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2" r:id="rId3"/>
    <p:sldId id="258" r:id="rId4"/>
    <p:sldId id="257" r:id="rId5"/>
    <p:sldId id="259" r:id="rId6"/>
    <p:sldId id="264" r:id="rId7"/>
    <p:sldId id="260" r:id="rId8"/>
    <p:sldId id="265" r:id="rId9"/>
    <p:sldId id="266" r:id="rId10"/>
    <p:sldId id="261"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de Boisseson" initials="EdB" lastIdx="1" clrIdx="0">
    <p:extLst>
      <p:ext uri="{19B8F6BF-5375-455C-9EA6-DF929625EA0E}">
        <p15:presenceInfo xmlns:p15="http://schemas.microsoft.com/office/powerpoint/2012/main" userId="S::Eric.Boisseson@ecmwf.int::375252e9-5bd2-496a-89b5-40ae4cbc0b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p:scale>
          <a:sx n="80" d="100"/>
          <a:sy n="80" d="100"/>
        </p:scale>
        <p:origin x="1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9T11:27:28.907"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29T11:27:28.90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C680A-213D-4F0F-8CC2-68CDD4E2DD3F}" type="datetimeFigureOut">
              <a:rPr lang="en-GB" smtClean="0"/>
              <a:t>29/04/2020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88806-6D3B-42EA-9AD8-EC224873A0CB}" type="slidenum">
              <a:rPr lang="en-GB" smtClean="0"/>
              <a:t>‹#›</a:t>
            </a:fld>
            <a:endParaRPr lang="en-GB"/>
          </a:p>
        </p:txBody>
      </p:sp>
    </p:spTree>
    <p:extLst>
      <p:ext uri="{BB962C8B-B14F-4D97-AF65-F5344CB8AC3E}">
        <p14:creationId xmlns:p14="http://schemas.microsoft.com/office/powerpoint/2010/main" val="221298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988806-6D3B-42EA-9AD8-EC224873A0CB}" type="slidenum">
              <a:rPr lang="en-GB" smtClean="0"/>
              <a:t>8</a:t>
            </a:fld>
            <a:endParaRPr lang="en-GB"/>
          </a:p>
        </p:txBody>
      </p:sp>
    </p:spTree>
    <p:extLst>
      <p:ext uri="{BB962C8B-B14F-4D97-AF65-F5344CB8AC3E}">
        <p14:creationId xmlns:p14="http://schemas.microsoft.com/office/powerpoint/2010/main" val="97408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‘blob’ started in late 2013. In 2014, the signal had already spread down to 100m depth. The MHW peaked in 2015. By that time the Pacific NE was already anomalously warm down to 300m depth. The MHW finished late early 2016 but there was a resurgence in the late summer. Maybe facilitated by the propagation of the signal at depth. The temperature anomalies have stayed positive until this day. May have favoured the 2019 events and future events. The monitoring of this area will continue. This area is also an important seafood reservoir for N American fisheries. Monitoring the impact on the ecosystems is also important to understand the long-term influence of those MHW events.</a:t>
            </a:r>
          </a:p>
        </p:txBody>
      </p:sp>
      <p:sp>
        <p:nvSpPr>
          <p:cNvPr id="4" name="Slide Number Placeholder 3"/>
          <p:cNvSpPr>
            <a:spLocks noGrp="1"/>
          </p:cNvSpPr>
          <p:nvPr>
            <p:ph type="sldNum" sz="quarter" idx="5"/>
          </p:nvPr>
        </p:nvSpPr>
        <p:spPr/>
        <p:txBody>
          <a:bodyPr/>
          <a:lstStyle/>
          <a:p>
            <a:fld id="{1D988806-6D3B-42EA-9AD8-EC224873A0CB}" type="slidenum">
              <a:rPr lang="en-GB" smtClean="0"/>
              <a:t>9</a:t>
            </a:fld>
            <a:endParaRPr lang="en-GB"/>
          </a:p>
        </p:txBody>
      </p:sp>
    </p:spTree>
    <p:extLst>
      <p:ext uri="{BB962C8B-B14F-4D97-AF65-F5344CB8AC3E}">
        <p14:creationId xmlns:p14="http://schemas.microsoft.com/office/powerpoint/2010/main" val="353585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‘blob’ started in late 2013. In 2014, the signal had already spread down to 100m depth. The MHW peaked in 2015. By that time the Pacific NE was already anomalously warm down to 300m depth. The MHW finished late early 2016 but there was a resurgence in the late summer. Maybe facilitated by the propagation of the signal at depth. The temperature anomalies have stayed positive until this day. May have favoured the 2019 events and future events. The monitoring of this area will continue. This area is also an important seafood reservoir for N American fisheries. Monitoring the impact on the ecosystems is also important to understand the long-term influence of those MHW events.</a:t>
            </a:r>
          </a:p>
        </p:txBody>
      </p:sp>
      <p:sp>
        <p:nvSpPr>
          <p:cNvPr id="4" name="Slide Number Placeholder 3"/>
          <p:cNvSpPr>
            <a:spLocks noGrp="1"/>
          </p:cNvSpPr>
          <p:nvPr>
            <p:ph type="sldNum" sz="quarter" idx="5"/>
          </p:nvPr>
        </p:nvSpPr>
        <p:spPr/>
        <p:txBody>
          <a:bodyPr/>
          <a:lstStyle/>
          <a:p>
            <a:fld id="{1D988806-6D3B-42EA-9AD8-EC224873A0CB}" type="slidenum">
              <a:rPr lang="en-GB" smtClean="0"/>
              <a:t>10</a:t>
            </a:fld>
            <a:endParaRPr lang="en-GB"/>
          </a:p>
        </p:txBody>
      </p:sp>
    </p:spTree>
    <p:extLst>
      <p:ext uri="{BB962C8B-B14F-4D97-AF65-F5344CB8AC3E}">
        <p14:creationId xmlns:p14="http://schemas.microsoft.com/office/powerpoint/2010/main" val="404692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988806-6D3B-42EA-9AD8-EC224873A0CB}" type="slidenum">
              <a:rPr lang="en-GB" smtClean="0"/>
              <a:t>11</a:t>
            </a:fld>
            <a:endParaRPr lang="en-GB"/>
          </a:p>
        </p:txBody>
      </p:sp>
    </p:spTree>
    <p:extLst>
      <p:ext uri="{BB962C8B-B14F-4D97-AF65-F5344CB8AC3E}">
        <p14:creationId xmlns:p14="http://schemas.microsoft.com/office/powerpoint/2010/main" val="130929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197D4-019C-466E-8DE5-B386031D7A03}"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8291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197D4-019C-466E-8DE5-B386031D7A03}"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400413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197D4-019C-466E-8DE5-B386031D7A03}"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18160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197D4-019C-466E-8DE5-B386031D7A03}"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416277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197D4-019C-466E-8DE5-B386031D7A03}" type="datetimeFigureOut">
              <a:rPr lang="en-GB" smtClean="0"/>
              <a:t>28/04/2020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407264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197D4-019C-466E-8DE5-B386031D7A03}"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352346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197D4-019C-466E-8DE5-B386031D7A03}" type="datetimeFigureOut">
              <a:rPr lang="en-GB" smtClean="0"/>
              <a:t>28/04/2020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222263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197D4-019C-466E-8DE5-B386031D7A03}" type="datetimeFigureOut">
              <a:rPr lang="en-GB" smtClean="0"/>
              <a:t>28/04/2020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166911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197D4-019C-466E-8DE5-B386031D7A03}" type="datetimeFigureOut">
              <a:rPr lang="en-GB" smtClean="0"/>
              <a:t>28/04/2020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331659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197D4-019C-466E-8DE5-B386031D7A03}"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414367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197D4-019C-466E-8DE5-B386031D7A03}" type="datetimeFigureOut">
              <a:rPr lang="en-GB" smtClean="0"/>
              <a:t>28/04/2020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B7CC82-0702-447F-946B-236ACAF6AACB}" type="slidenum">
              <a:rPr lang="en-GB" smtClean="0"/>
              <a:t>‹#›</a:t>
            </a:fld>
            <a:endParaRPr lang="en-GB"/>
          </a:p>
        </p:txBody>
      </p:sp>
    </p:spTree>
    <p:extLst>
      <p:ext uri="{BB962C8B-B14F-4D97-AF65-F5344CB8AC3E}">
        <p14:creationId xmlns:p14="http://schemas.microsoft.com/office/powerpoint/2010/main" val="2916116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197D4-019C-466E-8DE5-B386031D7A03}" type="datetimeFigureOut">
              <a:rPr lang="en-GB" smtClean="0"/>
              <a:t>28/04/2020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7CC82-0702-447F-946B-236ACAF6AACB}" type="slidenum">
              <a:rPr lang="en-GB" smtClean="0"/>
              <a:t>‹#›</a:t>
            </a:fld>
            <a:endParaRPr lang="en-GB"/>
          </a:p>
        </p:txBody>
      </p:sp>
    </p:spTree>
    <p:extLst>
      <p:ext uri="{BB962C8B-B14F-4D97-AF65-F5344CB8AC3E}">
        <p14:creationId xmlns:p14="http://schemas.microsoft.com/office/powerpoint/2010/main" val="904745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9.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8.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em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9.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387B33-ABC4-4B02-8465-50CF690BFE85}"/>
              </a:ext>
            </a:extLst>
          </p:cNvPr>
          <p:cNvSpPr txBox="1"/>
          <p:nvPr/>
        </p:nvSpPr>
        <p:spPr>
          <a:xfrm>
            <a:off x="1390831" y="217535"/>
            <a:ext cx="6210971" cy="954107"/>
          </a:xfrm>
          <a:prstGeom prst="rect">
            <a:avLst/>
          </a:prstGeom>
          <a:noFill/>
        </p:spPr>
        <p:txBody>
          <a:bodyPr wrap="square" rtlCol="0">
            <a:spAutoFit/>
          </a:bodyPr>
          <a:lstStyle/>
          <a:p>
            <a:pPr algn="ctr"/>
            <a:r>
              <a:rPr lang="en-GB" sz="2800" b="1" dirty="0">
                <a:solidFill>
                  <a:srgbClr val="FF0000"/>
                </a:solidFill>
              </a:rPr>
              <a:t>Monitoring Marine </a:t>
            </a:r>
            <a:r>
              <a:rPr lang="en-GB" sz="2800" b="1" dirty="0" err="1">
                <a:solidFill>
                  <a:srgbClr val="FF0000"/>
                </a:solidFill>
              </a:rPr>
              <a:t>HeatWaves</a:t>
            </a:r>
            <a:r>
              <a:rPr lang="en-GB" sz="2800" b="1" dirty="0">
                <a:solidFill>
                  <a:srgbClr val="FF0000"/>
                </a:solidFill>
              </a:rPr>
              <a:t> in CMEMS ocean analysis systems</a:t>
            </a:r>
          </a:p>
        </p:txBody>
      </p:sp>
      <p:sp>
        <p:nvSpPr>
          <p:cNvPr id="3" name="TextBox 2">
            <a:extLst>
              <a:ext uri="{FF2B5EF4-FFF2-40B4-BE49-F238E27FC236}">
                <a16:creationId xmlns:a16="http://schemas.microsoft.com/office/drawing/2014/main" id="{983B6CB0-D59C-4A2B-878F-89E86087B145}"/>
              </a:ext>
            </a:extLst>
          </p:cNvPr>
          <p:cNvSpPr txBox="1"/>
          <p:nvPr/>
        </p:nvSpPr>
        <p:spPr>
          <a:xfrm>
            <a:off x="1758347" y="3798259"/>
            <a:ext cx="5527342" cy="1015663"/>
          </a:xfrm>
          <a:prstGeom prst="rect">
            <a:avLst/>
          </a:prstGeom>
          <a:noFill/>
        </p:spPr>
        <p:txBody>
          <a:bodyPr wrap="square" rtlCol="0">
            <a:spAutoFit/>
          </a:bodyPr>
          <a:lstStyle/>
          <a:p>
            <a:pPr algn="ctr"/>
            <a:r>
              <a:rPr lang="en-GB" sz="2000" dirty="0"/>
              <a:t>Eric de </a:t>
            </a:r>
            <a:r>
              <a:rPr lang="en-GB" sz="2000" dirty="0" err="1"/>
              <a:t>Boisséson</a:t>
            </a:r>
            <a:r>
              <a:rPr lang="en-GB" sz="2000" dirty="0"/>
              <a:t>, Magdalena </a:t>
            </a:r>
            <a:r>
              <a:rPr lang="en-GB" sz="2000" dirty="0" err="1"/>
              <a:t>Balmaseda</a:t>
            </a:r>
            <a:r>
              <a:rPr lang="en-GB" sz="2000" dirty="0"/>
              <a:t>, Hao </a:t>
            </a:r>
            <a:r>
              <a:rPr lang="en-GB" sz="2000" dirty="0" err="1"/>
              <a:t>Zuo</a:t>
            </a:r>
            <a:endParaRPr lang="en-GB" sz="2000" dirty="0"/>
          </a:p>
          <a:p>
            <a:pPr algn="ctr"/>
            <a:endParaRPr lang="en-GB" sz="2000" dirty="0"/>
          </a:p>
          <a:p>
            <a:pPr algn="ctr"/>
            <a:r>
              <a:rPr lang="en-GB" sz="2000" dirty="0"/>
              <a:t>EGU 2020, 8 May 2020</a:t>
            </a:r>
          </a:p>
        </p:txBody>
      </p:sp>
      <p:sp>
        <p:nvSpPr>
          <p:cNvPr id="2" name="TextBox 1">
            <a:extLst>
              <a:ext uri="{FF2B5EF4-FFF2-40B4-BE49-F238E27FC236}">
                <a16:creationId xmlns:a16="http://schemas.microsoft.com/office/drawing/2014/main" id="{BBC21FBA-517D-47D2-8730-DB889929DEDA}"/>
              </a:ext>
            </a:extLst>
          </p:cNvPr>
          <p:cNvSpPr txBox="1"/>
          <p:nvPr/>
        </p:nvSpPr>
        <p:spPr>
          <a:xfrm>
            <a:off x="2237864" y="6216304"/>
            <a:ext cx="4459234" cy="584775"/>
          </a:xfrm>
          <a:prstGeom prst="rect">
            <a:avLst/>
          </a:prstGeom>
          <a:noFill/>
        </p:spPr>
        <p:txBody>
          <a:bodyPr wrap="none" rtlCol="0">
            <a:spAutoFit/>
          </a:bodyPr>
          <a:lstStyle/>
          <a:p>
            <a:r>
              <a:rPr lang="en-GB" sz="1600" dirty="0"/>
              <a:t>Corr. author: Eric de </a:t>
            </a:r>
            <a:r>
              <a:rPr lang="en-GB" sz="1600" dirty="0" err="1"/>
              <a:t>Boisséson</a:t>
            </a:r>
            <a:r>
              <a:rPr lang="en-GB" sz="1600" dirty="0"/>
              <a:t> ECMWF, Reading UK</a:t>
            </a:r>
          </a:p>
          <a:p>
            <a:r>
              <a:rPr lang="en-GB" sz="1600" dirty="0"/>
              <a:t>Email address: Eric.Boisseson@ecmwf.int</a:t>
            </a:r>
          </a:p>
        </p:txBody>
      </p:sp>
      <p:pic>
        <p:nvPicPr>
          <p:cNvPr id="6" name="Picture 5">
            <a:extLst>
              <a:ext uri="{FF2B5EF4-FFF2-40B4-BE49-F238E27FC236}">
                <a16:creationId xmlns:a16="http://schemas.microsoft.com/office/drawing/2014/main" id="{318A557E-537F-4C19-AB7D-0AA49F345713}"/>
              </a:ext>
            </a:extLst>
          </p:cNvPr>
          <p:cNvPicPr>
            <a:picLocks noChangeAspect="1"/>
          </p:cNvPicPr>
          <p:nvPr/>
        </p:nvPicPr>
        <p:blipFill>
          <a:blip r:embed="rId2"/>
          <a:stretch>
            <a:fillRect/>
          </a:stretch>
        </p:blipFill>
        <p:spPr>
          <a:xfrm>
            <a:off x="438918" y="5138158"/>
            <a:ext cx="1714500" cy="542925"/>
          </a:xfrm>
          <a:prstGeom prst="rect">
            <a:avLst/>
          </a:prstGeom>
        </p:spPr>
      </p:pic>
      <p:pic>
        <p:nvPicPr>
          <p:cNvPr id="7" name="Picture 6">
            <a:extLst>
              <a:ext uri="{FF2B5EF4-FFF2-40B4-BE49-F238E27FC236}">
                <a16:creationId xmlns:a16="http://schemas.microsoft.com/office/drawing/2014/main" id="{BD6664E0-301F-4BCC-A6CC-D2CB47358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027" y="4932947"/>
            <a:ext cx="1227089" cy="1043550"/>
          </a:xfrm>
          <a:prstGeom prst="rect">
            <a:avLst/>
          </a:prstGeom>
        </p:spPr>
      </p:pic>
      <p:pic>
        <p:nvPicPr>
          <p:cNvPr id="9" name="Picture 8">
            <a:extLst>
              <a:ext uri="{FF2B5EF4-FFF2-40B4-BE49-F238E27FC236}">
                <a16:creationId xmlns:a16="http://schemas.microsoft.com/office/drawing/2014/main" id="{E0D03D73-6F54-4776-8590-72049FAA79F7}"/>
              </a:ext>
            </a:extLst>
          </p:cNvPr>
          <p:cNvPicPr>
            <a:picLocks noChangeAspect="1"/>
          </p:cNvPicPr>
          <p:nvPr/>
        </p:nvPicPr>
        <p:blipFill>
          <a:blip r:embed="rId4"/>
          <a:stretch>
            <a:fillRect/>
          </a:stretch>
        </p:blipFill>
        <p:spPr>
          <a:xfrm>
            <a:off x="1619661" y="1603653"/>
            <a:ext cx="5804715" cy="1786066"/>
          </a:xfrm>
          <a:prstGeom prst="rect">
            <a:avLst/>
          </a:prstGeom>
          <a:ln w="41275">
            <a:solidFill>
              <a:schemeClr val="tx1"/>
            </a:solidFill>
          </a:ln>
        </p:spPr>
      </p:pic>
      <p:sp>
        <p:nvSpPr>
          <p:cNvPr id="10" name="TextBox 9">
            <a:extLst>
              <a:ext uri="{FF2B5EF4-FFF2-40B4-BE49-F238E27FC236}">
                <a16:creationId xmlns:a16="http://schemas.microsoft.com/office/drawing/2014/main" id="{6C0253FB-A840-429A-AA21-93CF0D0F743B}"/>
              </a:ext>
            </a:extLst>
          </p:cNvPr>
          <p:cNvSpPr txBox="1"/>
          <p:nvPr/>
        </p:nvSpPr>
        <p:spPr>
          <a:xfrm>
            <a:off x="1719624" y="1696122"/>
            <a:ext cx="1343638" cy="307777"/>
          </a:xfrm>
          <a:prstGeom prst="rect">
            <a:avLst/>
          </a:prstGeom>
          <a:solidFill>
            <a:schemeClr val="bg1"/>
          </a:solidFill>
        </p:spPr>
        <p:txBody>
          <a:bodyPr wrap="none" rtlCol="0">
            <a:spAutoFit/>
          </a:bodyPr>
          <a:lstStyle/>
          <a:p>
            <a:r>
              <a:rPr lang="en-GB" sz="1400" b="1" dirty="0"/>
              <a:t>MHW Dec 2019</a:t>
            </a:r>
          </a:p>
        </p:txBody>
      </p:sp>
      <p:pic>
        <p:nvPicPr>
          <p:cNvPr id="12" name="Graphic 11">
            <a:extLst>
              <a:ext uri="{FF2B5EF4-FFF2-40B4-BE49-F238E27FC236}">
                <a16:creationId xmlns:a16="http://schemas.microsoft.com/office/drawing/2014/main" id="{C5B35623-1E0D-4EC1-8CB1-682B05F0EF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0827" y="5114345"/>
            <a:ext cx="1981200" cy="590550"/>
          </a:xfrm>
          <a:prstGeom prst="rect">
            <a:avLst/>
          </a:prstGeom>
        </p:spPr>
      </p:pic>
      <p:pic>
        <p:nvPicPr>
          <p:cNvPr id="1026" name="Picture 2" descr="CMEMS - Data Providers - NextGeoss">
            <a:extLst>
              <a:ext uri="{FF2B5EF4-FFF2-40B4-BE49-F238E27FC236}">
                <a16:creationId xmlns:a16="http://schemas.microsoft.com/office/drawing/2014/main" id="{0AFA6A23-4C7F-4FA4-9DA0-C3DE219E04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0891" y="4842743"/>
            <a:ext cx="2604570" cy="11337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drawing of a face&#10;&#10;Description automatically generated">
            <a:extLst>
              <a:ext uri="{FF2B5EF4-FFF2-40B4-BE49-F238E27FC236}">
                <a16:creationId xmlns:a16="http://schemas.microsoft.com/office/drawing/2014/main" id="{807AD130-0056-4959-BA1B-D7542A7B6A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295025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8DA45D-2859-4E61-9040-33FDC09B2F77}"/>
              </a:ext>
            </a:extLst>
          </p:cNvPr>
          <p:cNvPicPr>
            <a:picLocks noChangeAspect="1"/>
          </p:cNvPicPr>
          <p:nvPr/>
        </p:nvPicPr>
        <p:blipFill>
          <a:blip r:embed="rId3"/>
          <a:stretch>
            <a:fillRect/>
          </a:stretch>
        </p:blipFill>
        <p:spPr>
          <a:xfrm rot="10800000" flipH="1" flipV="1">
            <a:off x="4617879" y="4354059"/>
            <a:ext cx="3898800" cy="2277750"/>
          </a:xfrm>
          <a:prstGeom prst="rect">
            <a:avLst/>
          </a:prstGeom>
        </p:spPr>
      </p:pic>
      <p:pic>
        <p:nvPicPr>
          <p:cNvPr id="5" name="Picture 4">
            <a:extLst>
              <a:ext uri="{FF2B5EF4-FFF2-40B4-BE49-F238E27FC236}">
                <a16:creationId xmlns:a16="http://schemas.microsoft.com/office/drawing/2014/main" id="{3F3C4011-345B-4B5C-9C62-71BB5D3E32B8}"/>
              </a:ext>
            </a:extLst>
          </p:cNvPr>
          <p:cNvPicPr>
            <a:picLocks noChangeAspect="1"/>
          </p:cNvPicPr>
          <p:nvPr/>
        </p:nvPicPr>
        <p:blipFill>
          <a:blip r:embed="rId4"/>
          <a:stretch>
            <a:fillRect/>
          </a:stretch>
        </p:blipFill>
        <p:spPr>
          <a:xfrm>
            <a:off x="531555" y="1624189"/>
            <a:ext cx="3766622" cy="2160774"/>
          </a:xfrm>
          <a:prstGeom prst="rect">
            <a:avLst/>
          </a:prstGeom>
        </p:spPr>
      </p:pic>
      <p:sp>
        <p:nvSpPr>
          <p:cNvPr id="4" name="TextBox 3">
            <a:extLst>
              <a:ext uri="{FF2B5EF4-FFF2-40B4-BE49-F238E27FC236}">
                <a16:creationId xmlns:a16="http://schemas.microsoft.com/office/drawing/2014/main" id="{6EDECA3B-155B-4EDC-9BE6-D6A4119A4261}"/>
              </a:ext>
            </a:extLst>
          </p:cNvPr>
          <p:cNvSpPr txBox="1"/>
          <p:nvPr/>
        </p:nvSpPr>
        <p:spPr>
          <a:xfrm>
            <a:off x="1202303" y="154546"/>
            <a:ext cx="6399509" cy="461665"/>
          </a:xfrm>
          <a:prstGeom prst="rect">
            <a:avLst/>
          </a:prstGeom>
          <a:noFill/>
        </p:spPr>
        <p:txBody>
          <a:bodyPr wrap="none" rtlCol="0">
            <a:spAutoFit/>
          </a:bodyPr>
          <a:lstStyle/>
          <a:p>
            <a:r>
              <a:rPr lang="en-GB" sz="2400" dirty="0"/>
              <a:t>Past MHW event: North Pacific ‘Blob’ (2014-2016)</a:t>
            </a:r>
          </a:p>
        </p:txBody>
      </p:sp>
      <p:sp>
        <p:nvSpPr>
          <p:cNvPr id="18" name="TextBox 17">
            <a:extLst>
              <a:ext uri="{FF2B5EF4-FFF2-40B4-BE49-F238E27FC236}">
                <a16:creationId xmlns:a16="http://schemas.microsoft.com/office/drawing/2014/main" id="{30366F10-B2A3-4F6D-99C6-ABC4FE7B36C3}"/>
              </a:ext>
            </a:extLst>
          </p:cNvPr>
          <p:cNvSpPr txBox="1"/>
          <p:nvPr/>
        </p:nvSpPr>
        <p:spPr>
          <a:xfrm>
            <a:off x="848181" y="1420509"/>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584565" y="4064447"/>
            <a:ext cx="4275167"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40-50N 150-130W </a:t>
            </a:r>
          </a:p>
        </p:txBody>
      </p:sp>
      <p:sp>
        <p:nvSpPr>
          <p:cNvPr id="27" name="TextBox 26">
            <a:extLst>
              <a:ext uri="{FF2B5EF4-FFF2-40B4-BE49-F238E27FC236}">
                <a16:creationId xmlns:a16="http://schemas.microsoft.com/office/drawing/2014/main" id="{53CE885F-B42D-4286-8DED-8AA8502EB061}"/>
              </a:ext>
            </a:extLst>
          </p:cNvPr>
          <p:cNvSpPr txBox="1"/>
          <p:nvPr/>
        </p:nvSpPr>
        <p:spPr>
          <a:xfrm>
            <a:off x="688172" y="1816437"/>
            <a:ext cx="861133" cy="307777"/>
          </a:xfrm>
          <a:prstGeom prst="rect">
            <a:avLst/>
          </a:prstGeom>
          <a:solidFill>
            <a:schemeClr val="bg1"/>
          </a:solidFill>
        </p:spPr>
        <p:txBody>
          <a:bodyPr wrap="none" rtlCol="0">
            <a:spAutoFit/>
          </a:bodyPr>
          <a:lstStyle/>
          <a:p>
            <a:r>
              <a:rPr lang="en-GB" sz="1400" b="1" dirty="0"/>
              <a:t>Sep 2014</a:t>
            </a:r>
          </a:p>
        </p:txBody>
      </p:sp>
      <p:sp>
        <p:nvSpPr>
          <p:cNvPr id="6" name="TextBox 5">
            <a:extLst>
              <a:ext uri="{FF2B5EF4-FFF2-40B4-BE49-F238E27FC236}">
                <a16:creationId xmlns:a16="http://schemas.microsoft.com/office/drawing/2014/main" id="{2F2423BC-482B-49ED-8D26-E22C06EFC9F3}"/>
              </a:ext>
            </a:extLst>
          </p:cNvPr>
          <p:cNvSpPr txBox="1"/>
          <p:nvPr/>
        </p:nvSpPr>
        <p:spPr>
          <a:xfrm>
            <a:off x="531555" y="724398"/>
            <a:ext cx="6975820"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a:t>The ‘Blob’ is the longest MHW on record: 2 years 2014-2016</a:t>
            </a:r>
          </a:p>
          <a:p>
            <a:pPr marL="285750" indent="-285750">
              <a:buFont typeface="Arial" panose="020B0604020202020204" pitchFamily="34" charset="0"/>
              <a:buChar char="•"/>
            </a:pPr>
            <a:r>
              <a:rPr lang="en-GB" sz="1600" dirty="0"/>
              <a:t>Linked to a persistent atmospheric situation: RRR (Ridiculously Resilient Ridge)</a:t>
            </a:r>
            <a:endParaRPr lang="en-GB" dirty="0"/>
          </a:p>
        </p:txBody>
      </p:sp>
      <p:sp>
        <p:nvSpPr>
          <p:cNvPr id="10" name="TextBox 9">
            <a:extLst>
              <a:ext uri="{FF2B5EF4-FFF2-40B4-BE49-F238E27FC236}">
                <a16:creationId xmlns:a16="http://schemas.microsoft.com/office/drawing/2014/main" id="{3C7B7545-57A2-4421-AE06-45BA56AFF5F9}"/>
              </a:ext>
            </a:extLst>
          </p:cNvPr>
          <p:cNvSpPr txBox="1"/>
          <p:nvPr/>
        </p:nvSpPr>
        <p:spPr>
          <a:xfrm>
            <a:off x="5121957" y="1429905"/>
            <a:ext cx="2975430" cy="307777"/>
          </a:xfrm>
          <a:prstGeom prst="rect">
            <a:avLst/>
          </a:prstGeom>
          <a:noFill/>
        </p:spPr>
        <p:txBody>
          <a:bodyPr wrap="none" rtlCol="0">
            <a:spAutoFit/>
          </a:bodyPr>
          <a:lstStyle/>
          <a:p>
            <a:r>
              <a:rPr lang="en-GB" sz="1400" b="1" dirty="0" err="1"/>
              <a:t>ERAInt</a:t>
            </a:r>
            <a:r>
              <a:rPr lang="en-GB" sz="1400" b="1" dirty="0"/>
              <a:t> SLP </a:t>
            </a:r>
            <a:r>
              <a:rPr lang="en-GB" sz="1400" b="1" dirty="0" err="1"/>
              <a:t>anom</a:t>
            </a:r>
            <a:r>
              <a:rPr lang="en-GB" sz="1400" b="1" dirty="0"/>
              <a:t> Oct 2013 – Jan 2014</a:t>
            </a:r>
          </a:p>
        </p:txBody>
      </p:sp>
      <p:pic>
        <p:nvPicPr>
          <p:cNvPr id="7" name="Picture 6" descr="A picture containing text, map&#10;&#10;Description automatically generated">
            <a:extLst>
              <a:ext uri="{FF2B5EF4-FFF2-40B4-BE49-F238E27FC236}">
                <a16:creationId xmlns:a16="http://schemas.microsoft.com/office/drawing/2014/main" id="{1CC0EE03-6F53-4F98-9796-9964791DC768}"/>
              </a:ext>
            </a:extLst>
          </p:cNvPr>
          <p:cNvPicPr>
            <a:picLocks noChangeAspect="1"/>
          </p:cNvPicPr>
          <p:nvPr/>
        </p:nvPicPr>
        <p:blipFill rotWithShape="1">
          <a:blip r:embed="rId5">
            <a:extLst>
              <a:ext uri="{28A0092B-C50C-407E-A947-70E740481C1C}">
                <a14:useLocalDpi xmlns:a14="http://schemas.microsoft.com/office/drawing/2010/main" val="0"/>
              </a:ext>
            </a:extLst>
          </a:blip>
          <a:srcRect l="5813" t="24335" r="7526" b="3491"/>
          <a:stretch/>
        </p:blipFill>
        <p:spPr>
          <a:xfrm>
            <a:off x="4597400" y="1763465"/>
            <a:ext cx="3996507" cy="2288283"/>
          </a:xfrm>
          <a:prstGeom prst="rect">
            <a:avLst/>
          </a:prstGeom>
        </p:spPr>
      </p:pic>
      <p:sp>
        <p:nvSpPr>
          <p:cNvPr id="15" name="TextBox 14">
            <a:extLst>
              <a:ext uri="{FF2B5EF4-FFF2-40B4-BE49-F238E27FC236}">
                <a16:creationId xmlns:a16="http://schemas.microsoft.com/office/drawing/2014/main" id="{F83A4CFA-34AF-410D-932E-EBA576C2EBBA}"/>
              </a:ext>
            </a:extLst>
          </p:cNvPr>
          <p:cNvSpPr txBox="1"/>
          <p:nvPr/>
        </p:nvSpPr>
        <p:spPr>
          <a:xfrm>
            <a:off x="683716" y="3576655"/>
            <a:ext cx="3494584" cy="232371"/>
          </a:xfrm>
          <a:prstGeom prst="rect">
            <a:avLst/>
          </a:prstGeom>
          <a:solidFill>
            <a:schemeClr val="bg1"/>
          </a:solidFill>
        </p:spPr>
        <p:txBody>
          <a:bodyPr wrap="square" rtlCol="0">
            <a:spAutoFit/>
          </a:bodyPr>
          <a:lstStyle/>
          <a:p>
            <a:r>
              <a:rPr lang="en-GB" sz="900" dirty="0"/>
              <a:t>-4                  -2                 -0.5                               0.5                  2                    4     </a:t>
            </a:r>
          </a:p>
        </p:txBody>
      </p:sp>
      <p:sp>
        <p:nvSpPr>
          <p:cNvPr id="17" name="TextBox 16">
            <a:extLst>
              <a:ext uri="{FF2B5EF4-FFF2-40B4-BE49-F238E27FC236}">
                <a16:creationId xmlns:a16="http://schemas.microsoft.com/office/drawing/2014/main" id="{60636D09-3193-460A-A023-8A3FD85C87EB}"/>
              </a:ext>
            </a:extLst>
          </p:cNvPr>
          <p:cNvSpPr txBox="1"/>
          <p:nvPr/>
        </p:nvSpPr>
        <p:spPr>
          <a:xfrm>
            <a:off x="5130903" y="6594059"/>
            <a:ext cx="3094749" cy="230832"/>
          </a:xfrm>
          <a:prstGeom prst="rect">
            <a:avLst/>
          </a:prstGeom>
          <a:solidFill>
            <a:schemeClr val="bg1"/>
          </a:solidFill>
        </p:spPr>
        <p:txBody>
          <a:bodyPr wrap="square" rtlCol="0">
            <a:spAutoFit/>
          </a:bodyPr>
          <a:lstStyle/>
          <a:p>
            <a:r>
              <a:rPr lang="en-GB" sz="900" dirty="0"/>
              <a:t>-1.8                 -1                -0.2           0.2                   1                   1.8     </a:t>
            </a:r>
          </a:p>
        </p:txBody>
      </p:sp>
      <p:pic>
        <p:nvPicPr>
          <p:cNvPr id="12" name="Picture 11">
            <a:extLst>
              <a:ext uri="{FF2B5EF4-FFF2-40B4-BE49-F238E27FC236}">
                <a16:creationId xmlns:a16="http://schemas.microsoft.com/office/drawing/2014/main" id="{0125B813-48F8-402D-BAA3-6AF744F1A950}"/>
              </a:ext>
            </a:extLst>
          </p:cNvPr>
          <p:cNvPicPr>
            <a:picLocks noChangeAspect="1"/>
          </p:cNvPicPr>
          <p:nvPr/>
        </p:nvPicPr>
        <p:blipFill>
          <a:blip r:embed="rId6"/>
          <a:stretch>
            <a:fillRect/>
          </a:stretch>
        </p:blipFill>
        <p:spPr>
          <a:xfrm>
            <a:off x="426861" y="4404123"/>
            <a:ext cx="3771790" cy="2195372"/>
          </a:xfrm>
          <a:prstGeom prst="rect">
            <a:avLst/>
          </a:prstGeom>
        </p:spPr>
      </p:pic>
      <p:sp>
        <p:nvSpPr>
          <p:cNvPr id="21" name="TextBox 20">
            <a:extLst>
              <a:ext uri="{FF2B5EF4-FFF2-40B4-BE49-F238E27FC236}">
                <a16:creationId xmlns:a16="http://schemas.microsoft.com/office/drawing/2014/main" id="{EE511547-5BFE-4FE8-815A-77BD34381DAF}"/>
              </a:ext>
            </a:extLst>
          </p:cNvPr>
          <p:cNvSpPr txBox="1"/>
          <p:nvPr/>
        </p:nvSpPr>
        <p:spPr>
          <a:xfrm>
            <a:off x="902671" y="6586964"/>
            <a:ext cx="3094749" cy="230832"/>
          </a:xfrm>
          <a:prstGeom prst="rect">
            <a:avLst/>
          </a:prstGeom>
          <a:solidFill>
            <a:schemeClr val="bg1"/>
          </a:solidFill>
        </p:spPr>
        <p:txBody>
          <a:bodyPr wrap="square" rtlCol="0">
            <a:spAutoFit/>
          </a:bodyPr>
          <a:lstStyle/>
          <a:p>
            <a:r>
              <a:rPr lang="en-GB" sz="900" dirty="0"/>
              <a:t>-1.8                 -1                -0.2           0.2                 1                  1.8     </a:t>
            </a:r>
          </a:p>
        </p:txBody>
      </p:sp>
      <p:sp>
        <p:nvSpPr>
          <p:cNvPr id="23" name="TextBox 22">
            <a:extLst>
              <a:ext uri="{FF2B5EF4-FFF2-40B4-BE49-F238E27FC236}">
                <a16:creationId xmlns:a16="http://schemas.microsoft.com/office/drawing/2014/main" id="{E1997178-E434-4047-87DA-32A66EDF5993}"/>
              </a:ext>
            </a:extLst>
          </p:cNvPr>
          <p:cNvSpPr txBox="1"/>
          <p:nvPr/>
        </p:nvSpPr>
        <p:spPr>
          <a:xfrm>
            <a:off x="436707" y="6259612"/>
            <a:ext cx="3998495" cy="230832"/>
          </a:xfrm>
          <a:prstGeom prst="rect">
            <a:avLst/>
          </a:prstGeom>
          <a:solidFill>
            <a:schemeClr val="bg1"/>
          </a:solidFill>
        </p:spPr>
        <p:txBody>
          <a:bodyPr wrap="square" rtlCol="0">
            <a:spAutoFit/>
          </a:bodyPr>
          <a:lstStyle/>
          <a:p>
            <a:r>
              <a:rPr lang="en-GB" sz="900" dirty="0"/>
              <a:t>2010                   2012                  2014                  2016                  2018                 2020</a:t>
            </a:r>
          </a:p>
        </p:txBody>
      </p:sp>
      <p:sp>
        <p:nvSpPr>
          <p:cNvPr id="24" name="TextBox 23">
            <a:extLst>
              <a:ext uri="{FF2B5EF4-FFF2-40B4-BE49-F238E27FC236}">
                <a16:creationId xmlns:a16="http://schemas.microsoft.com/office/drawing/2014/main" id="{B36F09BF-7B45-4EEE-9CBE-E40103E1500F}"/>
              </a:ext>
            </a:extLst>
          </p:cNvPr>
          <p:cNvSpPr txBox="1"/>
          <p:nvPr/>
        </p:nvSpPr>
        <p:spPr>
          <a:xfrm>
            <a:off x="373419" y="4075824"/>
            <a:ext cx="3909828" cy="307777"/>
          </a:xfrm>
          <a:prstGeom prst="rect">
            <a:avLst/>
          </a:prstGeom>
          <a:solidFill>
            <a:schemeClr val="bg1"/>
          </a:solidFill>
        </p:spPr>
        <p:txBody>
          <a:bodyPr wrap="square" rtlCol="0">
            <a:spAutoFit/>
          </a:bodyPr>
          <a:lstStyle/>
          <a:p>
            <a:r>
              <a:rPr lang="en-GB" sz="1400" b="1" dirty="0"/>
              <a:t>Time-depth Temp. (minus </a:t>
            </a:r>
            <a:r>
              <a:rPr lang="en-GB" sz="1400" b="1" dirty="0" err="1"/>
              <a:t>clim</a:t>
            </a:r>
            <a:r>
              <a:rPr lang="en-GB" sz="1400" b="1" dirty="0"/>
              <a:t>): 40-50N 150-130W </a:t>
            </a:r>
          </a:p>
        </p:txBody>
      </p:sp>
      <p:sp>
        <p:nvSpPr>
          <p:cNvPr id="26" name="TextBox 25">
            <a:extLst>
              <a:ext uri="{FF2B5EF4-FFF2-40B4-BE49-F238E27FC236}">
                <a16:creationId xmlns:a16="http://schemas.microsoft.com/office/drawing/2014/main" id="{FAE12375-ABB9-4397-9CD2-918437E8BF47}"/>
              </a:ext>
            </a:extLst>
          </p:cNvPr>
          <p:cNvSpPr txBox="1"/>
          <p:nvPr/>
        </p:nvSpPr>
        <p:spPr>
          <a:xfrm>
            <a:off x="4640124" y="6263154"/>
            <a:ext cx="3998495" cy="230832"/>
          </a:xfrm>
          <a:prstGeom prst="rect">
            <a:avLst/>
          </a:prstGeom>
          <a:solidFill>
            <a:schemeClr val="bg1"/>
          </a:solidFill>
        </p:spPr>
        <p:txBody>
          <a:bodyPr wrap="square" rtlCol="0">
            <a:spAutoFit/>
          </a:bodyPr>
          <a:lstStyle/>
          <a:p>
            <a:r>
              <a:rPr lang="en-GB" sz="900" dirty="0"/>
              <a:t>2010                   2012                   2014                   2016                   2018                  2020</a:t>
            </a:r>
          </a:p>
        </p:txBody>
      </p:sp>
      <p:sp>
        <p:nvSpPr>
          <p:cNvPr id="13" name="TextBox 12">
            <a:extLst>
              <a:ext uri="{FF2B5EF4-FFF2-40B4-BE49-F238E27FC236}">
                <a16:creationId xmlns:a16="http://schemas.microsoft.com/office/drawing/2014/main" id="{78B4525D-F404-4E1B-86F7-77C84CC8CFE5}"/>
              </a:ext>
            </a:extLst>
          </p:cNvPr>
          <p:cNvSpPr txBox="1"/>
          <p:nvPr/>
        </p:nvSpPr>
        <p:spPr>
          <a:xfrm>
            <a:off x="255340" y="4311527"/>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8" name="TextBox 27">
            <a:extLst>
              <a:ext uri="{FF2B5EF4-FFF2-40B4-BE49-F238E27FC236}">
                <a16:creationId xmlns:a16="http://schemas.microsoft.com/office/drawing/2014/main" id="{0254C0A2-EBDC-4468-86E4-B93CE0C19090}"/>
              </a:ext>
            </a:extLst>
          </p:cNvPr>
          <p:cNvSpPr txBox="1"/>
          <p:nvPr/>
        </p:nvSpPr>
        <p:spPr>
          <a:xfrm>
            <a:off x="4448125" y="4293799"/>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9" name="Rectangle 28">
            <a:extLst>
              <a:ext uri="{FF2B5EF4-FFF2-40B4-BE49-F238E27FC236}">
                <a16:creationId xmlns:a16="http://schemas.microsoft.com/office/drawing/2014/main" id="{71FAED71-9A63-4A60-9511-7A14930EA575}"/>
              </a:ext>
            </a:extLst>
          </p:cNvPr>
          <p:cNvSpPr/>
          <p:nvPr/>
        </p:nvSpPr>
        <p:spPr>
          <a:xfrm>
            <a:off x="2506639" y="2068652"/>
            <a:ext cx="200168" cy="124088"/>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drawing of a face&#10;&#10;Description automatically generated">
            <a:extLst>
              <a:ext uri="{FF2B5EF4-FFF2-40B4-BE49-F238E27FC236}">
                <a16:creationId xmlns:a16="http://schemas.microsoft.com/office/drawing/2014/main" id="{B7760B43-DBDF-4A83-8255-60CB0CE327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333803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1F7E1-24C6-4CCE-91C4-5E5D907E2B7C}"/>
              </a:ext>
            </a:extLst>
          </p:cNvPr>
          <p:cNvSpPr txBox="1"/>
          <p:nvPr/>
        </p:nvSpPr>
        <p:spPr>
          <a:xfrm>
            <a:off x="2546480" y="154546"/>
            <a:ext cx="3845668" cy="461665"/>
          </a:xfrm>
          <a:prstGeom prst="rect">
            <a:avLst/>
          </a:prstGeom>
          <a:noFill/>
        </p:spPr>
        <p:txBody>
          <a:bodyPr wrap="none" rtlCol="0">
            <a:spAutoFit/>
          </a:bodyPr>
          <a:lstStyle/>
          <a:p>
            <a:r>
              <a:rPr lang="en-GB" sz="2400" dirty="0"/>
              <a:t>Conclusions and perspectives</a:t>
            </a:r>
          </a:p>
        </p:txBody>
      </p:sp>
      <p:sp>
        <p:nvSpPr>
          <p:cNvPr id="3" name="TextBox 2">
            <a:extLst>
              <a:ext uri="{FF2B5EF4-FFF2-40B4-BE49-F238E27FC236}">
                <a16:creationId xmlns:a16="http://schemas.microsoft.com/office/drawing/2014/main" id="{970A0639-F6E2-4BB0-825D-853DB59CB2D1}"/>
              </a:ext>
            </a:extLst>
          </p:cNvPr>
          <p:cNvSpPr txBox="1"/>
          <p:nvPr/>
        </p:nvSpPr>
        <p:spPr>
          <a:xfrm>
            <a:off x="503796" y="1401031"/>
            <a:ext cx="8136407"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t>CMEMS and C3S reanalyses can be used to monitor MHW events. Daily frequency essential for accurate detection.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CMEMS data allows to get insight into the depth dimension of MHW</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CMEMS reanalyses multi-year records provide climate context. GREP ensemble will provide uncertainty estimates. CMEMS observation-based products could be used for validation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First glance process attribution using C3S atmospheric reanalyses. More sophisticated attribution possible through budget studies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Impact on ecosystems could be investigated in biogeochemical models</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r>
              <a:rPr lang="en-GB" sz="1600" dirty="0"/>
              <a:t>Extended range and seasonal forecasts capabilities provide potential for MWH forecasts. This will be investigated in the ECMWF seasonal forecasting system</a:t>
            </a:r>
          </a:p>
        </p:txBody>
      </p:sp>
      <p:pic>
        <p:nvPicPr>
          <p:cNvPr id="4" name="Picture 3" descr="A drawing of a face&#10;&#10;Description automatically generated">
            <a:extLst>
              <a:ext uri="{FF2B5EF4-FFF2-40B4-BE49-F238E27FC236}">
                <a16:creationId xmlns:a16="http://schemas.microsoft.com/office/drawing/2014/main" id="{C7C9A55C-A7A4-478F-9DA0-EDFE02EA0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189841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7987D3-43C7-4B94-87BF-2A4600E84C6D}"/>
              </a:ext>
            </a:extLst>
          </p:cNvPr>
          <p:cNvSpPr txBox="1"/>
          <p:nvPr/>
        </p:nvSpPr>
        <p:spPr>
          <a:xfrm>
            <a:off x="2480160" y="154546"/>
            <a:ext cx="3374129" cy="461665"/>
          </a:xfrm>
          <a:prstGeom prst="rect">
            <a:avLst/>
          </a:prstGeom>
          <a:noFill/>
        </p:spPr>
        <p:txBody>
          <a:bodyPr wrap="none" rtlCol="0">
            <a:spAutoFit/>
          </a:bodyPr>
          <a:lstStyle/>
          <a:p>
            <a:r>
              <a:rPr lang="en-GB" sz="2400" dirty="0"/>
              <a:t>CMEMS ocean reanalyses</a:t>
            </a:r>
          </a:p>
        </p:txBody>
      </p:sp>
      <p:sp>
        <p:nvSpPr>
          <p:cNvPr id="3" name="TextBox 2">
            <a:extLst>
              <a:ext uri="{FF2B5EF4-FFF2-40B4-BE49-F238E27FC236}">
                <a16:creationId xmlns:a16="http://schemas.microsoft.com/office/drawing/2014/main" id="{AF95DCCD-B9D8-4F11-B309-BC81245EA992}"/>
              </a:ext>
            </a:extLst>
          </p:cNvPr>
          <p:cNvSpPr txBox="1"/>
          <p:nvPr/>
        </p:nvSpPr>
        <p:spPr>
          <a:xfrm>
            <a:off x="503796" y="1413063"/>
            <a:ext cx="8136407"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a:t>Since 2015, CMEMS has been providing near-real time and multi-year ocean analyses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CMEMS archives host an ensemble of </a:t>
            </a:r>
            <a:r>
              <a:rPr lang="en-GB" sz="1600" dirty="0" err="1"/>
              <a:t>mutli</a:t>
            </a:r>
            <a:r>
              <a:rPr lang="en-GB" sz="1600" dirty="0"/>
              <a:t>-year global ocean reanalyses: GLORYS (MOI), FOAM (UKMO), C-GLORS (CMCC), </a:t>
            </a:r>
            <a:r>
              <a:rPr lang="en-GB" sz="1600" dirty="0">
                <a:solidFill>
                  <a:srgbClr val="FF0000"/>
                </a:solidFill>
              </a:rPr>
              <a:t>ORAS5 (ECMWF)</a:t>
            </a: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285750" indent="-285750">
              <a:buFont typeface="Arial" panose="020B0604020202020204" pitchFamily="34" charset="0"/>
              <a:buChar char="•"/>
            </a:pPr>
            <a:r>
              <a:rPr lang="en-GB" sz="1600" dirty="0"/>
              <a:t>Both monthly and daily frequency reanalysis fields are available with target to provide 1-month behind real-time updates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Recent increase in the frequency of Marine </a:t>
            </a:r>
            <a:r>
              <a:rPr lang="en-GB" sz="1600" dirty="0" err="1"/>
              <a:t>HeatWave</a:t>
            </a:r>
            <a:r>
              <a:rPr lang="en-GB" sz="1600" dirty="0"/>
              <a:t> (MHW) events with significant impact on the marine ecosystems and industries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CMEMS products allow in-depth monitoring of those events. Combining with C3S atmospheric reanalyses allows for MHW process attribution</a:t>
            </a:r>
          </a:p>
        </p:txBody>
      </p:sp>
      <p:pic>
        <p:nvPicPr>
          <p:cNvPr id="5" name="Picture 4" descr="A drawing of a face&#10;&#10;Description automatically generated">
            <a:extLst>
              <a:ext uri="{FF2B5EF4-FFF2-40B4-BE49-F238E27FC236}">
                <a16:creationId xmlns:a16="http://schemas.microsoft.com/office/drawing/2014/main" id="{B8826364-0DA6-499B-BCC0-89918A854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403285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042D2-3E80-4030-960C-68BA12E4BADD}"/>
              </a:ext>
            </a:extLst>
          </p:cNvPr>
          <p:cNvPicPr>
            <a:picLocks noChangeAspect="1"/>
          </p:cNvPicPr>
          <p:nvPr/>
        </p:nvPicPr>
        <p:blipFill>
          <a:blip r:embed="rId2"/>
          <a:stretch>
            <a:fillRect/>
          </a:stretch>
        </p:blipFill>
        <p:spPr>
          <a:xfrm>
            <a:off x="4995629" y="4713901"/>
            <a:ext cx="3879406" cy="1918173"/>
          </a:xfrm>
          <a:prstGeom prst="rect">
            <a:avLst/>
          </a:prstGeom>
        </p:spPr>
      </p:pic>
      <p:sp>
        <p:nvSpPr>
          <p:cNvPr id="2" name="TextBox 1">
            <a:extLst>
              <a:ext uri="{FF2B5EF4-FFF2-40B4-BE49-F238E27FC236}">
                <a16:creationId xmlns:a16="http://schemas.microsoft.com/office/drawing/2014/main" id="{68E7226C-1F0D-42AC-ACCA-41DD785E0055}"/>
              </a:ext>
            </a:extLst>
          </p:cNvPr>
          <p:cNvSpPr txBox="1"/>
          <p:nvPr/>
        </p:nvSpPr>
        <p:spPr>
          <a:xfrm>
            <a:off x="2480160" y="154546"/>
            <a:ext cx="4698530" cy="461665"/>
          </a:xfrm>
          <a:prstGeom prst="rect">
            <a:avLst/>
          </a:prstGeom>
          <a:noFill/>
        </p:spPr>
        <p:txBody>
          <a:bodyPr wrap="none" rtlCol="0">
            <a:spAutoFit/>
          </a:bodyPr>
          <a:lstStyle/>
          <a:p>
            <a:r>
              <a:rPr lang="en-GB" sz="2400" dirty="0"/>
              <a:t>Major MHW events in the past year </a:t>
            </a:r>
          </a:p>
        </p:txBody>
      </p:sp>
      <p:pic>
        <p:nvPicPr>
          <p:cNvPr id="3" name="Picture 2">
            <a:extLst>
              <a:ext uri="{FF2B5EF4-FFF2-40B4-BE49-F238E27FC236}">
                <a16:creationId xmlns:a16="http://schemas.microsoft.com/office/drawing/2014/main" id="{D3C4EEF4-701A-4B88-B00F-794D11428C31}"/>
              </a:ext>
            </a:extLst>
          </p:cNvPr>
          <p:cNvPicPr>
            <a:picLocks noChangeAspect="1"/>
          </p:cNvPicPr>
          <p:nvPr/>
        </p:nvPicPr>
        <p:blipFill>
          <a:blip r:embed="rId3"/>
          <a:stretch>
            <a:fillRect/>
          </a:stretch>
        </p:blipFill>
        <p:spPr>
          <a:xfrm>
            <a:off x="321566" y="1269590"/>
            <a:ext cx="3975100" cy="2804217"/>
          </a:xfrm>
          <a:prstGeom prst="rect">
            <a:avLst/>
          </a:prstGeom>
        </p:spPr>
      </p:pic>
      <p:pic>
        <p:nvPicPr>
          <p:cNvPr id="5" name="Picture 4">
            <a:extLst>
              <a:ext uri="{FF2B5EF4-FFF2-40B4-BE49-F238E27FC236}">
                <a16:creationId xmlns:a16="http://schemas.microsoft.com/office/drawing/2014/main" id="{E1E931D3-088D-4832-9C27-2C40D3EEA588}"/>
              </a:ext>
            </a:extLst>
          </p:cNvPr>
          <p:cNvPicPr>
            <a:picLocks noChangeAspect="1"/>
          </p:cNvPicPr>
          <p:nvPr/>
        </p:nvPicPr>
        <p:blipFill>
          <a:blip r:embed="rId4"/>
          <a:stretch>
            <a:fillRect/>
          </a:stretch>
        </p:blipFill>
        <p:spPr>
          <a:xfrm>
            <a:off x="431986" y="4715140"/>
            <a:ext cx="3879406" cy="2097016"/>
          </a:xfrm>
          <a:prstGeom prst="rect">
            <a:avLst/>
          </a:prstGeom>
        </p:spPr>
      </p:pic>
      <p:pic>
        <p:nvPicPr>
          <p:cNvPr id="7" name="Picture 6">
            <a:extLst>
              <a:ext uri="{FF2B5EF4-FFF2-40B4-BE49-F238E27FC236}">
                <a16:creationId xmlns:a16="http://schemas.microsoft.com/office/drawing/2014/main" id="{CE1F0D87-2813-4892-BC64-F47374AF4212}"/>
              </a:ext>
            </a:extLst>
          </p:cNvPr>
          <p:cNvPicPr>
            <a:picLocks noChangeAspect="1"/>
          </p:cNvPicPr>
          <p:nvPr/>
        </p:nvPicPr>
        <p:blipFill>
          <a:blip r:embed="rId5"/>
          <a:stretch>
            <a:fillRect/>
          </a:stretch>
        </p:blipFill>
        <p:spPr>
          <a:xfrm>
            <a:off x="4802733" y="1280222"/>
            <a:ext cx="3805033" cy="2804217"/>
          </a:xfrm>
          <a:prstGeom prst="rect">
            <a:avLst/>
          </a:prstGeom>
        </p:spPr>
      </p:pic>
      <p:sp>
        <p:nvSpPr>
          <p:cNvPr id="9" name="TextBox 8">
            <a:extLst>
              <a:ext uri="{FF2B5EF4-FFF2-40B4-BE49-F238E27FC236}">
                <a16:creationId xmlns:a16="http://schemas.microsoft.com/office/drawing/2014/main" id="{84349FB3-BE35-4F9C-99D7-5F56967D4392}"/>
              </a:ext>
            </a:extLst>
          </p:cNvPr>
          <p:cNvSpPr txBox="1"/>
          <p:nvPr/>
        </p:nvSpPr>
        <p:spPr>
          <a:xfrm>
            <a:off x="609562" y="4823610"/>
            <a:ext cx="1091966" cy="307777"/>
          </a:xfrm>
          <a:prstGeom prst="rect">
            <a:avLst/>
          </a:prstGeom>
          <a:solidFill>
            <a:schemeClr val="bg1"/>
          </a:solidFill>
        </p:spPr>
        <p:txBody>
          <a:bodyPr wrap="none" rtlCol="0">
            <a:spAutoFit/>
          </a:bodyPr>
          <a:lstStyle/>
          <a:p>
            <a:r>
              <a:rPr lang="en-GB" sz="1400" b="1" dirty="0"/>
              <a:t>26 Dec 2019</a:t>
            </a:r>
          </a:p>
        </p:txBody>
      </p:sp>
      <p:sp>
        <p:nvSpPr>
          <p:cNvPr id="10" name="TextBox 9">
            <a:extLst>
              <a:ext uri="{FF2B5EF4-FFF2-40B4-BE49-F238E27FC236}">
                <a16:creationId xmlns:a16="http://schemas.microsoft.com/office/drawing/2014/main" id="{3623D10A-738B-410C-92B3-B87F2A83351B}"/>
              </a:ext>
            </a:extLst>
          </p:cNvPr>
          <p:cNvSpPr txBox="1"/>
          <p:nvPr/>
        </p:nvSpPr>
        <p:spPr>
          <a:xfrm>
            <a:off x="5101679" y="4783325"/>
            <a:ext cx="1103187" cy="307777"/>
          </a:xfrm>
          <a:prstGeom prst="rect">
            <a:avLst/>
          </a:prstGeom>
          <a:solidFill>
            <a:schemeClr val="bg1"/>
          </a:solidFill>
        </p:spPr>
        <p:txBody>
          <a:bodyPr wrap="none" rtlCol="0">
            <a:spAutoFit/>
          </a:bodyPr>
          <a:lstStyle/>
          <a:p>
            <a:r>
              <a:rPr lang="en-GB" sz="1400" b="1" dirty="0"/>
              <a:t>31 Aug 2019</a:t>
            </a:r>
          </a:p>
        </p:txBody>
      </p:sp>
      <p:sp>
        <p:nvSpPr>
          <p:cNvPr id="11" name="TextBox 10">
            <a:extLst>
              <a:ext uri="{FF2B5EF4-FFF2-40B4-BE49-F238E27FC236}">
                <a16:creationId xmlns:a16="http://schemas.microsoft.com/office/drawing/2014/main" id="{15C9B449-AD81-41B7-A17A-7C8C092DC7E6}"/>
              </a:ext>
            </a:extLst>
          </p:cNvPr>
          <p:cNvSpPr txBox="1"/>
          <p:nvPr/>
        </p:nvSpPr>
        <p:spPr>
          <a:xfrm>
            <a:off x="6642059" y="4084439"/>
            <a:ext cx="1996252" cy="276999"/>
          </a:xfrm>
          <a:prstGeom prst="rect">
            <a:avLst/>
          </a:prstGeom>
          <a:noFill/>
        </p:spPr>
        <p:txBody>
          <a:bodyPr wrap="none" rtlCol="0">
            <a:spAutoFit/>
          </a:bodyPr>
          <a:lstStyle/>
          <a:p>
            <a:r>
              <a:rPr lang="en-GB" sz="1200" dirty="0"/>
              <a:t>Courtesy of theguardian.com</a:t>
            </a:r>
          </a:p>
        </p:txBody>
      </p:sp>
      <p:sp>
        <p:nvSpPr>
          <p:cNvPr id="12" name="TextBox 11">
            <a:extLst>
              <a:ext uri="{FF2B5EF4-FFF2-40B4-BE49-F238E27FC236}">
                <a16:creationId xmlns:a16="http://schemas.microsoft.com/office/drawing/2014/main" id="{D6EA4858-0548-4254-90C0-7CD8329C19BB}"/>
              </a:ext>
            </a:extLst>
          </p:cNvPr>
          <p:cNvSpPr txBox="1"/>
          <p:nvPr/>
        </p:nvSpPr>
        <p:spPr>
          <a:xfrm>
            <a:off x="268489" y="802279"/>
            <a:ext cx="2635145" cy="338554"/>
          </a:xfrm>
          <a:prstGeom prst="rect">
            <a:avLst/>
          </a:prstGeom>
          <a:noFill/>
        </p:spPr>
        <p:txBody>
          <a:bodyPr wrap="none" rtlCol="0">
            <a:spAutoFit/>
          </a:bodyPr>
          <a:lstStyle/>
          <a:p>
            <a:r>
              <a:rPr lang="en-GB" sz="1600" b="1" dirty="0">
                <a:solidFill>
                  <a:srgbClr val="0070C0"/>
                </a:solidFill>
              </a:rPr>
              <a:t>From The Guardian website: </a:t>
            </a:r>
          </a:p>
        </p:txBody>
      </p:sp>
      <p:sp>
        <p:nvSpPr>
          <p:cNvPr id="13" name="TextBox 12">
            <a:extLst>
              <a:ext uri="{FF2B5EF4-FFF2-40B4-BE49-F238E27FC236}">
                <a16:creationId xmlns:a16="http://schemas.microsoft.com/office/drawing/2014/main" id="{A86FB90B-B262-49EA-9094-62C31BFEBEA9}"/>
              </a:ext>
            </a:extLst>
          </p:cNvPr>
          <p:cNvSpPr txBox="1"/>
          <p:nvPr/>
        </p:nvSpPr>
        <p:spPr>
          <a:xfrm>
            <a:off x="81241" y="3288814"/>
            <a:ext cx="1128835" cy="307777"/>
          </a:xfrm>
          <a:prstGeom prst="rect">
            <a:avLst/>
          </a:prstGeom>
          <a:noFill/>
        </p:spPr>
        <p:txBody>
          <a:bodyPr wrap="none" rtlCol="0">
            <a:spAutoFit/>
          </a:bodyPr>
          <a:lstStyle/>
          <a:p>
            <a:r>
              <a:rPr lang="en-GB" sz="1400" b="1" dirty="0"/>
              <a:t>27 Dec 2019 </a:t>
            </a:r>
          </a:p>
        </p:txBody>
      </p:sp>
      <p:sp>
        <p:nvSpPr>
          <p:cNvPr id="14" name="TextBox 13">
            <a:extLst>
              <a:ext uri="{FF2B5EF4-FFF2-40B4-BE49-F238E27FC236}">
                <a16:creationId xmlns:a16="http://schemas.microsoft.com/office/drawing/2014/main" id="{335DE200-3E61-4014-9D42-02B171A7D68C}"/>
              </a:ext>
            </a:extLst>
          </p:cNvPr>
          <p:cNvSpPr txBox="1"/>
          <p:nvPr/>
        </p:nvSpPr>
        <p:spPr>
          <a:xfrm>
            <a:off x="4661266" y="3284798"/>
            <a:ext cx="1032655" cy="307777"/>
          </a:xfrm>
          <a:prstGeom prst="rect">
            <a:avLst/>
          </a:prstGeom>
          <a:noFill/>
        </p:spPr>
        <p:txBody>
          <a:bodyPr wrap="none" rtlCol="0">
            <a:spAutoFit/>
          </a:bodyPr>
          <a:lstStyle/>
          <a:p>
            <a:r>
              <a:rPr lang="en-GB" sz="1400" b="1" dirty="0"/>
              <a:t>8 Sep 2019 </a:t>
            </a:r>
          </a:p>
        </p:txBody>
      </p:sp>
      <p:sp>
        <p:nvSpPr>
          <p:cNvPr id="15" name="TextBox 14">
            <a:extLst>
              <a:ext uri="{FF2B5EF4-FFF2-40B4-BE49-F238E27FC236}">
                <a16:creationId xmlns:a16="http://schemas.microsoft.com/office/drawing/2014/main" id="{08D1E984-9BE9-43B0-96E7-D2BB78D7B394}"/>
              </a:ext>
            </a:extLst>
          </p:cNvPr>
          <p:cNvSpPr txBox="1"/>
          <p:nvPr/>
        </p:nvSpPr>
        <p:spPr>
          <a:xfrm>
            <a:off x="77632" y="4309370"/>
            <a:ext cx="9214061" cy="338554"/>
          </a:xfrm>
          <a:prstGeom prst="rect">
            <a:avLst/>
          </a:prstGeom>
          <a:noFill/>
        </p:spPr>
        <p:txBody>
          <a:bodyPr wrap="none" rtlCol="0">
            <a:spAutoFit/>
          </a:bodyPr>
          <a:lstStyle/>
          <a:p>
            <a:r>
              <a:rPr lang="en-GB" sz="1600" b="1" dirty="0">
                <a:solidFill>
                  <a:srgbClr val="0070C0"/>
                </a:solidFill>
              </a:rPr>
              <a:t>From the ORAS5 near-real-time monitoring (ECMWF website): SST daily maps (</a:t>
            </a:r>
            <a:r>
              <a:rPr lang="en-GB" sz="1600" b="1" dirty="0" err="1">
                <a:solidFill>
                  <a:srgbClr val="0070C0"/>
                </a:solidFill>
              </a:rPr>
              <a:t>anom</a:t>
            </a:r>
            <a:r>
              <a:rPr lang="en-GB" sz="1600" b="1" dirty="0">
                <a:solidFill>
                  <a:srgbClr val="0070C0"/>
                </a:solidFill>
              </a:rPr>
              <a:t>. </a:t>
            </a:r>
            <a:r>
              <a:rPr lang="en-GB" sz="1600" b="1" dirty="0" err="1">
                <a:solidFill>
                  <a:srgbClr val="0070C0"/>
                </a:solidFill>
              </a:rPr>
              <a:t>wrt</a:t>
            </a:r>
            <a:r>
              <a:rPr lang="en-GB" sz="1600" b="1" dirty="0">
                <a:solidFill>
                  <a:srgbClr val="0070C0"/>
                </a:solidFill>
              </a:rPr>
              <a:t> </a:t>
            </a:r>
            <a:r>
              <a:rPr lang="en-GB" sz="1600" b="1" dirty="0" err="1">
                <a:solidFill>
                  <a:srgbClr val="0070C0"/>
                </a:solidFill>
              </a:rPr>
              <a:t>clim</a:t>
            </a:r>
            <a:r>
              <a:rPr lang="en-GB" sz="1600" b="1" dirty="0">
                <a:solidFill>
                  <a:srgbClr val="0070C0"/>
                </a:solidFill>
              </a:rPr>
              <a:t> 1993-2016) </a:t>
            </a:r>
          </a:p>
        </p:txBody>
      </p:sp>
      <p:sp>
        <p:nvSpPr>
          <p:cNvPr id="16" name="TextBox 15">
            <a:extLst>
              <a:ext uri="{FF2B5EF4-FFF2-40B4-BE49-F238E27FC236}">
                <a16:creationId xmlns:a16="http://schemas.microsoft.com/office/drawing/2014/main" id="{9D4EFA52-0A55-424C-9206-38735F5B2D25}"/>
              </a:ext>
            </a:extLst>
          </p:cNvPr>
          <p:cNvSpPr txBox="1"/>
          <p:nvPr/>
        </p:nvSpPr>
        <p:spPr>
          <a:xfrm>
            <a:off x="609561" y="6596989"/>
            <a:ext cx="3577427" cy="230832"/>
          </a:xfrm>
          <a:prstGeom prst="rect">
            <a:avLst/>
          </a:prstGeom>
          <a:solidFill>
            <a:schemeClr val="bg1"/>
          </a:solidFill>
        </p:spPr>
        <p:txBody>
          <a:bodyPr wrap="square" rtlCol="0">
            <a:spAutoFit/>
          </a:bodyPr>
          <a:lstStyle/>
          <a:p>
            <a:r>
              <a:rPr lang="en-GB" sz="900" dirty="0"/>
              <a:t>-4                   -2                 -0.5                                0.5                   2                   4     </a:t>
            </a:r>
          </a:p>
        </p:txBody>
      </p:sp>
      <p:sp>
        <p:nvSpPr>
          <p:cNvPr id="17" name="TextBox 16">
            <a:extLst>
              <a:ext uri="{FF2B5EF4-FFF2-40B4-BE49-F238E27FC236}">
                <a16:creationId xmlns:a16="http://schemas.microsoft.com/office/drawing/2014/main" id="{81CD5A75-BF3D-437B-806F-C61D8C6BA310}"/>
              </a:ext>
            </a:extLst>
          </p:cNvPr>
          <p:cNvSpPr txBox="1"/>
          <p:nvPr/>
        </p:nvSpPr>
        <p:spPr>
          <a:xfrm>
            <a:off x="5134587" y="6595139"/>
            <a:ext cx="3577427" cy="230832"/>
          </a:xfrm>
          <a:prstGeom prst="rect">
            <a:avLst/>
          </a:prstGeom>
          <a:solidFill>
            <a:schemeClr val="bg1"/>
          </a:solidFill>
        </p:spPr>
        <p:txBody>
          <a:bodyPr wrap="square" rtlCol="0">
            <a:spAutoFit/>
          </a:bodyPr>
          <a:lstStyle/>
          <a:p>
            <a:r>
              <a:rPr lang="en-GB" sz="900" dirty="0"/>
              <a:t>-4                   -2                 -0.5                                0.5                    2                    4     </a:t>
            </a:r>
          </a:p>
        </p:txBody>
      </p:sp>
      <p:pic>
        <p:nvPicPr>
          <p:cNvPr id="18" name="Picture 17" descr="A drawing of a face&#10;&#10;Description automatically generated">
            <a:extLst>
              <a:ext uri="{FF2B5EF4-FFF2-40B4-BE49-F238E27FC236}">
                <a16:creationId xmlns:a16="http://schemas.microsoft.com/office/drawing/2014/main" id="{BCA2D43A-26AD-4D5C-8394-4D0BE1371C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68895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217360-BC06-4548-839A-7257D041B199}"/>
              </a:ext>
            </a:extLst>
          </p:cNvPr>
          <p:cNvPicPr>
            <a:picLocks noChangeAspect="1"/>
          </p:cNvPicPr>
          <p:nvPr/>
        </p:nvPicPr>
        <p:blipFill>
          <a:blip r:embed="rId2"/>
          <a:stretch>
            <a:fillRect/>
          </a:stretch>
        </p:blipFill>
        <p:spPr>
          <a:xfrm>
            <a:off x="1297878" y="2212670"/>
            <a:ext cx="6970360" cy="3781418"/>
          </a:xfrm>
          <a:prstGeom prst="rect">
            <a:avLst/>
          </a:prstGeom>
        </p:spPr>
      </p:pic>
      <p:sp>
        <p:nvSpPr>
          <p:cNvPr id="5" name="TextBox 4">
            <a:extLst>
              <a:ext uri="{FF2B5EF4-FFF2-40B4-BE49-F238E27FC236}">
                <a16:creationId xmlns:a16="http://schemas.microsoft.com/office/drawing/2014/main" id="{33A20BD9-0A49-4E86-9F27-0FE36189541E}"/>
              </a:ext>
            </a:extLst>
          </p:cNvPr>
          <p:cNvSpPr txBox="1"/>
          <p:nvPr/>
        </p:nvSpPr>
        <p:spPr>
          <a:xfrm>
            <a:off x="2333091" y="220860"/>
            <a:ext cx="4537609" cy="461665"/>
          </a:xfrm>
          <a:prstGeom prst="rect">
            <a:avLst/>
          </a:prstGeom>
          <a:noFill/>
        </p:spPr>
        <p:txBody>
          <a:bodyPr wrap="square" rtlCol="0">
            <a:spAutoFit/>
          </a:bodyPr>
          <a:lstStyle/>
          <a:p>
            <a:pPr algn="ctr"/>
            <a:r>
              <a:rPr lang="en-GB" sz="2400" dirty="0"/>
              <a:t>How to detect Marine Heatwave? </a:t>
            </a:r>
          </a:p>
        </p:txBody>
      </p:sp>
      <p:sp>
        <p:nvSpPr>
          <p:cNvPr id="6" name="TextBox 5">
            <a:extLst>
              <a:ext uri="{FF2B5EF4-FFF2-40B4-BE49-F238E27FC236}">
                <a16:creationId xmlns:a16="http://schemas.microsoft.com/office/drawing/2014/main" id="{2794A6EF-1A99-4936-8D4D-A8407738297A}"/>
              </a:ext>
            </a:extLst>
          </p:cNvPr>
          <p:cNvSpPr txBox="1"/>
          <p:nvPr/>
        </p:nvSpPr>
        <p:spPr>
          <a:xfrm>
            <a:off x="533691" y="1032099"/>
            <a:ext cx="8136407" cy="830997"/>
          </a:xfrm>
          <a:prstGeom prst="rect">
            <a:avLst/>
          </a:prstGeom>
          <a:noFill/>
        </p:spPr>
        <p:txBody>
          <a:bodyPr wrap="square" rtlCol="0">
            <a:spAutoFit/>
          </a:bodyPr>
          <a:lstStyle/>
          <a:p>
            <a:r>
              <a:rPr lang="en-GB" sz="1600" b="1" dirty="0"/>
              <a:t>Definition (</a:t>
            </a:r>
            <a:r>
              <a:rPr lang="en-GB" sz="1600" b="1" dirty="0" err="1"/>
              <a:t>Hodbay</a:t>
            </a:r>
            <a:r>
              <a:rPr lang="en-GB" sz="1600" b="1" dirty="0"/>
              <a:t> et al. 2016)</a:t>
            </a:r>
            <a:r>
              <a:rPr lang="en-GB" sz="1600" dirty="0"/>
              <a:t>: we call Marine </a:t>
            </a:r>
            <a:r>
              <a:rPr lang="en-GB" sz="1600" dirty="0" err="1"/>
              <a:t>HeatWave</a:t>
            </a:r>
            <a:r>
              <a:rPr lang="en-GB" sz="1600" dirty="0"/>
              <a:t> (MHW) an episode of Sea Surface Temperatures </a:t>
            </a:r>
            <a:r>
              <a:rPr lang="en-GB" sz="1600" dirty="0">
                <a:solidFill>
                  <a:srgbClr val="FF0000"/>
                </a:solidFill>
              </a:rPr>
              <a:t>exceeding the 90</a:t>
            </a:r>
            <a:r>
              <a:rPr lang="en-GB" sz="1600" baseline="30000" dirty="0">
                <a:solidFill>
                  <a:srgbClr val="FF0000"/>
                </a:solidFill>
              </a:rPr>
              <a:t>th</a:t>
            </a:r>
            <a:r>
              <a:rPr lang="en-GB" sz="1600" dirty="0">
                <a:solidFill>
                  <a:srgbClr val="FF0000"/>
                </a:solidFill>
              </a:rPr>
              <a:t> percentile for at least 5 days</a:t>
            </a:r>
            <a:r>
              <a:rPr lang="en-GB" sz="1600" dirty="0"/>
              <a:t>. Successive heatwaves with gaps &lt;=2 days are considered part of the same event</a:t>
            </a:r>
          </a:p>
        </p:txBody>
      </p:sp>
      <p:sp>
        <p:nvSpPr>
          <p:cNvPr id="7" name="TextBox 6">
            <a:extLst>
              <a:ext uri="{FF2B5EF4-FFF2-40B4-BE49-F238E27FC236}">
                <a16:creationId xmlns:a16="http://schemas.microsoft.com/office/drawing/2014/main" id="{DFE51182-225B-4B1C-8163-04DF734009B4}"/>
              </a:ext>
            </a:extLst>
          </p:cNvPr>
          <p:cNvSpPr txBox="1"/>
          <p:nvPr/>
        </p:nvSpPr>
        <p:spPr>
          <a:xfrm>
            <a:off x="6168980" y="5859890"/>
            <a:ext cx="2336089" cy="276999"/>
          </a:xfrm>
          <a:prstGeom prst="rect">
            <a:avLst/>
          </a:prstGeom>
          <a:noFill/>
        </p:spPr>
        <p:txBody>
          <a:bodyPr wrap="none" rtlCol="0">
            <a:spAutoFit/>
          </a:bodyPr>
          <a:lstStyle/>
          <a:p>
            <a:r>
              <a:rPr lang="en-GB" sz="1200" b="1" dirty="0"/>
              <a:t>Courtesy of marineheatwaves.org</a:t>
            </a:r>
          </a:p>
        </p:txBody>
      </p:sp>
      <p:pic>
        <p:nvPicPr>
          <p:cNvPr id="8" name="Picture 7" descr="A drawing of a face&#10;&#10;Description automatically generated">
            <a:extLst>
              <a:ext uri="{FF2B5EF4-FFF2-40B4-BE49-F238E27FC236}">
                <a16:creationId xmlns:a16="http://schemas.microsoft.com/office/drawing/2014/main" id="{A58B43B6-808D-4EB3-BC5C-B24418D5A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298141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ECA3B-155B-4EDC-9BE6-D6A4119A4261}"/>
              </a:ext>
            </a:extLst>
          </p:cNvPr>
          <p:cNvSpPr txBox="1"/>
          <p:nvPr/>
        </p:nvSpPr>
        <p:spPr>
          <a:xfrm>
            <a:off x="2262743" y="154546"/>
            <a:ext cx="4729436" cy="461665"/>
          </a:xfrm>
          <a:prstGeom prst="rect">
            <a:avLst/>
          </a:prstGeom>
          <a:noFill/>
        </p:spPr>
        <p:txBody>
          <a:bodyPr wrap="none" rtlCol="0">
            <a:spAutoFit/>
          </a:bodyPr>
          <a:lstStyle/>
          <a:p>
            <a:r>
              <a:rPr lang="en-GB" sz="2400" dirty="0"/>
              <a:t>New Zealand December 2019 MHW</a:t>
            </a:r>
          </a:p>
        </p:txBody>
      </p:sp>
      <p:pic>
        <p:nvPicPr>
          <p:cNvPr id="5" name="Picture 4">
            <a:extLst>
              <a:ext uri="{FF2B5EF4-FFF2-40B4-BE49-F238E27FC236}">
                <a16:creationId xmlns:a16="http://schemas.microsoft.com/office/drawing/2014/main" id="{B6C22021-5E54-405E-818C-099A3B1F105D}"/>
              </a:ext>
            </a:extLst>
          </p:cNvPr>
          <p:cNvPicPr>
            <a:picLocks noChangeAspect="1"/>
          </p:cNvPicPr>
          <p:nvPr/>
        </p:nvPicPr>
        <p:blipFill>
          <a:blip r:embed="rId2"/>
          <a:stretch>
            <a:fillRect/>
          </a:stretch>
        </p:blipFill>
        <p:spPr>
          <a:xfrm>
            <a:off x="492144" y="1331984"/>
            <a:ext cx="3879406" cy="2097016"/>
          </a:xfrm>
          <a:prstGeom prst="rect">
            <a:avLst/>
          </a:prstGeom>
        </p:spPr>
      </p:pic>
      <p:sp>
        <p:nvSpPr>
          <p:cNvPr id="6" name="TextBox 5">
            <a:extLst>
              <a:ext uri="{FF2B5EF4-FFF2-40B4-BE49-F238E27FC236}">
                <a16:creationId xmlns:a16="http://schemas.microsoft.com/office/drawing/2014/main" id="{1B11FC5B-0ACD-456A-BFED-786F438D4645}"/>
              </a:ext>
            </a:extLst>
          </p:cNvPr>
          <p:cNvSpPr txBox="1"/>
          <p:nvPr/>
        </p:nvSpPr>
        <p:spPr>
          <a:xfrm>
            <a:off x="669720" y="1440454"/>
            <a:ext cx="1091966" cy="307777"/>
          </a:xfrm>
          <a:prstGeom prst="rect">
            <a:avLst/>
          </a:prstGeom>
          <a:solidFill>
            <a:schemeClr val="bg1"/>
          </a:solidFill>
        </p:spPr>
        <p:txBody>
          <a:bodyPr wrap="none" rtlCol="0">
            <a:spAutoFit/>
          </a:bodyPr>
          <a:lstStyle/>
          <a:p>
            <a:r>
              <a:rPr lang="en-GB" sz="1400" b="1" dirty="0"/>
              <a:t>26 Dec 2019</a:t>
            </a:r>
          </a:p>
        </p:txBody>
      </p:sp>
      <p:pic>
        <p:nvPicPr>
          <p:cNvPr id="7" name="Picture 6">
            <a:extLst>
              <a:ext uri="{FF2B5EF4-FFF2-40B4-BE49-F238E27FC236}">
                <a16:creationId xmlns:a16="http://schemas.microsoft.com/office/drawing/2014/main" id="{45D6EE35-1D87-460F-B016-005D7723F2F1}"/>
              </a:ext>
            </a:extLst>
          </p:cNvPr>
          <p:cNvPicPr>
            <a:picLocks noChangeAspect="1"/>
          </p:cNvPicPr>
          <p:nvPr/>
        </p:nvPicPr>
        <p:blipFill>
          <a:blip r:embed="rId3"/>
          <a:stretch>
            <a:fillRect/>
          </a:stretch>
        </p:blipFill>
        <p:spPr>
          <a:xfrm>
            <a:off x="4772450" y="1331984"/>
            <a:ext cx="3879406" cy="2097016"/>
          </a:xfrm>
          <a:prstGeom prst="rect">
            <a:avLst/>
          </a:prstGeom>
        </p:spPr>
      </p:pic>
      <p:sp>
        <p:nvSpPr>
          <p:cNvPr id="8" name="TextBox 7">
            <a:extLst>
              <a:ext uri="{FF2B5EF4-FFF2-40B4-BE49-F238E27FC236}">
                <a16:creationId xmlns:a16="http://schemas.microsoft.com/office/drawing/2014/main" id="{948D4EFE-45EF-45C6-BFC0-9DFFCFEEE154}"/>
              </a:ext>
            </a:extLst>
          </p:cNvPr>
          <p:cNvSpPr txBox="1"/>
          <p:nvPr/>
        </p:nvSpPr>
        <p:spPr>
          <a:xfrm>
            <a:off x="4948951" y="1428421"/>
            <a:ext cx="869149" cy="307777"/>
          </a:xfrm>
          <a:prstGeom prst="rect">
            <a:avLst/>
          </a:prstGeom>
          <a:solidFill>
            <a:schemeClr val="bg1"/>
          </a:solidFill>
        </p:spPr>
        <p:txBody>
          <a:bodyPr wrap="none" rtlCol="0">
            <a:spAutoFit/>
          </a:bodyPr>
          <a:lstStyle/>
          <a:p>
            <a:r>
              <a:rPr lang="en-GB" sz="1400" b="1" dirty="0"/>
              <a:t>Dec 2019</a:t>
            </a:r>
          </a:p>
        </p:txBody>
      </p:sp>
      <p:pic>
        <p:nvPicPr>
          <p:cNvPr id="9" name="Picture 8">
            <a:extLst>
              <a:ext uri="{FF2B5EF4-FFF2-40B4-BE49-F238E27FC236}">
                <a16:creationId xmlns:a16="http://schemas.microsoft.com/office/drawing/2014/main" id="{698CA3DD-E821-483B-9F74-18F2C412C270}"/>
              </a:ext>
            </a:extLst>
          </p:cNvPr>
          <p:cNvPicPr>
            <a:picLocks noChangeAspect="1"/>
          </p:cNvPicPr>
          <p:nvPr/>
        </p:nvPicPr>
        <p:blipFill rotWithShape="1">
          <a:blip r:embed="rId4"/>
          <a:srcRect l="2199" t="17733" r="6188" b="5642"/>
          <a:stretch/>
        </p:blipFill>
        <p:spPr>
          <a:xfrm>
            <a:off x="4687080" y="3742478"/>
            <a:ext cx="3879406" cy="2293648"/>
          </a:xfrm>
          <a:prstGeom prst="rect">
            <a:avLst/>
          </a:prstGeom>
        </p:spPr>
      </p:pic>
      <p:pic>
        <p:nvPicPr>
          <p:cNvPr id="13" name="Picture 12">
            <a:extLst>
              <a:ext uri="{FF2B5EF4-FFF2-40B4-BE49-F238E27FC236}">
                <a16:creationId xmlns:a16="http://schemas.microsoft.com/office/drawing/2014/main" id="{6EEDE04C-51BB-4522-97CF-08A235A3CC0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500" y="3514583"/>
            <a:ext cx="4486922" cy="2498656"/>
          </a:xfrm>
          <a:prstGeom prst="rect">
            <a:avLst/>
          </a:prstGeom>
        </p:spPr>
      </p:pic>
      <p:sp>
        <p:nvSpPr>
          <p:cNvPr id="14" name="TextBox 13">
            <a:extLst>
              <a:ext uri="{FF2B5EF4-FFF2-40B4-BE49-F238E27FC236}">
                <a16:creationId xmlns:a16="http://schemas.microsoft.com/office/drawing/2014/main" id="{F3E6A867-2C72-4A16-AE8A-1F990E27606B}"/>
              </a:ext>
            </a:extLst>
          </p:cNvPr>
          <p:cNvSpPr txBox="1"/>
          <p:nvPr/>
        </p:nvSpPr>
        <p:spPr>
          <a:xfrm>
            <a:off x="677736" y="3830735"/>
            <a:ext cx="1627240" cy="307777"/>
          </a:xfrm>
          <a:prstGeom prst="rect">
            <a:avLst/>
          </a:prstGeom>
          <a:solidFill>
            <a:schemeClr val="bg1"/>
          </a:solidFill>
        </p:spPr>
        <p:txBody>
          <a:bodyPr wrap="none" rtlCol="0">
            <a:spAutoFit/>
          </a:bodyPr>
          <a:lstStyle/>
          <a:p>
            <a:r>
              <a:rPr lang="en-GB" sz="1400" b="1" dirty="0"/>
              <a:t>04-2019 to 04-2020</a:t>
            </a:r>
          </a:p>
        </p:txBody>
      </p:sp>
      <p:sp>
        <p:nvSpPr>
          <p:cNvPr id="15" name="TextBox 14">
            <a:extLst>
              <a:ext uri="{FF2B5EF4-FFF2-40B4-BE49-F238E27FC236}">
                <a16:creationId xmlns:a16="http://schemas.microsoft.com/office/drawing/2014/main" id="{60A314BD-4E47-4E99-8030-F72FA8DD7869}"/>
              </a:ext>
            </a:extLst>
          </p:cNvPr>
          <p:cNvSpPr txBox="1"/>
          <p:nvPr/>
        </p:nvSpPr>
        <p:spPr>
          <a:xfrm>
            <a:off x="665704" y="5009622"/>
            <a:ext cx="942759" cy="738664"/>
          </a:xfrm>
          <a:prstGeom prst="rect">
            <a:avLst/>
          </a:prstGeom>
          <a:noFill/>
        </p:spPr>
        <p:txBody>
          <a:bodyPr wrap="none" rtlCol="0">
            <a:spAutoFit/>
          </a:bodyPr>
          <a:lstStyle/>
          <a:p>
            <a:r>
              <a:rPr lang="en-GB" sz="1400" b="1" dirty="0"/>
              <a:t>SST</a:t>
            </a:r>
          </a:p>
          <a:p>
            <a:r>
              <a:rPr lang="en-GB" sz="1400" b="1" dirty="0">
                <a:solidFill>
                  <a:srgbClr val="0000FF"/>
                </a:solidFill>
              </a:rPr>
              <a:t>SST </a:t>
            </a:r>
            <a:r>
              <a:rPr lang="en-GB" sz="1400" b="1" dirty="0" err="1">
                <a:solidFill>
                  <a:srgbClr val="0000FF"/>
                </a:solidFill>
              </a:rPr>
              <a:t>clim</a:t>
            </a:r>
            <a:endParaRPr lang="en-GB" sz="1400" b="1" dirty="0">
              <a:solidFill>
                <a:srgbClr val="0000FF"/>
              </a:solidFill>
            </a:endParaRPr>
          </a:p>
          <a:p>
            <a:r>
              <a:rPr lang="en-GB" sz="1400" b="1" dirty="0">
                <a:solidFill>
                  <a:srgbClr val="FF0000"/>
                </a:solidFill>
              </a:rPr>
              <a:t>SST 90pctl</a:t>
            </a:r>
          </a:p>
        </p:txBody>
      </p:sp>
      <p:sp>
        <p:nvSpPr>
          <p:cNvPr id="16" name="Rectangle 15">
            <a:extLst>
              <a:ext uri="{FF2B5EF4-FFF2-40B4-BE49-F238E27FC236}">
                <a16:creationId xmlns:a16="http://schemas.microsoft.com/office/drawing/2014/main" id="{CB1C11A7-9041-4B19-9D4A-8F127081C1B1}"/>
              </a:ext>
            </a:extLst>
          </p:cNvPr>
          <p:cNvSpPr/>
          <p:nvPr/>
        </p:nvSpPr>
        <p:spPr>
          <a:xfrm>
            <a:off x="2855746" y="3801979"/>
            <a:ext cx="327869"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FAE4C1D-51AD-44BA-98DC-3BDCB9338EED}"/>
              </a:ext>
            </a:extLst>
          </p:cNvPr>
          <p:cNvSpPr txBox="1"/>
          <p:nvPr/>
        </p:nvSpPr>
        <p:spPr>
          <a:xfrm>
            <a:off x="457200" y="5768300"/>
            <a:ext cx="3879406"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18" name="TextBox 17">
            <a:extLst>
              <a:ext uri="{FF2B5EF4-FFF2-40B4-BE49-F238E27FC236}">
                <a16:creationId xmlns:a16="http://schemas.microsoft.com/office/drawing/2014/main" id="{30366F10-B2A3-4F6D-99C6-ABC4FE7B36C3}"/>
              </a:ext>
            </a:extLst>
          </p:cNvPr>
          <p:cNvSpPr txBox="1"/>
          <p:nvPr/>
        </p:nvSpPr>
        <p:spPr>
          <a:xfrm>
            <a:off x="908341" y="1039396"/>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19" name="TextBox 18">
            <a:extLst>
              <a:ext uri="{FF2B5EF4-FFF2-40B4-BE49-F238E27FC236}">
                <a16:creationId xmlns:a16="http://schemas.microsoft.com/office/drawing/2014/main" id="{6C4EC6BE-239D-4C2C-8047-DEBFD3EE60C1}"/>
              </a:ext>
            </a:extLst>
          </p:cNvPr>
          <p:cNvSpPr txBox="1"/>
          <p:nvPr/>
        </p:nvSpPr>
        <p:spPr>
          <a:xfrm>
            <a:off x="4491075" y="1011320"/>
            <a:ext cx="4421723" cy="307777"/>
          </a:xfrm>
          <a:prstGeom prst="rect">
            <a:avLst/>
          </a:prstGeom>
          <a:solidFill>
            <a:schemeClr val="bg1"/>
          </a:solidFill>
        </p:spPr>
        <p:txBody>
          <a:bodyPr wrap="none" rtlCol="0">
            <a:spAutoFit/>
          </a:bodyPr>
          <a:lstStyle/>
          <a:p>
            <a:r>
              <a:rPr lang="en-GB" sz="1400" b="1" dirty="0"/>
              <a:t>ORAS5 Surface wind speed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318740" y="3437696"/>
            <a:ext cx="4761760"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section: 35-50S 170-150W </a:t>
            </a:r>
          </a:p>
        </p:txBody>
      </p:sp>
      <p:sp>
        <p:nvSpPr>
          <p:cNvPr id="21" name="TextBox 20">
            <a:extLst>
              <a:ext uri="{FF2B5EF4-FFF2-40B4-BE49-F238E27FC236}">
                <a16:creationId xmlns:a16="http://schemas.microsoft.com/office/drawing/2014/main" id="{92BA8817-6133-448D-9497-A62BA259CFE7}"/>
              </a:ext>
            </a:extLst>
          </p:cNvPr>
          <p:cNvSpPr txBox="1"/>
          <p:nvPr/>
        </p:nvSpPr>
        <p:spPr>
          <a:xfrm>
            <a:off x="497249" y="3457747"/>
            <a:ext cx="3757247" cy="307777"/>
          </a:xfrm>
          <a:prstGeom prst="rect">
            <a:avLst/>
          </a:prstGeom>
          <a:solidFill>
            <a:schemeClr val="bg1"/>
          </a:solidFill>
        </p:spPr>
        <p:txBody>
          <a:bodyPr wrap="none" rtlCol="0">
            <a:spAutoFit/>
          </a:bodyPr>
          <a:lstStyle/>
          <a:p>
            <a:r>
              <a:rPr lang="en-GB" sz="1400" b="1" dirty="0"/>
              <a:t>ORAS5 SST 1-year timeseries: 35-50S 170-150W </a:t>
            </a:r>
          </a:p>
        </p:txBody>
      </p:sp>
      <p:sp>
        <p:nvSpPr>
          <p:cNvPr id="22" name="TextBox 21">
            <a:extLst>
              <a:ext uri="{FF2B5EF4-FFF2-40B4-BE49-F238E27FC236}">
                <a16:creationId xmlns:a16="http://schemas.microsoft.com/office/drawing/2014/main" id="{AD425CC9-8D21-4391-93CD-D1A98C7172AA}"/>
              </a:ext>
            </a:extLst>
          </p:cNvPr>
          <p:cNvSpPr txBox="1"/>
          <p:nvPr/>
        </p:nvSpPr>
        <p:spPr>
          <a:xfrm>
            <a:off x="4688304" y="5663377"/>
            <a:ext cx="3998495"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23" name="TextBox 22">
            <a:extLst>
              <a:ext uri="{FF2B5EF4-FFF2-40B4-BE49-F238E27FC236}">
                <a16:creationId xmlns:a16="http://schemas.microsoft.com/office/drawing/2014/main" id="{9D3B0501-CC2B-4C72-9F35-F47851ECBCF2}"/>
              </a:ext>
            </a:extLst>
          </p:cNvPr>
          <p:cNvSpPr txBox="1"/>
          <p:nvPr/>
        </p:nvSpPr>
        <p:spPr>
          <a:xfrm>
            <a:off x="671016" y="3223285"/>
            <a:ext cx="3879406" cy="230832"/>
          </a:xfrm>
          <a:prstGeom prst="rect">
            <a:avLst/>
          </a:prstGeom>
          <a:solidFill>
            <a:schemeClr val="bg1"/>
          </a:solidFill>
        </p:spPr>
        <p:txBody>
          <a:bodyPr wrap="square" rtlCol="0">
            <a:spAutoFit/>
          </a:bodyPr>
          <a:lstStyle/>
          <a:p>
            <a:r>
              <a:rPr lang="en-GB" sz="900" dirty="0"/>
              <a:t>-4                   -2                 -0.5                                0.5                   2                     4     </a:t>
            </a:r>
          </a:p>
        </p:txBody>
      </p:sp>
      <p:sp>
        <p:nvSpPr>
          <p:cNvPr id="24" name="TextBox 23">
            <a:extLst>
              <a:ext uri="{FF2B5EF4-FFF2-40B4-BE49-F238E27FC236}">
                <a16:creationId xmlns:a16="http://schemas.microsoft.com/office/drawing/2014/main" id="{952BBB31-5856-4135-85AF-51704EF83087}"/>
              </a:ext>
            </a:extLst>
          </p:cNvPr>
          <p:cNvSpPr txBox="1"/>
          <p:nvPr/>
        </p:nvSpPr>
        <p:spPr>
          <a:xfrm>
            <a:off x="4904109" y="3218733"/>
            <a:ext cx="3879406" cy="230832"/>
          </a:xfrm>
          <a:prstGeom prst="rect">
            <a:avLst/>
          </a:prstGeom>
          <a:solidFill>
            <a:schemeClr val="bg1"/>
          </a:solidFill>
        </p:spPr>
        <p:txBody>
          <a:bodyPr wrap="square" rtlCol="0">
            <a:spAutoFit/>
          </a:bodyPr>
          <a:lstStyle/>
          <a:p>
            <a:r>
              <a:rPr lang="en-GB" sz="900" dirty="0"/>
              <a:t>-3                -1.5                      -0.4                          0.4                         1.5               3     </a:t>
            </a:r>
          </a:p>
        </p:txBody>
      </p:sp>
      <p:sp>
        <p:nvSpPr>
          <p:cNvPr id="25" name="TextBox 24">
            <a:extLst>
              <a:ext uri="{FF2B5EF4-FFF2-40B4-BE49-F238E27FC236}">
                <a16:creationId xmlns:a16="http://schemas.microsoft.com/office/drawing/2014/main" id="{DC9161A8-A8AA-4681-B36D-ABA800EF291B}"/>
              </a:ext>
            </a:extLst>
          </p:cNvPr>
          <p:cNvSpPr txBox="1"/>
          <p:nvPr/>
        </p:nvSpPr>
        <p:spPr>
          <a:xfrm>
            <a:off x="5208593" y="5987998"/>
            <a:ext cx="3094749" cy="230832"/>
          </a:xfrm>
          <a:prstGeom prst="rect">
            <a:avLst/>
          </a:prstGeom>
          <a:solidFill>
            <a:schemeClr val="bg1"/>
          </a:solidFill>
        </p:spPr>
        <p:txBody>
          <a:bodyPr wrap="square" rtlCol="0">
            <a:spAutoFit/>
          </a:bodyPr>
          <a:lstStyle/>
          <a:p>
            <a:r>
              <a:rPr lang="en-GB" sz="900" dirty="0"/>
              <a:t>-1.8                 -1                -0.2           0.2                  1                  1.8     </a:t>
            </a:r>
          </a:p>
        </p:txBody>
      </p:sp>
      <p:sp>
        <p:nvSpPr>
          <p:cNvPr id="26" name="TextBox 25">
            <a:extLst>
              <a:ext uri="{FF2B5EF4-FFF2-40B4-BE49-F238E27FC236}">
                <a16:creationId xmlns:a16="http://schemas.microsoft.com/office/drawing/2014/main" id="{357D4983-CB32-456A-93C2-1123DDF711C8}"/>
              </a:ext>
            </a:extLst>
          </p:cNvPr>
          <p:cNvSpPr txBox="1"/>
          <p:nvPr/>
        </p:nvSpPr>
        <p:spPr>
          <a:xfrm>
            <a:off x="4582789" y="3662938"/>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7" name="TextBox 26">
            <a:extLst>
              <a:ext uri="{FF2B5EF4-FFF2-40B4-BE49-F238E27FC236}">
                <a16:creationId xmlns:a16="http://schemas.microsoft.com/office/drawing/2014/main" id="{E77B2870-961E-4C70-B7C4-91813C757ECA}"/>
              </a:ext>
            </a:extLst>
          </p:cNvPr>
          <p:cNvSpPr txBox="1"/>
          <p:nvPr/>
        </p:nvSpPr>
        <p:spPr>
          <a:xfrm>
            <a:off x="273798" y="3845464"/>
            <a:ext cx="327869" cy="2215991"/>
          </a:xfrm>
          <a:prstGeom prst="rect">
            <a:avLst/>
          </a:prstGeom>
          <a:noFill/>
        </p:spPr>
        <p:txBody>
          <a:bodyPr wrap="square" rtlCol="0">
            <a:spAutoFit/>
          </a:bodyPr>
          <a:lstStyle/>
          <a:p>
            <a:r>
              <a:rPr lang="en-GB" sz="900" dirty="0"/>
              <a:t>18</a:t>
            </a:r>
          </a:p>
          <a:p>
            <a:endParaRPr lang="en-GB" sz="900" dirty="0"/>
          </a:p>
          <a:p>
            <a:endParaRPr lang="en-GB" sz="900" dirty="0"/>
          </a:p>
          <a:p>
            <a:endParaRPr lang="en-GB" sz="900" dirty="0"/>
          </a:p>
          <a:p>
            <a:endParaRPr lang="en-GB" sz="900" dirty="0"/>
          </a:p>
          <a:p>
            <a:r>
              <a:rPr lang="en-GB" sz="900" dirty="0"/>
              <a:t>15</a:t>
            </a:r>
          </a:p>
          <a:p>
            <a:endParaRPr lang="en-GB" sz="900" dirty="0"/>
          </a:p>
          <a:p>
            <a:endParaRPr lang="en-GB" sz="900" dirty="0"/>
          </a:p>
          <a:p>
            <a:endParaRPr lang="en-GB" sz="900" dirty="0"/>
          </a:p>
          <a:p>
            <a:endParaRPr lang="en-GB" sz="900" dirty="0"/>
          </a:p>
          <a:p>
            <a:endParaRPr lang="en-GB" sz="900" dirty="0"/>
          </a:p>
          <a:p>
            <a:r>
              <a:rPr lang="en-GB" sz="900" dirty="0"/>
              <a:t>12</a:t>
            </a:r>
          </a:p>
          <a:p>
            <a:endParaRPr lang="en-GB" sz="1000" dirty="0"/>
          </a:p>
          <a:p>
            <a:endParaRPr lang="en-GB" sz="1000" dirty="0"/>
          </a:p>
          <a:p>
            <a:endParaRPr lang="en-GB" sz="1000" dirty="0"/>
          </a:p>
        </p:txBody>
      </p:sp>
      <p:sp>
        <p:nvSpPr>
          <p:cNvPr id="28" name="TextBox 27">
            <a:extLst>
              <a:ext uri="{FF2B5EF4-FFF2-40B4-BE49-F238E27FC236}">
                <a16:creationId xmlns:a16="http://schemas.microsoft.com/office/drawing/2014/main" id="{C6EB51AC-FA6C-4DE0-80D8-EEA2564130F0}"/>
              </a:ext>
            </a:extLst>
          </p:cNvPr>
          <p:cNvSpPr txBox="1"/>
          <p:nvPr/>
        </p:nvSpPr>
        <p:spPr>
          <a:xfrm>
            <a:off x="579155" y="6301591"/>
            <a:ext cx="8023420" cy="338554"/>
          </a:xfrm>
          <a:prstGeom prst="rect">
            <a:avLst/>
          </a:prstGeom>
          <a:noFill/>
        </p:spPr>
        <p:txBody>
          <a:bodyPr wrap="square" rtlCol="0">
            <a:spAutoFit/>
          </a:bodyPr>
          <a:lstStyle/>
          <a:p>
            <a:r>
              <a:rPr lang="en-GB" sz="1600" dirty="0"/>
              <a:t>Weak wind forcing gives rise to MHW that remains in the first 50m. No propagation at depth</a:t>
            </a:r>
          </a:p>
        </p:txBody>
      </p:sp>
      <p:pic>
        <p:nvPicPr>
          <p:cNvPr id="29" name="Picture 28" descr="A drawing of a face&#10;&#10;Description automatically generated">
            <a:extLst>
              <a:ext uri="{FF2B5EF4-FFF2-40B4-BE49-F238E27FC236}">
                <a16:creationId xmlns:a16="http://schemas.microsoft.com/office/drawing/2014/main" id="{BB0F755C-0176-4B4A-B1A0-2650626B0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195680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ECA3B-155B-4EDC-9BE6-D6A4119A4261}"/>
              </a:ext>
            </a:extLst>
          </p:cNvPr>
          <p:cNvSpPr txBox="1"/>
          <p:nvPr/>
        </p:nvSpPr>
        <p:spPr>
          <a:xfrm>
            <a:off x="2262743" y="154546"/>
            <a:ext cx="4729436" cy="461665"/>
          </a:xfrm>
          <a:prstGeom prst="rect">
            <a:avLst/>
          </a:prstGeom>
          <a:noFill/>
        </p:spPr>
        <p:txBody>
          <a:bodyPr wrap="none" rtlCol="0">
            <a:spAutoFit/>
          </a:bodyPr>
          <a:lstStyle/>
          <a:p>
            <a:r>
              <a:rPr lang="en-GB" sz="2400" dirty="0"/>
              <a:t>New Zealand December 2019 MHW</a:t>
            </a:r>
          </a:p>
        </p:txBody>
      </p:sp>
      <p:pic>
        <p:nvPicPr>
          <p:cNvPr id="5" name="Picture 4">
            <a:extLst>
              <a:ext uri="{FF2B5EF4-FFF2-40B4-BE49-F238E27FC236}">
                <a16:creationId xmlns:a16="http://schemas.microsoft.com/office/drawing/2014/main" id="{B6C22021-5E54-405E-818C-099A3B1F105D}"/>
              </a:ext>
            </a:extLst>
          </p:cNvPr>
          <p:cNvPicPr>
            <a:picLocks noChangeAspect="1"/>
          </p:cNvPicPr>
          <p:nvPr/>
        </p:nvPicPr>
        <p:blipFill>
          <a:blip r:embed="rId2"/>
          <a:stretch>
            <a:fillRect/>
          </a:stretch>
        </p:blipFill>
        <p:spPr>
          <a:xfrm>
            <a:off x="492144" y="1331984"/>
            <a:ext cx="3879406" cy="2097016"/>
          </a:xfrm>
          <a:prstGeom prst="rect">
            <a:avLst/>
          </a:prstGeom>
        </p:spPr>
      </p:pic>
      <p:sp>
        <p:nvSpPr>
          <p:cNvPr id="6" name="TextBox 5">
            <a:extLst>
              <a:ext uri="{FF2B5EF4-FFF2-40B4-BE49-F238E27FC236}">
                <a16:creationId xmlns:a16="http://schemas.microsoft.com/office/drawing/2014/main" id="{1B11FC5B-0ACD-456A-BFED-786F438D4645}"/>
              </a:ext>
            </a:extLst>
          </p:cNvPr>
          <p:cNvSpPr txBox="1"/>
          <p:nvPr/>
        </p:nvSpPr>
        <p:spPr>
          <a:xfrm>
            <a:off x="669720" y="1440454"/>
            <a:ext cx="1091966" cy="307777"/>
          </a:xfrm>
          <a:prstGeom prst="rect">
            <a:avLst/>
          </a:prstGeom>
          <a:solidFill>
            <a:schemeClr val="bg1"/>
          </a:solidFill>
        </p:spPr>
        <p:txBody>
          <a:bodyPr wrap="none" rtlCol="0">
            <a:spAutoFit/>
          </a:bodyPr>
          <a:lstStyle/>
          <a:p>
            <a:r>
              <a:rPr lang="en-GB" sz="1400" b="1" dirty="0"/>
              <a:t>26 Dec 2019</a:t>
            </a:r>
          </a:p>
        </p:txBody>
      </p:sp>
      <p:pic>
        <p:nvPicPr>
          <p:cNvPr id="7" name="Picture 6">
            <a:extLst>
              <a:ext uri="{FF2B5EF4-FFF2-40B4-BE49-F238E27FC236}">
                <a16:creationId xmlns:a16="http://schemas.microsoft.com/office/drawing/2014/main" id="{45D6EE35-1D87-460F-B016-005D7723F2F1}"/>
              </a:ext>
            </a:extLst>
          </p:cNvPr>
          <p:cNvPicPr>
            <a:picLocks noChangeAspect="1"/>
          </p:cNvPicPr>
          <p:nvPr/>
        </p:nvPicPr>
        <p:blipFill>
          <a:blip r:embed="rId3"/>
          <a:stretch>
            <a:fillRect/>
          </a:stretch>
        </p:blipFill>
        <p:spPr>
          <a:xfrm>
            <a:off x="4772450" y="1331984"/>
            <a:ext cx="3879406" cy="2097016"/>
          </a:xfrm>
          <a:prstGeom prst="rect">
            <a:avLst/>
          </a:prstGeom>
        </p:spPr>
      </p:pic>
      <p:sp>
        <p:nvSpPr>
          <p:cNvPr id="8" name="TextBox 7">
            <a:extLst>
              <a:ext uri="{FF2B5EF4-FFF2-40B4-BE49-F238E27FC236}">
                <a16:creationId xmlns:a16="http://schemas.microsoft.com/office/drawing/2014/main" id="{948D4EFE-45EF-45C6-BFC0-9DFFCFEEE154}"/>
              </a:ext>
            </a:extLst>
          </p:cNvPr>
          <p:cNvSpPr txBox="1"/>
          <p:nvPr/>
        </p:nvSpPr>
        <p:spPr>
          <a:xfrm>
            <a:off x="4948951" y="1428421"/>
            <a:ext cx="869149" cy="307777"/>
          </a:xfrm>
          <a:prstGeom prst="rect">
            <a:avLst/>
          </a:prstGeom>
          <a:solidFill>
            <a:schemeClr val="bg1"/>
          </a:solidFill>
        </p:spPr>
        <p:txBody>
          <a:bodyPr wrap="none" rtlCol="0">
            <a:spAutoFit/>
          </a:bodyPr>
          <a:lstStyle/>
          <a:p>
            <a:r>
              <a:rPr lang="en-GB" sz="1400" b="1" dirty="0"/>
              <a:t>Dec 2019</a:t>
            </a:r>
          </a:p>
        </p:txBody>
      </p:sp>
      <p:pic>
        <p:nvPicPr>
          <p:cNvPr id="9" name="Picture 8">
            <a:extLst>
              <a:ext uri="{FF2B5EF4-FFF2-40B4-BE49-F238E27FC236}">
                <a16:creationId xmlns:a16="http://schemas.microsoft.com/office/drawing/2014/main" id="{698CA3DD-E821-483B-9F74-18F2C412C270}"/>
              </a:ext>
            </a:extLst>
          </p:cNvPr>
          <p:cNvPicPr>
            <a:picLocks noChangeAspect="1"/>
          </p:cNvPicPr>
          <p:nvPr/>
        </p:nvPicPr>
        <p:blipFill rotWithShape="1">
          <a:blip r:embed="rId4"/>
          <a:srcRect l="2199" t="17733" r="6188" b="5642"/>
          <a:stretch/>
        </p:blipFill>
        <p:spPr>
          <a:xfrm>
            <a:off x="4687080" y="3742478"/>
            <a:ext cx="3879406" cy="2293648"/>
          </a:xfrm>
          <a:prstGeom prst="rect">
            <a:avLst/>
          </a:prstGeom>
        </p:spPr>
      </p:pic>
      <p:pic>
        <p:nvPicPr>
          <p:cNvPr id="13" name="Picture 12">
            <a:extLst>
              <a:ext uri="{FF2B5EF4-FFF2-40B4-BE49-F238E27FC236}">
                <a16:creationId xmlns:a16="http://schemas.microsoft.com/office/drawing/2014/main" id="{6EEDE04C-51BB-4522-97CF-08A235A3CC0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500" y="3514583"/>
            <a:ext cx="4486922" cy="2498656"/>
          </a:xfrm>
          <a:prstGeom prst="rect">
            <a:avLst/>
          </a:prstGeom>
        </p:spPr>
      </p:pic>
      <p:sp>
        <p:nvSpPr>
          <p:cNvPr id="14" name="TextBox 13">
            <a:extLst>
              <a:ext uri="{FF2B5EF4-FFF2-40B4-BE49-F238E27FC236}">
                <a16:creationId xmlns:a16="http://schemas.microsoft.com/office/drawing/2014/main" id="{F3E6A867-2C72-4A16-AE8A-1F990E27606B}"/>
              </a:ext>
            </a:extLst>
          </p:cNvPr>
          <p:cNvSpPr txBox="1"/>
          <p:nvPr/>
        </p:nvSpPr>
        <p:spPr>
          <a:xfrm>
            <a:off x="677736" y="3830735"/>
            <a:ext cx="1627240" cy="307777"/>
          </a:xfrm>
          <a:prstGeom prst="rect">
            <a:avLst/>
          </a:prstGeom>
          <a:solidFill>
            <a:schemeClr val="bg1"/>
          </a:solidFill>
        </p:spPr>
        <p:txBody>
          <a:bodyPr wrap="none" rtlCol="0">
            <a:spAutoFit/>
          </a:bodyPr>
          <a:lstStyle/>
          <a:p>
            <a:r>
              <a:rPr lang="en-GB" sz="1400" b="1" dirty="0"/>
              <a:t>04-2019 to 04-2020</a:t>
            </a:r>
          </a:p>
        </p:txBody>
      </p:sp>
      <p:sp>
        <p:nvSpPr>
          <p:cNvPr id="15" name="TextBox 14">
            <a:extLst>
              <a:ext uri="{FF2B5EF4-FFF2-40B4-BE49-F238E27FC236}">
                <a16:creationId xmlns:a16="http://schemas.microsoft.com/office/drawing/2014/main" id="{60A314BD-4E47-4E99-8030-F72FA8DD7869}"/>
              </a:ext>
            </a:extLst>
          </p:cNvPr>
          <p:cNvSpPr txBox="1"/>
          <p:nvPr/>
        </p:nvSpPr>
        <p:spPr>
          <a:xfrm>
            <a:off x="665704" y="5009622"/>
            <a:ext cx="942759" cy="738664"/>
          </a:xfrm>
          <a:prstGeom prst="rect">
            <a:avLst/>
          </a:prstGeom>
          <a:noFill/>
        </p:spPr>
        <p:txBody>
          <a:bodyPr wrap="none" rtlCol="0">
            <a:spAutoFit/>
          </a:bodyPr>
          <a:lstStyle/>
          <a:p>
            <a:r>
              <a:rPr lang="en-GB" sz="1400" b="1" dirty="0"/>
              <a:t>SST</a:t>
            </a:r>
          </a:p>
          <a:p>
            <a:r>
              <a:rPr lang="en-GB" sz="1400" b="1" dirty="0">
                <a:solidFill>
                  <a:srgbClr val="0000FF"/>
                </a:solidFill>
              </a:rPr>
              <a:t>SST </a:t>
            </a:r>
            <a:r>
              <a:rPr lang="en-GB" sz="1400" b="1" dirty="0" err="1">
                <a:solidFill>
                  <a:srgbClr val="0000FF"/>
                </a:solidFill>
              </a:rPr>
              <a:t>clim</a:t>
            </a:r>
            <a:endParaRPr lang="en-GB" sz="1400" b="1" dirty="0">
              <a:solidFill>
                <a:srgbClr val="0000FF"/>
              </a:solidFill>
            </a:endParaRPr>
          </a:p>
          <a:p>
            <a:r>
              <a:rPr lang="en-GB" sz="1400" b="1" dirty="0">
                <a:solidFill>
                  <a:srgbClr val="FF0000"/>
                </a:solidFill>
              </a:rPr>
              <a:t>SST 90pctl</a:t>
            </a:r>
          </a:p>
        </p:txBody>
      </p:sp>
      <p:sp>
        <p:nvSpPr>
          <p:cNvPr id="16" name="Rectangle 15">
            <a:extLst>
              <a:ext uri="{FF2B5EF4-FFF2-40B4-BE49-F238E27FC236}">
                <a16:creationId xmlns:a16="http://schemas.microsoft.com/office/drawing/2014/main" id="{CB1C11A7-9041-4B19-9D4A-8F127081C1B1}"/>
              </a:ext>
            </a:extLst>
          </p:cNvPr>
          <p:cNvSpPr/>
          <p:nvPr/>
        </p:nvSpPr>
        <p:spPr>
          <a:xfrm>
            <a:off x="2855746" y="3801979"/>
            <a:ext cx="327869"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FAE4C1D-51AD-44BA-98DC-3BDCB9338EED}"/>
              </a:ext>
            </a:extLst>
          </p:cNvPr>
          <p:cNvSpPr txBox="1"/>
          <p:nvPr/>
        </p:nvSpPr>
        <p:spPr>
          <a:xfrm>
            <a:off x="457200" y="5768300"/>
            <a:ext cx="3879406"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18" name="TextBox 17">
            <a:extLst>
              <a:ext uri="{FF2B5EF4-FFF2-40B4-BE49-F238E27FC236}">
                <a16:creationId xmlns:a16="http://schemas.microsoft.com/office/drawing/2014/main" id="{30366F10-B2A3-4F6D-99C6-ABC4FE7B36C3}"/>
              </a:ext>
            </a:extLst>
          </p:cNvPr>
          <p:cNvSpPr txBox="1"/>
          <p:nvPr/>
        </p:nvSpPr>
        <p:spPr>
          <a:xfrm>
            <a:off x="908341" y="1039396"/>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19" name="TextBox 18">
            <a:extLst>
              <a:ext uri="{FF2B5EF4-FFF2-40B4-BE49-F238E27FC236}">
                <a16:creationId xmlns:a16="http://schemas.microsoft.com/office/drawing/2014/main" id="{6C4EC6BE-239D-4C2C-8047-DEBFD3EE60C1}"/>
              </a:ext>
            </a:extLst>
          </p:cNvPr>
          <p:cNvSpPr txBox="1"/>
          <p:nvPr/>
        </p:nvSpPr>
        <p:spPr>
          <a:xfrm>
            <a:off x="4491075" y="1011320"/>
            <a:ext cx="4421723" cy="307777"/>
          </a:xfrm>
          <a:prstGeom prst="rect">
            <a:avLst/>
          </a:prstGeom>
          <a:solidFill>
            <a:schemeClr val="bg1"/>
          </a:solidFill>
        </p:spPr>
        <p:txBody>
          <a:bodyPr wrap="none" rtlCol="0">
            <a:spAutoFit/>
          </a:bodyPr>
          <a:lstStyle/>
          <a:p>
            <a:r>
              <a:rPr lang="en-GB" sz="1400" b="1" dirty="0"/>
              <a:t>ORAS5 Surface wind speed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318740" y="3437696"/>
            <a:ext cx="4761760"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section: 35-50S 170-150W </a:t>
            </a:r>
          </a:p>
        </p:txBody>
      </p:sp>
      <p:sp>
        <p:nvSpPr>
          <p:cNvPr id="21" name="TextBox 20">
            <a:extLst>
              <a:ext uri="{FF2B5EF4-FFF2-40B4-BE49-F238E27FC236}">
                <a16:creationId xmlns:a16="http://schemas.microsoft.com/office/drawing/2014/main" id="{92BA8817-6133-448D-9497-A62BA259CFE7}"/>
              </a:ext>
            </a:extLst>
          </p:cNvPr>
          <p:cNvSpPr txBox="1"/>
          <p:nvPr/>
        </p:nvSpPr>
        <p:spPr>
          <a:xfrm>
            <a:off x="497249" y="3457747"/>
            <a:ext cx="3757247" cy="307777"/>
          </a:xfrm>
          <a:prstGeom prst="rect">
            <a:avLst/>
          </a:prstGeom>
          <a:solidFill>
            <a:schemeClr val="bg1"/>
          </a:solidFill>
        </p:spPr>
        <p:txBody>
          <a:bodyPr wrap="none" rtlCol="0">
            <a:spAutoFit/>
          </a:bodyPr>
          <a:lstStyle/>
          <a:p>
            <a:r>
              <a:rPr lang="en-GB" sz="1400" b="1" dirty="0"/>
              <a:t>ORAS5 SST 1-year timeseries: 35-50S 170-150W </a:t>
            </a:r>
          </a:p>
        </p:txBody>
      </p:sp>
      <p:sp>
        <p:nvSpPr>
          <p:cNvPr id="22" name="TextBox 21">
            <a:extLst>
              <a:ext uri="{FF2B5EF4-FFF2-40B4-BE49-F238E27FC236}">
                <a16:creationId xmlns:a16="http://schemas.microsoft.com/office/drawing/2014/main" id="{AD425CC9-8D21-4391-93CD-D1A98C7172AA}"/>
              </a:ext>
            </a:extLst>
          </p:cNvPr>
          <p:cNvSpPr txBox="1"/>
          <p:nvPr/>
        </p:nvSpPr>
        <p:spPr>
          <a:xfrm>
            <a:off x="4688304" y="5663377"/>
            <a:ext cx="3998495"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23" name="TextBox 22">
            <a:extLst>
              <a:ext uri="{FF2B5EF4-FFF2-40B4-BE49-F238E27FC236}">
                <a16:creationId xmlns:a16="http://schemas.microsoft.com/office/drawing/2014/main" id="{9D3B0501-CC2B-4C72-9F35-F47851ECBCF2}"/>
              </a:ext>
            </a:extLst>
          </p:cNvPr>
          <p:cNvSpPr txBox="1"/>
          <p:nvPr/>
        </p:nvSpPr>
        <p:spPr>
          <a:xfrm>
            <a:off x="671016" y="3223285"/>
            <a:ext cx="3879406" cy="230832"/>
          </a:xfrm>
          <a:prstGeom prst="rect">
            <a:avLst/>
          </a:prstGeom>
          <a:solidFill>
            <a:schemeClr val="bg1"/>
          </a:solidFill>
        </p:spPr>
        <p:txBody>
          <a:bodyPr wrap="square" rtlCol="0">
            <a:spAutoFit/>
          </a:bodyPr>
          <a:lstStyle/>
          <a:p>
            <a:r>
              <a:rPr lang="en-GB" sz="900" dirty="0"/>
              <a:t>-4                   -2                 -0.5                                0.5                   2                     4     </a:t>
            </a:r>
          </a:p>
        </p:txBody>
      </p:sp>
      <p:sp>
        <p:nvSpPr>
          <p:cNvPr id="24" name="TextBox 23">
            <a:extLst>
              <a:ext uri="{FF2B5EF4-FFF2-40B4-BE49-F238E27FC236}">
                <a16:creationId xmlns:a16="http://schemas.microsoft.com/office/drawing/2014/main" id="{952BBB31-5856-4135-85AF-51704EF83087}"/>
              </a:ext>
            </a:extLst>
          </p:cNvPr>
          <p:cNvSpPr txBox="1"/>
          <p:nvPr/>
        </p:nvSpPr>
        <p:spPr>
          <a:xfrm>
            <a:off x="4904109" y="3218733"/>
            <a:ext cx="3879406" cy="230832"/>
          </a:xfrm>
          <a:prstGeom prst="rect">
            <a:avLst/>
          </a:prstGeom>
          <a:solidFill>
            <a:schemeClr val="bg1"/>
          </a:solidFill>
        </p:spPr>
        <p:txBody>
          <a:bodyPr wrap="square" rtlCol="0">
            <a:spAutoFit/>
          </a:bodyPr>
          <a:lstStyle/>
          <a:p>
            <a:r>
              <a:rPr lang="en-GB" sz="900" dirty="0"/>
              <a:t>-3                -1.5                      -0.4                          0.4                         1.5               3     </a:t>
            </a:r>
          </a:p>
        </p:txBody>
      </p:sp>
      <p:sp>
        <p:nvSpPr>
          <p:cNvPr id="25" name="TextBox 24">
            <a:extLst>
              <a:ext uri="{FF2B5EF4-FFF2-40B4-BE49-F238E27FC236}">
                <a16:creationId xmlns:a16="http://schemas.microsoft.com/office/drawing/2014/main" id="{DC9161A8-A8AA-4681-B36D-ABA800EF291B}"/>
              </a:ext>
            </a:extLst>
          </p:cNvPr>
          <p:cNvSpPr txBox="1"/>
          <p:nvPr/>
        </p:nvSpPr>
        <p:spPr>
          <a:xfrm>
            <a:off x="5208593" y="5987998"/>
            <a:ext cx="3094749" cy="230832"/>
          </a:xfrm>
          <a:prstGeom prst="rect">
            <a:avLst/>
          </a:prstGeom>
          <a:solidFill>
            <a:schemeClr val="bg1"/>
          </a:solidFill>
        </p:spPr>
        <p:txBody>
          <a:bodyPr wrap="square" rtlCol="0">
            <a:spAutoFit/>
          </a:bodyPr>
          <a:lstStyle/>
          <a:p>
            <a:r>
              <a:rPr lang="en-GB" sz="900" dirty="0"/>
              <a:t>-1.8                 -1                -0.2           0.2                  1                  1.8     </a:t>
            </a:r>
          </a:p>
        </p:txBody>
      </p:sp>
      <p:sp>
        <p:nvSpPr>
          <p:cNvPr id="26" name="TextBox 25">
            <a:extLst>
              <a:ext uri="{FF2B5EF4-FFF2-40B4-BE49-F238E27FC236}">
                <a16:creationId xmlns:a16="http://schemas.microsoft.com/office/drawing/2014/main" id="{357D4983-CB32-456A-93C2-1123DDF711C8}"/>
              </a:ext>
            </a:extLst>
          </p:cNvPr>
          <p:cNvSpPr txBox="1"/>
          <p:nvPr/>
        </p:nvSpPr>
        <p:spPr>
          <a:xfrm>
            <a:off x="4582789" y="3662938"/>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7" name="TextBox 26">
            <a:extLst>
              <a:ext uri="{FF2B5EF4-FFF2-40B4-BE49-F238E27FC236}">
                <a16:creationId xmlns:a16="http://schemas.microsoft.com/office/drawing/2014/main" id="{E77B2870-961E-4C70-B7C4-91813C757ECA}"/>
              </a:ext>
            </a:extLst>
          </p:cNvPr>
          <p:cNvSpPr txBox="1"/>
          <p:nvPr/>
        </p:nvSpPr>
        <p:spPr>
          <a:xfrm>
            <a:off x="273798" y="3845464"/>
            <a:ext cx="327869" cy="2215991"/>
          </a:xfrm>
          <a:prstGeom prst="rect">
            <a:avLst/>
          </a:prstGeom>
          <a:noFill/>
        </p:spPr>
        <p:txBody>
          <a:bodyPr wrap="square" rtlCol="0">
            <a:spAutoFit/>
          </a:bodyPr>
          <a:lstStyle/>
          <a:p>
            <a:r>
              <a:rPr lang="en-GB" sz="900" dirty="0"/>
              <a:t>18</a:t>
            </a:r>
          </a:p>
          <a:p>
            <a:endParaRPr lang="en-GB" sz="900" dirty="0"/>
          </a:p>
          <a:p>
            <a:endParaRPr lang="en-GB" sz="900" dirty="0"/>
          </a:p>
          <a:p>
            <a:endParaRPr lang="en-GB" sz="900" dirty="0"/>
          </a:p>
          <a:p>
            <a:endParaRPr lang="en-GB" sz="900" dirty="0"/>
          </a:p>
          <a:p>
            <a:r>
              <a:rPr lang="en-GB" sz="900" dirty="0"/>
              <a:t>15</a:t>
            </a:r>
          </a:p>
          <a:p>
            <a:endParaRPr lang="en-GB" sz="900" dirty="0"/>
          </a:p>
          <a:p>
            <a:endParaRPr lang="en-GB" sz="900" dirty="0"/>
          </a:p>
          <a:p>
            <a:endParaRPr lang="en-GB" sz="900" dirty="0"/>
          </a:p>
          <a:p>
            <a:endParaRPr lang="en-GB" sz="900" dirty="0"/>
          </a:p>
          <a:p>
            <a:endParaRPr lang="en-GB" sz="900" dirty="0"/>
          </a:p>
          <a:p>
            <a:r>
              <a:rPr lang="en-GB" sz="900" dirty="0"/>
              <a:t>12</a:t>
            </a:r>
          </a:p>
          <a:p>
            <a:endParaRPr lang="en-GB" sz="1000" dirty="0"/>
          </a:p>
          <a:p>
            <a:endParaRPr lang="en-GB" sz="1000" dirty="0"/>
          </a:p>
          <a:p>
            <a:endParaRPr lang="en-GB" sz="1000" dirty="0"/>
          </a:p>
        </p:txBody>
      </p:sp>
      <p:sp>
        <p:nvSpPr>
          <p:cNvPr id="28" name="TextBox 27">
            <a:extLst>
              <a:ext uri="{FF2B5EF4-FFF2-40B4-BE49-F238E27FC236}">
                <a16:creationId xmlns:a16="http://schemas.microsoft.com/office/drawing/2014/main" id="{C6EB51AC-FA6C-4DE0-80D8-EEA2564130F0}"/>
              </a:ext>
            </a:extLst>
          </p:cNvPr>
          <p:cNvSpPr txBox="1"/>
          <p:nvPr/>
        </p:nvSpPr>
        <p:spPr>
          <a:xfrm>
            <a:off x="579155" y="6301591"/>
            <a:ext cx="8023420" cy="338554"/>
          </a:xfrm>
          <a:prstGeom prst="rect">
            <a:avLst/>
          </a:prstGeom>
          <a:noFill/>
        </p:spPr>
        <p:txBody>
          <a:bodyPr wrap="square" rtlCol="0">
            <a:spAutoFit/>
          </a:bodyPr>
          <a:lstStyle/>
          <a:p>
            <a:r>
              <a:rPr lang="en-GB" sz="1600" dirty="0"/>
              <a:t>Weak wind forcing gives rise to MHW that remains in the first 50m. No propagation at depth</a:t>
            </a:r>
          </a:p>
        </p:txBody>
      </p:sp>
      <p:sp>
        <p:nvSpPr>
          <p:cNvPr id="2" name="Rectangle 1">
            <a:extLst>
              <a:ext uri="{FF2B5EF4-FFF2-40B4-BE49-F238E27FC236}">
                <a16:creationId xmlns:a16="http://schemas.microsoft.com/office/drawing/2014/main" id="{204B6FCF-5A9C-45C4-BC89-5E7F8F8433A8}"/>
              </a:ext>
            </a:extLst>
          </p:cNvPr>
          <p:cNvSpPr/>
          <p:nvPr/>
        </p:nvSpPr>
        <p:spPr>
          <a:xfrm>
            <a:off x="2370161" y="2583976"/>
            <a:ext cx="168323" cy="133824"/>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drawing of a face&#10;&#10;Description automatically generated">
            <a:extLst>
              <a:ext uri="{FF2B5EF4-FFF2-40B4-BE49-F238E27FC236}">
                <a16:creationId xmlns:a16="http://schemas.microsoft.com/office/drawing/2014/main" id="{8A5BA533-2E20-40B1-93C4-DE8B4159C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64274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A56379D-A9AE-44BA-A795-E40EC91B7351}"/>
              </a:ext>
            </a:extLst>
          </p:cNvPr>
          <p:cNvPicPr>
            <a:picLocks noChangeAspect="1"/>
          </p:cNvPicPr>
          <p:nvPr/>
        </p:nvPicPr>
        <p:blipFill>
          <a:blip r:embed="rId2"/>
          <a:stretch>
            <a:fillRect/>
          </a:stretch>
        </p:blipFill>
        <p:spPr>
          <a:xfrm>
            <a:off x="485211" y="1377230"/>
            <a:ext cx="3879406" cy="1918173"/>
          </a:xfrm>
          <a:prstGeom prst="rect">
            <a:avLst/>
          </a:prstGeom>
        </p:spPr>
      </p:pic>
      <p:pic>
        <p:nvPicPr>
          <p:cNvPr id="3" name="Picture 2">
            <a:extLst>
              <a:ext uri="{FF2B5EF4-FFF2-40B4-BE49-F238E27FC236}">
                <a16:creationId xmlns:a16="http://schemas.microsoft.com/office/drawing/2014/main" id="{BAF05FD8-9232-41BF-A093-842CAC1BDBC0}"/>
              </a:ext>
            </a:extLst>
          </p:cNvPr>
          <p:cNvPicPr>
            <a:picLocks noChangeAspect="1"/>
          </p:cNvPicPr>
          <p:nvPr/>
        </p:nvPicPr>
        <p:blipFill>
          <a:blip r:embed="rId3"/>
          <a:stretch>
            <a:fillRect/>
          </a:stretch>
        </p:blipFill>
        <p:spPr>
          <a:xfrm>
            <a:off x="4703826" y="3745473"/>
            <a:ext cx="3898295" cy="2262724"/>
          </a:xfrm>
          <a:prstGeom prst="rect">
            <a:avLst/>
          </a:prstGeom>
        </p:spPr>
      </p:pic>
      <p:sp>
        <p:nvSpPr>
          <p:cNvPr id="4" name="TextBox 3">
            <a:extLst>
              <a:ext uri="{FF2B5EF4-FFF2-40B4-BE49-F238E27FC236}">
                <a16:creationId xmlns:a16="http://schemas.microsoft.com/office/drawing/2014/main" id="{6EDECA3B-155B-4EDC-9BE6-D6A4119A4261}"/>
              </a:ext>
            </a:extLst>
          </p:cNvPr>
          <p:cNvSpPr txBox="1"/>
          <p:nvPr/>
        </p:nvSpPr>
        <p:spPr>
          <a:xfrm>
            <a:off x="1655296" y="154546"/>
            <a:ext cx="5448736" cy="461665"/>
          </a:xfrm>
          <a:prstGeom prst="rect">
            <a:avLst/>
          </a:prstGeom>
          <a:noFill/>
        </p:spPr>
        <p:txBody>
          <a:bodyPr wrap="none" rtlCol="0">
            <a:spAutoFit/>
          </a:bodyPr>
          <a:lstStyle/>
          <a:p>
            <a:r>
              <a:rPr lang="en-GB" sz="2400" dirty="0"/>
              <a:t>North Pacific summer-autumn 2019 MHW</a:t>
            </a:r>
          </a:p>
        </p:txBody>
      </p:sp>
      <p:pic>
        <p:nvPicPr>
          <p:cNvPr id="13" name="Picture 12">
            <a:extLst>
              <a:ext uri="{FF2B5EF4-FFF2-40B4-BE49-F238E27FC236}">
                <a16:creationId xmlns:a16="http://schemas.microsoft.com/office/drawing/2014/main" id="{6EEDE04C-51BB-4522-97CF-08A235A3CC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489342"/>
            <a:ext cx="4600098" cy="2498656"/>
          </a:xfrm>
          <a:prstGeom prst="rect">
            <a:avLst/>
          </a:prstGeom>
        </p:spPr>
      </p:pic>
      <p:sp>
        <p:nvSpPr>
          <p:cNvPr id="14" name="TextBox 13">
            <a:extLst>
              <a:ext uri="{FF2B5EF4-FFF2-40B4-BE49-F238E27FC236}">
                <a16:creationId xmlns:a16="http://schemas.microsoft.com/office/drawing/2014/main" id="{F3E6A867-2C72-4A16-AE8A-1F990E27606B}"/>
              </a:ext>
            </a:extLst>
          </p:cNvPr>
          <p:cNvSpPr txBox="1"/>
          <p:nvPr/>
        </p:nvSpPr>
        <p:spPr>
          <a:xfrm>
            <a:off x="2480756" y="3806037"/>
            <a:ext cx="1627240" cy="307777"/>
          </a:xfrm>
          <a:prstGeom prst="rect">
            <a:avLst/>
          </a:prstGeom>
          <a:solidFill>
            <a:schemeClr val="bg1"/>
          </a:solidFill>
        </p:spPr>
        <p:txBody>
          <a:bodyPr wrap="none" rtlCol="0">
            <a:spAutoFit/>
          </a:bodyPr>
          <a:lstStyle/>
          <a:p>
            <a:r>
              <a:rPr lang="en-GB" sz="1400" b="1" dirty="0"/>
              <a:t>04-2019 to 04-2020</a:t>
            </a:r>
          </a:p>
        </p:txBody>
      </p:sp>
      <p:sp>
        <p:nvSpPr>
          <p:cNvPr id="15" name="TextBox 14">
            <a:extLst>
              <a:ext uri="{FF2B5EF4-FFF2-40B4-BE49-F238E27FC236}">
                <a16:creationId xmlns:a16="http://schemas.microsoft.com/office/drawing/2014/main" id="{60A314BD-4E47-4E99-8030-F72FA8DD7869}"/>
              </a:ext>
            </a:extLst>
          </p:cNvPr>
          <p:cNvSpPr txBox="1"/>
          <p:nvPr/>
        </p:nvSpPr>
        <p:spPr>
          <a:xfrm>
            <a:off x="646654" y="3790422"/>
            <a:ext cx="942759" cy="738664"/>
          </a:xfrm>
          <a:prstGeom prst="rect">
            <a:avLst/>
          </a:prstGeom>
          <a:noFill/>
        </p:spPr>
        <p:txBody>
          <a:bodyPr wrap="none" rtlCol="0">
            <a:spAutoFit/>
          </a:bodyPr>
          <a:lstStyle/>
          <a:p>
            <a:r>
              <a:rPr lang="en-GB" sz="1400" b="1" dirty="0"/>
              <a:t>SST</a:t>
            </a:r>
          </a:p>
          <a:p>
            <a:r>
              <a:rPr lang="en-GB" sz="1400" b="1" dirty="0">
                <a:solidFill>
                  <a:srgbClr val="0000FF"/>
                </a:solidFill>
              </a:rPr>
              <a:t>SST </a:t>
            </a:r>
            <a:r>
              <a:rPr lang="en-GB" sz="1400" b="1" dirty="0" err="1">
                <a:solidFill>
                  <a:srgbClr val="0000FF"/>
                </a:solidFill>
              </a:rPr>
              <a:t>clim</a:t>
            </a:r>
            <a:endParaRPr lang="en-GB" sz="1400" b="1" dirty="0">
              <a:solidFill>
                <a:srgbClr val="0000FF"/>
              </a:solidFill>
            </a:endParaRPr>
          </a:p>
          <a:p>
            <a:r>
              <a:rPr lang="en-GB" sz="1400" b="1" dirty="0">
                <a:solidFill>
                  <a:srgbClr val="FF0000"/>
                </a:solidFill>
              </a:rPr>
              <a:t>SST 90pctl</a:t>
            </a:r>
          </a:p>
        </p:txBody>
      </p:sp>
      <p:sp>
        <p:nvSpPr>
          <p:cNvPr id="16" name="Rectangle 15">
            <a:extLst>
              <a:ext uri="{FF2B5EF4-FFF2-40B4-BE49-F238E27FC236}">
                <a16:creationId xmlns:a16="http://schemas.microsoft.com/office/drawing/2014/main" id="{CB1C11A7-9041-4B19-9D4A-8F127081C1B1}"/>
              </a:ext>
            </a:extLst>
          </p:cNvPr>
          <p:cNvSpPr/>
          <p:nvPr/>
        </p:nvSpPr>
        <p:spPr>
          <a:xfrm>
            <a:off x="2591760" y="3785864"/>
            <a:ext cx="551489"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FAE4C1D-51AD-44BA-98DC-3BDCB9338EED}"/>
              </a:ext>
            </a:extLst>
          </p:cNvPr>
          <p:cNvSpPr txBox="1"/>
          <p:nvPr/>
        </p:nvSpPr>
        <p:spPr>
          <a:xfrm>
            <a:off x="457200" y="5732204"/>
            <a:ext cx="3879406"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18" name="TextBox 17">
            <a:extLst>
              <a:ext uri="{FF2B5EF4-FFF2-40B4-BE49-F238E27FC236}">
                <a16:creationId xmlns:a16="http://schemas.microsoft.com/office/drawing/2014/main" id="{30366F10-B2A3-4F6D-99C6-ABC4FE7B36C3}"/>
              </a:ext>
            </a:extLst>
          </p:cNvPr>
          <p:cNvSpPr txBox="1"/>
          <p:nvPr/>
        </p:nvSpPr>
        <p:spPr>
          <a:xfrm>
            <a:off x="824114" y="1039396"/>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19" name="TextBox 18">
            <a:extLst>
              <a:ext uri="{FF2B5EF4-FFF2-40B4-BE49-F238E27FC236}">
                <a16:creationId xmlns:a16="http://schemas.microsoft.com/office/drawing/2014/main" id="{6C4EC6BE-239D-4C2C-8047-DEBFD3EE60C1}"/>
              </a:ext>
            </a:extLst>
          </p:cNvPr>
          <p:cNvSpPr txBox="1"/>
          <p:nvPr/>
        </p:nvSpPr>
        <p:spPr>
          <a:xfrm>
            <a:off x="4587326" y="1011320"/>
            <a:ext cx="4442948" cy="307777"/>
          </a:xfrm>
          <a:prstGeom prst="rect">
            <a:avLst/>
          </a:prstGeom>
          <a:solidFill>
            <a:schemeClr val="bg1"/>
          </a:solidFill>
        </p:spPr>
        <p:txBody>
          <a:bodyPr wrap="none" rtlCol="0">
            <a:spAutoFit/>
          </a:bodyPr>
          <a:lstStyle/>
          <a:p>
            <a:r>
              <a:rPr lang="en-GB" sz="1400" b="1" dirty="0"/>
              <a:t>ORAS5 Incoming Solar </a:t>
            </a:r>
            <a:r>
              <a:rPr lang="en-GB" sz="1400" b="1" dirty="0" err="1"/>
              <a:t>HFlx</a:t>
            </a:r>
            <a:r>
              <a:rPr lang="en-GB" sz="1400" b="1" dirty="0"/>
              <a:t>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318740" y="3437696"/>
            <a:ext cx="4761760"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section: 40-50N 150-130W </a:t>
            </a:r>
          </a:p>
        </p:txBody>
      </p:sp>
      <p:sp>
        <p:nvSpPr>
          <p:cNvPr id="21" name="TextBox 20">
            <a:extLst>
              <a:ext uri="{FF2B5EF4-FFF2-40B4-BE49-F238E27FC236}">
                <a16:creationId xmlns:a16="http://schemas.microsoft.com/office/drawing/2014/main" id="{92BA8817-6133-448D-9497-A62BA259CFE7}"/>
              </a:ext>
            </a:extLst>
          </p:cNvPr>
          <p:cNvSpPr txBox="1"/>
          <p:nvPr/>
        </p:nvSpPr>
        <p:spPr>
          <a:xfrm>
            <a:off x="485211" y="3457747"/>
            <a:ext cx="3790910" cy="307777"/>
          </a:xfrm>
          <a:prstGeom prst="rect">
            <a:avLst/>
          </a:prstGeom>
          <a:solidFill>
            <a:schemeClr val="bg1"/>
          </a:solidFill>
        </p:spPr>
        <p:txBody>
          <a:bodyPr wrap="none" rtlCol="0">
            <a:spAutoFit/>
          </a:bodyPr>
          <a:lstStyle/>
          <a:p>
            <a:r>
              <a:rPr lang="en-GB" sz="1400" b="1" dirty="0"/>
              <a:t>ORAS5 SST 1-year timeseries: 40-50N 150-130W </a:t>
            </a:r>
          </a:p>
        </p:txBody>
      </p:sp>
      <p:sp>
        <p:nvSpPr>
          <p:cNvPr id="22" name="TextBox 21">
            <a:extLst>
              <a:ext uri="{FF2B5EF4-FFF2-40B4-BE49-F238E27FC236}">
                <a16:creationId xmlns:a16="http://schemas.microsoft.com/office/drawing/2014/main" id="{AD425CC9-8D21-4391-93CD-D1A98C7172AA}"/>
              </a:ext>
            </a:extLst>
          </p:cNvPr>
          <p:cNvSpPr txBox="1"/>
          <p:nvPr/>
        </p:nvSpPr>
        <p:spPr>
          <a:xfrm>
            <a:off x="4707354" y="5663379"/>
            <a:ext cx="3998495"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27" name="TextBox 26">
            <a:extLst>
              <a:ext uri="{FF2B5EF4-FFF2-40B4-BE49-F238E27FC236}">
                <a16:creationId xmlns:a16="http://schemas.microsoft.com/office/drawing/2014/main" id="{53CE885F-B42D-4286-8DED-8AA8502EB061}"/>
              </a:ext>
            </a:extLst>
          </p:cNvPr>
          <p:cNvSpPr txBox="1"/>
          <p:nvPr/>
        </p:nvSpPr>
        <p:spPr>
          <a:xfrm>
            <a:off x="646654" y="1466521"/>
            <a:ext cx="1143262" cy="307777"/>
          </a:xfrm>
          <a:prstGeom prst="rect">
            <a:avLst/>
          </a:prstGeom>
          <a:solidFill>
            <a:schemeClr val="bg1"/>
          </a:solidFill>
        </p:spPr>
        <p:txBody>
          <a:bodyPr wrap="none" rtlCol="0">
            <a:spAutoFit/>
          </a:bodyPr>
          <a:lstStyle/>
          <a:p>
            <a:r>
              <a:rPr lang="en-GB" sz="1400" b="1" dirty="0"/>
              <a:t> 31 Aug 2019</a:t>
            </a:r>
          </a:p>
        </p:txBody>
      </p:sp>
      <p:pic>
        <p:nvPicPr>
          <p:cNvPr id="2" name="Picture 1">
            <a:extLst>
              <a:ext uri="{FF2B5EF4-FFF2-40B4-BE49-F238E27FC236}">
                <a16:creationId xmlns:a16="http://schemas.microsoft.com/office/drawing/2014/main" id="{155FD1C7-BC7A-4740-953A-192005310CBD}"/>
              </a:ext>
            </a:extLst>
          </p:cNvPr>
          <p:cNvPicPr>
            <a:picLocks noChangeAspect="1"/>
          </p:cNvPicPr>
          <p:nvPr/>
        </p:nvPicPr>
        <p:blipFill rotWithShape="1">
          <a:blip r:embed="rId5"/>
          <a:srcRect b="9039"/>
          <a:stretch/>
        </p:blipFill>
        <p:spPr>
          <a:xfrm>
            <a:off x="4791071" y="1391348"/>
            <a:ext cx="3817568" cy="1838281"/>
          </a:xfrm>
          <a:prstGeom prst="rect">
            <a:avLst/>
          </a:prstGeom>
        </p:spPr>
      </p:pic>
      <p:sp>
        <p:nvSpPr>
          <p:cNvPr id="8" name="TextBox 7">
            <a:extLst>
              <a:ext uri="{FF2B5EF4-FFF2-40B4-BE49-F238E27FC236}">
                <a16:creationId xmlns:a16="http://schemas.microsoft.com/office/drawing/2014/main" id="{948D4EFE-45EF-45C6-BFC0-9DFFCFEEE154}"/>
              </a:ext>
            </a:extLst>
          </p:cNvPr>
          <p:cNvSpPr txBox="1"/>
          <p:nvPr/>
        </p:nvSpPr>
        <p:spPr>
          <a:xfrm>
            <a:off x="4936251" y="1466521"/>
            <a:ext cx="813877" cy="307777"/>
          </a:xfrm>
          <a:prstGeom prst="rect">
            <a:avLst/>
          </a:prstGeom>
          <a:solidFill>
            <a:schemeClr val="bg1"/>
          </a:solidFill>
        </p:spPr>
        <p:txBody>
          <a:bodyPr wrap="none" rtlCol="0">
            <a:spAutoFit/>
          </a:bodyPr>
          <a:lstStyle/>
          <a:p>
            <a:r>
              <a:rPr lang="en-GB" sz="1400" b="1" dirty="0"/>
              <a:t>JJA 2019</a:t>
            </a:r>
          </a:p>
        </p:txBody>
      </p:sp>
      <p:sp>
        <p:nvSpPr>
          <p:cNvPr id="28" name="TextBox 27">
            <a:extLst>
              <a:ext uri="{FF2B5EF4-FFF2-40B4-BE49-F238E27FC236}">
                <a16:creationId xmlns:a16="http://schemas.microsoft.com/office/drawing/2014/main" id="{79620AD4-F62A-4D9B-A61A-C38CE3210D2F}"/>
              </a:ext>
            </a:extLst>
          </p:cNvPr>
          <p:cNvSpPr txBox="1"/>
          <p:nvPr/>
        </p:nvSpPr>
        <p:spPr>
          <a:xfrm>
            <a:off x="4944817" y="3207710"/>
            <a:ext cx="3555127" cy="230832"/>
          </a:xfrm>
          <a:prstGeom prst="rect">
            <a:avLst/>
          </a:prstGeom>
          <a:solidFill>
            <a:schemeClr val="bg1"/>
          </a:solidFill>
        </p:spPr>
        <p:txBody>
          <a:bodyPr wrap="square" rtlCol="0">
            <a:spAutoFit/>
          </a:bodyPr>
          <a:lstStyle/>
          <a:p>
            <a:r>
              <a:rPr lang="en-GB" sz="900" dirty="0"/>
              <a:t>-40           -30           -20           -10                    10            20            30            40  </a:t>
            </a:r>
          </a:p>
        </p:txBody>
      </p:sp>
      <p:sp>
        <p:nvSpPr>
          <p:cNvPr id="29" name="Rectangle 28">
            <a:extLst>
              <a:ext uri="{FF2B5EF4-FFF2-40B4-BE49-F238E27FC236}">
                <a16:creationId xmlns:a16="http://schemas.microsoft.com/office/drawing/2014/main" id="{4E1BEEC4-7500-4EAB-A80F-017EB5F290E3}"/>
              </a:ext>
            </a:extLst>
          </p:cNvPr>
          <p:cNvSpPr/>
          <p:nvPr/>
        </p:nvSpPr>
        <p:spPr>
          <a:xfrm>
            <a:off x="1370053" y="3785864"/>
            <a:ext cx="780407"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937490D-C774-40AE-BE01-854EA9564AE7}"/>
              </a:ext>
            </a:extLst>
          </p:cNvPr>
          <p:cNvSpPr txBox="1"/>
          <p:nvPr/>
        </p:nvSpPr>
        <p:spPr>
          <a:xfrm>
            <a:off x="5215967" y="5987999"/>
            <a:ext cx="3094749" cy="230832"/>
          </a:xfrm>
          <a:prstGeom prst="rect">
            <a:avLst/>
          </a:prstGeom>
          <a:solidFill>
            <a:schemeClr val="bg1"/>
          </a:solidFill>
        </p:spPr>
        <p:txBody>
          <a:bodyPr wrap="square" rtlCol="0">
            <a:spAutoFit/>
          </a:bodyPr>
          <a:lstStyle/>
          <a:p>
            <a:r>
              <a:rPr lang="en-GB" sz="900" dirty="0"/>
              <a:t>-1.8                 -1                -0.2           0.2                   1                  1.8     </a:t>
            </a:r>
          </a:p>
        </p:txBody>
      </p:sp>
      <p:sp>
        <p:nvSpPr>
          <p:cNvPr id="24" name="TextBox 23">
            <a:extLst>
              <a:ext uri="{FF2B5EF4-FFF2-40B4-BE49-F238E27FC236}">
                <a16:creationId xmlns:a16="http://schemas.microsoft.com/office/drawing/2014/main" id="{41FDD36F-9109-4E60-9618-310A031040DA}"/>
              </a:ext>
            </a:extLst>
          </p:cNvPr>
          <p:cNvSpPr txBox="1"/>
          <p:nvPr/>
        </p:nvSpPr>
        <p:spPr>
          <a:xfrm>
            <a:off x="4572166" y="3652306"/>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30" name="TextBox 29">
            <a:extLst>
              <a:ext uri="{FF2B5EF4-FFF2-40B4-BE49-F238E27FC236}">
                <a16:creationId xmlns:a16="http://schemas.microsoft.com/office/drawing/2014/main" id="{2DF4B3B2-2454-459F-A3FA-E8BB406281C6}"/>
              </a:ext>
            </a:extLst>
          </p:cNvPr>
          <p:cNvSpPr txBox="1"/>
          <p:nvPr/>
        </p:nvSpPr>
        <p:spPr>
          <a:xfrm>
            <a:off x="273798" y="3896452"/>
            <a:ext cx="327869" cy="2077492"/>
          </a:xfrm>
          <a:prstGeom prst="rect">
            <a:avLst/>
          </a:prstGeom>
          <a:noFill/>
        </p:spPr>
        <p:txBody>
          <a:bodyPr wrap="square" rtlCol="0">
            <a:spAutoFit/>
          </a:bodyPr>
          <a:lstStyle/>
          <a:p>
            <a:r>
              <a:rPr lang="en-GB" sz="900" dirty="0"/>
              <a:t>18</a:t>
            </a:r>
          </a:p>
          <a:p>
            <a:endParaRPr lang="en-GB" sz="900" dirty="0"/>
          </a:p>
          <a:p>
            <a:endParaRPr lang="en-GB" sz="900" dirty="0"/>
          </a:p>
          <a:p>
            <a:endParaRPr lang="en-GB" sz="900" dirty="0"/>
          </a:p>
          <a:p>
            <a:endParaRPr lang="en-GB" sz="900" dirty="0"/>
          </a:p>
          <a:p>
            <a:r>
              <a:rPr lang="en-GB" sz="900" dirty="0"/>
              <a:t>14</a:t>
            </a:r>
          </a:p>
          <a:p>
            <a:endParaRPr lang="en-GB" sz="900" dirty="0"/>
          </a:p>
          <a:p>
            <a:endParaRPr lang="en-GB" sz="900" dirty="0"/>
          </a:p>
          <a:p>
            <a:endParaRPr lang="en-GB" sz="900" dirty="0"/>
          </a:p>
          <a:p>
            <a:endParaRPr lang="en-GB" sz="900" dirty="0"/>
          </a:p>
          <a:p>
            <a:r>
              <a:rPr lang="en-GB" sz="900" dirty="0"/>
              <a:t>10</a:t>
            </a:r>
          </a:p>
          <a:p>
            <a:endParaRPr lang="en-GB" sz="1000" dirty="0"/>
          </a:p>
          <a:p>
            <a:endParaRPr lang="en-GB" sz="1000" dirty="0"/>
          </a:p>
          <a:p>
            <a:endParaRPr lang="en-GB" sz="1000" dirty="0"/>
          </a:p>
        </p:txBody>
      </p:sp>
      <p:sp>
        <p:nvSpPr>
          <p:cNvPr id="31" name="TextBox 30">
            <a:extLst>
              <a:ext uri="{FF2B5EF4-FFF2-40B4-BE49-F238E27FC236}">
                <a16:creationId xmlns:a16="http://schemas.microsoft.com/office/drawing/2014/main" id="{0BC054FA-795C-4865-B156-55849FC16A02}"/>
              </a:ext>
            </a:extLst>
          </p:cNvPr>
          <p:cNvSpPr txBox="1"/>
          <p:nvPr/>
        </p:nvSpPr>
        <p:spPr>
          <a:xfrm>
            <a:off x="579155" y="6217367"/>
            <a:ext cx="8023420" cy="584775"/>
          </a:xfrm>
          <a:prstGeom prst="rect">
            <a:avLst/>
          </a:prstGeom>
          <a:noFill/>
        </p:spPr>
        <p:txBody>
          <a:bodyPr wrap="square" rtlCol="0">
            <a:spAutoFit/>
          </a:bodyPr>
          <a:lstStyle/>
          <a:p>
            <a:r>
              <a:rPr lang="en-GB" sz="1600" dirty="0"/>
              <a:t>Weak winds and high solar radiation gives rise to a long MHW event with resurgence a few months later. Hints of propagation deeper than 100m</a:t>
            </a:r>
          </a:p>
        </p:txBody>
      </p:sp>
      <p:pic>
        <p:nvPicPr>
          <p:cNvPr id="33" name="Picture 32" descr="A drawing of a face&#10;&#10;Description automatically generated">
            <a:extLst>
              <a:ext uri="{FF2B5EF4-FFF2-40B4-BE49-F238E27FC236}">
                <a16:creationId xmlns:a16="http://schemas.microsoft.com/office/drawing/2014/main" id="{03BF789D-7174-45FA-BD7D-CD0B52A007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392415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A56379D-A9AE-44BA-A795-E40EC91B7351}"/>
              </a:ext>
            </a:extLst>
          </p:cNvPr>
          <p:cNvPicPr>
            <a:picLocks noChangeAspect="1"/>
          </p:cNvPicPr>
          <p:nvPr/>
        </p:nvPicPr>
        <p:blipFill>
          <a:blip r:embed="rId3"/>
          <a:stretch>
            <a:fillRect/>
          </a:stretch>
        </p:blipFill>
        <p:spPr>
          <a:xfrm>
            <a:off x="485211" y="1377230"/>
            <a:ext cx="3879406" cy="1918173"/>
          </a:xfrm>
          <a:prstGeom prst="rect">
            <a:avLst/>
          </a:prstGeom>
        </p:spPr>
      </p:pic>
      <p:pic>
        <p:nvPicPr>
          <p:cNvPr id="3" name="Picture 2">
            <a:extLst>
              <a:ext uri="{FF2B5EF4-FFF2-40B4-BE49-F238E27FC236}">
                <a16:creationId xmlns:a16="http://schemas.microsoft.com/office/drawing/2014/main" id="{BAF05FD8-9232-41BF-A093-842CAC1BDBC0}"/>
              </a:ext>
            </a:extLst>
          </p:cNvPr>
          <p:cNvPicPr>
            <a:picLocks noChangeAspect="1"/>
          </p:cNvPicPr>
          <p:nvPr/>
        </p:nvPicPr>
        <p:blipFill>
          <a:blip r:embed="rId4"/>
          <a:stretch>
            <a:fillRect/>
          </a:stretch>
        </p:blipFill>
        <p:spPr>
          <a:xfrm>
            <a:off x="4703826" y="3745473"/>
            <a:ext cx="3898295" cy="2262724"/>
          </a:xfrm>
          <a:prstGeom prst="rect">
            <a:avLst/>
          </a:prstGeom>
        </p:spPr>
      </p:pic>
      <p:sp>
        <p:nvSpPr>
          <p:cNvPr id="4" name="TextBox 3">
            <a:extLst>
              <a:ext uri="{FF2B5EF4-FFF2-40B4-BE49-F238E27FC236}">
                <a16:creationId xmlns:a16="http://schemas.microsoft.com/office/drawing/2014/main" id="{6EDECA3B-155B-4EDC-9BE6-D6A4119A4261}"/>
              </a:ext>
            </a:extLst>
          </p:cNvPr>
          <p:cNvSpPr txBox="1"/>
          <p:nvPr/>
        </p:nvSpPr>
        <p:spPr>
          <a:xfrm>
            <a:off x="1655296" y="154546"/>
            <a:ext cx="5448736" cy="461665"/>
          </a:xfrm>
          <a:prstGeom prst="rect">
            <a:avLst/>
          </a:prstGeom>
          <a:noFill/>
        </p:spPr>
        <p:txBody>
          <a:bodyPr wrap="none" rtlCol="0">
            <a:spAutoFit/>
          </a:bodyPr>
          <a:lstStyle/>
          <a:p>
            <a:r>
              <a:rPr lang="en-GB" sz="2400" dirty="0"/>
              <a:t>North Pacific summer-autumn 2019 MHW</a:t>
            </a:r>
          </a:p>
        </p:txBody>
      </p:sp>
      <p:pic>
        <p:nvPicPr>
          <p:cNvPr id="13" name="Picture 12">
            <a:extLst>
              <a:ext uri="{FF2B5EF4-FFF2-40B4-BE49-F238E27FC236}">
                <a16:creationId xmlns:a16="http://schemas.microsoft.com/office/drawing/2014/main" id="{6EEDE04C-51BB-4522-97CF-08A235A3CC0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489342"/>
            <a:ext cx="4600098" cy="2498656"/>
          </a:xfrm>
          <a:prstGeom prst="rect">
            <a:avLst/>
          </a:prstGeom>
        </p:spPr>
      </p:pic>
      <p:sp>
        <p:nvSpPr>
          <p:cNvPr id="14" name="TextBox 13">
            <a:extLst>
              <a:ext uri="{FF2B5EF4-FFF2-40B4-BE49-F238E27FC236}">
                <a16:creationId xmlns:a16="http://schemas.microsoft.com/office/drawing/2014/main" id="{F3E6A867-2C72-4A16-AE8A-1F990E27606B}"/>
              </a:ext>
            </a:extLst>
          </p:cNvPr>
          <p:cNvSpPr txBox="1"/>
          <p:nvPr/>
        </p:nvSpPr>
        <p:spPr>
          <a:xfrm>
            <a:off x="2480756" y="3806037"/>
            <a:ext cx="1627240" cy="307777"/>
          </a:xfrm>
          <a:prstGeom prst="rect">
            <a:avLst/>
          </a:prstGeom>
          <a:solidFill>
            <a:schemeClr val="bg1"/>
          </a:solidFill>
        </p:spPr>
        <p:txBody>
          <a:bodyPr wrap="none" rtlCol="0">
            <a:spAutoFit/>
          </a:bodyPr>
          <a:lstStyle/>
          <a:p>
            <a:r>
              <a:rPr lang="en-GB" sz="1400" b="1" dirty="0"/>
              <a:t>04-2019 to 04-2020</a:t>
            </a:r>
          </a:p>
        </p:txBody>
      </p:sp>
      <p:sp>
        <p:nvSpPr>
          <p:cNvPr id="15" name="TextBox 14">
            <a:extLst>
              <a:ext uri="{FF2B5EF4-FFF2-40B4-BE49-F238E27FC236}">
                <a16:creationId xmlns:a16="http://schemas.microsoft.com/office/drawing/2014/main" id="{60A314BD-4E47-4E99-8030-F72FA8DD7869}"/>
              </a:ext>
            </a:extLst>
          </p:cNvPr>
          <p:cNvSpPr txBox="1"/>
          <p:nvPr/>
        </p:nvSpPr>
        <p:spPr>
          <a:xfrm>
            <a:off x="646654" y="3790422"/>
            <a:ext cx="942759" cy="738664"/>
          </a:xfrm>
          <a:prstGeom prst="rect">
            <a:avLst/>
          </a:prstGeom>
          <a:noFill/>
        </p:spPr>
        <p:txBody>
          <a:bodyPr wrap="none" rtlCol="0">
            <a:spAutoFit/>
          </a:bodyPr>
          <a:lstStyle/>
          <a:p>
            <a:r>
              <a:rPr lang="en-GB" sz="1400" b="1" dirty="0"/>
              <a:t>SST</a:t>
            </a:r>
          </a:p>
          <a:p>
            <a:r>
              <a:rPr lang="en-GB" sz="1400" b="1" dirty="0">
                <a:solidFill>
                  <a:srgbClr val="0000FF"/>
                </a:solidFill>
              </a:rPr>
              <a:t>SST </a:t>
            </a:r>
            <a:r>
              <a:rPr lang="en-GB" sz="1400" b="1" dirty="0" err="1">
                <a:solidFill>
                  <a:srgbClr val="0000FF"/>
                </a:solidFill>
              </a:rPr>
              <a:t>clim</a:t>
            </a:r>
            <a:endParaRPr lang="en-GB" sz="1400" b="1" dirty="0">
              <a:solidFill>
                <a:srgbClr val="0000FF"/>
              </a:solidFill>
            </a:endParaRPr>
          </a:p>
          <a:p>
            <a:r>
              <a:rPr lang="en-GB" sz="1400" b="1" dirty="0">
                <a:solidFill>
                  <a:srgbClr val="FF0000"/>
                </a:solidFill>
              </a:rPr>
              <a:t>SST 90pctl</a:t>
            </a:r>
          </a:p>
        </p:txBody>
      </p:sp>
      <p:sp>
        <p:nvSpPr>
          <p:cNvPr id="16" name="Rectangle 15">
            <a:extLst>
              <a:ext uri="{FF2B5EF4-FFF2-40B4-BE49-F238E27FC236}">
                <a16:creationId xmlns:a16="http://schemas.microsoft.com/office/drawing/2014/main" id="{CB1C11A7-9041-4B19-9D4A-8F127081C1B1}"/>
              </a:ext>
            </a:extLst>
          </p:cNvPr>
          <p:cNvSpPr/>
          <p:nvPr/>
        </p:nvSpPr>
        <p:spPr>
          <a:xfrm>
            <a:off x="2591760" y="3785864"/>
            <a:ext cx="551489"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FAE4C1D-51AD-44BA-98DC-3BDCB9338EED}"/>
              </a:ext>
            </a:extLst>
          </p:cNvPr>
          <p:cNvSpPr txBox="1"/>
          <p:nvPr/>
        </p:nvSpPr>
        <p:spPr>
          <a:xfrm>
            <a:off x="457200" y="5732204"/>
            <a:ext cx="3879406"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18" name="TextBox 17">
            <a:extLst>
              <a:ext uri="{FF2B5EF4-FFF2-40B4-BE49-F238E27FC236}">
                <a16:creationId xmlns:a16="http://schemas.microsoft.com/office/drawing/2014/main" id="{30366F10-B2A3-4F6D-99C6-ABC4FE7B36C3}"/>
              </a:ext>
            </a:extLst>
          </p:cNvPr>
          <p:cNvSpPr txBox="1"/>
          <p:nvPr/>
        </p:nvSpPr>
        <p:spPr>
          <a:xfrm>
            <a:off x="824114" y="1039396"/>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19" name="TextBox 18">
            <a:extLst>
              <a:ext uri="{FF2B5EF4-FFF2-40B4-BE49-F238E27FC236}">
                <a16:creationId xmlns:a16="http://schemas.microsoft.com/office/drawing/2014/main" id="{6C4EC6BE-239D-4C2C-8047-DEBFD3EE60C1}"/>
              </a:ext>
            </a:extLst>
          </p:cNvPr>
          <p:cNvSpPr txBox="1"/>
          <p:nvPr/>
        </p:nvSpPr>
        <p:spPr>
          <a:xfrm>
            <a:off x="4587326" y="1011320"/>
            <a:ext cx="4442948" cy="307777"/>
          </a:xfrm>
          <a:prstGeom prst="rect">
            <a:avLst/>
          </a:prstGeom>
          <a:solidFill>
            <a:schemeClr val="bg1"/>
          </a:solidFill>
        </p:spPr>
        <p:txBody>
          <a:bodyPr wrap="none" rtlCol="0">
            <a:spAutoFit/>
          </a:bodyPr>
          <a:lstStyle/>
          <a:p>
            <a:r>
              <a:rPr lang="en-GB" sz="1400" b="1" dirty="0"/>
              <a:t>ORAS5 Incoming Solar </a:t>
            </a:r>
            <a:r>
              <a:rPr lang="en-GB" sz="1400" b="1" dirty="0" err="1"/>
              <a:t>HFlx</a:t>
            </a:r>
            <a:r>
              <a:rPr lang="en-GB" sz="1400" b="1" dirty="0"/>
              <a:t>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318740" y="3437696"/>
            <a:ext cx="4761760"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section: 40-50N 150-130W </a:t>
            </a:r>
          </a:p>
        </p:txBody>
      </p:sp>
      <p:sp>
        <p:nvSpPr>
          <p:cNvPr id="21" name="TextBox 20">
            <a:extLst>
              <a:ext uri="{FF2B5EF4-FFF2-40B4-BE49-F238E27FC236}">
                <a16:creationId xmlns:a16="http://schemas.microsoft.com/office/drawing/2014/main" id="{92BA8817-6133-448D-9497-A62BA259CFE7}"/>
              </a:ext>
            </a:extLst>
          </p:cNvPr>
          <p:cNvSpPr txBox="1"/>
          <p:nvPr/>
        </p:nvSpPr>
        <p:spPr>
          <a:xfrm>
            <a:off x="485211" y="3457747"/>
            <a:ext cx="3790910" cy="307777"/>
          </a:xfrm>
          <a:prstGeom prst="rect">
            <a:avLst/>
          </a:prstGeom>
          <a:solidFill>
            <a:schemeClr val="bg1"/>
          </a:solidFill>
        </p:spPr>
        <p:txBody>
          <a:bodyPr wrap="none" rtlCol="0">
            <a:spAutoFit/>
          </a:bodyPr>
          <a:lstStyle/>
          <a:p>
            <a:r>
              <a:rPr lang="en-GB" sz="1400" b="1" dirty="0"/>
              <a:t>ORAS5 SST 1-year timeseries: 40-50N 150-130W </a:t>
            </a:r>
          </a:p>
        </p:txBody>
      </p:sp>
      <p:sp>
        <p:nvSpPr>
          <p:cNvPr id="22" name="TextBox 21">
            <a:extLst>
              <a:ext uri="{FF2B5EF4-FFF2-40B4-BE49-F238E27FC236}">
                <a16:creationId xmlns:a16="http://schemas.microsoft.com/office/drawing/2014/main" id="{AD425CC9-8D21-4391-93CD-D1A98C7172AA}"/>
              </a:ext>
            </a:extLst>
          </p:cNvPr>
          <p:cNvSpPr txBox="1"/>
          <p:nvPr/>
        </p:nvSpPr>
        <p:spPr>
          <a:xfrm>
            <a:off x="4707354" y="5663379"/>
            <a:ext cx="3998495" cy="230832"/>
          </a:xfrm>
          <a:prstGeom prst="rect">
            <a:avLst/>
          </a:prstGeom>
          <a:solidFill>
            <a:schemeClr val="bg1"/>
          </a:solidFill>
        </p:spPr>
        <p:txBody>
          <a:bodyPr wrap="square" rtlCol="0">
            <a:spAutoFit/>
          </a:bodyPr>
          <a:lstStyle/>
          <a:p>
            <a:r>
              <a:rPr lang="en-GB" sz="900" dirty="0"/>
              <a:t>201904         201906         201908          201910         201912          202002        202004       </a:t>
            </a:r>
          </a:p>
        </p:txBody>
      </p:sp>
      <p:sp>
        <p:nvSpPr>
          <p:cNvPr id="27" name="TextBox 26">
            <a:extLst>
              <a:ext uri="{FF2B5EF4-FFF2-40B4-BE49-F238E27FC236}">
                <a16:creationId xmlns:a16="http://schemas.microsoft.com/office/drawing/2014/main" id="{53CE885F-B42D-4286-8DED-8AA8502EB061}"/>
              </a:ext>
            </a:extLst>
          </p:cNvPr>
          <p:cNvSpPr txBox="1"/>
          <p:nvPr/>
        </p:nvSpPr>
        <p:spPr>
          <a:xfrm>
            <a:off x="646654" y="1466521"/>
            <a:ext cx="1143262" cy="307777"/>
          </a:xfrm>
          <a:prstGeom prst="rect">
            <a:avLst/>
          </a:prstGeom>
          <a:solidFill>
            <a:schemeClr val="bg1"/>
          </a:solidFill>
        </p:spPr>
        <p:txBody>
          <a:bodyPr wrap="none" rtlCol="0">
            <a:spAutoFit/>
          </a:bodyPr>
          <a:lstStyle/>
          <a:p>
            <a:r>
              <a:rPr lang="en-GB" sz="1400" b="1" dirty="0"/>
              <a:t> 31 Aug 2019</a:t>
            </a:r>
          </a:p>
        </p:txBody>
      </p:sp>
      <p:pic>
        <p:nvPicPr>
          <p:cNvPr id="2" name="Picture 1">
            <a:extLst>
              <a:ext uri="{FF2B5EF4-FFF2-40B4-BE49-F238E27FC236}">
                <a16:creationId xmlns:a16="http://schemas.microsoft.com/office/drawing/2014/main" id="{155FD1C7-BC7A-4740-953A-192005310CBD}"/>
              </a:ext>
            </a:extLst>
          </p:cNvPr>
          <p:cNvPicPr>
            <a:picLocks noChangeAspect="1"/>
          </p:cNvPicPr>
          <p:nvPr/>
        </p:nvPicPr>
        <p:blipFill rotWithShape="1">
          <a:blip r:embed="rId6"/>
          <a:srcRect b="9039"/>
          <a:stretch/>
        </p:blipFill>
        <p:spPr>
          <a:xfrm>
            <a:off x="4791071" y="1391348"/>
            <a:ext cx="3817568" cy="1838281"/>
          </a:xfrm>
          <a:prstGeom prst="rect">
            <a:avLst/>
          </a:prstGeom>
        </p:spPr>
      </p:pic>
      <p:sp>
        <p:nvSpPr>
          <p:cNvPr id="8" name="TextBox 7">
            <a:extLst>
              <a:ext uri="{FF2B5EF4-FFF2-40B4-BE49-F238E27FC236}">
                <a16:creationId xmlns:a16="http://schemas.microsoft.com/office/drawing/2014/main" id="{948D4EFE-45EF-45C6-BFC0-9DFFCFEEE154}"/>
              </a:ext>
            </a:extLst>
          </p:cNvPr>
          <p:cNvSpPr txBox="1"/>
          <p:nvPr/>
        </p:nvSpPr>
        <p:spPr>
          <a:xfrm>
            <a:off x="4936251" y="1466521"/>
            <a:ext cx="813877" cy="307777"/>
          </a:xfrm>
          <a:prstGeom prst="rect">
            <a:avLst/>
          </a:prstGeom>
          <a:solidFill>
            <a:schemeClr val="bg1"/>
          </a:solidFill>
        </p:spPr>
        <p:txBody>
          <a:bodyPr wrap="none" rtlCol="0">
            <a:spAutoFit/>
          </a:bodyPr>
          <a:lstStyle/>
          <a:p>
            <a:r>
              <a:rPr lang="en-GB" sz="1400" b="1" dirty="0"/>
              <a:t>JJA 2019</a:t>
            </a:r>
          </a:p>
        </p:txBody>
      </p:sp>
      <p:sp>
        <p:nvSpPr>
          <p:cNvPr id="28" name="TextBox 27">
            <a:extLst>
              <a:ext uri="{FF2B5EF4-FFF2-40B4-BE49-F238E27FC236}">
                <a16:creationId xmlns:a16="http://schemas.microsoft.com/office/drawing/2014/main" id="{79620AD4-F62A-4D9B-A61A-C38CE3210D2F}"/>
              </a:ext>
            </a:extLst>
          </p:cNvPr>
          <p:cNvSpPr txBox="1"/>
          <p:nvPr/>
        </p:nvSpPr>
        <p:spPr>
          <a:xfrm>
            <a:off x="4944817" y="3207710"/>
            <a:ext cx="3555127" cy="230832"/>
          </a:xfrm>
          <a:prstGeom prst="rect">
            <a:avLst/>
          </a:prstGeom>
          <a:solidFill>
            <a:schemeClr val="bg1"/>
          </a:solidFill>
        </p:spPr>
        <p:txBody>
          <a:bodyPr wrap="square" rtlCol="0">
            <a:spAutoFit/>
          </a:bodyPr>
          <a:lstStyle/>
          <a:p>
            <a:r>
              <a:rPr lang="en-GB" sz="900" dirty="0"/>
              <a:t>-40           -30           -20           -10                    10            20            30            40  </a:t>
            </a:r>
          </a:p>
        </p:txBody>
      </p:sp>
      <p:sp>
        <p:nvSpPr>
          <p:cNvPr id="29" name="Rectangle 28">
            <a:extLst>
              <a:ext uri="{FF2B5EF4-FFF2-40B4-BE49-F238E27FC236}">
                <a16:creationId xmlns:a16="http://schemas.microsoft.com/office/drawing/2014/main" id="{4E1BEEC4-7500-4EAB-A80F-017EB5F290E3}"/>
              </a:ext>
            </a:extLst>
          </p:cNvPr>
          <p:cNvSpPr/>
          <p:nvPr/>
        </p:nvSpPr>
        <p:spPr>
          <a:xfrm>
            <a:off x="1370053" y="3785864"/>
            <a:ext cx="780407" cy="192600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F937490D-C774-40AE-BE01-854EA9564AE7}"/>
              </a:ext>
            </a:extLst>
          </p:cNvPr>
          <p:cNvSpPr txBox="1"/>
          <p:nvPr/>
        </p:nvSpPr>
        <p:spPr>
          <a:xfrm>
            <a:off x="5215967" y="5987999"/>
            <a:ext cx="3094749" cy="230832"/>
          </a:xfrm>
          <a:prstGeom prst="rect">
            <a:avLst/>
          </a:prstGeom>
          <a:solidFill>
            <a:schemeClr val="bg1"/>
          </a:solidFill>
        </p:spPr>
        <p:txBody>
          <a:bodyPr wrap="square" rtlCol="0">
            <a:spAutoFit/>
          </a:bodyPr>
          <a:lstStyle/>
          <a:p>
            <a:r>
              <a:rPr lang="en-GB" sz="900" dirty="0"/>
              <a:t>-1.8                 -1                -0.2           0.2                   1                  1.8     </a:t>
            </a:r>
          </a:p>
        </p:txBody>
      </p:sp>
      <p:sp>
        <p:nvSpPr>
          <p:cNvPr id="24" name="TextBox 23">
            <a:extLst>
              <a:ext uri="{FF2B5EF4-FFF2-40B4-BE49-F238E27FC236}">
                <a16:creationId xmlns:a16="http://schemas.microsoft.com/office/drawing/2014/main" id="{41FDD36F-9109-4E60-9618-310A031040DA}"/>
              </a:ext>
            </a:extLst>
          </p:cNvPr>
          <p:cNvSpPr txBox="1"/>
          <p:nvPr/>
        </p:nvSpPr>
        <p:spPr>
          <a:xfrm>
            <a:off x="4572166" y="3652306"/>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30" name="TextBox 29">
            <a:extLst>
              <a:ext uri="{FF2B5EF4-FFF2-40B4-BE49-F238E27FC236}">
                <a16:creationId xmlns:a16="http://schemas.microsoft.com/office/drawing/2014/main" id="{2DF4B3B2-2454-459F-A3FA-E8BB406281C6}"/>
              </a:ext>
            </a:extLst>
          </p:cNvPr>
          <p:cNvSpPr txBox="1"/>
          <p:nvPr/>
        </p:nvSpPr>
        <p:spPr>
          <a:xfrm>
            <a:off x="273798" y="3896452"/>
            <a:ext cx="327869" cy="2077492"/>
          </a:xfrm>
          <a:prstGeom prst="rect">
            <a:avLst/>
          </a:prstGeom>
          <a:noFill/>
        </p:spPr>
        <p:txBody>
          <a:bodyPr wrap="square" rtlCol="0">
            <a:spAutoFit/>
          </a:bodyPr>
          <a:lstStyle/>
          <a:p>
            <a:r>
              <a:rPr lang="en-GB" sz="900" dirty="0"/>
              <a:t>18</a:t>
            </a:r>
          </a:p>
          <a:p>
            <a:endParaRPr lang="en-GB" sz="900" dirty="0"/>
          </a:p>
          <a:p>
            <a:endParaRPr lang="en-GB" sz="900" dirty="0"/>
          </a:p>
          <a:p>
            <a:endParaRPr lang="en-GB" sz="900" dirty="0"/>
          </a:p>
          <a:p>
            <a:endParaRPr lang="en-GB" sz="900" dirty="0"/>
          </a:p>
          <a:p>
            <a:r>
              <a:rPr lang="en-GB" sz="900" dirty="0"/>
              <a:t>14</a:t>
            </a:r>
          </a:p>
          <a:p>
            <a:endParaRPr lang="en-GB" sz="900" dirty="0"/>
          </a:p>
          <a:p>
            <a:endParaRPr lang="en-GB" sz="900" dirty="0"/>
          </a:p>
          <a:p>
            <a:endParaRPr lang="en-GB" sz="900" dirty="0"/>
          </a:p>
          <a:p>
            <a:endParaRPr lang="en-GB" sz="900" dirty="0"/>
          </a:p>
          <a:p>
            <a:r>
              <a:rPr lang="en-GB" sz="900" dirty="0"/>
              <a:t>10</a:t>
            </a:r>
          </a:p>
          <a:p>
            <a:endParaRPr lang="en-GB" sz="1000" dirty="0"/>
          </a:p>
          <a:p>
            <a:endParaRPr lang="en-GB" sz="1000" dirty="0"/>
          </a:p>
          <a:p>
            <a:endParaRPr lang="en-GB" sz="1000" dirty="0"/>
          </a:p>
        </p:txBody>
      </p:sp>
      <p:sp>
        <p:nvSpPr>
          <p:cNvPr id="31" name="TextBox 30">
            <a:extLst>
              <a:ext uri="{FF2B5EF4-FFF2-40B4-BE49-F238E27FC236}">
                <a16:creationId xmlns:a16="http://schemas.microsoft.com/office/drawing/2014/main" id="{0BC054FA-795C-4865-B156-55849FC16A02}"/>
              </a:ext>
            </a:extLst>
          </p:cNvPr>
          <p:cNvSpPr txBox="1"/>
          <p:nvPr/>
        </p:nvSpPr>
        <p:spPr>
          <a:xfrm>
            <a:off x="579155" y="6217367"/>
            <a:ext cx="8023420" cy="584775"/>
          </a:xfrm>
          <a:prstGeom prst="rect">
            <a:avLst/>
          </a:prstGeom>
          <a:noFill/>
        </p:spPr>
        <p:txBody>
          <a:bodyPr wrap="square" rtlCol="0">
            <a:spAutoFit/>
          </a:bodyPr>
          <a:lstStyle/>
          <a:p>
            <a:r>
              <a:rPr lang="en-GB" sz="1600" dirty="0"/>
              <a:t>Weak winds and high solar radiation gives rise to a long MHW event with resurgence a few months later. Hints of propagation deeper than 100m</a:t>
            </a:r>
          </a:p>
        </p:txBody>
      </p:sp>
      <p:sp>
        <p:nvSpPr>
          <p:cNvPr id="5" name="Rectangle 4">
            <a:extLst>
              <a:ext uri="{FF2B5EF4-FFF2-40B4-BE49-F238E27FC236}">
                <a16:creationId xmlns:a16="http://schemas.microsoft.com/office/drawing/2014/main" id="{76719D35-3F62-4D34-B6E5-CF261531630C}"/>
              </a:ext>
            </a:extLst>
          </p:cNvPr>
          <p:cNvSpPr/>
          <p:nvPr/>
        </p:nvSpPr>
        <p:spPr>
          <a:xfrm>
            <a:off x="2480756" y="1724222"/>
            <a:ext cx="244515" cy="115135"/>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drawing of a face&#10;&#10;Description automatically generated">
            <a:extLst>
              <a:ext uri="{FF2B5EF4-FFF2-40B4-BE49-F238E27FC236}">
                <a16:creationId xmlns:a16="http://schemas.microsoft.com/office/drawing/2014/main" id="{1C4463AA-E6E8-4F38-BABD-EC2B5C7766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142599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8DA45D-2859-4E61-9040-33FDC09B2F77}"/>
              </a:ext>
            </a:extLst>
          </p:cNvPr>
          <p:cNvPicPr>
            <a:picLocks noChangeAspect="1"/>
          </p:cNvPicPr>
          <p:nvPr/>
        </p:nvPicPr>
        <p:blipFill>
          <a:blip r:embed="rId3"/>
          <a:stretch>
            <a:fillRect/>
          </a:stretch>
        </p:blipFill>
        <p:spPr>
          <a:xfrm rot="10800000" flipH="1" flipV="1">
            <a:off x="4617879" y="4354059"/>
            <a:ext cx="3898800" cy="2277750"/>
          </a:xfrm>
          <a:prstGeom prst="rect">
            <a:avLst/>
          </a:prstGeom>
        </p:spPr>
      </p:pic>
      <p:pic>
        <p:nvPicPr>
          <p:cNvPr id="5" name="Picture 4">
            <a:extLst>
              <a:ext uri="{FF2B5EF4-FFF2-40B4-BE49-F238E27FC236}">
                <a16:creationId xmlns:a16="http://schemas.microsoft.com/office/drawing/2014/main" id="{3F3C4011-345B-4B5C-9C62-71BB5D3E32B8}"/>
              </a:ext>
            </a:extLst>
          </p:cNvPr>
          <p:cNvPicPr>
            <a:picLocks noChangeAspect="1"/>
          </p:cNvPicPr>
          <p:nvPr/>
        </p:nvPicPr>
        <p:blipFill>
          <a:blip r:embed="rId4"/>
          <a:stretch>
            <a:fillRect/>
          </a:stretch>
        </p:blipFill>
        <p:spPr>
          <a:xfrm>
            <a:off x="531555" y="1624189"/>
            <a:ext cx="3766622" cy="2160774"/>
          </a:xfrm>
          <a:prstGeom prst="rect">
            <a:avLst/>
          </a:prstGeom>
        </p:spPr>
      </p:pic>
      <p:sp>
        <p:nvSpPr>
          <p:cNvPr id="4" name="TextBox 3">
            <a:extLst>
              <a:ext uri="{FF2B5EF4-FFF2-40B4-BE49-F238E27FC236}">
                <a16:creationId xmlns:a16="http://schemas.microsoft.com/office/drawing/2014/main" id="{6EDECA3B-155B-4EDC-9BE6-D6A4119A4261}"/>
              </a:ext>
            </a:extLst>
          </p:cNvPr>
          <p:cNvSpPr txBox="1"/>
          <p:nvPr/>
        </p:nvSpPr>
        <p:spPr>
          <a:xfrm>
            <a:off x="1202303" y="154546"/>
            <a:ext cx="6399509" cy="461665"/>
          </a:xfrm>
          <a:prstGeom prst="rect">
            <a:avLst/>
          </a:prstGeom>
          <a:noFill/>
        </p:spPr>
        <p:txBody>
          <a:bodyPr wrap="none" rtlCol="0">
            <a:spAutoFit/>
          </a:bodyPr>
          <a:lstStyle/>
          <a:p>
            <a:r>
              <a:rPr lang="en-GB" sz="2400" dirty="0"/>
              <a:t>Past MHW event: North Pacific ‘Blob’ (2014-2016)</a:t>
            </a:r>
          </a:p>
        </p:txBody>
      </p:sp>
      <p:sp>
        <p:nvSpPr>
          <p:cNvPr id="18" name="TextBox 17">
            <a:extLst>
              <a:ext uri="{FF2B5EF4-FFF2-40B4-BE49-F238E27FC236}">
                <a16:creationId xmlns:a16="http://schemas.microsoft.com/office/drawing/2014/main" id="{30366F10-B2A3-4F6D-99C6-ABC4FE7B36C3}"/>
              </a:ext>
            </a:extLst>
          </p:cNvPr>
          <p:cNvSpPr txBox="1"/>
          <p:nvPr/>
        </p:nvSpPr>
        <p:spPr>
          <a:xfrm>
            <a:off x="848181" y="1420509"/>
            <a:ext cx="3271921" cy="307777"/>
          </a:xfrm>
          <a:prstGeom prst="rect">
            <a:avLst/>
          </a:prstGeom>
          <a:solidFill>
            <a:schemeClr val="bg1"/>
          </a:solidFill>
        </p:spPr>
        <p:txBody>
          <a:bodyPr wrap="none" rtlCol="0">
            <a:spAutoFit/>
          </a:bodyPr>
          <a:lstStyle/>
          <a:p>
            <a:r>
              <a:rPr lang="en-GB" sz="1400" b="1" dirty="0"/>
              <a:t>ORAS5 SST anomalies </a:t>
            </a:r>
            <a:r>
              <a:rPr lang="en-GB" sz="1400" b="1" dirty="0" err="1"/>
              <a:t>wrt</a:t>
            </a:r>
            <a:r>
              <a:rPr lang="en-GB" sz="1400" b="1" dirty="0"/>
              <a:t> </a:t>
            </a:r>
            <a:r>
              <a:rPr lang="en-GB" sz="1400" b="1" dirty="0" err="1"/>
              <a:t>clim</a:t>
            </a:r>
            <a:r>
              <a:rPr lang="en-GB" sz="1400" b="1" dirty="0"/>
              <a:t> 1993-2016</a:t>
            </a:r>
          </a:p>
        </p:txBody>
      </p:sp>
      <p:sp>
        <p:nvSpPr>
          <p:cNvPr id="20" name="TextBox 19">
            <a:extLst>
              <a:ext uri="{FF2B5EF4-FFF2-40B4-BE49-F238E27FC236}">
                <a16:creationId xmlns:a16="http://schemas.microsoft.com/office/drawing/2014/main" id="{6825A808-CEE1-4B2E-8F05-138E348C856C}"/>
              </a:ext>
            </a:extLst>
          </p:cNvPr>
          <p:cNvSpPr txBox="1"/>
          <p:nvPr/>
        </p:nvSpPr>
        <p:spPr>
          <a:xfrm>
            <a:off x="4584565" y="4064447"/>
            <a:ext cx="4275167" cy="307777"/>
          </a:xfrm>
          <a:prstGeom prst="rect">
            <a:avLst/>
          </a:prstGeom>
          <a:solidFill>
            <a:schemeClr val="bg1"/>
          </a:solidFill>
        </p:spPr>
        <p:txBody>
          <a:bodyPr wrap="square" rtlCol="0">
            <a:spAutoFit/>
          </a:bodyPr>
          <a:lstStyle/>
          <a:p>
            <a:r>
              <a:rPr lang="en-GB" sz="1400" b="1" dirty="0"/>
              <a:t>Time-depth Temp. (minus 90</a:t>
            </a:r>
            <a:r>
              <a:rPr lang="en-GB" sz="1400" b="1" baseline="30000" dirty="0"/>
              <a:t>th</a:t>
            </a:r>
            <a:r>
              <a:rPr lang="en-GB" sz="1400" b="1" dirty="0"/>
              <a:t> </a:t>
            </a:r>
            <a:r>
              <a:rPr lang="en-GB" sz="1400" b="1" dirty="0" err="1"/>
              <a:t>pctl</a:t>
            </a:r>
            <a:r>
              <a:rPr lang="en-GB" sz="1400" b="1" dirty="0"/>
              <a:t>): 40-50N 150-130W </a:t>
            </a:r>
          </a:p>
        </p:txBody>
      </p:sp>
      <p:sp>
        <p:nvSpPr>
          <p:cNvPr id="27" name="TextBox 26">
            <a:extLst>
              <a:ext uri="{FF2B5EF4-FFF2-40B4-BE49-F238E27FC236}">
                <a16:creationId xmlns:a16="http://schemas.microsoft.com/office/drawing/2014/main" id="{53CE885F-B42D-4286-8DED-8AA8502EB061}"/>
              </a:ext>
            </a:extLst>
          </p:cNvPr>
          <p:cNvSpPr txBox="1"/>
          <p:nvPr/>
        </p:nvSpPr>
        <p:spPr>
          <a:xfrm>
            <a:off x="688172" y="1816437"/>
            <a:ext cx="861133" cy="307777"/>
          </a:xfrm>
          <a:prstGeom prst="rect">
            <a:avLst/>
          </a:prstGeom>
          <a:solidFill>
            <a:schemeClr val="bg1"/>
          </a:solidFill>
        </p:spPr>
        <p:txBody>
          <a:bodyPr wrap="none" rtlCol="0">
            <a:spAutoFit/>
          </a:bodyPr>
          <a:lstStyle/>
          <a:p>
            <a:r>
              <a:rPr lang="en-GB" sz="1400" b="1" dirty="0"/>
              <a:t>Sep 2014</a:t>
            </a:r>
          </a:p>
        </p:txBody>
      </p:sp>
      <p:sp>
        <p:nvSpPr>
          <p:cNvPr id="6" name="TextBox 5">
            <a:extLst>
              <a:ext uri="{FF2B5EF4-FFF2-40B4-BE49-F238E27FC236}">
                <a16:creationId xmlns:a16="http://schemas.microsoft.com/office/drawing/2014/main" id="{2F2423BC-482B-49ED-8D26-E22C06EFC9F3}"/>
              </a:ext>
            </a:extLst>
          </p:cNvPr>
          <p:cNvSpPr txBox="1"/>
          <p:nvPr/>
        </p:nvSpPr>
        <p:spPr>
          <a:xfrm>
            <a:off x="531555" y="724398"/>
            <a:ext cx="6975820" cy="584775"/>
          </a:xfrm>
          <a:prstGeom prst="rect">
            <a:avLst/>
          </a:prstGeom>
          <a:noFill/>
        </p:spPr>
        <p:txBody>
          <a:bodyPr wrap="none" rtlCol="0">
            <a:spAutoFit/>
          </a:bodyPr>
          <a:lstStyle/>
          <a:p>
            <a:pPr marL="285750" indent="-285750">
              <a:buFont typeface="Arial" panose="020B0604020202020204" pitchFamily="34" charset="0"/>
              <a:buChar char="•"/>
            </a:pPr>
            <a:r>
              <a:rPr lang="en-GB" sz="1600" dirty="0"/>
              <a:t>The ‘Blob’ is the longest MHW on record: 2 years 2014-2016</a:t>
            </a:r>
          </a:p>
          <a:p>
            <a:pPr marL="285750" indent="-285750">
              <a:buFont typeface="Arial" panose="020B0604020202020204" pitchFamily="34" charset="0"/>
              <a:buChar char="•"/>
            </a:pPr>
            <a:r>
              <a:rPr lang="en-GB" sz="1600" dirty="0"/>
              <a:t>Linked to a persistent atmospheric situation: RRR (Ridiculously Resilient Ridge)</a:t>
            </a:r>
            <a:endParaRPr lang="en-GB" dirty="0"/>
          </a:p>
        </p:txBody>
      </p:sp>
      <p:sp>
        <p:nvSpPr>
          <p:cNvPr id="10" name="TextBox 9">
            <a:extLst>
              <a:ext uri="{FF2B5EF4-FFF2-40B4-BE49-F238E27FC236}">
                <a16:creationId xmlns:a16="http://schemas.microsoft.com/office/drawing/2014/main" id="{3C7B7545-57A2-4421-AE06-45BA56AFF5F9}"/>
              </a:ext>
            </a:extLst>
          </p:cNvPr>
          <p:cNvSpPr txBox="1"/>
          <p:nvPr/>
        </p:nvSpPr>
        <p:spPr>
          <a:xfrm>
            <a:off x="5121957" y="1429905"/>
            <a:ext cx="2975430" cy="307777"/>
          </a:xfrm>
          <a:prstGeom prst="rect">
            <a:avLst/>
          </a:prstGeom>
          <a:noFill/>
        </p:spPr>
        <p:txBody>
          <a:bodyPr wrap="none" rtlCol="0">
            <a:spAutoFit/>
          </a:bodyPr>
          <a:lstStyle/>
          <a:p>
            <a:r>
              <a:rPr lang="en-GB" sz="1400" b="1" dirty="0" err="1"/>
              <a:t>ERAInt</a:t>
            </a:r>
            <a:r>
              <a:rPr lang="en-GB" sz="1400" b="1" dirty="0"/>
              <a:t> SLP </a:t>
            </a:r>
            <a:r>
              <a:rPr lang="en-GB" sz="1400" b="1" dirty="0" err="1"/>
              <a:t>anom</a:t>
            </a:r>
            <a:r>
              <a:rPr lang="en-GB" sz="1400" b="1" dirty="0"/>
              <a:t> Oct 2013 – Jan 2014</a:t>
            </a:r>
          </a:p>
        </p:txBody>
      </p:sp>
      <p:pic>
        <p:nvPicPr>
          <p:cNvPr id="7" name="Picture 6" descr="A picture containing text, map&#10;&#10;Description automatically generated">
            <a:extLst>
              <a:ext uri="{FF2B5EF4-FFF2-40B4-BE49-F238E27FC236}">
                <a16:creationId xmlns:a16="http://schemas.microsoft.com/office/drawing/2014/main" id="{1CC0EE03-6F53-4F98-9796-9964791DC768}"/>
              </a:ext>
            </a:extLst>
          </p:cNvPr>
          <p:cNvPicPr>
            <a:picLocks noChangeAspect="1"/>
          </p:cNvPicPr>
          <p:nvPr/>
        </p:nvPicPr>
        <p:blipFill rotWithShape="1">
          <a:blip r:embed="rId5">
            <a:extLst>
              <a:ext uri="{28A0092B-C50C-407E-A947-70E740481C1C}">
                <a14:useLocalDpi xmlns:a14="http://schemas.microsoft.com/office/drawing/2010/main" val="0"/>
              </a:ext>
            </a:extLst>
          </a:blip>
          <a:srcRect l="5813" t="24335" r="7526" b="3491"/>
          <a:stretch/>
        </p:blipFill>
        <p:spPr>
          <a:xfrm>
            <a:off x="4597400" y="1763465"/>
            <a:ext cx="3996507" cy="2288283"/>
          </a:xfrm>
          <a:prstGeom prst="rect">
            <a:avLst/>
          </a:prstGeom>
        </p:spPr>
      </p:pic>
      <p:sp>
        <p:nvSpPr>
          <p:cNvPr id="15" name="TextBox 14">
            <a:extLst>
              <a:ext uri="{FF2B5EF4-FFF2-40B4-BE49-F238E27FC236}">
                <a16:creationId xmlns:a16="http://schemas.microsoft.com/office/drawing/2014/main" id="{F83A4CFA-34AF-410D-932E-EBA576C2EBBA}"/>
              </a:ext>
            </a:extLst>
          </p:cNvPr>
          <p:cNvSpPr txBox="1"/>
          <p:nvPr/>
        </p:nvSpPr>
        <p:spPr>
          <a:xfrm>
            <a:off x="683716" y="3576655"/>
            <a:ext cx="3494584" cy="232371"/>
          </a:xfrm>
          <a:prstGeom prst="rect">
            <a:avLst/>
          </a:prstGeom>
          <a:solidFill>
            <a:schemeClr val="bg1"/>
          </a:solidFill>
        </p:spPr>
        <p:txBody>
          <a:bodyPr wrap="square" rtlCol="0">
            <a:spAutoFit/>
          </a:bodyPr>
          <a:lstStyle/>
          <a:p>
            <a:r>
              <a:rPr lang="en-GB" sz="900" dirty="0"/>
              <a:t>-4                  -2                 -0.5                               0.5                  2                    4     </a:t>
            </a:r>
          </a:p>
        </p:txBody>
      </p:sp>
      <p:sp>
        <p:nvSpPr>
          <p:cNvPr id="17" name="TextBox 16">
            <a:extLst>
              <a:ext uri="{FF2B5EF4-FFF2-40B4-BE49-F238E27FC236}">
                <a16:creationId xmlns:a16="http://schemas.microsoft.com/office/drawing/2014/main" id="{60636D09-3193-460A-A023-8A3FD85C87EB}"/>
              </a:ext>
            </a:extLst>
          </p:cNvPr>
          <p:cNvSpPr txBox="1"/>
          <p:nvPr/>
        </p:nvSpPr>
        <p:spPr>
          <a:xfrm>
            <a:off x="5130903" y="6594059"/>
            <a:ext cx="3094749" cy="230832"/>
          </a:xfrm>
          <a:prstGeom prst="rect">
            <a:avLst/>
          </a:prstGeom>
          <a:solidFill>
            <a:schemeClr val="bg1"/>
          </a:solidFill>
        </p:spPr>
        <p:txBody>
          <a:bodyPr wrap="square" rtlCol="0">
            <a:spAutoFit/>
          </a:bodyPr>
          <a:lstStyle/>
          <a:p>
            <a:r>
              <a:rPr lang="en-GB" sz="900" dirty="0"/>
              <a:t>-1.8                 -1                -0.2           0.2                   1                   1.8     </a:t>
            </a:r>
          </a:p>
        </p:txBody>
      </p:sp>
      <p:pic>
        <p:nvPicPr>
          <p:cNvPr id="12" name="Picture 11">
            <a:extLst>
              <a:ext uri="{FF2B5EF4-FFF2-40B4-BE49-F238E27FC236}">
                <a16:creationId xmlns:a16="http://schemas.microsoft.com/office/drawing/2014/main" id="{0125B813-48F8-402D-BAA3-6AF744F1A950}"/>
              </a:ext>
            </a:extLst>
          </p:cNvPr>
          <p:cNvPicPr>
            <a:picLocks noChangeAspect="1"/>
          </p:cNvPicPr>
          <p:nvPr/>
        </p:nvPicPr>
        <p:blipFill>
          <a:blip r:embed="rId6"/>
          <a:stretch>
            <a:fillRect/>
          </a:stretch>
        </p:blipFill>
        <p:spPr>
          <a:xfrm>
            <a:off x="426861" y="4404123"/>
            <a:ext cx="3771790" cy="2195372"/>
          </a:xfrm>
          <a:prstGeom prst="rect">
            <a:avLst/>
          </a:prstGeom>
        </p:spPr>
      </p:pic>
      <p:sp>
        <p:nvSpPr>
          <p:cNvPr id="21" name="TextBox 20">
            <a:extLst>
              <a:ext uri="{FF2B5EF4-FFF2-40B4-BE49-F238E27FC236}">
                <a16:creationId xmlns:a16="http://schemas.microsoft.com/office/drawing/2014/main" id="{EE511547-5BFE-4FE8-815A-77BD34381DAF}"/>
              </a:ext>
            </a:extLst>
          </p:cNvPr>
          <p:cNvSpPr txBox="1"/>
          <p:nvPr/>
        </p:nvSpPr>
        <p:spPr>
          <a:xfrm>
            <a:off x="902671" y="6586964"/>
            <a:ext cx="3094749" cy="230832"/>
          </a:xfrm>
          <a:prstGeom prst="rect">
            <a:avLst/>
          </a:prstGeom>
          <a:solidFill>
            <a:schemeClr val="bg1"/>
          </a:solidFill>
        </p:spPr>
        <p:txBody>
          <a:bodyPr wrap="square" rtlCol="0">
            <a:spAutoFit/>
          </a:bodyPr>
          <a:lstStyle/>
          <a:p>
            <a:r>
              <a:rPr lang="en-GB" sz="900" dirty="0"/>
              <a:t>-1.8                 -1                -0.2           0.2                 1                  1.8     </a:t>
            </a:r>
          </a:p>
        </p:txBody>
      </p:sp>
      <p:sp>
        <p:nvSpPr>
          <p:cNvPr id="23" name="TextBox 22">
            <a:extLst>
              <a:ext uri="{FF2B5EF4-FFF2-40B4-BE49-F238E27FC236}">
                <a16:creationId xmlns:a16="http://schemas.microsoft.com/office/drawing/2014/main" id="{E1997178-E434-4047-87DA-32A66EDF5993}"/>
              </a:ext>
            </a:extLst>
          </p:cNvPr>
          <p:cNvSpPr txBox="1"/>
          <p:nvPr/>
        </p:nvSpPr>
        <p:spPr>
          <a:xfrm>
            <a:off x="436707" y="6259612"/>
            <a:ext cx="3998495" cy="230832"/>
          </a:xfrm>
          <a:prstGeom prst="rect">
            <a:avLst/>
          </a:prstGeom>
          <a:solidFill>
            <a:schemeClr val="bg1"/>
          </a:solidFill>
        </p:spPr>
        <p:txBody>
          <a:bodyPr wrap="square" rtlCol="0">
            <a:spAutoFit/>
          </a:bodyPr>
          <a:lstStyle/>
          <a:p>
            <a:r>
              <a:rPr lang="en-GB" sz="900" dirty="0"/>
              <a:t>2010                   2012                  2014                  2016                  2018                 2020</a:t>
            </a:r>
          </a:p>
        </p:txBody>
      </p:sp>
      <p:sp>
        <p:nvSpPr>
          <p:cNvPr id="26" name="TextBox 25">
            <a:extLst>
              <a:ext uri="{FF2B5EF4-FFF2-40B4-BE49-F238E27FC236}">
                <a16:creationId xmlns:a16="http://schemas.microsoft.com/office/drawing/2014/main" id="{FAE12375-ABB9-4397-9CD2-918437E8BF47}"/>
              </a:ext>
            </a:extLst>
          </p:cNvPr>
          <p:cNvSpPr txBox="1"/>
          <p:nvPr/>
        </p:nvSpPr>
        <p:spPr>
          <a:xfrm>
            <a:off x="4640124" y="6263154"/>
            <a:ext cx="3998495" cy="230832"/>
          </a:xfrm>
          <a:prstGeom prst="rect">
            <a:avLst/>
          </a:prstGeom>
          <a:solidFill>
            <a:schemeClr val="bg1"/>
          </a:solidFill>
        </p:spPr>
        <p:txBody>
          <a:bodyPr wrap="square" rtlCol="0">
            <a:spAutoFit/>
          </a:bodyPr>
          <a:lstStyle/>
          <a:p>
            <a:r>
              <a:rPr lang="en-GB" sz="900" dirty="0"/>
              <a:t>2010                   2012                   2014                   2016                   2018                  2020</a:t>
            </a:r>
          </a:p>
        </p:txBody>
      </p:sp>
      <p:sp>
        <p:nvSpPr>
          <p:cNvPr id="13" name="TextBox 12">
            <a:extLst>
              <a:ext uri="{FF2B5EF4-FFF2-40B4-BE49-F238E27FC236}">
                <a16:creationId xmlns:a16="http://schemas.microsoft.com/office/drawing/2014/main" id="{78B4525D-F404-4E1B-86F7-77C84CC8CFE5}"/>
              </a:ext>
            </a:extLst>
          </p:cNvPr>
          <p:cNvSpPr txBox="1"/>
          <p:nvPr/>
        </p:nvSpPr>
        <p:spPr>
          <a:xfrm>
            <a:off x="255340" y="4311527"/>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8" name="TextBox 27">
            <a:extLst>
              <a:ext uri="{FF2B5EF4-FFF2-40B4-BE49-F238E27FC236}">
                <a16:creationId xmlns:a16="http://schemas.microsoft.com/office/drawing/2014/main" id="{0254C0A2-EBDC-4468-86E4-B93CE0C19090}"/>
              </a:ext>
            </a:extLst>
          </p:cNvPr>
          <p:cNvSpPr txBox="1"/>
          <p:nvPr/>
        </p:nvSpPr>
        <p:spPr>
          <a:xfrm>
            <a:off x="4448125" y="4293799"/>
            <a:ext cx="457200" cy="1938992"/>
          </a:xfrm>
          <a:prstGeom prst="rect">
            <a:avLst/>
          </a:prstGeom>
          <a:noFill/>
        </p:spPr>
        <p:txBody>
          <a:bodyPr wrap="square" rtlCol="0">
            <a:spAutoFit/>
          </a:bodyPr>
          <a:lstStyle/>
          <a:p>
            <a:r>
              <a:rPr lang="en-GB" sz="1000" dirty="0"/>
              <a:t>    0</a:t>
            </a:r>
          </a:p>
          <a:p>
            <a:endParaRPr lang="en-GB" sz="1000" dirty="0"/>
          </a:p>
          <a:p>
            <a:endParaRPr lang="en-GB" sz="1000" dirty="0"/>
          </a:p>
          <a:p>
            <a:endParaRPr lang="en-GB" sz="1000" dirty="0"/>
          </a:p>
          <a:p>
            <a:r>
              <a:rPr lang="en-GB" sz="1000" dirty="0"/>
              <a:t>100</a:t>
            </a:r>
          </a:p>
          <a:p>
            <a:endParaRPr lang="en-GB" sz="1000" dirty="0"/>
          </a:p>
          <a:p>
            <a:endParaRPr lang="en-GB" sz="1000" dirty="0"/>
          </a:p>
          <a:p>
            <a:endParaRPr lang="en-GB" sz="1000" dirty="0"/>
          </a:p>
          <a:p>
            <a:r>
              <a:rPr lang="en-GB" sz="1000" dirty="0"/>
              <a:t>200</a:t>
            </a:r>
          </a:p>
          <a:p>
            <a:endParaRPr lang="en-GB" sz="1000" dirty="0"/>
          </a:p>
          <a:p>
            <a:endParaRPr lang="en-GB" sz="1000" dirty="0"/>
          </a:p>
          <a:p>
            <a:endParaRPr lang="en-GB" sz="1000" dirty="0"/>
          </a:p>
        </p:txBody>
      </p:sp>
      <p:sp>
        <p:nvSpPr>
          <p:cNvPr id="22" name="TextBox 21">
            <a:extLst>
              <a:ext uri="{FF2B5EF4-FFF2-40B4-BE49-F238E27FC236}">
                <a16:creationId xmlns:a16="http://schemas.microsoft.com/office/drawing/2014/main" id="{CDEFB06D-EC8F-49C6-834A-04BF6107298C}"/>
              </a:ext>
            </a:extLst>
          </p:cNvPr>
          <p:cNvSpPr txBox="1"/>
          <p:nvPr/>
        </p:nvSpPr>
        <p:spPr>
          <a:xfrm>
            <a:off x="373419" y="4075824"/>
            <a:ext cx="3909828" cy="307777"/>
          </a:xfrm>
          <a:prstGeom prst="rect">
            <a:avLst/>
          </a:prstGeom>
          <a:solidFill>
            <a:schemeClr val="bg1"/>
          </a:solidFill>
        </p:spPr>
        <p:txBody>
          <a:bodyPr wrap="square" rtlCol="0">
            <a:spAutoFit/>
          </a:bodyPr>
          <a:lstStyle/>
          <a:p>
            <a:r>
              <a:rPr lang="en-GB" sz="1400" b="1" dirty="0"/>
              <a:t>Time-depth Temp. (minus </a:t>
            </a:r>
            <a:r>
              <a:rPr lang="en-GB" sz="1400" b="1" dirty="0" err="1"/>
              <a:t>clim</a:t>
            </a:r>
            <a:r>
              <a:rPr lang="en-GB" sz="1400" b="1" dirty="0"/>
              <a:t>): 40-50N 150-130W </a:t>
            </a:r>
          </a:p>
        </p:txBody>
      </p:sp>
      <p:pic>
        <p:nvPicPr>
          <p:cNvPr id="25" name="Picture 24" descr="A drawing of a face&#10;&#10;Description automatically generated">
            <a:extLst>
              <a:ext uri="{FF2B5EF4-FFF2-40B4-BE49-F238E27FC236}">
                <a16:creationId xmlns:a16="http://schemas.microsoft.com/office/drawing/2014/main" id="{7FE182B6-7715-46BF-A1D6-66953CE276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222" y="50188"/>
            <a:ext cx="778621" cy="272421"/>
          </a:xfrm>
          <a:prstGeom prst="rect">
            <a:avLst/>
          </a:prstGeom>
        </p:spPr>
      </p:pic>
    </p:spTree>
    <p:extLst>
      <p:ext uri="{BB962C8B-B14F-4D97-AF65-F5344CB8AC3E}">
        <p14:creationId xmlns:p14="http://schemas.microsoft.com/office/powerpoint/2010/main" val="853969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5469</TotalTime>
  <Words>1353</Words>
  <Application>Microsoft Office PowerPoint</Application>
  <PresentationFormat>On-screen Show (4:3)</PresentationFormat>
  <Paragraphs>279</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de Boisseson</dc:creator>
  <cp:lastModifiedBy>Eric de Boisseson</cp:lastModifiedBy>
  <cp:revision>113</cp:revision>
  <dcterms:created xsi:type="dcterms:W3CDTF">2020-04-17T16:13:35Z</dcterms:created>
  <dcterms:modified xsi:type="dcterms:W3CDTF">2020-04-30T13:06:02Z</dcterms:modified>
</cp:coreProperties>
</file>