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534" r:id="rId3"/>
    <p:sldId id="712" r:id="rId4"/>
    <p:sldId id="714" r:id="rId5"/>
    <p:sldId id="743" r:id="rId6"/>
    <p:sldId id="739" r:id="rId7"/>
    <p:sldId id="537" r:id="rId8"/>
    <p:sldId id="745" r:id="rId9"/>
    <p:sldId id="733" r:id="rId10"/>
    <p:sldId id="740" r:id="rId11"/>
    <p:sldId id="258" r:id="rId12"/>
    <p:sldId id="270" r:id="rId13"/>
    <p:sldId id="734" r:id="rId14"/>
    <p:sldId id="741" r:id="rId15"/>
    <p:sldId id="736" r:id="rId16"/>
    <p:sldId id="737" r:id="rId17"/>
    <p:sldId id="742" r:id="rId18"/>
    <p:sldId id="738" r:id="rId19"/>
    <p:sldId id="732" r:id="rId20"/>
    <p:sldId id="74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19"/>
    <p:restoredTop sz="95691"/>
  </p:normalViewPr>
  <p:slideViewPr>
    <p:cSldViewPr snapToGrid="0" snapToObjects="1">
      <p:cViewPr varScale="1">
        <p:scale>
          <a:sx n="130" d="100"/>
          <a:sy n="130" d="100"/>
        </p:scale>
        <p:origin x="216" y="10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5A32D4-BE1E-3D4D-AB99-DA50B6234334}" type="datetimeFigureOut">
              <a:rPr lang="en-US" smtClean="0"/>
              <a:t>5/7/20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522A47-42B7-8C4E-9C76-1DC72E0FDC35}" type="slidenum">
              <a:rPr lang="en-US" smtClean="0"/>
              <a:t>‹#›</a:t>
            </a:fld>
            <a:endParaRPr lang="en-US"/>
          </a:p>
        </p:txBody>
      </p:sp>
    </p:spTree>
    <p:extLst>
      <p:ext uri="{BB962C8B-B14F-4D97-AF65-F5344CB8AC3E}">
        <p14:creationId xmlns:p14="http://schemas.microsoft.com/office/powerpoint/2010/main" val="4268916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Currently, data from TEMPEST-D is downlinked to a single ground station located at Wallops Island, Virginia, which typically operates Monday through Friday. Due to a limited capacity to downlink observations from the spacecraft, that not all data is brought to the ground. In a typical month, there are about 7‐15 days of continuous data available. </a:t>
            </a:r>
          </a:p>
          <a:p>
            <a:endParaRPr lang="en-US" dirty="0"/>
          </a:p>
        </p:txBody>
      </p:sp>
      <p:sp>
        <p:nvSpPr>
          <p:cNvPr id="4" name="Slide Number Placeholder 3"/>
          <p:cNvSpPr>
            <a:spLocks noGrp="1"/>
          </p:cNvSpPr>
          <p:nvPr>
            <p:ph type="sldNum" sz="quarter" idx="5"/>
          </p:nvPr>
        </p:nvSpPr>
        <p:spPr/>
        <p:txBody>
          <a:bodyPr/>
          <a:lstStyle/>
          <a:p>
            <a:fld id="{CF522A47-42B7-8C4E-9C76-1DC72E0FDC35}" type="slidenum">
              <a:rPr lang="en-US" smtClean="0"/>
              <a:t>3</a:t>
            </a:fld>
            <a:endParaRPr lang="en-US"/>
          </a:p>
        </p:txBody>
      </p:sp>
    </p:spTree>
    <p:extLst>
      <p:ext uri="{BB962C8B-B14F-4D97-AF65-F5344CB8AC3E}">
        <p14:creationId xmlns:p14="http://schemas.microsoft.com/office/powerpoint/2010/main" val="4003811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947F6B-EA94-FC44-8620-C0E0756B1217}" type="slidenum">
              <a:rPr lang="en-US" smtClean="0"/>
              <a:t>4</a:t>
            </a:fld>
            <a:endParaRPr lang="en-US"/>
          </a:p>
        </p:txBody>
      </p:sp>
    </p:spTree>
    <p:extLst>
      <p:ext uri="{BB962C8B-B14F-4D97-AF65-F5344CB8AC3E}">
        <p14:creationId xmlns:p14="http://schemas.microsoft.com/office/powerpoint/2010/main" val="1553032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522A47-42B7-8C4E-9C76-1DC72E0FDC35}" type="slidenum">
              <a:rPr lang="en-US" smtClean="0"/>
              <a:t>6</a:t>
            </a:fld>
            <a:endParaRPr lang="en-US"/>
          </a:p>
        </p:txBody>
      </p:sp>
    </p:spTree>
    <p:extLst>
      <p:ext uri="{BB962C8B-B14F-4D97-AF65-F5344CB8AC3E}">
        <p14:creationId xmlns:p14="http://schemas.microsoft.com/office/powerpoint/2010/main" val="482425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522A47-42B7-8C4E-9C76-1DC72E0FDC35}" type="slidenum">
              <a:rPr lang="en-US" smtClean="0"/>
              <a:t>8</a:t>
            </a:fld>
            <a:endParaRPr lang="en-US"/>
          </a:p>
        </p:txBody>
      </p:sp>
    </p:spTree>
    <p:extLst>
      <p:ext uri="{BB962C8B-B14F-4D97-AF65-F5344CB8AC3E}">
        <p14:creationId xmlns:p14="http://schemas.microsoft.com/office/powerpoint/2010/main" val="267473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Note: GPM is left out on purpose so it can be used as an independent source of observations to be used for verification.</a:t>
            </a:r>
          </a:p>
          <a:p>
            <a:r>
              <a:rPr lang="en-US" sz="1200" dirty="0">
                <a:latin typeface="Times New Roman" panose="02020603050405020304" pitchFamily="18" charset="0"/>
                <a:cs typeface="Times New Roman" panose="02020603050405020304" pitchFamily="18" charset="0"/>
              </a:rPr>
              <a:t>           MHS on NOAA-18 officially died on October 21, 2018, so it is not mentioned here.</a:t>
            </a:r>
          </a:p>
          <a:p>
            <a:endParaRPr lang="en-US" dirty="0"/>
          </a:p>
        </p:txBody>
      </p:sp>
      <p:sp>
        <p:nvSpPr>
          <p:cNvPr id="4" name="Slide Number Placeholder 3"/>
          <p:cNvSpPr>
            <a:spLocks noGrp="1"/>
          </p:cNvSpPr>
          <p:nvPr>
            <p:ph type="sldNum" sz="quarter" idx="5"/>
          </p:nvPr>
        </p:nvSpPr>
        <p:spPr/>
        <p:txBody>
          <a:bodyPr/>
          <a:lstStyle/>
          <a:p>
            <a:fld id="{CF522A47-42B7-8C4E-9C76-1DC72E0FDC35}" type="slidenum">
              <a:rPr lang="en-US" smtClean="0"/>
              <a:t>11</a:t>
            </a:fld>
            <a:endParaRPr lang="en-US"/>
          </a:p>
        </p:txBody>
      </p:sp>
    </p:spTree>
    <p:extLst>
      <p:ext uri="{BB962C8B-B14F-4D97-AF65-F5344CB8AC3E}">
        <p14:creationId xmlns:p14="http://schemas.microsoft.com/office/powerpoint/2010/main" val="1341421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synthetic we mean, we run a standalone CRTM with input from the forecast of the FV3GFS cycled experiments to create synthetic GMI data</a:t>
            </a:r>
          </a:p>
        </p:txBody>
      </p:sp>
      <p:sp>
        <p:nvSpPr>
          <p:cNvPr id="4" name="Slide Number Placeholder 3"/>
          <p:cNvSpPr>
            <a:spLocks noGrp="1"/>
          </p:cNvSpPr>
          <p:nvPr>
            <p:ph type="sldNum" sz="quarter" idx="5"/>
          </p:nvPr>
        </p:nvSpPr>
        <p:spPr/>
        <p:txBody>
          <a:bodyPr/>
          <a:lstStyle/>
          <a:p>
            <a:fld id="{CF522A47-42B7-8C4E-9C76-1DC72E0FDC35}" type="slidenum">
              <a:rPr lang="en-US" smtClean="0"/>
              <a:t>18</a:t>
            </a:fld>
            <a:endParaRPr lang="en-US"/>
          </a:p>
        </p:txBody>
      </p:sp>
    </p:spTree>
    <p:extLst>
      <p:ext uri="{BB962C8B-B14F-4D97-AF65-F5344CB8AC3E}">
        <p14:creationId xmlns:p14="http://schemas.microsoft.com/office/powerpoint/2010/main" val="1505731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947F6B-EA94-FC44-8620-C0E0756B1217}" type="slidenum">
              <a:rPr lang="en-US" smtClean="0"/>
              <a:t>19</a:t>
            </a:fld>
            <a:endParaRPr lang="en-US"/>
          </a:p>
        </p:txBody>
      </p:sp>
    </p:spTree>
    <p:extLst>
      <p:ext uri="{BB962C8B-B14F-4D97-AF65-F5344CB8AC3E}">
        <p14:creationId xmlns:p14="http://schemas.microsoft.com/office/powerpoint/2010/main" val="1305548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EF24C-7DF3-3B44-AF53-62F8743F0A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4A1132-ED3F-584A-83D4-F6DC508144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A374D2-CD28-D64F-B615-AE950EB6F3AD}"/>
              </a:ext>
            </a:extLst>
          </p:cNvPr>
          <p:cNvSpPr>
            <a:spLocks noGrp="1"/>
          </p:cNvSpPr>
          <p:nvPr>
            <p:ph type="dt" sz="half" idx="10"/>
          </p:nvPr>
        </p:nvSpPr>
        <p:spPr/>
        <p:txBody>
          <a:bodyPr/>
          <a:lstStyle/>
          <a:p>
            <a:fld id="{6198CA1B-7C93-D54F-AB9C-128B3AC2C400}" type="datetime1">
              <a:rPr lang="en-US" smtClean="0"/>
              <a:t>5/7/20</a:t>
            </a:fld>
            <a:endParaRPr lang="en-US"/>
          </a:p>
        </p:txBody>
      </p:sp>
      <p:sp>
        <p:nvSpPr>
          <p:cNvPr id="5" name="Footer Placeholder 4">
            <a:extLst>
              <a:ext uri="{FF2B5EF4-FFF2-40B4-BE49-F238E27FC236}">
                <a16:creationId xmlns:a16="http://schemas.microsoft.com/office/drawing/2014/main" id="{342563E7-BF32-AA4C-82CA-6589563A8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30B106-F117-324A-B409-8CE9BE14E72A}"/>
              </a:ext>
            </a:extLst>
          </p:cNvPr>
          <p:cNvSpPr>
            <a:spLocks noGrp="1"/>
          </p:cNvSpPr>
          <p:nvPr>
            <p:ph type="sldNum" sz="quarter" idx="12"/>
          </p:nvPr>
        </p:nvSpPr>
        <p:spPr>
          <a:xfrm>
            <a:off x="9296400" y="6356350"/>
            <a:ext cx="2743200" cy="365125"/>
          </a:xfrm>
        </p:spPr>
        <p:txBody>
          <a:bodyPr/>
          <a:lstStyle/>
          <a:p>
            <a:fld id="{28416882-A88D-024C-AB06-1EE7348E9C2A}" type="slidenum">
              <a:rPr lang="en-US" smtClean="0"/>
              <a:t>‹#›</a:t>
            </a:fld>
            <a:endParaRPr lang="en-US"/>
          </a:p>
        </p:txBody>
      </p:sp>
    </p:spTree>
    <p:extLst>
      <p:ext uri="{BB962C8B-B14F-4D97-AF65-F5344CB8AC3E}">
        <p14:creationId xmlns:p14="http://schemas.microsoft.com/office/powerpoint/2010/main" val="836262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F4E6-4E0C-9044-9DAA-0198E83608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420E8B-E83C-9C4F-BC72-830A52319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17ECDF-DE13-9A46-BCE9-5D9C94710788}"/>
              </a:ext>
            </a:extLst>
          </p:cNvPr>
          <p:cNvSpPr>
            <a:spLocks noGrp="1"/>
          </p:cNvSpPr>
          <p:nvPr>
            <p:ph type="dt" sz="half" idx="10"/>
          </p:nvPr>
        </p:nvSpPr>
        <p:spPr/>
        <p:txBody>
          <a:bodyPr/>
          <a:lstStyle/>
          <a:p>
            <a:fld id="{6E754729-4692-F942-93E4-3D81B0741B91}" type="datetime1">
              <a:rPr lang="en-US" smtClean="0"/>
              <a:t>5/7/20</a:t>
            </a:fld>
            <a:endParaRPr lang="en-US"/>
          </a:p>
        </p:txBody>
      </p:sp>
      <p:sp>
        <p:nvSpPr>
          <p:cNvPr id="5" name="Footer Placeholder 4">
            <a:extLst>
              <a:ext uri="{FF2B5EF4-FFF2-40B4-BE49-F238E27FC236}">
                <a16:creationId xmlns:a16="http://schemas.microsoft.com/office/drawing/2014/main" id="{E7A7FBAF-A41B-5640-ACB2-BD49991078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91317-3FFB-EE47-98E6-A7B47CAD8DBF}"/>
              </a:ext>
            </a:extLst>
          </p:cNvPr>
          <p:cNvSpPr>
            <a:spLocks noGrp="1"/>
          </p:cNvSpPr>
          <p:nvPr>
            <p:ph type="sldNum" sz="quarter" idx="12"/>
          </p:nvPr>
        </p:nvSpPr>
        <p:spPr/>
        <p:txBody>
          <a:bodyPr/>
          <a:lstStyle/>
          <a:p>
            <a:fld id="{28416882-A88D-024C-AB06-1EE7348E9C2A}" type="slidenum">
              <a:rPr lang="en-US" smtClean="0"/>
              <a:t>‹#›</a:t>
            </a:fld>
            <a:endParaRPr lang="en-US"/>
          </a:p>
        </p:txBody>
      </p:sp>
    </p:spTree>
    <p:extLst>
      <p:ext uri="{BB962C8B-B14F-4D97-AF65-F5344CB8AC3E}">
        <p14:creationId xmlns:p14="http://schemas.microsoft.com/office/powerpoint/2010/main" val="374286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9915E-BBE4-004B-BE49-3679834F69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9F9D1B-A1CE-D84A-A251-9258EE530D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52F9-5BE1-814A-A4BB-114C9C166419}"/>
              </a:ext>
            </a:extLst>
          </p:cNvPr>
          <p:cNvSpPr>
            <a:spLocks noGrp="1"/>
          </p:cNvSpPr>
          <p:nvPr>
            <p:ph type="dt" sz="half" idx="10"/>
          </p:nvPr>
        </p:nvSpPr>
        <p:spPr/>
        <p:txBody>
          <a:bodyPr/>
          <a:lstStyle/>
          <a:p>
            <a:fld id="{E6688F14-02BE-FB47-985E-75A0EE83722D}" type="datetime1">
              <a:rPr lang="en-US" smtClean="0"/>
              <a:t>5/7/20</a:t>
            </a:fld>
            <a:endParaRPr lang="en-US"/>
          </a:p>
        </p:txBody>
      </p:sp>
      <p:sp>
        <p:nvSpPr>
          <p:cNvPr id="5" name="Footer Placeholder 4">
            <a:extLst>
              <a:ext uri="{FF2B5EF4-FFF2-40B4-BE49-F238E27FC236}">
                <a16:creationId xmlns:a16="http://schemas.microsoft.com/office/drawing/2014/main" id="{C56CAFAD-31B9-CF4B-B0F2-3B2646A248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5287D-AB86-2E40-8CF6-F8FC0B0E7110}"/>
              </a:ext>
            </a:extLst>
          </p:cNvPr>
          <p:cNvSpPr>
            <a:spLocks noGrp="1"/>
          </p:cNvSpPr>
          <p:nvPr>
            <p:ph type="sldNum" sz="quarter" idx="12"/>
          </p:nvPr>
        </p:nvSpPr>
        <p:spPr/>
        <p:txBody>
          <a:bodyPr/>
          <a:lstStyle/>
          <a:p>
            <a:fld id="{28416882-A88D-024C-AB06-1EE7348E9C2A}" type="slidenum">
              <a:rPr lang="en-US" smtClean="0"/>
              <a:t>‹#›</a:t>
            </a:fld>
            <a:endParaRPr lang="en-US"/>
          </a:p>
        </p:txBody>
      </p:sp>
    </p:spTree>
    <p:extLst>
      <p:ext uri="{BB962C8B-B14F-4D97-AF65-F5344CB8AC3E}">
        <p14:creationId xmlns:p14="http://schemas.microsoft.com/office/powerpoint/2010/main" val="3440088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DD55-99CB-384D-98CC-43A0D50CB2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8ED2AE-683B-CC4F-BD02-C25B6F051B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FD59E-0040-D24D-96F1-3F14509AE3F2}"/>
              </a:ext>
            </a:extLst>
          </p:cNvPr>
          <p:cNvSpPr>
            <a:spLocks noGrp="1"/>
          </p:cNvSpPr>
          <p:nvPr>
            <p:ph type="dt" sz="half" idx="10"/>
          </p:nvPr>
        </p:nvSpPr>
        <p:spPr/>
        <p:txBody>
          <a:bodyPr/>
          <a:lstStyle/>
          <a:p>
            <a:fld id="{DCFA12CC-FE48-B54F-B74D-D3BA2334304D}" type="datetime1">
              <a:rPr lang="en-US" smtClean="0"/>
              <a:t>5/7/20</a:t>
            </a:fld>
            <a:endParaRPr lang="en-US"/>
          </a:p>
        </p:txBody>
      </p:sp>
      <p:sp>
        <p:nvSpPr>
          <p:cNvPr id="5" name="Footer Placeholder 4">
            <a:extLst>
              <a:ext uri="{FF2B5EF4-FFF2-40B4-BE49-F238E27FC236}">
                <a16:creationId xmlns:a16="http://schemas.microsoft.com/office/drawing/2014/main" id="{B7E97893-C038-7D4E-BE34-5EDDE3957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54F2B-82B2-9542-B6D8-BF41E1A69868}"/>
              </a:ext>
            </a:extLst>
          </p:cNvPr>
          <p:cNvSpPr>
            <a:spLocks noGrp="1"/>
          </p:cNvSpPr>
          <p:nvPr>
            <p:ph type="sldNum" sz="quarter" idx="12"/>
          </p:nvPr>
        </p:nvSpPr>
        <p:spPr/>
        <p:txBody>
          <a:bodyPr/>
          <a:lstStyle/>
          <a:p>
            <a:fld id="{28416882-A88D-024C-AB06-1EE7348E9C2A}" type="slidenum">
              <a:rPr lang="en-US" smtClean="0"/>
              <a:t>‹#›</a:t>
            </a:fld>
            <a:endParaRPr lang="en-US"/>
          </a:p>
        </p:txBody>
      </p:sp>
    </p:spTree>
    <p:extLst>
      <p:ext uri="{BB962C8B-B14F-4D97-AF65-F5344CB8AC3E}">
        <p14:creationId xmlns:p14="http://schemas.microsoft.com/office/powerpoint/2010/main" val="185829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9410E-1658-2D4A-B11A-8C4268E3A9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09F677-8137-EA44-BF08-CFA1986F5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36E2E7-D024-BB4A-A282-D3737CED5BC4}"/>
              </a:ext>
            </a:extLst>
          </p:cNvPr>
          <p:cNvSpPr>
            <a:spLocks noGrp="1"/>
          </p:cNvSpPr>
          <p:nvPr>
            <p:ph type="dt" sz="half" idx="10"/>
          </p:nvPr>
        </p:nvSpPr>
        <p:spPr/>
        <p:txBody>
          <a:bodyPr/>
          <a:lstStyle/>
          <a:p>
            <a:fld id="{0037E787-B297-F74D-ABCF-CDCB5CF24142}" type="datetime1">
              <a:rPr lang="en-US" smtClean="0"/>
              <a:t>5/7/20</a:t>
            </a:fld>
            <a:endParaRPr lang="en-US"/>
          </a:p>
        </p:txBody>
      </p:sp>
      <p:sp>
        <p:nvSpPr>
          <p:cNvPr id="5" name="Footer Placeholder 4">
            <a:extLst>
              <a:ext uri="{FF2B5EF4-FFF2-40B4-BE49-F238E27FC236}">
                <a16:creationId xmlns:a16="http://schemas.microsoft.com/office/drawing/2014/main" id="{103875D6-9C5D-3A42-8C53-B396772DD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62A7C-237E-4A42-9C7F-8F00956FCEBD}"/>
              </a:ext>
            </a:extLst>
          </p:cNvPr>
          <p:cNvSpPr>
            <a:spLocks noGrp="1"/>
          </p:cNvSpPr>
          <p:nvPr>
            <p:ph type="sldNum" sz="quarter" idx="12"/>
          </p:nvPr>
        </p:nvSpPr>
        <p:spPr/>
        <p:txBody>
          <a:bodyPr/>
          <a:lstStyle/>
          <a:p>
            <a:fld id="{28416882-A88D-024C-AB06-1EE7348E9C2A}" type="slidenum">
              <a:rPr lang="en-US" smtClean="0"/>
              <a:t>‹#›</a:t>
            </a:fld>
            <a:endParaRPr lang="en-US"/>
          </a:p>
        </p:txBody>
      </p:sp>
    </p:spTree>
    <p:extLst>
      <p:ext uri="{BB962C8B-B14F-4D97-AF65-F5344CB8AC3E}">
        <p14:creationId xmlns:p14="http://schemas.microsoft.com/office/powerpoint/2010/main" val="345860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AB08-F984-CB40-BD82-347FAC875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F2404D-4FC9-AF4F-9ED5-56B6274A7E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31B0F8-ABBD-6C49-B2C9-61042134A8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6696E9-08CA-1441-973D-8AEE4FD1B862}"/>
              </a:ext>
            </a:extLst>
          </p:cNvPr>
          <p:cNvSpPr>
            <a:spLocks noGrp="1"/>
          </p:cNvSpPr>
          <p:nvPr>
            <p:ph type="dt" sz="half" idx="10"/>
          </p:nvPr>
        </p:nvSpPr>
        <p:spPr/>
        <p:txBody>
          <a:bodyPr/>
          <a:lstStyle/>
          <a:p>
            <a:fld id="{831BB28D-000E-B942-9B8E-AD58870EC8AC}" type="datetime1">
              <a:rPr lang="en-US" smtClean="0"/>
              <a:t>5/7/20</a:t>
            </a:fld>
            <a:endParaRPr lang="en-US"/>
          </a:p>
        </p:txBody>
      </p:sp>
      <p:sp>
        <p:nvSpPr>
          <p:cNvPr id="6" name="Footer Placeholder 5">
            <a:extLst>
              <a:ext uri="{FF2B5EF4-FFF2-40B4-BE49-F238E27FC236}">
                <a16:creationId xmlns:a16="http://schemas.microsoft.com/office/drawing/2014/main" id="{AD4CF26C-9F71-7145-B6C4-1183F75D2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3383F-77BE-2145-A07F-A4FB4C9B2F83}"/>
              </a:ext>
            </a:extLst>
          </p:cNvPr>
          <p:cNvSpPr>
            <a:spLocks noGrp="1"/>
          </p:cNvSpPr>
          <p:nvPr>
            <p:ph type="sldNum" sz="quarter" idx="12"/>
          </p:nvPr>
        </p:nvSpPr>
        <p:spPr/>
        <p:txBody>
          <a:bodyPr/>
          <a:lstStyle/>
          <a:p>
            <a:fld id="{28416882-A88D-024C-AB06-1EE7348E9C2A}" type="slidenum">
              <a:rPr lang="en-US" smtClean="0"/>
              <a:t>‹#›</a:t>
            </a:fld>
            <a:endParaRPr lang="en-US"/>
          </a:p>
        </p:txBody>
      </p:sp>
    </p:spTree>
    <p:extLst>
      <p:ext uri="{BB962C8B-B14F-4D97-AF65-F5344CB8AC3E}">
        <p14:creationId xmlns:p14="http://schemas.microsoft.com/office/powerpoint/2010/main" val="347705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F6ECC-1D67-6246-B27A-0BABD239EB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4F82CD-4C0B-FF49-B775-6C7B5D901C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9CCB55-44F5-1740-9317-C773265DF5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263487-C783-7A4C-8957-5DCA7C77B4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C76D76-ABBF-1543-9F07-B11338FB81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4106F5-EF2E-304E-A06E-42EFB0344880}"/>
              </a:ext>
            </a:extLst>
          </p:cNvPr>
          <p:cNvSpPr>
            <a:spLocks noGrp="1"/>
          </p:cNvSpPr>
          <p:nvPr>
            <p:ph type="dt" sz="half" idx="10"/>
          </p:nvPr>
        </p:nvSpPr>
        <p:spPr/>
        <p:txBody>
          <a:bodyPr/>
          <a:lstStyle/>
          <a:p>
            <a:fld id="{D58EEA9C-E199-2D44-8B6E-7A777B2DAF08}" type="datetime1">
              <a:rPr lang="en-US" smtClean="0"/>
              <a:t>5/7/20</a:t>
            </a:fld>
            <a:endParaRPr lang="en-US"/>
          </a:p>
        </p:txBody>
      </p:sp>
      <p:sp>
        <p:nvSpPr>
          <p:cNvPr id="8" name="Footer Placeholder 7">
            <a:extLst>
              <a:ext uri="{FF2B5EF4-FFF2-40B4-BE49-F238E27FC236}">
                <a16:creationId xmlns:a16="http://schemas.microsoft.com/office/drawing/2014/main" id="{0C177101-0596-2E48-81DA-2DD84D1BF2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8195D1-E8D9-CC45-8F72-B5A09F764D18}"/>
              </a:ext>
            </a:extLst>
          </p:cNvPr>
          <p:cNvSpPr>
            <a:spLocks noGrp="1"/>
          </p:cNvSpPr>
          <p:nvPr>
            <p:ph type="sldNum" sz="quarter" idx="12"/>
          </p:nvPr>
        </p:nvSpPr>
        <p:spPr/>
        <p:txBody>
          <a:bodyPr/>
          <a:lstStyle/>
          <a:p>
            <a:fld id="{28416882-A88D-024C-AB06-1EE7348E9C2A}" type="slidenum">
              <a:rPr lang="en-US" smtClean="0"/>
              <a:t>‹#›</a:t>
            </a:fld>
            <a:endParaRPr lang="en-US"/>
          </a:p>
        </p:txBody>
      </p:sp>
    </p:spTree>
    <p:extLst>
      <p:ext uri="{BB962C8B-B14F-4D97-AF65-F5344CB8AC3E}">
        <p14:creationId xmlns:p14="http://schemas.microsoft.com/office/powerpoint/2010/main" val="415283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307A6-4B31-C149-9F19-B735645D97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A0780F-078F-2643-9174-F14FB358D513}"/>
              </a:ext>
            </a:extLst>
          </p:cNvPr>
          <p:cNvSpPr>
            <a:spLocks noGrp="1"/>
          </p:cNvSpPr>
          <p:nvPr>
            <p:ph type="dt" sz="half" idx="10"/>
          </p:nvPr>
        </p:nvSpPr>
        <p:spPr/>
        <p:txBody>
          <a:bodyPr/>
          <a:lstStyle/>
          <a:p>
            <a:fld id="{1E599AF8-E2C1-EC45-8DF2-3A81781BD509}" type="datetime1">
              <a:rPr lang="en-US" smtClean="0"/>
              <a:t>5/7/20</a:t>
            </a:fld>
            <a:endParaRPr lang="en-US"/>
          </a:p>
        </p:txBody>
      </p:sp>
      <p:sp>
        <p:nvSpPr>
          <p:cNvPr id="4" name="Footer Placeholder 3">
            <a:extLst>
              <a:ext uri="{FF2B5EF4-FFF2-40B4-BE49-F238E27FC236}">
                <a16:creationId xmlns:a16="http://schemas.microsoft.com/office/drawing/2014/main" id="{C55C0C59-11B2-4145-A91E-D76B1CEA71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307F25-8971-3249-9494-9A096099C30A}"/>
              </a:ext>
            </a:extLst>
          </p:cNvPr>
          <p:cNvSpPr>
            <a:spLocks noGrp="1"/>
          </p:cNvSpPr>
          <p:nvPr>
            <p:ph type="sldNum" sz="quarter" idx="12"/>
          </p:nvPr>
        </p:nvSpPr>
        <p:spPr/>
        <p:txBody>
          <a:bodyPr/>
          <a:lstStyle/>
          <a:p>
            <a:fld id="{28416882-A88D-024C-AB06-1EE7348E9C2A}" type="slidenum">
              <a:rPr lang="en-US" smtClean="0"/>
              <a:t>‹#›</a:t>
            </a:fld>
            <a:endParaRPr lang="en-US"/>
          </a:p>
        </p:txBody>
      </p:sp>
    </p:spTree>
    <p:extLst>
      <p:ext uri="{BB962C8B-B14F-4D97-AF65-F5344CB8AC3E}">
        <p14:creationId xmlns:p14="http://schemas.microsoft.com/office/powerpoint/2010/main" val="2953540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898EBD-754A-DB4B-9FD1-0695211DF0BE}"/>
              </a:ext>
            </a:extLst>
          </p:cNvPr>
          <p:cNvSpPr>
            <a:spLocks noGrp="1"/>
          </p:cNvSpPr>
          <p:nvPr>
            <p:ph type="dt" sz="half" idx="10"/>
          </p:nvPr>
        </p:nvSpPr>
        <p:spPr/>
        <p:txBody>
          <a:bodyPr/>
          <a:lstStyle/>
          <a:p>
            <a:fld id="{EEABD793-8CBA-7A41-BAA7-5908AFE5FD67}" type="datetime1">
              <a:rPr lang="en-US" smtClean="0"/>
              <a:t>5/7/20</a:t>
            </a:fld>
            <a:endParaRPr lang="en-US"/>
          </a:p>
        </p:txBody>
      </p:sp>
      <p:sp>
        <p:nvSpPr>
          <p:cNvPr id="3" name="Footer Placeholder 2">
            <a:extLst>
              <a:ext uri="{FF2B5EF4-FFF2-40B4-BE49-F238E27FC236}">
                <a16:creationId xmlns:a16="http://schemas.microsoft.com/office/drawing/2014/main" id="{5125A570-45D3-2540-BDF6-4E8615F326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E40731-2089-5545-A555-037E9E446D51}"/>
              </a:ext>
            </a:extLst>
          </p:cNvPr>
          <p:cNvSpPr>
            <a:spLocks noGrp="1"/>
          </p:cNvSpPr>
          <p:nvPr>
            <p:ph type="sldNum" sz="quarter" idx="12"/>
          </p:nvPr>
        </p:nvSpPr>
        <p:spPr/>
        <p:txBody>
          <a:bodyPr/>
          <a:lstStyle/>
          <a:p>
            <a:fld id="{28416882-A88D-024C-AB06-1EE7348E9C2A}" type="slidenum">
              <a:rPr lang="en-US" smtClean="0"/>
              <a:t>‹#›</a:t>
            </a:fld>
            <a:endParaRPr lang="en-US"/>
          </a:p>
        </p:txBody>
      </p:sp>
    </p:spTree>
    <p:extLst>
      <p:ext uri="{BB962C8B-B14F-4D97-AF65-F5344CB8AC3E}">
        <p14:creationId xmlns:p14="http://schemas.microsoft.com/office/powerpoint/2010/main" val="288384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9EF2-7780-284C-8B01-C9485C9006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D68E6E-156C-9743-A525-9B09F4B459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6ED82B-D840-DE4D-B769-7E1FED43BF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459E17-8E03-F349-9EBB-9673BF8A4451}"/>
              </a:ext>
            </a:extLst>
          </p:cNvPr>
          <p:cNvSpPr>
            <a:spLocks noGrp="1"/>
          </p:cNvSpPr>
          <p:nvPr>
            <p:ph type="dt" sz="half" idx="10"/>
          </p:nvPr>
        </p:nvSpPr>
        <p:spPr/>
        <p:txBody>
          <a:bodyPr/>
          <a:lstStyle/>
          <a:p>
            <a:fld id="{D745B56C-DF49-E446-A2AD-64847824ACA3}" type="datetime1">
              <a:rPr lang="en-US" smtClean="0"/>
              <a:t>5/7/20</a:t>
            </a:fld>
            <a:endParaRPr lang="en-US"/>
          </a:p>
        </p:txBody>
      </p:sp>
      <p:sp>
        <p:nvSpPr>
          <p:cNvPr id="6" name="Footer Placeholder 5">
            <a:extLst>
              <a:ext uri="{FF2B5EF4-FFF2-40B4-BE49-F238E27FC236}">
                <a16:creationId xmlns:a16="http://schemas.microsoft.com/office/drawing/2014/main" id="{F08D3F06-09AE-CE48-AF9F-4AE8DAED5A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64346-5D97-9C46-B467-3211A718CA27}"/>
              </a:ext>
            </a:extLst>
          </p:cNvPr>
          <p:cNvSpPr>
            <a:spLocks noGrp="1"/>
          </p:cNvSpPr>
          <p:nvPr>
            <p:ph type="sldNum" sz="quarter" idx="12"/>
          </p:nvPr>
        </p:nvSpPr>
        <p:spPr/>
        <p:txBody>
          <a:bodyPr/>
          <a:lstStyle/>
          <a:p>
            <a:fld id="{28416882-A88D-024C-AB06-1EE7348E9C2A}" type="slidenum">
              <a:rPr lang="en-US" smtClean="0"/>
              <a:t>‹#›</a:t>
            </a:fld>
            <a:endParaRPr lang="en-US"/>
          </a:p>
        </p:txBody>
      </p:sp>
    </p:spTree>
    <p:extLst>
      <p:ext uri="{BB962C8B-B14F-4D97-AF65-F5344CB8AC3E}">
        <p14:creationId xmlns:p14="http://schemas.microsoft.com/office/powerpoint/2010/main" val="416412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0D047-2704-FC4E-BF19-90A28907AF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46233C-E878-6D44-A792-F57FFABE71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7C703C-0F60-2A4D-96F3-633D95D6B4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5F55C1-701B-1C4A-81FA-AC6AB544DCC4}"/>
              </a:ext>
            </a:extLst>
          </p:cNvPr>
          <p:cNvSpPr>
            <a:spLocks noGrp="1"/>
          </p:cNvSpPr>
          <p:nvPr>
            <p:ph type="dt" sz="half" idx="10"/>
          </p:nvPr>
        </p:nvSpPr>
        <p:spPr/>
        <p:txBody>
          <a:bodyPr/>
          <a:lstStyle/>
          <a:p>
            <a:fld id="{DB7FB175-4BE7-FA43-97B5-B323E200BBA2}" type="datetime1">
              <a:rPr lang="en-US" smtClean="0"/>
              <a:t>5/7/20</a:t>
            </a:fld>
            <a:endParaRPr lang="en-US"/>
          </a:p>
        </p:txBody>
      </p:sp>
      <p:sp>
        <p:nvSpPr>
          <p:cNvPr id="6" name="Footer Placeholder 5">
            <a:extLst>
              <a:ext uri="{FF2B5EF4-FFF2-40B4-BE49-F238E27FC236}">
                <a16:creationId xmlns:a16="http://schemas.microsoft.com/office/drawing/2014/main" id="{448A6BC2-6C6A-5645-8666-E5A69516E6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B535EB-23A0-4A45-9173-B40AA6D55F23}"/>
              </a:ext>
            </a:extLst>
          </p:cNvPr>
          <p:cNvSpPr>
            <a:spLocks noGrp="1"/>
          </p:cNvSpPr>
          <p:nvPr>
            <p:ph type="sldNum" sz="quarter" idx="12"/>
          </p:nvPr>
        </p:nvSpPr>
        <p:spPr/>
        <p:txBody>
          <a:bodyPr/>
          <a:lstStyle/>
          <a:p>
            <a:fld id="{28416882-A88D-024C-AB06-1EE7348E9C2A}" type="slidenum">
              <a:rPr lang="en-US" smtClean="0"/>
              <a:t>‹#›</a:t>
            </a:fld>
            <a:endParaRPr lang="en-US"/>
          </a:p>
        </p:txBody>
      </p:sp>
    </p:spTree>
    <p:extLst>
      <p:ext uri="{BB962C8B-B14F-4D97-AF65-F5344CB8AC3E}">
        <p14:creationId xmlns:p14="http://schemas.microsoft.com/office/powerpoint/2010/main" val="18374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DB8D1-836B-3640-A3F3-CE605CFBEB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FA8949-9AB4-B040-99D3-867723E121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C63832-D0E3-DD40-A075-262CE51F44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F8722-3362-824E-8662-1463C1DFEBF8}" type="datetime1">
              <a:rPr lang="en-US" smtClean="0"/>
              <a:t>5/7/20</a:t>
            </a:fld>
            <a:endParaRPr lang="en-US"/>
          </a:p>
        </p:txBody>
      </p:sp>
      <p:sp>
        <p:nvSpPr>
          <p:cNvPr id="5" name="Footer Placeholder 4">
            <a:extLst>
              <a:ext uri="{FF2B5EF4-FFF2-40B4-BE49-F238E27FC236}">
                <a16:creationId xmlns:a16="http://schemas.microsoft.com/office/drawing/2014/main" id="{5285A5B3-CA47-0E4E-844E-C3695AEA4A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A8D0BB-0961-8347-8A7B-8218B13BCB71}"/>
              </a:ext>
            </a:extLst>
          </p:cNvPr>
          <p:cNvSpPr>
            <a:spLocks noGrp="1"/>
          </p:cNvSpPr>
          <p:nvPr>
            <p:ph type="sldNum" sz="quarter" idx="4"/>
          </p:nvPr>
        </p:nvSpPr>
        <p:spPr>
          <a:xfrm>
            <a:off x="9293773"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16882-A88D-024C-AB06-1EE7348E9C2A}" type="slidenum">
              <a:rPr lang="en-US" smtClean="0"/>
              <a:t>‹#›</a:t>
            </a:fld>
            <a:endParaRPr lang="en-US"/>
          </a:p>
        </p:txBody>
      </p:sp>
    </p:spTree>
    <p:extLst>
      <p:ext uri="{BB962C8B-B14F-4D97-AF65-F5344CB8AC3E}">
        <p14:creationId xmlns:p14="http://schemas.microsoft.com/office/powerpoint/2010/main" val="3751607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hyperlink" Target="mailto:ting-chi.wu@colostate.edu"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oi.org/10.1175/JTECH-D-19-0163.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ithub.com/JCSDA/py-ncepbuf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FAE43-DD4A-924F-9D0B-195F5D976A56}"/>
              </a:ext>
            </a:extLst>
          </p:cNvPr>
          <p:cNvSpPr>
            <a:spLocks noGrp="1"/>
          </p:cNvSpPr>
          <p:nvPr>
            <p:ph type="ctrTitle"/>
          </p:nvPr>
        </p:nvSpPr>
        <p:spPr>
          <a:xfrm>
            <a:off x="373736" y="1278099"/>
            <a:ext cx="11178745" cy="1790700"/>
          </a:xfrm>
        </p:spPr>
        <p:txBody>
          <a:bodyPr>
            <a:normAutofit/>
          </a:bodyPr>
          <a:lstStyle/>
          <a:p>
            <a:r>
              <a:rPr lang="en-US" sz="4000" b="1" dirty="0">
                <a:latin typeface="Times New Roman" panose="02020603050405020304" pitchFamily="18" charset="0"/>
                <a:cs typeface="Times New Roman" panose="02020603050405020304" pitchFamily="18" charset="0"/>
              </a:rPr>
              <a:t>Assessment of the Assimilation of TEMPEST-D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in the NCEP Global Forecast System</a:t>
            </a:r>
          </a:p>
        </p:txBody>
      </p:sp>
      <p:sp>
        <p:nvSpPr>
          <p:cNvPr id="12" name="Slide Number Placeholder 11">
            <a:extLst>
              <a:ext uri="{FF2B5EF4-FFF2-40B4-BE49-F238E27FC236}">
                <a16:creationId xmlns:a16="http://schemas.microsoft.com/office/drawing/2014/main" id="{5A17C09F-5F1B-BF46-BA14-DA0DFD18006D}"/>
              </a:ext>
            </a:extLst>
          </p:cNvPr>
          <p:cNvSpPr>
            <a:spLocks noGrp="1"/>
          </p:cNvSpPr>
          <p:nvPr>
            <p:ph type="sldNum" sz="quarter" idx="12"/>
          </p:nvPr>
        </p:nvSpPr>
        <p:spPr/>
        <p:txBody>
          <a:bodyPr/>
          <a:lstStyle/>
          <a:p>
            <a:fld id="{18FA597E-E9D4-A944-B066-E5E23044548B}" type="slidenum">
              <a:rPr lang="en-US" smtClean="0">
                <a:latin typeface="Times New Roman" panose="02020603050405020304" pitchFamily="18" charset="0"/>
                <a:cs typeface="Times New Roman" panose="02020603050405020304" pitchFamily="18" charset="0"/>
              </a:rPr>
              <a:t>1</a:t>
            </a:fld>
            <a:endParaRPr lang="en-US"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039B35C-A40F-8A43-976A-E2FC8C9A2154}"/>
              </a:ext>
            </a:extLst>
          </p:cNvPr>
          <p:cNvSpPr/>
          <p:nvPr/>
        </p:nvSpPr>
        <p:spPr>
          <a:xfrm>
            <a:off x="0" y="1"/>
            <a:ext cx="12191999" cy="1322615"/>
          </a:xfrm>
          <a:prstGeom prst="rect">
            <a:avLst/>
          </a:prstGeom>
          <a:gradFill flip="none" rotWithShape="1">
            <a:gsLst>
              <a:gs pos="1000">
                <a:srgbClr val="3366FF">
                  <a:alpha val="46000"/>
                </a:srgbClr>
              </a:gs>
              <a:gs pos="100000">
                <a:srgbClr val="2DBD1C">
                  <a:alpha val="46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latin typeface="Times New Roman" panose="02020603050405020304" pitchFamily="18" charset="0"/>
              <a:cs typeface="Times New Roman" panose="02020603050405020304" pitchFamily="18" charset="0"/>
            </a:endParaRPr>
          </a:p>
        </p:txBody>
      </p:sp>
      <p:pic>
        <p:nvPicPr>
          <p:cNvPr id="5" name="Picture 4" descr="noaa_logo.gif">
            <a:extLst>
              <a:ext uri="{FF2B5EF4-FFF2-40B4-BE49-F238E27FC236}">
                <a16:creationId xmlns:a16="http://schemas.microsoft.com/office/drawing/2014/main" id="{27FBD1A8-64E8-894D-BB79-BDAA69D3FB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08" y="55042"/>
            <a:ext cx="1163363" cy="1168016"/>
          </a:xfrm>
          <a:prstGeom prst="rect">
            <a:avLst/>
          </a:prstGeom>
        </p:spPr>
      </p:pic>
      <p:pic>
        <p:nvPicPr>
          <p:cNvPr id="6" name="Picture 5" descr="colorado-state-rams.png">
            <a:extLst>
              <a:ext uri="{FF2B5EF4-FFF2-40B4-BE49-F238E27FC236}">
                <a16:creationId xmlns:a16="http://schemas.microsoft.com/office/drawing/2014/main" id="{4363605A-389A-1F44-B2F5-04F654A02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9770" y="43751"/>
            <a:ext cx="885422" cy="1235114"/>
          </a:xfrm>
          <a:prstGeom prst="rect">
            <a:avLst/>
          </a:prstGeom>
        </p:spPr>
      </p:pic>
      <p:pic>
        <p:nvPicPr>
          <p:cNvPr id="7" name="Picture 6" descr="1.CIRA_2015-RGB-transp.150dpi-BOLD-TEXT.17x7.png">
            <a:extLst>
              <a:ext uri="{FF2B5EF4-FFF2-40B4-BE49-F238E27FC236}">
                <a16:creationId xmlns:a16="http://schemas.microsoft.com/office/drawing/2014/main" id="{4DE9925D-0655-1247-8875-50C05EB74B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7028" y="156318"/>
            <a:ext cx="2445818" cy="1009979"/>
          </a:xfrm>
          <a:prstGeom prst="rect">
            <a:avLst/>
          </a:prstGeom>
        </p:spPr>
      </p:pic>
      <p:sp>
        <p:nvSpPr>
          <p:cNvPr id="8" name="Subtitle 2">
            <a:extLst>
              <a:ext uri="{FF2B5EF4-FFF2-40B4-BE49-F238E27FC236}">
                <a16:creationId xmlns:a16="http://schemas.microsoft.com/office/drawing/2014/main" id="{1498007D-FDDD-3945-805A-F111137BD473}"/>
              </a:ext>
            </a:extLst>
          </p:cNvPr>
          <p:cNvSpPr txBox="1">
            <a:spLocks/>
          </p:cNvSpPr>
          <p:nvPr/>
        </p:nvSpPr>
        <p:spPr>
          <a:xfrm>
            <a:off x="920742" y="3248350"/>
            <a:ext cx="10189028" cy="2247309"/>
          </a:xfrm>
          <a:prstGeom prst="rect">
            <a:avLst/>
          </a:prstGeom>
        </p:spPr>
        <p:txBody>
          <a:bodyPr vert="horz" lIns="68580" tIns="34290" rIns="68580" bIns="3429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Times New Roman" panose="02020603050405020304" pitchFamily="18" charset="0"/>
                <a:cs typeface="Times New Roman" panose="02020603050405020304" pitchFamily="18" charset="0"/>
              </a:rPr>
              <a:t>Ting-Chi Wu</a:t>
            </a:r>
            <a:r>
              <a:rPr lang="en-US" b="1" baseline="30000" dirty="0">
                <a:latin typeface="Times New Roman" panose="02020603050405020304" pitchFamily="18" charset="0"/>
                <a:cs typeface="Times New Roman" panose="02020603050405020304" pitchFamily="18" charset="0"/>
              </a:rPr>
              <a:t>1</a:t>
            </a:r>
            <a:r>
              <a:rPr lang="en-US" b="1" dirty="0">
                <a:latin typeface="Times New Roman" panose="02020603050405020304" pitchFamily="18" charset="0"/>
                <a:cs typeface="Times New Roman" panose="02020603050405020304" pitchFamily="18" charset="0"/>
              </a:rPr>
              <a:t>, Lewis Grasso</a:t>
            </a:r>
            <a:r>
              <a:rPr lang="en-US" b="1" baseline="30000" dirty="0">
                <a:latin typeface="Times New Roman" panose="02020603050405020304" pitchFamily="18" charset="0"/>
                <a:cs typeface="Times New Roman" panose="02020603050405020304" pitchFamily="18" charset="0"/>
              </a:rPr>
              <a:t>1</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Milija</a:t>
            </a:r>
            <a:r>
              <a:rPr lang="en-US" b="1" dirty="0">
                <a:latin typeface="Times New Roman" panose="02020603050405020304" pitchFamily="18" charset="0"/>
                <a:cs typeface="Times New Roman" panose="02020603050405020304" pitchFamily="18" charset="0"/>
              </a:rPr>
              <a:t> Zupanski</a:t>
            </a:r>
            <a:r>
              <a:rPr lang="en-US" b="1" baseline="30000" dirty="0">
                <a:latin typeface="Times New Roman" panose="02020603050405020304" pitchFamily="18" charset="0"/>
                <a:cs typeface="Times New Roman" panose="02020603050405020304" pitchFamily="18" charset="0"/>
              </a:rPr>
              <a:t>1</a:t>
            </a:r>
            <a:r>
              <a:rPr lang="en-US" b="1" dirty="0">
                <a:latin typeface="Times New Roman" panose="02020603050405020304" pitchFamily="18" charset="0"/>
                <a:cs typeface="Times New Roman" panose="02020603050405020304" pitchFamily="18" charset="0"/>
              </a:rPr>
              <a:t>, Heather Cronk</a:t>
            </a:r>
            <a:r>
              <a:rPr lang="en-US" b="1" baseline="30000" dirty="0">
                <a:latin typeface="Times New Roman" panose="02020603050405020304" pitchFamily="18" charset="0"/>
                <a:cs typeface="Times New Roman" panose="02020603050405020304" pitchFamily="18" charset="0"/>
              </a:rPr>
              <a:t>1</a:t>
            </a:r>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James Fluke</a:t>
            </a:r>
            <a:r>
              <a:rPr lang="en-US" b="1" baseline="30000" dirty="0">
                <a:latin typeface="Times New Roman" panose="02020603050405020304" pitchFamily="18" charset="0"/>
                <a:cs typeface="Times New Roman" panose="02020603050405020304" pitchFamily="18" charset="0"/>
              </a:rPr>
              <a:t>1</a:t>
            </a:r>
            <a:r>
              <a:rPr lang="en-US" b="1" dirty="0">
                <a:latin typeface="Times New Roman" panose="02020603050405020304" pitchFamily="18" charset="0"/>
                <a:cs typeface="Times New Roman" panose="02020603050405020304" pitchFamily="18" charset="0"/>
              </a:rPr>
              <a:t>, Richard Schulte</a:t>
            </a:r>
            <a:r>
              <a:rPr lang="en-US" b="1" baseline="30000" dirty="0">
                <a:latin typeface="Times New Roman" panose="02020603050405020304" pitchFamily="18" charset="0"/>
                <a:cs typeface="Times New Roman" panose="02020603050405020304" pitchFamily="18" charset="0"/>
              </a:rPr>
              <a:t>2</a:t>
            </a:r>
            <a:r>
              <a:rPr lang="en-US" b="1" dirty="0">
                <a:latin typeface="Times New Roman" panose="02020603050405020304" pitchFamily="18" charset="0"/>
                <a:cs typeface="Times New Roman" panose="02020603050405020304" pitchFamily="18" charset="0"/>
              </a:rPr>
              <a:t>, Wesley Berg</a:t>
            </a:r>
            <a:r>
              <a:rPr lang="en-US" b="1" baseline="30000" dirty="0">
                <a:latin typeface="Times New Roman" panose="02020603050405020304" pitchFamily="18" charset="0"/>
                <a:cs typeface="Times New Roman" panose="02020603050405020304" pitchFamily="18" charset="0"/>
              </a:rPr>
              <a:t>2</a:t>
            </a:r>
            <a:r>
              <a:rPr lang="en-US" b="1" dirty="0">
                <a:latin typeface="Times New Roman" panose="02020603050405020304" pitchFamily="18" charset="0"/>
                <a:cs typeface="Times New Roman" panose="02020603050405020304" pitchFamily="18" charset="0"/>
              </a:rPr>
              <a:t>, Anton Kliewer</a:t>
            </a:r>
            <a:r>
              <a:rPr lang="en-US" b="1" baseline="30000" dirty="0">
                <a:latin typeface="Times New Roman" panose="02020603050405020304" pitchFamily="18" charset="0"/>
                <a:cs typeface="Times New Roman" panose="02020603050405020304" pitchFamily="18" charset="0"/>
              </a:rPr>
              <a:t>1</a:t>
            </a:r>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Christian Kummerow</a:t>
            </a:r>
            <a:r>
              <a:rPr lang="en-US" b="1" baseline="30000" dirty="0">
                <a:latin typeface="Times New Roman" panose="02020603050405020304" pitchFamily="18" charset="0"/>
                <a:cs typeface="Times New Roman" panose="02020603050405020304" pitchFamily="18" charset="0"/>
              </a:rPr>
              <a:t>1,2</a:t>
            </a:r>
            <a:r>
              <a:rPr lang="en-US" b="1" dirty="0">
                <a:latin typeface="Times New Roman" panose="02020603050405020304" pitchFamily="18" charset="0"/>
                <a:cs typeface="Times New Roman" panose="02020603050405020304" pitchFamily="18" charset="0"/>
              </a:rPr>
              <a:t>, Philip Partain</a:t>
            </a:r>
            <a:r>
              <a:rPr lang="en-US" b="1" baseline="30000" dirty="0">
                <a:latin typeface="Times New Roman" panose="02020603050405020304" pitchFamily="18" charset="0"/>
                <a:cs typeface="Times New Roman" panose="02020603050405020304" pitchFamily="18" charset="0"/>
              </a:rPr>
              <a:t>1</a:t>
            </a:r>
            <a:r>
              <a:rPr lang="en-US" b="1" dirty="0">
                <a:latin typeface="Times New Roman" panose="02020603050405020304" pitchFamily="18" charset="0"/>
                <a:cs typeface="Times New Roman" panose="02020603050405020304" pitchFamily="18" charset="0"/>
              </a:rPr>
              <a:t>, and Steven Miller</a:t>
            </a:r>
            <a:r>
              <a:rPr lang="en-US" b="1" baseline="30000" dirty="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AutoNum type="arabicPeriod"/>
            </a:pPr>
            <a:r>
              <a:rPr lang="en-US" sz="1800" dirty="0">
                <a:latin typeface="Times New Roman" panose="02020603050405020304" pitchFamily="18" charset="0"/>
                <a:cs typeface="Times New Roman" panose="02020603050405020304" pitchFamily="18" charset="0"/>
              </a:rPr>
              <a:t>Cooperative Institute for Research in the Atmosphere (CIRA), Colorado State University </a:t>
            </a:r>
          </a:p>
          <a:p>
            <a:pPr marL="342900" indent="-342900">
              <a:buFont typeface="Arial" panose="020B0604020202020204" pitchFamily="34" charset="0"/>
              <a:buAutoNum type="arabicPeriod"/>
            </a:pPr>
            <a:r>
              <a:rPr lang="en-US" sz="1800" dirty="0">
                <a:latin typeface="Times New Roman" panose="02020603050405020304" pitchFamily="18" charset="0"/>
                <a:cs typeface="Times New Roman" panose="02020603050405020304" pitchFamily="18" charset="0"/>
              </a:rPr>
              <a:t>Department of Atmospheric Science, Colorado State University </a:t>
            </a:r>
          </a:p>
          <a:p>
            <a:r>
              <a:rPr lang="en-US" sz="1800" dirty="0">
                <a:latin typeface="Times New Roman" panose="02020603050405020304" pitchFamily="18" charset="0"/>
                <a:cs typeface="Times New Roman" panose="02020603050405020304" pitchFamily="18" charset="0"/>
              </a:rPr>
              <a:t>Corresponding author’s e-mail: </a:t>
            </a:r>
            <a:r>
              <a:rPr lang="en-US" sz="1800" dirty="0">
                <a:latin typeface="Times New Roman" panose="02020603050405020304" pitchFamily="18" charset="0"/>
                <a:cs typeface="Times New Roman" panose="02020603050405020304" pitchFamily="18" charset="0"/>
                <a:hlinkClick r:id="rId5"/>
              </a:rPr>
              <a:t>ting-chi.wu@colostate.edu</a:t>
            </a:r>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solidFill>
                <a:srgbClr val="3366FF"/>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5F1E47C-6B66-4648-B50C-0EFBEFACE6A4}"/>
              </a:ext>
            </a:extLst>
          </p:cNvPr>
          <p:cNvSpPr txBox="1"/>
          <p:nvPr/>
        </p:nvSpPr>
        <p:spPr>
          <a:xfrm>
            <a:off x="2994663" y="6118188"/>
            <a:ext cx="6202669" cy="584775"/>
          </a:xfrm>
          <a:prstGeom prst="rect">
            <a:avLst/>
          </a:prstGeom>
          <a:noFill/>
        </p:spPr>
        <p:txBody>
          <a:bodyPr wrap="square" rtlCol="0">
            <a:spAutoFit/>
          </a:bodyPr>
          <a:lstStyle/>
          <a:p>
            <a:pPr algn="ctr"/>
            <a:r>
              <a:rPr lang="en-US" sz="1600" dirty="0">
                <a:solidFill>
                  <a:schemeClr val="accent6">
                    <a:lumMod val="75000"/>
                  </a:schemeClr>
                </a:solidFill>
                <a:latin typeface="Times New Roman" panose="02020603050405020304" pitchFamily="18" charset="0"/>
                <a:cs typeface="Times New Roman" panose="02020603050405020304" pitchFamily="18" charset="0"/>
              </a:rPr>
              <a:t>EGU General Assembly 2020 : NWP Session AS 1.1</a:t>
            </a:r>
          </a:p>
          <a:p>
            <a:pPr algn="ctr"/>
            <a:r>
              <a:rPr lang="en-US" sz="1600" dirty="0">
                <a:solidFill>
                  <a:schemeClr val="accent6">
                    <a:lumMod val="75000"/>
                  </a:schemeClr>
                </a:solidFill>
                <a:latin typeface="Times New Roman" panose="02020603050405020304" pitchFamily="18" charset="0"/>
                <a:cs typeface="Times New Roman" panose="02020603050405020304" pitchFamily="18" charset="0"/>
              </a:rPr>
              <a:t>Friday, May 8, 2020</a:t>
            </a:r>
          </a:p>
        </p:txBody>
      </p:sp>
      <p:sp>
        <p:nvSpPr>
          <p:cNvPr id="3" name="TextBox 2">
            <a:extLst>
              <a:ext uri="{FF2B5EF4-FFF2-40B4-BE49-F238E27FC236}">
                <a16:creationId xmlns:a16="http://schemas.microsoft.com/office/drawing/2014/main" id="{97D0DDE6-7F4A-474E-9300-F6B69D5A0A5C}"/>
              </a:ext>
            </a:extLst>
          </p:cNvPr>
          <p:cNvSpPr txBox="1"/>
          <p:nvPr/>
        </p:nvSpPr>
        <p:spPr>
          <a:xfrm>
            <a:off x="2010368" y="5629775"/>
            <a:ext cx="835913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Special thanks to </a:t>
            </a:r>
            <a:r>
              <a:rPr lang="en-US" dirty="0" err="1">
                <a:latin typeface="Times New Roman" panose="02020603050405020304" pitchFamily="18" charset="0"/>
                <a:cs typeface="Times New Roman" panose="02020603050405020304" pitchFamily="18" charset="0"/>
              </a:rPr>
              <a:t>Changyong</a:t>
            </a:r>
            <a:r>
              <a:rPr lang="en-US" dirty="0">
                <a:latin typeface="Times New Roman" panose="02020603050405020304" pitchFamily="18" charset="0"/>
                <a:cs typeface="Times New Roman" panose="02020603050405020304" pitchFamily="18" charset="0"/>
              </a:rPr>
              <a:t> Cao, Kevin Garrett, and Kate Friedman of NOAA</a:t>
            </a:r>
          </a:p>
        </p:txBody>
      </p:sp>
    </p:spTree>
    <p:extLst>
      <p:ext uri="{BB962C8B-B14F-4D97-AF65-F5344CB8AC3E}">
        <p14:creationId xmlns:p14="http://schemas.microsoft.com/office/powerpoint/2010/main" val="624983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DF8034F-C1E3-DC42-BF0A-076EF37A2779}"/>
              </a:ext>
            </a:extLst>
          </p:cNvPr>
          <p:cNvSpPr txBox="1">
            <a:spLocks/>
          </p:cNvSpPr>
          <p:nvPr/>
        </p:nvSpPr>
        <p:spPr>
          <a:xfrm>
            <a:off x="108857" y="140586"/>
            <a:ext cx="11974286" cy="883352"/>
          </a:xfrm>
          <a:prstGeom prst="rect">
            <a:avLst/>
          </a:prstGeom>
          <a:solidFill>
            <a:srgbClr val="CCFFCC"/>
          </a:solidFill>
          <a:ln w="38100" cmpd="sng">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cs typeface="Times New Roman" panose="02020603050405020304" pitchFamily="18" charset="0"/>
              </a:rPr>
              <a:t>Implement Capability to Assimilate TEMPEST-D Data with GSI</a:t>
            </a:r>
          </a:p>
        </p:txBody>
      </p:sp>
      <p:sp>
        <p:nvSpPr>
          <p:cNvPr id="8" name="Content Placeholder 7">
            <a:extLst>
              <a:ext uri="{FF2B5EF4-FFF2-40B4-BE49-F238E27FC236}">
                <a16:creationId xmlns:a16="http://schemas.microsoft.com/office/drawing/2014/main" id="{B1575D1D-78DF-EC41-8A60-F3F0620A92B2}"/>
              </a:ext>
            </a:extLst>
          </p:cNvPr>
          <p:cNvSpPr>
            <a:spLocks noGrp="1"/>
          </p:cNvSpPr>
          <p:nvPr>
            <p:ph idx="1"/>
          </p:nvPr>
        </p:nvSpPr>
        <p:spPr>
          <a:xfrm>
            <a:off x="155026" y="1271532"/>
            <a:ext cx="6527941" cy="5445882"/>
          </a:xfrm>
        </p:spPr>
        <p:txBody>
          <a:bodyPr>
            <a:normAutofit/>
          </a:bodyPr>
          <a:lstStyle/>
          <a:p>
            <a:pPr marL="342900" indent="-342900"/>
            <a:r>
              <a:rPr lang="en-US" dirty="0">
                <a:latin typeface="Times New Roman" panose="02020603050405020304" pitchFamily="18" charset="0"/>
                <a:cs typeface="Times New Roman" panose="02020603050405020304" pitchFamily="18" charset="0"/>
              </a:rPr>
              <a:t>A new branch of GSI was created: </a:t>
            </a:r>
            <a:r>
              <a:rPr lang="en-US" i="1" dirty="0" err="1">
                <a:latin typeface="Times New Roman" panose="02020603050405020304" pitchFamily="18" charset="0"/>
                <a:cs typeface="Times New Roman" panose="02020603050405020304" pitchFamily="18" charset="0"/>
              </a:rPr>
              <a:t>tempestd_dev</a:t>
            </a:r>
            <a:r>
              <a:rPr lang="en-US" dirty="0">
                <a:latin typeface="Times New Roman" panose="02020603050405020304" pitchFamily="18" charset="0"/>
                <a:cs typeface="Times New Roman" panose="02020603050405020304" pitchFamily="18" charset="0"/>
              </a:rPr>
              <a:t> (NOAA </a:t>
            </a:r>
            <a:r>
              <a:rPr lang="en-US" dirty="0" err="1">
                <a:latin typeface="Times New Roman" panose="02020603050405020304" pitchFamily="18" charset="0"/>
                <a:cs typeface="Times New Roman" panose="02020603050405020304" pitchFamily="18" charset="0"/>
              </a:rPr>
              <a:t>Vlab</a:t>
            </a:r>
            <a:r>
              <a:rPr lang="en-US" dirty="0">
                <a:latin typeface="Times New Roman" panose="02020603050405020304" pitchFamily="18" charset="0"/>
                <a:cs typeface="Times New Roman" panose="02020603050405020304" pitchFamily="18" charset="0"/>
              </a:rPr>
              <a:t>) </a:t>
            </a:r>
          </a:p>
          <a:p>
            <a:pPr marL="342900" indent="-342900"/>
            <a:r>
              <a:rPr lang="en-US" dirty="0">
                <a:latin typeface="Times New Roman" panose="02020603050405020304" pitchFamily="18" charset="0"/>
                <a:cs typeface="Times New Roman" panose="02020603050405020304" pitchFamily="18" charset="0"/>
              </a:rPr>
              <a:t>The aforementioned methodologies were implemented into </a:t>
            </a:r>
            <a:r>
              <a:rPr lang="en-US" i="1" dirty="0" err="1">
                <a:latin typeface="Times New Roman" panose="02020603050405020304" pitchFamily="18" charset="0"/>
                <a:cs typeface="Times New Roman" panose="02020603050405020304" pitchFamily="18" charset="0"/>
              </a:rPr>
              <a:t>tempestd_dev</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branch to allow the assimilation of TEMPEST-D clear-sky radiances with GSI.</a:t>
            </a:r>
          </a:p>
          <a:p>
            <a:pPr marL="342900" indent="-342900"/>
            <a:r>
              <a:rPr lang="en-US" dirty="0">
                <a:latin typeface="Times New Roman" panose="02020603050405020304" pitchFamily="18" charset="0"/>
                <a:cs typeface="Times New Roman" panose="02020603050405020304" pitchFamily="18" charset="0"/>
              </a:rPr>
              <a:t>We follow the NOAA Environmental Modeling Center (EMC) GFS global-workflow structure and replace the </a:t>
            </a:r>
            <a:r>
              <a:rPr lang="en-US" i="1" dirty="0">
                <a:latin typeface="Times New Roman" panose="02020603050405020304" pitchFamily="18" charset="0"/>
                <a:cs typeface="Times New Roman" panose="02020603050405020304" pitchFamily="18" charset="0"/>
              </a:rPr>
              <a:t>master</a:t>
            </a:r>
            <a:r>
              <a:rPr lang="en-US" dirty="0">
                <a:latin typeface="Times New Roman" panose="02020603050405020304" pitchFamily="18" charset="0"/>
                <a:cs typeface="Times New Roman" panose="02020603050405020304" pitchFamily="18" charset="0"/>
              </a:rPr>
              <a:t> branch of GSI with the </a:t>
            </a:r>
            <a:r>
              <a:rPr lang="en-US" i="1" dirty="0" err="1">
                <a:latin typeface="Times New Roman" panose="02020603050405020304" pitchFamily="18" charset="0"/>
                <a:cs typeface="Times New Roman" panose="02020603050405020304" pitchFamily="18" charset="0"/>
              </a:rPr>
              <a:t>tempestd_dev</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branch to facilitate the assimilation of TEMPEST-D radiances.</a:t>
            </a:r>
          </a:p>
        </p:txBody>
      </p:sp>
      <p:pic>
        <p:nvPicPr>
          <p:cNvPr id="10" name="Picture 9">
            <a:extLst>
              <a:ext uri="{FF2B5EF4-FFF2-40B4-BE49-F238E27FC236}">
                <a16:creationId xmlns:a16="http://schemas.microsoft.com/office/drawing/2014/main" id="{3145E8E5-F55C-BE41-B0B3-E8ADC09083A9}"/>
              </a:ext>
            </a:extLst>
          </p:cNvPr>
          <p:cNvPicPr>
            <a:picLocks noChangeAspect="1"/>
          </p:cNvPicPr>
          <p:nvPr/>
        </p:nvPicPr>
        <p:blipFill rotWithShape="1">
          <a:blip r:embed="rId2"/>
          <a:srcRect l="2705" t="19891" r="41106" b="2050"/>
          <a:stretch/>
        </p:blipFill>
        <p:spPr>
          <a:xfrm>
            <a:off x="6682968" y="1340350"/>
            <a:ext cx="4987465" cy="3897442"/>
          </a:xfrm>
          <a:prstGeom prst="rect">
            <a:avLst/>
          </a:prstGeom>
        </p:spPr>
      </p:pic>
      <p:sp>
        <p:nvSpPr>
          <p:cNvPr id="11" name="TextBox 10">
            <a:extLst>
              <a:ext uri="{FF2B5EF4-FFF2-40B4-BE49-F238E27FC236}">
                <a16:creationId xmlns:a16="http://schemas.microsoft.com/office/drawing/2014/main" id="{FE4AF2D8-9A6F-F94D-9B92-D08B11047948}"/>
              </a:ext>
            </a:extLst>
          </p:cNvPr>
          <p:cNvSpPr txBox="1"/>
          <p:nvPr/>
        </p:nvSpPr>
        <p:spPr>
          <a:xfrm>
            <a:off x="6861785" y="5250150"/>
            <a:ext cx="4629830" cy="1200329"/>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Credit: EMC GFS global-workflow wiki page</a:t>
            </a:r>
          </a:p>
          <a:p>
            <a:pPr algn="ctr"/>
            <a:endParaRPr lang="en-US" dirty="0">
              <a:latin typeface="Times New Roman" panose="02020603050405020304" pitchFamily="18" charset="0"/>
              <a:cs typeface="Times New Roman" panose="02020603050405020304" pitchFamily="18" charset="0"/>
            </a:endParaRPr>
          </a:p>
          <a:p>
            <a:pPr algn="ctr"/>
            <a:r>
              <a:rPr lang="en-US" dirty="0">
                <a:solidFill>
                  <a:srgbClr val="FF0000"/>
                </a:solidFill>
                <a:latin typeface="Times New Roman" panose="02020603050405020304" pitchFamily="18" charset="0"/>
                <a:cs typeface="Times New Roman" panose="02020603050405020304" pitchFamily="18" charset="0"/>
              </a:rPr>
              <a:t>Call GSI for hybrid 4DEnVar analysis</a:t>
            </a:r>
          </a:p>
          <a:p>
            <a:pPr algn="ctr"/>
            <a:r>
              <a:rPr lang="en-US" dirty="0">
                <a:solidFill>
                  <a:srgbClr val="00B050"/>
                </a:solidFill>
                <a:latin typeface="Times New Roman" panose="02020603050405020304" pitchFamily="18" charset="0"/>
                <a:cs typeface="Times New Roman" panose="02020603050405020304" pitchFamily="18" charset="0"/>
              </a:rPr>
              <a:t>Call GSI as </a:t>
            </a:r>
            <a:r>
              <a:rPr lang="en-US" dirty="0" err="1">
                <a:solidFill>
                  <a:srgbClr val="00B050"/>
                </a:solidFill>
                <a:latin typeface="Times New Roman" panose="02020603050405020304" pitchFamily="18" charset="0"/>
                <a:cs typeface="Times New Roman" panose="02020603050405020304" pitchFamily="18" charset="0"/>
              </a:rPr>
              <a:t>obs</a:t>
            </a:r>
            <a:r>
              <a:rPr lang="en-US" dirty="0">
                <a:solidFill>
                  <a:srgbClr val="00B050"/>
                </a:solidFill>
                <a:latin typeface="Times New Roman" panose="02020603050405020304" pitchFamily="18" charset="0"/>
                <a:cs typeface="Times New Roman" panose="02020603050405020304" pitchFamily="18" charset="0"/>
              </a:rPr>
              <a:t> operator (observer)</a:t>
            </a:r>
          </a:p>
        </p:txBody>
      </p:sp>
      <p:sp>
        <p:nvSpPr>
          <p:cNvPr id="2" name="Slide Number Placeholder 1">
            <a:extLst>
              <a:ext uri="{FF2B5EF4-FFF2-40B4-BE49-F238E27FC236}">
                <a16:creationId xmlns:a16="http://schemas.microsoft.com/office/drawing/2014/main" id="{9B122BAC-FB4F-F042-A9AD-041EA00370E2}"/>
              </a:ext>
            </a:extLst>
          </p:cNvPr>
          <p:cNvSpPr>
            <a:spLocks noGrp="1"/>
          </p:cNvSpPr>
          <p:nvPr>
            <p:ph type="sldNum" sz="quarter" idx="12"/>
          </p:nvPr>
        </p:nvSpPr>
        <p:spPr/>
        <p:txBody>
          <a:bodyPr/>
          <a:lstStyle/>
          <a:p>
            <a:fld id="{28416882-A88D-024C-AB06-1EE7348E9C2A}" type="slidenum">
              <a:rPr lang="en-US" smtClean="0"/>
              <a:t>10</a:t>
            </a:fld>
            <a:endParaRPr lang="en-US"/>
          </a:p>
        </p:txBody>
      </p:sp>
    </p:spTree>
    <p:extLst>
      <p:ext uri="{BB962C8B-B14F-4D97-AF65-F5344CB8AC3E}">
        <p14:creationId xmlns:p14="http://schemas.microsoft.com/office/powerpoint/2010/main" val="1993971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DB176E-A2DF-1A40-9FB8-8F9F68576551}"/>
              </a:ext>
            </a:extLst>
          </p:cNvPr>
          <p:cNvSpPr>
            <a:spLocks noGrp="1"/>
          </p:cNvSpPr>
          <p:nvPr>
            <p:ph idx="1"/>
          </p:nvPr>
        </p:nvSpPr>
        <p:spPr>
          <a:xfrm>
            <a:off x="315686" y="1227162"/>
            <a:ext cx="11593285" cy="4961367"/>
          </a:xfrm>
        </p:spPr>
        <p:txBody>
          <a:bodyPr>
            <a:normAutofit/>
          </a:bodyPr>
          <a:lstStyle/>
          <a:p>
            <a:r>
              <a:rPr lang="en-US" dirty="0">
                <a:latin typeface="Times New Roman" panose="02020603050405020304" pitchFamily="18" charset="0"/>
                <a:cs typeface="Times New Roman" panose="02020603050405020304" pitchFamily="18" charset="0"/>
              </a:rPr>
              <a:t>Three cycled FV3GFS experiments for two time periods (December 8-12, 2018 and May 12-22, 2019):</a:t>
            </a:r>
          </a:p>
          <a:p>
            <a:pPr marL="842963" lvl="1" indent="-385763">
              <a:buFont typeface="+mj-lt"/>
              <a:buAutoNum type="arabicPeriod"/>
            </a:pPr>
            <a:r>
              <a:rPr lang="en-US" b="1" dirty="0">
                <a:latin typeface="Times New Roman" panose="02020603050405020304" pitchFamily="18" charset="0"/>
                <a:cs typeface="Times New Roman" panose="02020603050405020304" pitchFamily="18" charset="0"/>
              </a:rPr>
              <a:t>Control</a:t>
            </a:r>
            <a:r>
              <a:rPr lang="en-US" dirty="0">
                <a:latin typeface="Times New Roman" panose="02020603050405020304" pitchFamily="18" charset="0"/>
                <a:cs typeface="Times New Roman" panose="02020603050405020304" pitchFamily="18" charset="0"/>
              </a:rPr>
              <a:t>: assimilate all observations as operational configuration, but only include MHS from NOAA 19 and </a:t>
            </a:r>
            <a:r>
              <a:rPr lang="en-US" dirty="0" err="1">
                <a:latin typeface="Times New Roman" panose="02020603050405020304" pitchFamily="18" charset="0"/>
                <a:cs typeface="Times New Roman" panose="02020603050405020304" pitchFamily="18" charset="0"/>
              </a:rPr>
              <a:t>MetOp</a:t>
            </a:r>
            <a:r>
              <a:rPr lang="en-US" dirty="0">
                <a:latin typeface="Times New Roman" panose="02020603050405020304" pitchFamily="18" charset="0"/>
                <a:cs typeface="Times New Roman" panose="02020603050405020304" pitchFamily="18" charset="0"/>
              </a:rPr>
              <a:t>-B, and leave GMI out for verification purpose</a:t>
            </a:r>
          </a:p>
          <a:p>
            <a:pPr marL="842963" lvl="1" indent="-385763">
              <a:buFont typeface="+mj-lt"/>
              <a:buAutoNum type="arabicPeriod"/>
            </a:pPr>
            <a:r>
              <a:rPr lang="en-US" b="1" dirty="0" err="1">
                <a:latin typeface="Times New Roman" panose="02020603050405020304" pitchFamily="18" charset="0"/>
                <a:cs typeface="Times New Roman" panose="02020603050405020304" pitchFamily="18" charset="0"/>
              </a:rPr>
              <a:t>AddMHS</a:t>
            </a:r>
            <a:r>
              <a:rPr lang="en-US" dirty="0">
                <a:latin typeface="Times New Roman" panose="02020603050405020304" pitchFamily="18" charset="0"/>
                <a:cs typeface="Times New Roman" panose="02020603050405020304" pitchFamily="18" charset="0"/>
              </a:rPr>
              <a:t>: same as control, and assimilate MHS from </a:t>
            </a:r>
            <a:r>
              <a:rPr lang="en-US" dirty="0" err="1">
                <a:latin typeface="Times New Roman" panose="02020603050405020304" pitchFamily="18" charset="0"/>
                <a:cs typeface="Times New Roman" panose="02020603050405020304" pitchFamily="18" charset="0"/>
              </a:rPr>
              <a:t>MetOp</a:t>
            </a:r>
            <a:r>
              <a:rPr lang="en-US" dirty="0">
                <a:latin typeface="Times New Roman" panose="02020603050405020304" pitchFamily="18" charset="0"/>
                <a:cs typeface="Times New Roman" panose="02020603050405020304" pitchFamily="18" charset="0"/>
              </a:rPr>
              <a:t>-A</a:t>
            </a:r>
          </a:p>
          <a:p>
            <a:pPr marL="842963" lvl="1" indent="-385763">
              <a:buFont typeface="+mj-lt"/>
              <a:buAutoNum type="arabicPeriod"/>
            </a:pPr>
            <a:r>
              <a:rPr lang="en-US" b="1" dirty="0" err="1">
                <a:latin typeface="Times New Roman" panose="02020603050405020304" pitchFamily="18" charset="0"/>
                <a:cs typeface="Times New Roman" panose="02020603050405020304" pitchFamily="18" charset="0"/>
              </a:rPr>
              <a:t>AddTEMPESTD</a:t>
            </a:r>
            <a:r>
              <a:rPr lang="en-US" dirty="0">
                <a:latin typeface="Times New Roman" panose="02020603050405020304" pitchFamily="18" charset="0"/>
                <a:cs typeface="Times New Roman" panose="02020603050405020304" pitchFamily="18" charset="0"/>
              </a:rPr>
              <a:t>: same as control, and assimilate TEMPEST-D</a:t>
            </a:r>
          </a:p>
          <a:p>
            <a:r>
              <a:rPr lang="en-US" dirty="0">
                <a:latin typeface="Times New Roman" panose="02020603050405020304" pitchFamily="18" charset="0"/>
                <a:cs typeface="Times New Roman" panose="02020603050405020304" pitchFamily="18" charset="0"/>
              </a:rPr>
              <a:t>Cycled FV3GFS experiment configuration:</a:t>
            </a:r>
          </a:p>
          <a:p>
            <a:pPr lvl="1"/>
            <a:r>
              <a:rPr lang="en-US" dirty="0">
                <a:latin typeface="Times New Roman" panose="02020603050405020304" pitchFamily="18" charset="0"/>
                <a:cs typeface="Times New Roman" panose="02020603050405020304" pitchFamily="18" charset="0"/>
              </a:rPr>
              <a:t>Deterministic: C384 (</a:t>
            </a:r>
            <a:r>
              <a:rPr lang="en-US" dirty="0" err="1">
                <a:latin typeface="Times New Roman" panose="02020603050405020304" pitchFamily="18" charset="0"/>
                <a:cs typeface="Times New Roman" panose="02020603050405020304" pitchFamily="18" charset="0"/>
              </a:rPr>
              <a:t>nlon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nlev</a:t>
            </a:r>
            <a:r>
              <a:rPr lang="en-US" dirty="0">
                <a:latin typeface="Times New Roman" panose="02020603050405020304" pitchFamily="18" charset="0"/>
                <a:cs typeface="Times New Roman" panose="02020603050405020304" pitchFamily="18" charset="0"/>
              </a:rPr>
              <a:t>) = (1536, 768, 64)</a:t>
            </a:r>
          </a:p>
          <a:p>
            <a:pPr lvl="1"/>
            <a:r>
              <a:rPr lang="en-US" dirty="0">
                <a:latin typeface="Times New Roman" panose="02020603050405020304" pitchFamily="18" charset="0"/>
                <a:cs typeface="Times New Roman" panose="02020603050405020304" pitchFamily="18" charset="0"/>
              </a:rPr>
              <a:t>Ensemble (80 members): C192 (</a:t>
            </a:r>
            <a:r>
              <a:rPr lang="en-US" dirty="0" err="1">
                <a:latin typeface="Times New Roman" panose="02020603050405020304" pitchFamily="18" charset="0"/>
                <a:cs typeface="Times New Roman" panose="02020603050405020304" pitchFamily="18" charset="0"/>
              </a:rPr>
              <a:t>nlon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nlev</a:t>
            </a:r>
            <a:r>
              <a:rPr lang="en-US" dirty="0">
                <a:latin typeface="Times New Roman" panose="02020603050405020304" pitchFamily="18" charset="0"/>
                <a:cs typeface="Times New Roman" panose="02020603050405020304" pitchFamily="18" charset="0"/>
              </a:rPr>
              <a:t>) = (768, 384, 64)</a:t>
            </a:r>
          </a:p>
          <a:p>
            <a:r>
              <a:rPr lang="en-US" dirty="0">
                <a:latin typeface="Times New Roman" panose="02020603050405020304" pitchFamily="18" charset="0"/>
                <a:cs typeface="Times New Roman" panose="02020603050405020304" pitchFamily="18" charset="0"/>
              </a:rPr>
              <a:t>GFS (the early run) only runs at 00 and 12 UTC cycles</a:t>
            </a:r>
          </a:p>
          <a:p>
            <a:r>
              <a:rPr lang="en-US" dirty="0">
                <a:latin typeface="Times New Roman" panose="02020603050405020304" pitchFamily="18" charset="0"/>
                <a:cs typeface="Times New Roman" panose="02020603050405020304" pitchFamily="18" charset="0"/>
              </a:rPr>
              <a:t>GDAS (the final run) runs at 00, 06, 12, and 18 UTC cycles</a:t>
            </a:r>
          </a:p>
          <a:p>
            <a:pPr marL="842963" lvl="1" indent="-385763">
              <a:buFont typeface="+mj-lt"/>
              <a:buAutoNum type="arabicPeriod"/>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2FFED895-23A5-C944-945C-C3796F2F2627}"/>
              </a:ext>
            </a:extLst>
          </p:cNvPr>
          <p:cNvSpPr txBox="1">
            <a:spLocks/>
          </p:cNvSpPr>
          <p:nvPr/>
        </p:nvSpPr>
        <p:spPr>
          <a:xfrm>
            <a:off x="315687" y="6122426"/>
            <a:ext cx="11593284" cy="5949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a:latin typeface="Times New Roman" panose="02020603050405020304" pitchFamily="18" charset="0"/>
                <a:cs typeface="Times New Roman" panose="02020603050405020304" pitchFamily="18" charset="0"/>
              </a:rPr>
              <a:t>Only results from the December 2018 period are shown in this presentation.</a:t>
            </a:r>
          </a:p>
          <a:p>
            <a:pPr marL="0" indent="0">
              <a:buNone/>
            </a:pPr>
            <a:endParaRPr lang="en-US" dirty="0">
              <a:latin typeface="Times New Roman" panose="02020603050405020304" pitchFamily="18"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B392F97D-0207-A543-BE29-70C8BB7B73AA}"/>
              </a:ext>
            </a:extLst>
          </p:cNvPr>
          <p:cNvSpPr>
            <a:spLocks noGrp="1"/>
          </p:cNvSpPr>
          <p:nvPr>
            <p:ph type="sldNum" sz="quarter" idx="12"/>
          </p:nvPr>
        </p:nvSpPr>
        <p:spPr/>
        <p:txBody>
          <a:bodyPr/>
          <a:lstStyle/>
          <a:p>
            <a:fld id="{BCFA289E-2541-4244-A8F6-9A3CE6AF1AEB}" type="slidenum">
              <a:rPr lang="en-US" smtClean="0"/>
              <a:t>11</a:t>
            </a:fld>
            <a:endParaRPr lang="en-US"/>
          </a:p>
        </p:txBody>
      </p:sp>
      <p:sp>
        <p:nvSpPr>
          <p:cNvPr id="10" name="Title 1">
            <a:extLst>
              <a:ext uri="{FF2B5EF4-FFF2-40B4-BE49-F238E27FC236}">
                <a16:creationId xmlns:a16="http://schemas.microsoft.com/office/drawing/2014/main" id="{FA519472-1CB0-DE4D-82F7-1AF8C90B7422}"/>
              </a:ext>
            </a:extLst>
          </p:cNvPr>
          <p:cNvSpPr txBox="1">
            <a:spLocks/>
          </p:cNvSpPr>
          <p:nvPr/>
        </p:nvSpPr>
        <p:spPr>
          <a:xfrm>
            <a:off x="108857" y="140586"/>
            <a:ext cx="11974286" cy="883352"/>
          </a:xfrm>
          <a:prstGeom prst="rect">
            <a:avLst/>
          </a:prstGeom>
          <a:solidFill>
            <a:srgbClr val="CCFFCC"/>
          </a:solidFill>
          <a:ln w="38100" cmpd="sng">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cs typeface="Times New Roman" panose="02020603050405020304" pitchFamily="18" charset="0"/>
              </a:rPr>
              <a:t>Assimilation Experiment Setup</a:t>
            </a:r>
          </a:p>
        </p:txBody>
      </p:sp>
    </p:spTree>
    <p:extLst>
      <p:ext uri="{BB962C8B-B14F-4D97-AF65-F5344CB8AC3E}">
        <p14:creationId xmlns:p14="http://schemas.microsoft.com/office/powerpoint/2010/main" val="315064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5D8779-542B-974D-A119-47D4203E1A73}"/>
              </a:ext>
            </a:extLst>
          </p:cNvPr>
          <p:cNvSpPr>
            <a:spLocks noGrp="1"/>
          </p:cNvSpPr>
          <p:nvPr>
            <p:ph type="sldNum" sz="quarter" idx="12"/>
          </p:nvPr>
        </p:nvSpPr>
        <p:spPr/>
        <p:txBody>
          <a:bodyPr/>
          <a:lstStyle/>
          <a:p>
            <a:fld id="{BCFA289E-2541-4244-A8F6-9A3CE6AF1AEB}" type="slidenum">
              <a:rPr lang="en-US" smtClean="0"/>
              <a:t>12</a:t>
            </a:fld>
            <a:endParaRPr lang="en-US"/>
          </a:p>
        </p:txBody>
      </p:sp>
      <p:sp>
        <p:nvSpPr>
          <p:cNvPr id="9" name="Title 1">
            <a:extLst>
              <a:ext uri="{FF2B5EF4-FFF2-40B4-BE49-F238E27FC236}">
                <a16:creationId xmlns:a16="http://schemas.microsoft.com/office/drawing/2014/main" id="{FD1DA1F2-9BCE-0940-8414-A1B1AFB9AEBA}"/>
              </a:ext>
            </a:extLst>
          </p:cNvPr>
          <p:cNvSpPr txBox="1">
            <a:spLocks/>
          </p:cNvSpPr>
          <p:nvPr/>
        </p:nvSpPr>
        <p:spPr>
          <a:xfrm>
            <a:off x="108857" y="140586"/>
            <a:ext cx="11974286" cy="883352"/>
          </a:xfrm>
          <a:prstGeom prst="rect">
            <a:avLst/>
          </a:prstGeom>
          <a:solidFill>
            <a:srgbClr val="CCFFCC"/>
          </a:solidFill>
          <a:ln w="38100" cmpd="sng">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a:latin typeface="Times New Roman" panose="02020603050405020304" pitchFamily="18" charset="0"/>
                <a:cs typeface="Times New Roman" panose="02020603050405020304" pitchFamily="18" charset="0"/>
              </a:rPr>
              <a:t>Data </a:t>
            </a:r>
            <a:r>
              <a:rPr lang="en-US" sz="3200" b="1" dirty="0">
                <a:latin typeface="Times New Roman" panose="02020603050405020304" pitchFamily="18" charset="0"/>
                <a:cs typeface="Times New Roman" panose="02020603050405020304" pitchFamily="18" charset="0"/>
              </a:rPr>
              <a:t>coverage: MHS vs. TEMPEST-D</a:t>
            </a:r>
          </a:p>
        </p:txBody>
      </p:sp>
      <p:grpSp>
        <p:nvGrpSpPr>
          <p:cNvPr id="10" name="Group 9">
            <a:extLst>
              <a:ext uri="{FF2B5EF4-FFF2-40B4-BE49-F238E27FC236}">
                <a16:creationId xmlns:a16="http://schemas.microsoft.com/office/drawing/2014/main" id="{168C8F00-32AE-CC4E-A82A-4F947C88DCEE}"/>
              </a:ext>
            </a:extLst>
          </p:cNvPr>
          <p:cNvGrpSpPr/>
          <p:nvPr/>
        </p:nvGrpSpPr>
        <p:grpSpPr>
          <a:xfrm>
            <a:off x="-1460848" y="1076191"/>
            <a:ext cx="11745162" cy="6143205"/>
            <a:chOff x="-1460848" y="1151497"/>
            <a:chExt cx="11745162" cy="6143205"/>
          </a:xfrm>
        </p:grpSpPr>
        <p:pic>
          <p:nvPicPr>
            <p:cNvPr id="8" name="Picture 7">
              <a:extLst>
                <a:ext uri="{FF2B5EF4-FFF2-40B4-BE49-F238E27FC236}">
                  <a16:creationId xmlns:a16="http://schemas.microsoft.com/office/drawing/2014/main" id="{E10B95C1-32CA-8D4D-8EDB-9B289112904A}"/>
                </a:ext>
              </a:extLst>
            </p:cNvPr>
            <p:cNvPicPr>
              <a:picLocks noChangeAspect="1"/>
            </p:cNvPicPr>
            <p:nvPr/>
          </p:nvPicPr>
          <p:blipFill rotWithShape="1">
            <a:blip r:embed="rId2"/>
            <a:srcRect t="8259" r="12300"/>
            <a:stretch/>
          </p:blipFill>
          <p:spPr>
            <a:xfrm>
              <a:off x="-1460848" y="1151497"/>
              <a:ext cx="11745162" cy="6143205"/>
            </a:xfrm>
            <a:prstGeom prst="rect">
              <a:avLst/>
            </a:prstGeom>
          </p:spPr>
        </p:pic>
        <p:sp>
          <p:nvSpPr>
            <p:cNvPr id="12" name="Rectangle 11">
              <a:extLst>
                <a:ext uri="{FF2B5EF4-FFF2-40B4-BE49-F238E27FC236}">
                  <a16:creationId xmlns:a16="http://schemas.microsoft.com/office/drawing/2014/main" id="{B1BC9090-B210-F44D-B7F0-3D6C253619A2}"/>
                </a:ext>
              </a:extLst>
            </p:cNvPr>
            <p:cNvSpPr/>
            <p:nvPr/>
          </p:nvSpPr>
          <p:spPr>
            <a:xfrm>
              <a:off x="3086233" y="1214448"/>
              <a:ext cx="1321402" cy="183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2C23C8-66CB-8F4D-9E69-C4A931CFA453}"/>
                </a:ext>
              </a:extLst>
            </p:cNvPr>
            <p:cNvSpPr/>
            <p:nvPr/>
          </p:nvSpPr>
          <p:spPr>
            <a:xfrm>
              <a:off x="3086233" y="3964062"/>
              <a:ext cx="1321402" cy="183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785DC31-ECD1-AB49-991E-DB519965D000}"/>
                </a:ext>
              </a:extLst>
            </p:cNvPr>
            <p:cNvSpPr/>
            <p:nvPr/>
          </p:nvSpPr>
          <p:spPr>
            <a:xfrm>
              <a:off x="8512090" y="3964062"/>
              <a:ext cx="1321402" cy="183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3AD3788-5724-C24E-B756-9BD2212EF73F}"/>
                </a:ext>
              </a:extLst>
            </p:cNvPr>
            <p:cNvSpPr/>
            <p:nvPr/>
          </p:nvSpPr>
          <p:spPr>
            <a:xfrm>
              <a:off x="8633072" y="1214050"/>
              <a:ext cx="1321402" cy="183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a:extLst>
              <a:ext uri="{FF2B5EF4-FFF2-40B4-BE49-F238E27FC236}">
                <a16:creationId xmlns:a16="http://schemas.microsoft.com/office/drawing/2014/main" id="{15363DD2-B130-4647-9E95-ED5D1451F097}"/>
              </a:ext>
            </a:extLst>
          </p:cNvPr>
          <p:cNvSpPr txBox="1"/>
          <p:nvPr/>
        </p:nvSpPr>
        <p:spPr>
          <a:xfrm>
            <a:off x="4594104" y="2018778"/>
            <a:ext cx="1529983" cy="923330"/>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12 UTC </a:t>
            </a:r>
          </a:p>
          <a:p>
            <a:pPr algn="ctr"/>
            <a:r>
              <a:rPr lang="en-US" b="1" dirty="0">
                <a:latin typeface="Times New Roman" panose="02020603050405020304" pitchFamily="18" charset="0"/>
                <a:cs typeface="Times New Roman" panose="02020603050405020304" pitchFamily="18" charset="0"/>
              </a:rPr>
              <a:t>8 December </a:t>
            </a:r>
          </a:p>
          <a:p>
            <a:pPr algn="ctr"/>
            <a:r>
              <a:rPr lang="en-US" b="1" dirty="0">
                <a:latin typeface="Times New Roman" panose="02020603050405020304" pitchFamily="18" charset="0"/>
                <a:cs typeface="Times New Roman" panose="02020603050405020304" pitchFamily="18" charset="0"/>
              </a:rPr>
              <a:t>2018 cycle</a:t>
            </a:r>
          </a:p>
        </p:txBody>
      </p:sp>
      <p:sp>
        <p:nvSpPr>
          <p:cNvPr id="28" name="Rectangle 27">
            <a:extLst>
              <a:ext uri="{FF2B5EF4-FFF2-40B4-BE49-F238E27FC236}">
                <a16:creationId xmlns:a16="http://schemas.microsoft.com/office/drawing/2014/main" id="{8746B612-2F50-F144-B4D1-2B967DB6DC6C}"/>
              </a:ext>
            </a:extLst>
          </p:cNvPr>
          <p:cNvSpPr/>
          <p:nvPr/>
        </p:nvSpPr>
        <p:spPr>
          <a:xfrm>
            <a:off x="370209" y="1072130"/>
            <a:ext cx="9914105" cy="2816626"/>
          </a:xfrm>
          <a:prstGeom prst="rect">
            <a:avLst/>
          </a:prstGeom>
          <a:noFill/>
          <a:ln w="38100">
            <a:solidFill>
              <a:srgbClr val="1C3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Shape 26">
            <a:extLst>
              <a:ext uri="{FF2B5EF4-FFF2-40B4-BE49-F238E27FC236}">
                <a16:creationId xmlns:a16="http://schemas.microsoft.com/office/drawing/2014/main" id="{B569C398-33B5-2B4F-9131-3A0F0B6A1080}"/>
              </a:ext>
            </a:extLst>
          </p:cNvPr>
          <p:cNvSpPr/>
          <p:nvPr/>
        </p:nvSpPr>
        <p:spPr>
          <a:xfrm rot="5400000">
            <a:off x="2506650" y="-1060251"/>
            <a:ext cx="5641224" cy="9914106"/>
          </a:xfrm>
          <a:prstGeom prst="corner">
            <a:avLst>
              <a:gd name="adj1" fmla="val 89682"/>
              <a:gd name="adj2" fmla="val 49930"/>
            </a:avLst>
          </a:prstGeom>
          <a:noFill/>
          <a:ln w="38100" cap="sq">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Shape 29">
            <a:extLst>
              <a:ext uri="{FF2B5EF4-FFF2-40B4-BE49-F238E27FC236}">
                <a16:creationId xmlns:a16="http://schemas.microsoft.com/office/drawing/2014/main" id="{86115215-C0AE-BB43-8371-39A4AF5EC1E0}"/>
              </a:ext>
            </a:extLst>
          </p:cNvPr>
          <p:cNvSpPr/>
          <p:nvPr/>
        </p:nvSpPr>
        <p:spPr>
          <a:xfrm rot="10800000">
            <a:off x="370208" y="1082373"/>
            <a:ext cx="9914104" cy="5641225"/>
          </a:xfrm>
          <a:prstGeom prst="corner">
            <a:avLst>
              <a:gd name="adj1" fmla="val 49831"/>
              <a:gd name="adj2" fmla="val 85273"/>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BF35F1CF-27B2-AD45-9FBC-7C3D7EA7EC57}"/>
              </a:ext>
            </a:extLst>
          </p:cNvPr>
          <p:cNvGrpSpPr/>
          <p:nvPr/>
        </p:nvGrpSpPr>
        <p:grpSpPr>
          <a:xfrm>
            <a:off x="10405299" y="2018778"/>
            <a:ext cx="1651362" cy="1922407"/>
            <a:chOff x="10405299" y="2018778"/>
            <a:chExt cx="1651362" cy="1922407"/>
          </a:xfrm>
        </p:grpSpPr>
        <p:cxnSp>
          <p:nvCxnSpPr>
            <p:cNvPr id="32" name="Straight Connector 31">
              <a:extLst>
                <a:ext uri="{FF2B5EF4-FFF2-40B4-BE49-F238E27FC236}">
                  <a16:creationId xmlns:a16="http://schemas.microsoft.com/office/drawing/2014/main" id="{B0DD9363-17D4-E44D-A97D-986E80B9C7B1}"/>
                </a:ext>
              </a:extLst>
            </p:cNvPr>
            <p:cNvCxnSpPr/>
            <p:nvPr/>
          </p:nvCxnSpPr>
          <p:spPr>
            <a:xfrm>
              <a:off x="10967418" y="2018778"/>
              <a:ext cx="527125" cy="0"/>
            </a:xfrm>
            <a:prstGeom prst="line">
              <a:avLst/>
            </a:prstGeom>
            <a:ln w="38100">
              <a:solidFill>
                <a:srgbClr val="1C3C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3F1EB68-D2FB-E34B-8A8B-C627333618B1}"/>
                </a:ext>
              </a:extLst>
            </p:cNvPr>
            <p:cNvCxnSpPr/>
            <p:nvPr/>
          </p:nvCxnSpPr>
          <p:spPr>
            <a:xfrm>
              <a:off x="10962041" y="2772784"/>
              <a:ext cx="52712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4454093-036B-1847-B9B1-21127B3594E6}"/>
                </a:ext>
              </a:extLst>
            </p:cNvPr>
            <p:cNvCxnSpPr/>
            <p:nvPr/>
          </p:nvCxnSpPr>
          <p:spPr>
            <a:xfrm>
              <a:off x="10957528" y="3550317"/>
              <a:ext cx="5271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A0D1F4B-AC40-0A4D-8760-035D2D78C7DE}"/>
                </a:ext>
              </a:extLst>
            </p:cNvPr>
            <p:cNvSpPr txBox="1"/>
            <p:nvPr/>
          </p:nvSpPr>
          <p:spPr>
            <a:xfrm>
              <a:off x="10508363" y="2062126"/>
              <a:ext cx="1512407"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Control</a:t>
              </a:r>
            </a:p>
          </p:txBody>
        </p:sp>
        <p:sp>
          <p:nvSpPr>
            <p:cNvPr id="36" name="TextBox 35">
              <a:extLst>
                <a:ext uri="{FF2B5EF4-FFF2-40B4-BE49-F238E27FC236}">
                  <a16:creationId xmlns:a16="http://schemas.microsoft.com/office/drawing/2014/main" id="{245080EF-82C0-FD4E-BDF8-DB9DA0A1BB31}"/>
                </a:ext>
              </a:extLst>
            </p:cNvPr>
            <p:cNvSpPr txBox="1"/>
            <p:nvPr/>
          </p:nvSpPr>
          <p:spPr>
            <a:xfrm>
              <a:off x="10469399" y="2798905"/>
              <a:ext cx="1512407" cy="338554"/>
            </a:xfrm>
            <a:prstGeom prst="rect">
              <a:avLst/>
            </a:prstGeom>
            <a:noFill/>
          </p:spPr>
          <p:txBody>
            <a:bodyPr wrap="square" rtlCol="0">
              <a:spAutoFit/>
            </a:bodyPr>
            <a:lstStyle/>
            <a:p>
              <a:pPr algn="ctr"/>
              <a:r>
                <a:rPr lang="en-US" sz="1600" dirty="0" err="1">
                  <a:latin typeface="Times New Roman" panose="02020603050405020304" pitchFamily="18" charset="0"/>
                  <a:cs typeface="Times New Roman" panose="02020603050405020304" pitchFamily="18" charset="0"/>
                </a:rPr>
                <a:t>AddMHS</a:t>
              </a:r>
              <a:endParaRPr lang="en-US" sz="16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A37CDEE6-F462-BB46-B7AA-A7F061A2F39F}"/>
                </a:ext>
              </a:extLst>
            </p:cNvPr>
            <p:cNvSpPr txBox="1"/>
            <p:nvPr/>
          </p:nvSpPr>
          <p:spPr>
            <a:xfrm>
              <a:off x="10405299" y="3602631"/>
              <a:ext cx="1651362" cy="338554"/>
            </a:xfrm>
            <a:prstGeom prst="rect">
              <a:avLst/>
            </a:prstGeom>
            <a:noFill/>
          </p:spPr>
          <p:txBody>
            <a:bodyPr wrap="square" rtlCol="0">
              <a:spAutoFit/>
            </a:bodyPr>
            <a:lstStyle/>
            <a:p>
              <a:pPr algn="ctr"/>
              <a:r>
                <a:rPr lang="en-US" sz="1600" dirty="0" err="1">
                  <a:latin typeface="Times New Roman" panose="02020603050405020304" pitchFamily="18" charset="0"/>
                  <a:cs typeface="Times New Roman" panose="02020603050405020304" pitchFamily="18" charset="0"/>
                </a:rPr>
                <a:t>AddTEMPESTD</a:t>
              </a:r>
              <a:endParaRPr lang="en-US" sz="16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7354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6E60A3-1245-BB4F-89C4-907DD8FD04B8}"/>
              </a:ext>
            </a:extLst>
          </p:cNvPr>
          <p:cNvSpPr txBox="1">
            <a:spLocks/>
          </p:cNvSpPr>
          <p:nvPr/>
        </p:nvSpPr>
        <p:spPr>
          <a:xfrm>
            <a:off x="108857" y="140586"/>
            <a:ext cx="11974286" cy="883352"/>
          </a:xfrm>
          <a:prstGeom prst="rect">
            <a:avLst/>
          </a:prstGeom>
          <a:solidFill>
            <a:srgbClr val="CCFFCC"/>
          </a:solidFill>
          <a:ln w="38100" cmpd="sng">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cs typeface="Times New Roman" panose="02020603050405020304" pitchFamily="18" charset="0"/>
              </a:rPr>
              <a:t>Assimilation Sanity Check: O-B vs. O-A</a:t>
            </a:r>
          </a:p>
        </p:txBody>
      </p:sp>
      <p:sp>
        <p:nvSpPr>
          <p:cNvPr id="2" name="Slide Number Placeholder 1">
            <a:extLst>
              <a:ext uri="{FF2B5EF4-FFF2-40B4-BE49-F238E27FC236}">
                <a16:creationId xmlns:a16="http://schemas.microsoft.com/office/drawing/2014/main" id="{6CD00A42-8958-0347-9800-0345E89BBA93}"/>
              </a:ext>
            </a:extLst>
          </p:cNvPr>
          <p:cNvSpPr>
            <a:spLocks noGrp="1"/>
          </p:cNvSpPr>
          <p:nvPr>
            <p:ph type="sldNum" sz="quarter" idx="12"/>
          </p:nvPr>
        </p:nvSpPr>
        <p:spPr/>
        <p:txBody>
          <a:bodyPr/>
          <a:lstStyle/>
          <a:p>
            <a:fld id="{28416882-A88D-024C-AB06-1EE7348E9C2A}" type="slidenum">
              <a:rPr lang="en-US" smtClean="0"/>
              <a:t>13</a:t>
            </a:fld>
            <a:endParaRPr lang="en-US"/>
          </a:p>
        </p:txBody>
      </p:sp>
      <p:pic>
        <p:nvPicPr>
          <p:cNvPr id="8" name="Picture 7">
            <a:extLst>
              <a:ext uri="{FF2B5EF4-FFF2-40B4-BE49-F238E27FC236}">
                <a16:creationId xmlns:a16="http://schemas.microsoft.com/office/drawing/2014/main" id="{1FDF5359-C266-C144-8F28-E32DD08155E9}"/>
              </a:ext>
            </a:extLst>
          </p:cNvPr>
          <p:cNvPicPr>
            <a:picLocks noChangeAspect="1"/>
          </p:cNvPicPr>
          <p:nvPr/>
        </p:nvPicPr>
        <p:blipFill rotWithShape="1">
          <a:blip r:embed="rId2"/>
          <a:srcRect t="6250"/>
          <a:stretch/>
        </p:blipFill>
        <p:spPr>
          <a:xfrm>
            <a:off x="3997745" y="1361440"/>
            <a:ext cx="4384040" cy="2743200"/>
          </a:xfrm>
          <a:prstGeom prst="rect">
            <a:avLst/>
          </a:prstGeom>
        </p:spPr>
      </p:pic>
      <p:pic>
        <p:nvPicPr>
          <p:cNvPr id="10" name="Picture 9">
            <a:extLst>
              <a:ext uri="{FF2B5EF4-FFF2-40B4-BE49-F238E27FC236}">
                <a16:creationId xmlns:a16="http://schemas.microsoft.com/office/drawing/2014/main" id="{92C3D5BC-12EC-1546-9B26-49A47EBA80C1}"/>
              </a:ext>
            </a:extLst>
          </p:cNvPr>
          <p:cNvPicPr>
            <a:picLocks noChangeAspect="1"/>
          </p:cNvPicPr>
          <p:nvPr/>
        </p:nvPicPr>
        <p:blipFill rotWithShape="1">
          <a:blip r:embed="rId3"/>
          <a:srcRect t="6250"/>
          <a:stretch/>
        </p:blipFill>
        <p:spPr>
          <a:xfrm>
            <a:off x="7995490" y="1361440"/>
            <a:ext cx="4384040" cy="2743200"/>
          </a:xfrm>
          <a:prstGeom prst="rect">
            <a:avLst/>
          </a:prstGeom>
        </p:spPr>
      </p:pic>
      <p:pic>
        <p:nvPicPr>
          <p:cNvPr id="14" name="Picture 13">
            <a:extLst>
              <a:ext uri="{FF2B5EF4-FFF2-40B4-BE49-F238E27FC236}">
                <a16:creationId xmlns:a16="http://schemas.microsoft.com/office/drawing/2014/main" id="{914CAEEB-5FAA-F445-B19B-8FE0C38BF876}"/>
              </a:ext>
            </a:extLst>
          </p:cNvPr>
          <p:cNvPicPr>
            <a:picLocks noChangeAspect="1"/>
          </p:cNvPicPr>
          <p:nvPr/>
        </p:nvPicPr>
        <p:blipFill rotWithShape="1">
          <a:blip r:embed="rId4"/>
          <a:srcRect t="5903"/>
          <a:stretch/>
        </p:blipFill>
        <p:spPr>
          <a:xfrm>
            <a:off x="0" y="4104640"/>
            <a:ext cx="4384040" cy="2753360"/>
          </a:xfrm>
          <a:prstGeom prst="rect">
            <a:avLst/>
          </a:prstGeom>
        </p:spPr>
      </p:pic>
      <p:pic>
        <p:nvPicPr>
          <p:cNvPr id="20" name="Picture 19">
            <a:extLst>
              <a:ext uri="{FF2B5EF4-FFF2-40B4-BE49-F238E27FC236}">
                <a16:creationId xmlns:a16="http://schemas.microsoft.com/office/drawing/2014/main" id="{68EAB01C-9714-324A-A35E-3CD8E20280A2}"/>
              </a:ext>
            </a:extLst>
          </p:cNvPr>
          <p:cNvPicPr>
            <a:picLocks noChangeAspect="1"/>
          </p:cNvPicPr>
          <p:nvPr/>
        </p:nvPicPr>
        <p:blipFill rotWithShape="1">
          <a:blip r:embed="rId5"/>
          <a:srcRect t="5903"/>
          <a:stretch/>
        </p:blipFill>
        <p:spPr>
          <a:xfrm>
            <a:off x="3997745" y="4104640"/>
            <a:ext cx="4384040" cy="2753360"/>
          </a:xfrm>
          <a:prstGeom prst="rect">
            <a:avLst/>
          </a:prstGeom>
        </p:spPr>
      </p:pic>
      <p:pic>
        <p:nvPicPr>
          <p:cNvPr id="22" name="Picture 21">
            <a:extLst>
              <a:ext uri="{FF2B5EF4-FFF2-40B4-BE49-F238E27FC236}">
                <a16:creationId xmlns:a16="http://schemas.microsoft.com/office/drawing/2014/main" id="{DCAF5DD2-1297-2146-89B9-79F0242B9A9D}"/>
              </a:ext>
            </a:extLst>
          </p:cNvPr>
          <p:cNvPicPr>
            <a:picLocks noChangeAspect="1"/>
          </p:cNvPicPr>
          <p:nvPr/>
        </p:nvPicPr>
        <p:blipFill rotWithShape="1">
          <a:blip r:embed="rId6"/>
          <a:srcRect t="6250"/>
          <a:stretch/>
        </p:blipFill>
        <p:spPr>
          <a:xfrm>
            <a:off x="7995490" y="4114800"/>
            <a:ext cx="4384040" cy="2743200"/>
          </a:xfrm>
          <a:prstGeom prst="rect">
            <a:avLst/>
          </a:prstGeom>
        </p:spPr>
      </p:pic>
      <p:sp>
        <p:nvSpPr>
          <p:cNvPr id="24" name="TextBox 23">
            <a:extLst>
              <a:ext uri="{FF2B5EF4-FFF2-40B4-BE49-F238E27FC236}">
                <a16:creationId xmlns:a16="http://schemas.microsoft.com/office/drawing/2014/main" id="{3C6C4A87-097B-0645-9CD0-FEE8BCA2CBDA}"/>
              </a:ext>
            </a:extLst>
          </p:cNvPr>
          <p:cNvSpPr txBox="1"/>
          <p:nvPr/>
        </p:nvSpPr>
        <p:spPr>
          <a:xfrm>
            <a:off x="108857" y="1278645"/>
            <a:ext cx="4275183" cy="2031325"/>
          </a:xfrm>
          <a:prstGeom prst="rect">
            <a:avLst/>
          </a:prstGeom>
          <a:noFill/>
        </p:spPr>
        <p:txBody>
          <a:bodyPr wrap="square" rtlCol="0">
            <a:spAutoFit/>
          </a:bodyPr>
          <a:lstStyle/>
          <a:p>
            <a:r>
              <a:rPr lang="en-US" dirty="0">
                <a:solidFill>
                  <a:srgbClr val="1C3CFF"/>
                </a:solidFill>
                <a:latin typeface="Times New Roman" panose="02020603050405020304" pitchFamily="18" charset="0"/>
                <a:cs typeface="Times New Roman" panose="02020603050405020304" pitchFamily="18" charset="0"/>
              </a:rPr>
              <a:t>Observation minus background (O-B)</a:t>
            </a:r>
          </a:p>
          <a:p>
            <a:r>
              <a:rPr lang="en-US" dirty="0">
                <a:solidFill>
                  <a:srgbClr val="FF0000"/>
                </a:solidFill>
                <a:latin typeface="Times New Roman" panose="02020603050405020304" pitchFamily="18" charset="0"/>
                <a:cs typeface="Times New Roman" panose="02020603050405020304" pitchFamily="18" charset="0"/>
              </a:rPr>
              <a:t>Observation minus analysis (O-A)</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Histogram of O-B vs. O-A collected from all cycles during 8-12 December, 2018.</a:t>
            </a:r>
          </a:p>
          <a:p>
            <a:endParaRPr lang="en-US"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rPr>
              <a:t>First cycle BC coefficients come from MHS</a:t>
            </a:r>
          </a:p>
        </p:txBody>
      </p:sp>
    </p:spTree>
    <p:extLst>
      <p:ext uri="{BB962C8B-B14F-4D97-AF65-F5344CB8AC3E}">
        <p14:creationId xmlns:p14="http://schemas.microsoft.com/office/powerpoint/2010/main" val="912795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EB78A8-C303-D54B-AE90-C1AD10070B49}"/>
              </a:ext>
            </a:extLst>
          </p:cNvPr>
          <p:cNvSpPr>
            <a:spLocks noGrp="1"/>
          </p:cNvSpPr>
          <p:nvPr>
            <p:ph type="sldNum" sz="quarter" idx="12"/>
          </p:nvPr>
        </p:nvSpPr>
        <p:spPr/>
        <p:txBody>
          <a:bodyPr/>
          <a:lstStyle/>
          <a:p>
            <a:fld id="{28416882-A88D-024C-AB06-1EE7348E9C2A}" type="slidenum">
              <a:rPr lang="en-US" smtClean="0"/>
              <a:t>14</a:t>
            </a:fld>
            <a:endParaRPr lang="en-US"/>
          </a:p>
        </p:txBody>
      </p:sp>
      <p:sp>
        <p:nvSpPr>
          <p:cNvPr id="5" name="Title 1">
            <a:extLst>
              <a:ext uri="{FF2B5EF4-FFF2-40B4-BE49-F238E27FC236}">
                <a16:creationId xmlns:a16="http://schemas.microsoft.com/office/drawing/2014/main" id="{658C7081-88E0-4647-BB61-E8B09D7110F2}"/>
              </a:ext>
            </a:extLst>
          </p:cNvPr>
          <p:cNvSpPr txBox="1">
            <a:spLocks/>
          </p:cNvSpPr>
          <p:nvPr/>
        </p:nvSpPr>
        <p:spPr>
          <a:xfrm>
            <a:off x="108857" y="140586"/>
            <a:ext cx="11974286" cy="883352"/>
          </a:xfrm>
          <a:prstGeom prst="rect">
            <a:avLst/>
          </a:prstGeom>
          <a:solidFill>
            <a:srgbClr val="CCFFCC"/>
          </a:solidFill>
          <a:ln w="38100" cmpd="sng">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cs typeface="Times New Roman" panose="02020603050405020304" pitchFamily="18" charset="0"/>
              </a:rPr>
              <a:t>Assimilation Sanity Check: O-B vs. O-A (cont.)</a:t>
            </a:r>
          </a:p>
        </p:txBody>
      </p:sp>
      <p:pic>
        <p:nvPicPr>
          <p:cNvPr id="7" name="Picture 6">
            <a:extLst>
              <a:ext uri="{FF2B5EF4-FFF2-40B4-BE49-F238E27FC236}">
                <a16:creationId xmlns:a16="http://schemas.microsoft.com/office/drawing/2014/main" id="{03F21CD1-3051-9446-AE81-C1ED17FA5E33}"/>
              </a:ext>
            </a:extLst>
          </p:cNvPr>
          <p:cNvPicPr>
            <a:picLocks noChangeAspect="1"/>
          </p:cNvPicPr>
          <p:nvPr/>
        </p:nvPicPr>
        <p:blipFill rotWithShape="1">
          <a:blip r:embed="rId2"/>
          <a:srcRect t="6383"/>
          <a:stretch/>
        </p:blipFill>
        <p:spPr>
          <a:xfrm>
            <a:off x="3995928" y="1362456"/>
            <a:ext cx="4384040" cy="2739324"/>
          </a:xfrm>
          <a:prstGeom prst="rect">
            <a:avLst/>
          </a:prstGeom>
        </p:spPr>
      </p:pic>
      <p:pic>
        <p:nvPicPr>
          <p:cNvPr id="9" name="Picture 8">
            <a:extLst>
              <a:ext uri="{FF2B5EF4-FFF2-40B4-BE49-F238E27FC236}">
                <a16:creationId xmlns:a16="http://schemas.microsoft.com/office/drawing/2014/main" id="{95DD8113-0F5A-5F46-AC62-409A2CB37021}"/>
              </a:ext>
            </a:extLst>
          </p:cNvPr>
          <p:cNvPicPr>
            <a:picLocks noChangeAspect="1"/>
          </p:cNvPicPr>
          <p:nvPr/>
        </p:nvPicPr>
        <p:blipFill rotWithShape="1">
          <a:blip r:embed="rId3"/>
          <a:srcRect t="6383"/>
          <a:stretch/>
        </p:blipFill>
        <p:spPr>
          <a:xfrm>
            <a:off x="7991856" y="1362456"/>
            <a:ext cx="4384040" cy="2739324"/>
          </a:xfrm>
          <a:prstGeom prst="rect">
            <a:avLst/>
          </a:prstGeom>
        </p:spPr>
      </p:pic>
      <p:pic>
        <p:nvPicPr>
          <p:cNvPr id="11" name="Picture 10">
            <a:extLst>
              <a:ext uri="{FF2B5EF4-FFF2-40B4-BE49-F238E27FC236}">
                <a16:creationId xmlns:a16="http://schemas.microsoft.com/office/drawing/2014/main" id="{BFC96EBC-6A94-0F43-8435-A7BF78F573E8}"/>
              </a:ext>
            </a:extLst>
          </p:cNvPr>
          <p:cNvPicPr>
            <a:picLocks noChangeAspect="1"/>
          </p:cNvPicPr>
          <p:nvPr/>
        </p:nvPicPr>
        <p:blipFill rotWithShape="1">
          <a:blip r:embed="rId4"/>
          <a:srcRect t="6383"/>
          <a:stretch/>
        </p:blipFill>
        <p:spPr>
          <a:xfrm>
            <a:off x="0" y="4118676"/>
            <a:ext cx="4384040" cy="2739324"/>
          </a:xfrm>
          <a:prstGeom prst="rect">
            <a:avLst/>
          </a:prstGeom>
        </p:spPr>
      </p:pic>
      <p:pic>
        <p:nvPicPr>
          <p:cNvPr id="13" name="Picture 12">
            <a:extLst>
              <a:ext uri="{FF2B5EF4-FFF2-40B4-BE49-F238E27FC236}">
                <a16:creationId xmlns:a16="http://schemas.microsoft.com/office/drawing/2014/main" id="{253D675D-E8F8-8E49-9956-32E4D0E2281A}"/>
              </a:ext>
            </a:extLst>
          </p:cNvPr>
          <p:cNvPicPr>
            <a:picLocks noChangeAspect="1"/>
          </p:cNvPicPr>
          <p:nvPr/>
        </p:nvPicPr>
        <p:blipFill rotWithShape="1">
          <a:blip r:embed="rId5"/>
          <a:srcRect t="6383"/>
          <a:stretch/>
        </p:blipFill>
        <p:spPr>
          <a:xfrm>
            <a:off x="3995928" y="4118676"/>
            <a:ext cx="4384040" cy="2739324"/>
          </a:xfrm>
          <a:prstGeom prst="rect">
            <a:avLst/>
          </a:prstGeom>
        </p:spPr>
      </p:pic>
      <p:pic>
        <p:nvPicPr>
          <p:cNvPr id="15" name="Picture 14">
            <a:extLst>
              <a:ext uri="{FF2B5EF4-FFF2-40B4-BE49-F238E27FC236}">
                <a16:creationId xmlns:a16="http://schemas.microsoft.com/office/drawing/2014/main" id="{DC69DBDC-3DA1-DC42-89CA-057C7221680B}"/>
              </a:ext>
            </a:extLst>
          </p:cNvPr>
          <p:cNvPicPr>
            <a:picLocks noChangeAspect="1"/>
          </p:cNvPicPr>
          <p:nvPr/>
        </p:nvPicPr>
        <p:blipFill rotWithShape="1">
          <a:blip r:embed="rId6"/>
          <a:srcRect t="6383"/>
          <a:stretch/>
        </p:blipFill>
        <p:spPr>
          <a:xfrm>
            <a:off x="7991856" y="4118676"/>
            <a:ext cx="4384040" cy="2739324"/>
          </a:xfrm>
          <a:prstGeom prst="rect">
            <a:avLst/>
          </a:prstGeom>
        </p:spPr>
      </p:pic>
      <p:sp>
        <p:nvSpPr>
          <p:cNvPr id="16" name="TextBox 15">
            <a:extLst>
              <a:ext uri="{FF2B5EF4-FFF2-40B4-BE49-F238E27FC236}">
                <a16:creationId xmlns:a16="http://schemas.microsoft.com/office/drawing/2014/main" id="{FB37F2EF-4EA2-7442-9705-5B72B794A270}"/>
              </a:ext>
            </a:extLst>
          </p:cNvPr>
          <p:cNvSpPr txBox="1"/>
          <p:nvPr/>
        </p:nvSpPr>
        <p:spPr>
          <a:xfrm>
            <a:off x="108857" y="1278645"/>
            <a:ext cx="4275183" cy="2585323"/>
          </a:xfrm>
          <a:prstGeom prst="rect">
            <a:avLst/>
          </a:prstGeom>
          <a:noFill/>
        </p:spPr>
        <p:txBody>
          <a:bodyPr wrap="square" rtlCol="0">
            <a:spAutoFit/>
          </a:bodyPr>
          <a:lstStyle/>
          <a:p>
            <a:r>
              <a:rPr lang="en-US" dirty="0">
                <a:solidFill>
                  <a:srgbClr val="1C3CFF"/>
                </a:solidFill>
                <a:latin typeface="Times New Roman" panose="02020603050405020304" pitchFamily="18" charset="0"/>
                <a:cs typeface="Times New Roman" panose="02020603050405020304" pitchFamily="18" charset="0"/>
              </a:rPr>
              <a:t>Observation minus background (O-B)</a:t>
            </a:r>
          </a:p>
          <a:p>
            <a:r>
              <a:rPr lang="en-US" dirty="0">
                <a:solidFill>
                  <a:srgbClr val="FF0000"/>
                </a:solidFill>
                <a:latin typeface="Times New Roman" panose="02020603050405020304" pitchFamily="18" charset="0"/>
                <a:cs typeface="Times New Roman" panose="02020603050405020304" pitchFamily="18" charset="0"/>
              </a:rPr>
              <a:t>Observation minus analysis (O-A)</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Histogram of O-B vs. O-A collected from all cycles during 8-12 December, 2018.</a:t>
            </a:r>
          </a:p>
          <a:p>
            <a:endParaRPr lang="en-US"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rPr>
              <a:t>First cycle BC coefficients come from MHS &amp; we take into account calibration differences between MHS and TEMPEST-D</a:t>
            </a:r>
          </a:p>
        </p:txBody>
      </p:sp>
      <p:grpSp>
        <p:nvGrpSpPr>
          <p:cNvPr id="20" name="Group 19">
            <a:extLst>
              <a:ext uri="{FF2B5EF4-FFF2-40B4-BE49-F238E27FC236}">
                <a16:creationId xmlns:a16="http://schemas.microsoft.com/office/drawing/2014/main" id="{0B96EC42-1590-9A4E-AF8B-BD4F777F033A}"/>
              </a:ext>
            </a:extLst>
          </p:cNvPr>
          <p:cNvGrpSpPr/>
          <p:nvPr/>
        </p:nvGrpSpPr>
        <p:grpSpPr>
          <a:xfrm>
            <a:off x="7721600" y="1493000"/>
            <a:ext cx="3474766" cy="2339792"/>
            <a:chOff x="7721600" y="1493000"/>
            <a:chExt cx="3474766" cy="2339792"/>
          </a:xfrm>
        </p:grpSpPr>
        <p:sp>
          <p:nvSpPr>
            <p:cNvPr id="18" name="Oval 17">
              <a:extLst>
                <a:ext uri="{FF2B5EF4-FFF2-40B4-BE49-F238E27FC236}">
                  <a16:creationId xmlns:a16="http://schemas.microsoft.com/office/drawing/2014/main" id="{38587F4F-8BFC-204E-8A2E-D4CB162903A4}"/>
                </a:ext>
              </a:extLst>
            </p:cNvPr>
            <p:cNvSpPr/>
            <p:nvPr/>
          </p:nvSpPr>
          <p:spPr>
            <a:xfrm rot="19930731">
              <a:off x="10487220" y="1493000"/>
              <a:ext cx="709146" cy="233979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9FA5D31-F5F3-D24C-825F-53DB18C70827}"/>
                </a:ext>
              </a:extLst>
            </p:cNvPr>
            <p:cNvSpPr txBox="1"/>
            <p:nvPr/>
          </p:nvSpPr>
          <p:spPr>
            <a:xfrm>
              <a:off x="7721600" y="1613118"/>
              <a:ext cx="2100695" cy="1815882"/>
            </a:xfrm>
            <a:prstGeom prst="rect">
              <a:avLst/>
            </a:prstGeom>
            <a:noFill/>
          </p:spPr>
          <p:txBody>
            <a:bodyPr wrap="square" rtlCol="0">
              <a:spAutoFit/>
            </a:bodyPr>
            <a:lstStyle/>
            <a:p>
              <a:pPr algn="ctr"/>
              <a:r>
                <a:rPr lang="en-US" sz="1600" b="1" dirty="0">
                  <a:solidFill>
                    <a:srgbClr val="00B050"/>
                  </a:solidFill>
                  <a:latin typeface="Times New Roman" panose="02020603050405020304" pitchFamily="18" charset="0"/>
                  <a:cs typeface="Times New Roman" panose="02020603050405020304" pitchFamily="18" charset="0"/>
                </a:rPr>
                <a:t>non-gaussian behavior</a:t>
              </a:r>
            </a:p>
            <a:p>
              <a:pPr algn="ctr"/>
              <a:endParaRPr lang="en-US" sz="1600" b="1" dirty="0">
                <a:solidFill>
                  <a:srgbClr val="00B050"/>
                </a:solidFill>
                <a:latin typeface="Times New Roman" panose="02020603050405020304" pitchFamily="18" charset="0"/>
                <a:cs typeface="Times New Roman" panose="02020603050405020304" pitchFamily="18" charset="0"/>
              </a:endParaRPr>
            </a:p>
            <a:p>
              <a:pPr algn="ctr"/>
              <a:r>
                <a:rPr lang="en-US" sz="1600" b="1" dirty="0">
                  <a:solidFill>
                    <a:srgbClr val="00B050"/>
                  </a:solidFill>
                  <a:latin typeface="Times New Roman" panose="02020603050405020304" pitchFamily="18" charset="0"/>
                  <a:cs typeface="Times New Roman" panose="02020603050405020304" pitchFamily="18" charset="0"/>
                </a:rPr>
                <a:t>will exclude channel 2 radiances in a separate experiment ADDTEMPESTD2</a:t>
              </a:r>
            </a:p>
          </p:txBody>
        </p:sp>
      </p:grpSp>
    </p:spTree>
    <p:extLst>
      <p:ext uri="{BB962C8B-B14F-4D97-AF65-F5344CB8AC3E}">
        <p14:creationId xmlns:p14="http://schemas.microsoft.com/office/powerpoint/2010/main" val="357142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39B60BB-BE3C-7246-9289-1483D3AFACAC}"/>
              </a:ext>
            </a:extLst>
          </p:cNvPr>
          <p:cNvPicPr>
            <a:picLocks noChangeAspect="1"/>
          </p:cNvPicPr>
          <p:nvPr/>
        </p:nvPicPr>
        <p:blipFill rotWithShape="1">
          <a:blip r:embed="rId2"/>
          <a:srcRect l="5390" t="53861" r="7189" b="7034"/>
          <a:stretch/>
        </p:blipFill>
        <p:spPr>
          <a:xfrm>
            <a:off x="396240" y="4163967"/>
            <a:ext cx="6756400" cy="2641908"/>
          </a:xfrm>
          <a:prstGeom prst="rect">
            <a:avLst/>
          </a:prstGeom>
        </p:spPr>
      </p:pic>
      <p:pic>
        <p:nvPicPr>
          <p:cNvPr id="13" name="Picture 12">
            <a:extLst>
              <a:ext uri="{FF2B5EF4-FFF2-40B4-BE49-F238E27FC236}">
                <a16:creationId xmlns:a16="http://schemas.microsoft.com/office/drawing/2014/main" id="{379F171A-ED82-6449-BE4B-A6DC30BA745A}"/>
              </a:ext>
            </a:extLst>
          </p:cNvPr>
          <p:cNvPicPr>
            <a:picLocks noChangeAspect="1"/>
          </p:cNvPicPr>
          <p:nvPr/>
        </p:nvPicPr>
        <p:blipFill rotWithShape="1">
          <a:blip r:embed="rId2"/>
          <a:srcRect l="5390" t="8689" r="7189" b="50891"/>
          <a:stretch/>
        </p:blipFill>
        <p:spPr>
          <a:xfrm>
            <a:off x="396240" y="1156018"/>
            <a:ext cx="6756400" cy="2730652"/>
          </a:xfrm>
          <a:prstGeom prst="rect">
            <a:avLst/>
          </a:prstGeom>
        </p:spPr>
      </p:pic>
      <p:sp>
        <p:nvSpPr>
          <p:cNvPr id="4" name="Title 1">
            <a:extLst>
              <a:ext uri="{FF2B5EF4-FFF2-40B4-BE49-F238E27FC236}">
                <a16:creationId xmlns:a16="http://schemas.microsoft.com/office/drawing/2014/main" id="{3DE31F67-0C78-F64A-A544-3D7CBB487682}"/>
              </a:ext>
            </a:extLst>
          </p:cNvPr>
          <p:cNvSpPr txBox="1">
            <a:spLocks/>
          </p:cNvSpPr>
          <p:nvPr/>
        </p:nvSpPr>
        <p:spPr>
          <a:xfrm>
            <a:off x="108857" y="140586"/>
            <a:ext cx="11974286" cy="883352"/>
          </a:xfrm>
          <a:prstGeom prst="rect">
            <a:avLst/>
          </a:prstGeom>
          <a:solidFill>
            <a:srgbClr val="CCFFCC"/>
          </a:solidFill>
          <a:ln w="38100" cmpd="sng">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cs typeface="Times New Roman" panose="02020603050405020304" pitchFamily="18" charset="0"/>
              </a:rPr>
              <a:t>Compared to GDAS Production Analysis</a:t>
            </a:r>
          </a:p>
        </p:txBody>
      </p:sp>
      <p:sp>
        <p:nvSpPr>
          <p:cNvPr id="2" name="Slide Number Placeholder 1">
            <a:extLst>
              <a:ext uri="{FF2B5EF4-FFF2-40B4-BE49-F238E27FC236}">
                <a16:creationId xmlns:a16="http://schemas.microsoft.com/office/drawing/2014/main" id="{EA7B0E5F-0138-DF43-98E9-9DB6898C63C1}"/>
              </a:ext>
            </a:extLst>
          </p:cNvPr>
          <p:cNvSpPr>
            <a:spLocks noGrp="1"/>
          </p:cNvSpPr>
          <p:nvPr>
            <p:ph type="sldNum" sz="quarter" idx="12"/>
          </p:nvPr>
        </p:nvSpPr>
        <p:spPr/>
        <p:txBody>
          <a:bodyPr/>
          <a:lstStyle/>
          <a:p>
            <a:fld id="{28416882-A88D-024C-AB06-1EE7348E9C2A}" type="slidenum">
              <a:rPr lang="en-US" smtClean="0"/>
              <a:t>15</a:t>
            </a:fld>
            <a:endParaRPr lang="en-US"/>
          </a:p>
        </p:txBody>
      </p:sp>
      <p:sp>
        <p:nvSpPr>
          <p:cNvPr id="9" name="TextBox 8">
            <a:extLst>
              <a:ext uri="{FF2B5EF4-FFF2-40B4-BE49-F238E27FC236}">
                <a16:creationId xmlns:a16="http://schemas.microsoft.com/office/drawing/2014/main" id="{BA3510D5-3A23-5B49-9FA2-6543A6850568}"/>
              </a:ext>
            </a:extLst>
          </p:cNvPr>
          <p:cNvSpPr txBox="1"/>
          <p:nvPr/>
        </p:nvSpPr>
        <p:spPr>
          <a:xfrm>
            <a:off x="1021305" y="1064578"/>
            <a:ext cx="2036855" cy="307777"/>
          </a:xfrm>
          <a:prstGeom prst="rect">
            <a:avLst/>
          </a:prstGeom>
          <a:solidFill>
            <a:schemeClr val="bg1"/>
          </a:solid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Control - Production</a:t>
            </a:r>
          </a:p>
        </p:txBody>
      </p:sp>
      <p:sp>
        <p:nvSpPr>
          <p:cNvPr id="10" name="TextBox 9">
            <a:extLst>
              <a:ext uri="{FF2B5EF4-FFF2-40B4-BE49-F238E27FC236}">
                <a16:creationId xmlns:a16="http://schemas.microsoft.com/office/drawing/2014/main" id="{55BDCF12-AB1C-394D-AF58-4BD974172728}"/>
              </a:ext>
            </a:extLst>
          </p:cNvPr>
          <p:cNvSpPr txBox="1"/>
          <p:nvPr/>
        </p:nvSpPr>
        <p:spPr>
          <a:xfrm>
            <a:off x="4455385" y="1064578"/>
            <a:ext cx="2036855" cy="307777"/>
          </a:xfrm>
          <a:prstGeom prst="rect">
            <a:avLst/>
          </a:prstGeom>
          <a:solidFill>
            <a:schemeClr val="bg1"/>
          </a:solidFill>
        </p:spPr>
        <p:txBody>
          <a:bodyPr wrap="square" rtlCol="0">
            <a:spAutoFit/>
          </a:bodyPr>
          <a:lstStyle/>
          <a:p>
            <a:pPr algn="ctr"/>
            <a:r>
              <a:rPr lang="en-US" sz="1400" b="1" dirty="0" err="1">
                <a:latin typeface="Times New Roman" panose="02020603050405020304" pitchFamily="18" charset="0"/>
                <a:cs typeface="Times New Roman" panose="02020603050405020304" pitchFamily="18" charset="0"/>
              </a:rPr>
              <a:t>AddMHS</a:t>
            </a:r>
            <a:r>
              <a:rPr lang="en-US" sz="1400" b="1" dirty="0">
                <a:latin typeface="Times New Roman" panose="02020603050405020304" pitchFamily="18" charset="0"/>
                <a:cs typeface="Times New Roman" panose="02020603050405020304" pitchFamily="18" charset="0"/>
              </a:rPr>
              <a:t> - Production</a:t>
            </a:r>
          </a:p>
        </p:txBody>
      </p:sp>
      <p:sp>
        <p:nvSpPr>
          <p:cNvPr id="11" name="TextBox 10">
            <a:extLst>
              <a:ext uri="{FF2B5EF4-FFF2-40B4-BE49-F238E27FC236}">
                <a16:creationId xmlns:a16="http://schemas.microsoft.com/office/drawing/2014/main" id="{9E042C94-1C54-F24D-B4C7-459CA6570B6B}"/>
              </a:ext>
            </a:extLst>
          </p:cNvPr>
          <p:cNvSpPr txBox="1"/>
          <p:nvPr/>
        </p:nvSpPr>
        <p:spPr>
          <a:xfrm>
            <a:off x="457200" y="3866351"/>
            <a:ext cx="3037840" cy="307777"/>
          </a:xfrm>
          <a:prstGeom prst="rect">
            <a:avLst/>
          </a:prstGeom>
          <a:solidFill>
            <a:schemeClr val="bg1"/>
          </a:solidFill>
        </p:spPr>
        <p:txBody>
          <a:bodyPr wrap="square" rtlCol="0">
            <a:spAutoFit/>
          </a:bodyPr>
          <a:lstStyle/>
          <a:p>
            <a:pPr algn="ctr"/>
            <a:r>
              <a:rPr lang="en-US" sz="1400" b="1" dirty="0" err="1">
                <a:latin typeface="Times New Roman" panose="02020603050405020304" pitchFamily="18" charset="0"/>
                <a:cs typeface="Times New Roman" panose="02020603050405020304" pitchFamily="18" charset="0"/>
              </a:rPr>
              <a:t>AddTEMPESTD</a:t>
            </a:r>
            <a:r>
              <a:rPr lang="en-US" sz="1400" b="1" dirty="0">
                <a:latin typeface="Times New Roman" panose="02020603050405020304" pitchFamily="18" charset="0"/>
                <a:cs typeface="Times New Roman" panose="02020603050405020304" pitchFamily="18" charset="0"/>
              </a:rPr>
              <a:t> - Production</a:t>
            </a:r>
          </a:p>
        </p:txBody>
      </p:sp>
      <p:sp>
        <p:nvSpPr>
          <p:cNvPr id="12" name="TextBox 11">
            <a:extLst>
              <a:ext uri="{FF2B5EF4-FFF2-40B4-BE49-F238E27FC236}">
                <a16:creationId xmlns:a16="http://schemas.microsoft.com/office/drawing/2014/main" id="{771CDE07-01BC-6A4A-BA63-C176894620CD}"/>
              </a:ext>
            </a:extLst>
          </p:cNvPr>
          <p:cNvSpPr txBox="1"/>
          <p:nvPr/>
        </p:nvSpPr>
        <p:spPr>
          <a:xfrm>
            <a:off x="3835400" y="3866350"/>
            <a:ext cx="3378200" cy="307777"/>
          </a:xfrm>
          <a:prstGeom prst="rect">
            <a:avLst/>
          </a:prstGeom>
          <a:solidFill>
            <a:schemeClr val="bg1"/>
          </a:solid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AddTEMPESTD2 - Production</a:t>
            </a:r>
          </a:p>
        </p:txBody>
      </p:sp>
      <p:sp>
        <p:nvSpPr>
          <p:cNvPr id="15" name="TextBox 14">
            <a:extLst>
              <a:ext uri="{FF2B5EF4-FFF2-40B4-BE49-F238E27FC236}">
                <a16:creationId xmlns:a16="http://schemas.microsoft.com/office/drawing/2014/main" id="{09D3232A-6E3B-4445-A42B-792B2C2B363B}"/>
              </a:ext>
            </a:extLst>
          </p:cNvPr>
          <p:cNvSpPr txBox="1"/>
          <p:nvPr/>
        </p:nvSpPr>
        <p:spPr>
          <a:xfrm>
            <a:off x="7152640" y="1763161"/>
            <a:ext cx="4815840" cy="452431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Zonal averaged bias of specific humidity (g/kg) </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Composite bias from all cycles during December 8-12, 2018.</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pronounced dry bias in the order of 0.2-0.5 g/kg is evident in the tropical (20ºS – 20ºN) lower tropospheric layers (below 900 </a:t>
            </a:r>
            <a:r>
              <a:rPr lang="en-US" dirty="0" err="1">
                <a:latin typeface="Times New Roman" panose="02020603050405020304" pitchFamily="18" charset="0"/>
                <a:cs typeface="Times New Roman" panose="02020603050405020304" pitchFamily="18" charset="0"/>
              </a:rPr>
              <a:t>hPa</a:t>
            </a:r>
            <a:r>
              <a:rPr lang="en-US"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appears that the analysis resulted from assimilating TEMPEST-D clear-sky radiances has slightly reduced dry bias near surface over the tropical regions.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4FBFB095-126A-0345-B152-FE1084D3FD75}"/>
              </a:ext>
            </a:extLst>
          </p:cNvPr>
          <p:cNvGrpSpPr/>
          <p:nvPr/>
        </p:nvGrpSpPr>
        <p:grpSpPr>
          <a:xfrm>
            <a:off x="1436370" y="3220451"/>
            <a:ext cx="4521312" cy="3345813"/>
            <a:chOff x="1436370" y="3220451"/>
            <a:chExt cx="4521312" cy="3345813"/>
          </a:xfrm>
        </p:grpSpPr>
        <p:sp>
          <p:nvSpPr>
            <p:cNvPr id="17" name="Rounded Rectangle 16">
              <a:extLst>
                <a:ext uri="{FF2B5EF4-FFF2-40B4-BE49-F238E27FC236}">
                  <a16:creationId xmlns:a16="http://schemas.microsoft.com/office/drawing/2014/main" id="{0BEEF47D-1388-5C48-A089-AC65B8ED84A5}"/>
                </a:ext>
              </a:extLst>
            </p:cNvPr>
            <p:cNvSpPr/>
            <p:nvPr/>
          </p:nvSpPr>
          <p:spPr>
            <a:xfrm>
              <a:off x="1436370" y="6021570"/>
              <a:ext cx="1036320" cy="5445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a:extLst>
                <a:ext uri="{FF2B5EF4-FFF2-40B4-BE49-F238E27FC236}">
                  <a16:creationId xmlns:a16="http://schemas.microsoft.com/office/drawing/2014/main" id="{9FF7F506-CF71-8E40-B1D9-DEA63D6A0A0B}"/>
                </a:ext>
              </a:extLst>
            </p:cNvPr>
            <p:cNvSpPr/>
            <p:nvPr/>
          </p:nvSpPr>
          <p:spPr>
            <a:xfrm>
              <a:off x="1436370" y="3220451"/>
              <a:ext cx="1036320" cy="5445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292EC55B-E04F-F140-A944-2D85CDE74E72}"/>
                </a:ext>
              </a:extLst>
            </p:cNvPr>
            <p:cNvSpPr/>
            <p:nvPr/>
          </p:nvSpPr>
          <p:spPr>
            <a:xfrm>
              <a:off x="4921362" y="6021752"/>
              <a:ext cx="1036320" cy="5445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a:extLst>
                <a:ext uri="{FF2B5EF4-FFF2-40B4-BE49-F238E27FC236}">
                  <a16:creationId xmlns:a16="http://schemas.microsoft.com/office/drawing/2014/main" id="{A277246B-65F1-D448-BEF5-2448DE68A83D}"/>
                </a:ext>
              </a:extLst>
            </p:cNvPr>
            <p:cNvSpPr/>
            <p:nvPr/>
          </p:nvSpPr>
          <p:spPr>
            <a:xfrm>
              <a:off x="4921362" y="3220451"/>
              <a:ext cx="1036320" cy="5445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7232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9B03CA-428F-D24C-813E-82139AFE001B}"/>
              </a:ext>
            </a:extLst>
          </p:cNvPr>
          <p:cNvSpPr>
            <a:spLocks noGrp="1"/>
          </p:cNvSpPr>
          <p:nvPr>
            <p:ph idx="1"/>
          </p:nvPr>
        </p:nvSpPr>
        <p:spPr>
          <a:xfrm rot="10800000" flipV="1">
            <a:off x="488950" y="5207634"/>
            <a:ext cx="10515600" cy="1509780"/>
          </a:xfrm>
        </p:spPr>
        <p:txBody>
          <a:bodyPr>
            <a:normAutofit/>
          </a:bodyPr>
          <a:lstStyle/>
          <a:p>
            <a:r>
              <a:rPr lang="en-US" sz="1800" dirty="0">
                <a:latin typeface="Times New Roman" panose="02020603050405020304" pitchFamily="18" charset="0"/>
                <a:cs typeface="Times New Roman" panose="02020603050405020304" pitchFamily="18" charset="0"/>
              </a:rPr>
              <a:t>The pronounced dry bias in the lower tropospheric layers is evident in the fit-to-</a:t>
            </a:r>
            <a:r>
              <a:rPr lang="en-US" sz="1800" dirty="0" err="1">
                <a:latin typeface="Times New Roman" panose="02020603050405020304" pitchFamily="18" charset="0"/>
                <a:cs typeface="Times New Roman" panose="02020603050405020304" pitchFamily="18" charset="0"/>
              </a:rPr>
              <a:t>rawinsonde</a:t>
            </a:r>
            <a:r>
              <a:rPr lang="en-US" sz="1800" dirty="0">
                <a:latin typeface="Times New Roman" panose="02020603050405020304" pitchFamily="18" charset="0"/>
                <a:cs typeface="Times New Roman" panose="02020603050405020304" pitchFamily="18" charset="0"/>
              </a:rPr>
              <a:t> comparison and persists through the first 48 hours of forecasts. </a:t>
            </a:r>
          </a:p>
          <a:p>
            <a:r>
              <a:rPr lang="en-US" sz="1800" dirty="0">
                <a:latin typeface="Times New Roman" panose="02020603050405020304" pitchFamily="18" charset="0"/>
                <a:cs typeface="Times New Roman" panose="02020603050405020304" pitchFamily="18" charset="0"/>
              </a:rPr>
              <a:t>All four experiments have very similar behavior with very small differences among them.  </a:t>
            </a:r>
          </a:p>
        </p:txBody>
      </p:sp>
      <p:sp>
        <p:nvSpPr>
          <p:cNvPr id="4" name="Title 1">
            <a:extLst>
              <a:ext uri="{FF2B5EF4-FFF2-40B4-BE49-F238E27FC236}">
                <a16:creationId xmlns:a16="http://schemas.microsoft.com/office/drawing/2014/main" id="{569AFB64-6FB6-A844-BAAE-B5DC38D0EE5F}"/>
              </a:ext>
            </a:extLst>
          </p:cNvPr>
          <p:cNvSpPr txBox="1">
            <a:spLocks/>
          </p:cNvSpPr>
          <p:nvPr/>
        </p:nvSpPr>
        <p:spPr>
          <a:xfrm>
            <a:off x="108857" y="140586"/>
            <a:ext cx="11974286" cy="883352"/>
          </a:xfrm>
          <a:prstGeom prst="rect">
            <a:avLst/>
          </a:prstGeom>
          <a:solidFill>
            <a:srgbClr val="CCFFCC"/>
          </a:solidFill>
          <a:ln w="38100" cmpd="sng">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cs typeface="Times New Roman" panose="02020603050405020304" pitchFamily="18" charset="0"/>
              </a:rPr>
              <a:t>Forecast Skills: standard metrics</a:t>
            </a:r>
          </a:p>
        </p:txBody>
      </p:sp>
      <p:sp>
        <p:nvSpPr>
          <p:cNvPr id="2" name="Slide Number Placeholder 1">
            <a:extLst>
              <a:ext uri="{FF2B5EF4-FFF2-40B4-BE49-F238E27FC236}">
                <a16:creationId xmlns:a16="http://schemas.microsoft.com/office/drawing/2014/main" id="{4EC8CA60-0DAC-FC47-BD7D-E8D25F86F417}"/>
              </a:ext>
            </a:extLst>
          </p:cNvPr>
          <p:cNvSpPr>
            <a:spLocks noGrp="1"/>
          </p:cNvSpPr>
          <p:nvPr>
            <p:ph type="sldNum" sz="quarter" idx="12"/>
          </p:nvPr>
        </p:nvSpPr>
        <p:spPr/>
        <p:txBody>
          <a:bodyPr/>
          <a:lstStyle/>
          <a:p>
            <a:fld id="{28416882-A88D-024C-AB06-1EE7348E9C2A}" type="slidenum">
              <a:rPr lang="en-US" smtClean="0"/>
              <a:t>16</a:t>
            </a:fld>
            <a:endParaRPr lang="en-US"/>
          </a:p>
        </p:txBody>
      </p:sp>
      <p:grpSp>
        <p:nvGrpSpPr>
          <p:cNvPr id="24" name="Group 23">
            <a:extLst>
              <a:ext uri="{FF2B5EF4-FFF2-40B4-BE49-F238E27FC236}">
                <a16:creationId xmlns:a16="http://schemas.microsoft.com/office/drawing/2014/main" id="{693B41DF-5EED-5F42-ACF8-3DF03B636044}"/>
              </a:ext>
            </a:extLst>
          </p:cNvPr>
          <p:cNvGrpSpPr/>
          <p:nvPr/>
        </p:nvGrpSpPr>
        <p:grpSpPr>
          <a:xfrm>
            <a:off x="108857" y="1479550"/>
            <a:ext cx="12026807" cy="3728084"/>
            <a:chOff x="108857" y="2190750"/>
            <a:chExt cx="12026807" cy="3728084"/>
          </a:xfrm>
        </p:grpSpPr>
        <p:pic>
          <p:nvPicPr>
            <p:cNvPr id="6" name="Picture 5">
              <a:extLst>
                <a:ext uri="{FF2B5EF4-FFF2-40B4-BE49-F238E27FC236}">
                  <a16:creationId xmlns:a16="http://schemas.microsoft.com/office/drawing/2014/main" id="{D75F9271-95AE-6445-B062-130F4F1FB522}"/>
                </a:ext>
              </a:extLst>
            </p:cNvPr>
            <p:cNvPicPr>
              <a:picLocks noChangeAspect="1"/>
            </p:cNvPicPr>
            <p:nvPr/>
          </p:nvPicPr>
          <p:blipFill>
            <a:blip r:embed="rId2"/>
            <a:stretch>
              <a:fillRect/>
            </a:stretch>
          </p:blipFill>
          <p:spPr>
            <a:xfrm>
              <a:off x="216354" y="2190750"/>
              <a:ext cx="2926080" cy="3657600"/>
            </a:xfrm>
            <a:prstGeom prst="rect">
              <a:avLst/>
            </a:prstGeom>
          </p:spPr>
        </p:pic>
        <p:pic>
          <p:nvPicPr>
            <p:cNvPr id="8" name="Picture 7">
              <a:extLst>
                <a:ext uri="{FF2B5EF4-FFF2-40B4-BE49-F238E27FC236}">
                  <a16:creationId xmlns:a16="http://schemas.microsoft.com/office/drawing/2014/main" id="{1A93920E-C16F-5F4E-B20C-23B05D0F9C4B}"/>
                </a:ext>
              </a:extLst>
            </p:cNvPr>
            <p:cNvPicPr>
              <a:picLocks noChangeAspect="1"/>
            </p:cNvPicPr>
            <p:nvPr/>
          </p:nvPicPr>
          <p:blipFill>
            <a:blip r:embed="rId3"/>
            <a:stretch>
              <a:fillRect/>
            </a:stretch>
          </p:blipFill>
          <p:spPr>
            <a:xfrm>
              <a:off x="3197408" y="2190750"/>
              <a:ext cx="2926080" cy="3657600"/>
            </a:xfrm>
            <a:prstGeom prst="rect">
              <a:avLst/>
            </a:prstGeom>
          </p:spPr>
        </p:pic>
        <p:pic>
          <p:nvPicPr>
            <p:cNvPr id="10" name="Picture 9">
              <a:extLst>
                <a:ext uri="{FF2B5EF4-FFF2-40B4-BE49-F238E27FC236}">
                  <a16:creationId xmlns:a16="http://schemas.microsoft.com/office/drawing/2014/main" id="{D7D3CE82-4A0B-B84A-9B37-A15A3D3E1942}"/>
                </a:ext>
              </a:extLst>
            </p:cNvPr>
            <p:cNvPicPr>
              <a:picLocks noChangeAspect="1"/>
            </p:cNvPicPr>
            <p:nvPr/>
          </p:nvPicPr>
          <p:blipFill>
            <a:blip r:embed="rId4"/>
            <a:stretch>
              <a:fillRect/>
            </a:stretch>
          </p:blipFill>
          <p:spPr>
            <a:xfrm>
              <a:off x="6178462" y="2190750"/>
              <a:ext cx="2926080" cy="3657600"/>
            </a:xfrm>
            <a:prstGeom prst="rect">
              <a:avLst/>
            </a:prstGeom>
          </p:spPr>
        </p:pic>
        <p:pic>
          <p:nvPicPr>
            <p:cNvPr id="12" name="Picture 11">
              <a:extLst>
                <a:ext uri="{FF2B5EF4-FFF2-40B4-BE49-F238E27FC236}">
                  <a16:creationId xmlns:a16="http://schemas.microsoft.com/office/drawing/2014/main" id="{EA47953A-D8F7-5043-89CE-11E6C0A84047}"/>
                </a:ext>
              </a:extLst>
            </p:cNvPr>
            <p:cNvPicPr>
              <a:picLocks noChangeAspect="1"/>
            </p:cNvPicPr>
            <p:nvPr/>
          </p:nvPicPr>
          <p:blipFill>
            <a:blip r:embed="rId5"/>
            <a:stretch>
              <a:fillRect/>
            </a:stretch>
          </p:blipFill>
          <p:spPr>
            <a:xfrm>
              <a:off x="9157063" y="2190750"/>
              <a:ext cx="2926080" cy="3657600"/>
            </a:xfrm>
            <a:prstGeom prst="rect">
              <a:avLst/>
            </a:prstGeom>
          </p:spPr>
        </p:pic>
        <p:sp>
          <p:nvSpPr>
            <p:cNvPr id="13" name="Rounded Rectangle 12">
              <a:extLst>
                <a:ext uri="{FF2B5EF4-FFF2-40B4-BE49-F238E27FC236}">
                  <a16:creationId xmlns:a16="http://schemas.microsoft.com/office/drawing/2014/main" id="{BE3F2652-021B-7746-9443-42F4B1BE22C7}"/>
                </a:ext>
              </a:extLst>
            </p:cNvPr>
            <p:cNvSpPr/>
            <p:nvPr/>
          </p:nvSpPr>
          <p:spPr>
            <a:xfrm>
              <a:off x="2546349" y="5777865"/>
              <a:ext cx="1009651" cy="1409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E7DA170C-78B8-D94A-873F-EE50AE386849}"/>
                </a:ext>
              </a:extLst>
            </p:cNvPr>
            <p:cNvSpPr/>
            <p:nvPr/>
          </p:nvSpPr>
          <p:spPr>
            <a:xfrm>
              <a:off x="5508713" y="5742623"/>
              <a:ext cx="1009651" cy="1409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237288D5-5AEC-6846-A7C8-C99619BB3D24}"/>
                </a:ext>
              </a:extLst>
            </p:cNvPr>
            <p:cNvSpPr/>
            <p:nvPr/>
          </p:nvSpPr>
          <p:spPr>
            <a:xfrm>
              <a:off x="8471077" y="5742623"/>
              <a:ext cx="1009651" cy="1409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E28D379F-7F71-AD46-A841-9F0B8C6A78CB}"/>
                </a:ext>
              </a:extLst>
            </p:cNvPr>
            <p:cNvSpPr/>
            <p:nvPr/>
          </p:nvSpPr>
          <p:spPr>
            <a:xfrm>
              <a:off x="11126013" y="5725002"/>
              <a:ext cx="1009651" cy="1409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69DA046E-3E5E-F548-8C37-35E3BCF0B5ED}"/>
                </a:ext>
              </a:extLst>
            </p:cNvPr>
            <p:cNvSpPr/>
            <p:nvPr/>
          </p:nvSpPr>
          <p:spPr>
            <a:xfrm>
              <a:off x="108857" y="5777864"/>
              <a:ext cx="1009651" cy="1409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17C40D9F-54A1-FA42-B110-D4B7C5FAD05B}"/>
                </a:ext>
              </a:extLst>
            </p:cNvPr>
            <p:cNvCxnSpPr/>
            <p:nvPr/>
          </p:nvCxnSpPr>
          <p:spPr>
            <a:xfrm>
              <a:off x="2571750" y="2438400"/>
              <a:ext cx="0" cy="3168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6B40867-2E16-0D40-803C-D5086C782E2C}"/>
                </a:ext>
              </a:extLst>
            </p:cNvPr>
            <p:cNvCxnSpPr/>
            <p:nvPr/>
          </p:nvCxnSpPr>
          <p:spPr>
            <a:xfrm>
              <a:off x="5372100" y="2438400"/>
              <a:ext cx="0" cy="3168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18B32D8-4D7D-9241-8C14-07861A4F73C6}"/>
                </a:ext>
              </a:extLst>
            </p:cNvPr>
            <p:cNvCxnSpPr/>
            <p:nvPr/>
          </p:nvCxnSpPr>
          <p:spPr>
            <a:xfrm>
              <a:off x="8426450" y="2438400"/>
              <a:ext cx="0" cy="3168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74113A9-E6DF-4E46-8231-27AD7286FA20}"/>
                </a:ext>
              </a:extLst>
            </p:cNvPr>
            <p:cNvCxnSpPr/>
            <p:nvPr/>
          </p:nvCxnSpPr>
          <p:spPr>
            <a:xfrm>
              <a:off x="11334750" y="2438400"/>
              <a:ext cx="0" cy="3168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34D8E253-C122-514A-B511-7107F092CB26}"/>
                </a:ext>
              </a:extLst>
            </p:cNvPr>
            <p:cNvSpPr/>
            <p:nvPr/>
          </p:nvSpPr>
          <p:spPr>
            <a:xfrm>
              <a:off x="1201057" y="2240914"/>
              <a:ext cx="354693" cy="1784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F0A89953-EC37-8E4E-9D4B-D5D0A8177564}"/>
              </a:ext>
            </a:extLst>
          </p:cNvPr>
          <p:cNvSpPr txBox="1"/>
          <p:nvPr/>
        </p:nvSpPr>
        <p:spPr>
          <a:xfrm>
            <a:off x="2650041" y="1107064"/>
            <a:ext cx="694689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Fit-to-Observations: </a:t>
            </a:r>
            <a:r>
              <a:rPr lang="en-US" dirty="0" err="1">
                <a:latin typeface="Times New Roman" panose="02020603050405020304" pitchFamily="18" charset="0"/>
                <a:cs typeface="Times New Roman" panose="02020603050405020304" pitchFamily="18" charset="0"/>
              </a:rPr>
              <a:t>Rawinsondes</a:t>
            </a:r>
            <a:r>
              <a:rPr lang="en-US" dirty="0">
                <a:latin typeface="Times New Roman" panose="02020603050405020304" pitchFamily="18" charset="0"/>
                <a:cs typeface="Times New Roman" panose="02020603050405020304" pitchFamily="18" charset="0"/>
              </a:rPr>
              <a:t> over Tropical regions (20ºS – 20ºN)</a:t>
            </a:r>
            <a:endParaRPr lang="en-US" dirty="0"/>
          </a:p>
        </p:txBody>
      </p:sp>
      <p:sp>
        <p:nvSpPr>
          <p:cNvPr id="26" name="Rounded Rectangle 25">
            <a:extLst>
              <a:ext uri="{FF2B5EF4-FFF2-40B4-BE49-F238E27FC236}">
                <a16:creationId xmlns:a16="http://schemas.microsoft.com/office/drawing/2014/main" id="{AA0D68BC-B4AD-4C49-B0FE-294F5AD4DBF2}"/>
              </a:ext>
            </a:extLst>
          </p:cNvPr>
          <p:cNvSpPr/>
          <p:nvPr/>
        </p:nvSpPr>
        <p:spPr>
          <a:xfrm flipV="1">
            <a:off x="1528222" y="2438400"/>
            <a:ext cx="45719" cy="107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453D5F65-B5EE-A44A-AEB2-13C53753EB64}"/>
              </a:ext>
            </a:extLst>
          </p:cNvPr>
          <p:cNvSpPr/>
          <p:nvPr/>
        </p:nvSpPr>
        <p:spPr>
          <a:xfrm flipV="1">
            <a:off x="7488964" y="2433240"/>
            <a:ext cx="45719" cy="107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CDE30A4A-8BCF-834C-B3D4-638BFB378791}"/>
              </a:ext>
            </a:extLst>
          </p:cNvPr>
          <p:cNvSpPr/>
          <p:nvPr/>
        </p:nvSpPr>
        <p:spPr>
          <a:xfrm flipV="1">
            <a:off x="4512083" y="2437288"/>
            <a:ext cx="45719" cy="107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95496A40-A8B7-CC41-98BE-68385A15D9A4}"/>
              </a:ext>
            </a:extLst>
          </p:cNvPr>
          <p:cNvSpPr/>
          <p:nvPr/>
        </p:nvSpPr>
        <p:spPr>
          <a:xfrm flipV="1">
            <a:off x="10468383" y="2434430"/>
            <a:ext cx="45719" cy="107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803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9B03CA-428F-D24C-813E-82139AFE001B}"/>
              </a:ext>
            </a:extLst>
          </p:cNvPr>
          <p:cNvSpPr>
            <a:spLocks noGrp="1"/>
          </p:cNvSpPr>
          <p:nvPr>
            <p:ph idx="1"/>
          </p:nvPr>
        </p:nvSpPr>
        <p:spPr>
          <a:xfrm>
            <a:off x="152911" y="3570578"/>
            <a:ext cx="3472544" cy="3146836"/>
          </a:xfrm>
        </p:spPr>
        <p:txBody>
          <a:bodyPr>
            <a:normAutofit fontScale="92500" lnSpcReduction="20000"/>
          </a:bodyPr>
          <a:lstStyle/>
          <a:p>
            <a:r>
              <a:rPr lang="en-US" sz="1800" dirty="0">
                <a:latin typeface="Times New Roman" panose="02020603050405020304" pitchFamily="18" charset="0"/>
                <a:cs typeface="Times New Roman" panose="02020603050405020304" pitchFamily="18" charset="0"/>
              </a:rPr>
              <a:t>ACC is used to assess the quality of a forecast via measuring how well a forecast correlates with the target analysis/verification. </a:t>
            </a:r>
          </a:p>
          <a:p>
            <a:r>
              <a:rPr lang="en-US" sz="1800" dirty="0">
                <a:latin typeface="Times New Roman" panose="02020603050405020304" pitchFamily="18" charset="0"/>
                <a:cs typeface="Times New Roman" panose="02020603050405020304" pitchFamily="18" charset="0"/>
              </a:rPr>
              <a:t>The three Add experiments appear to have similar forecast skills in the first 48 hours in terms of 500 </a:t>
            </a:r>
            <a:r>
              <a:rPr lang="en-US" sz="1800" dirty="0" err="1">
                <a:latin typeface="Times New Roman" panose="02020603050405020304" pitchFamily="18" charset="0"/>
                <a:cs typeface="Times New Roman" panose="02020603050405020304" pitchFamily="18" charset="0"/>
              </a:rPr>
              <a:t>mb</a:t>
            </a:r>
            <a:r>
              <a:rPr lang="en-US" sz="1800" dirty="0">
                <a:latin typeface="Times New Roman" panose="02020603050405020304" pitchFamily="18" charset="0"/>
                <a:cs typeface="Times New Roman" panose="02020603050405020304" pitchFamily="18" charset="0"/>
              </a:rPr>
              <a:t> geopotential height. </a:t>
            </a:r>
          </a:p>
          <a:p>
            <a:r>
              <a:rPr lang="en-US" sz="1800" dirty="0">
                <a:latin typeface="Times New Roman" panose="02020603050405020304" pitchFamily="18" charset="0"/>
                <a:cs typeface="Times New Roman" panose="02020603050405020304" pitchFamily="18" charset="0"/>
              </a:rPr>
              <a:t>The two Add TEMPESTD experiments have slightly higher forecast scores in terms of TPW, which are likely due to the slightly reduced dry bias in the Tropical region.</a:t>
            </a:r>
          </a:p>
        </p:txBody>
      </p:sp>
      <p:sp>
        <p:nvSpPr>
          <p:cNvPr id="4" name="Title 1">
            <a:extLst>
              <a:ext uri="{FF2B5EF4-FFF2-40B4-BE49-F238E27FC236}">
                <a16:creationId xmlns:a16="http://schemas.microsoft.com/office/drawing/2014/main" id="{569AFB64-6FB6-A844-BAAE-B5DC38D0EE5F}"/>
              </a:ext>
            </a:extLst>
          </p:cNvPr>
          <p:cNvSpPr txBox="1">
            <a:spLocks/>
          </p:cNvSpPr>
          <p:nvPr/>
        </p:nvSpPr>
        <p:spPr>
          <a:xfrm>
            <a:off x="108857" y="140586"/>
            <a:ext cx="11974286" cy="883352"/>
          </a:xfrm>
          <a:prstGeom prst="rect">
            <a:avLst/>
          </a:prstGeom>
          <a:solidFill>
            <a:srgbClr val="CCFFCC"/>
          </a:solidFill>
          <a:ln w="38100" cmpd="sng">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cs typeface="Times New Roman" panose="02020603050405020304" pitchFamily="18" charset="0"/>
              </a:rPr>
              <a:t>Forecast Skills: standard metrics (cont.)</a:t>
            </a:r>
          </a:p>
        </p:txBody>
      </p:sp>
      <p:sp>
        <p:nvSpPr>
          <p:cNvPr id="2" name="Slide Number Placeholder 1">
            <a:extLst>
              <a:ext uri="{FF2B5EF4-FFF2-40B4-BE49-F238E27FC236}">
                <a16:creationId xmlns:a16="http://schemas.microsoft.com/office/drawing/2014/main" id="{4EC8CA60-0DAC-FC47-BD7D-E8D25F86F417}"/>
              </a:ext>
            </a:extLst>
          </p:cNvPr>
          <p:cNvSpPr>
            <a:spLocks noGrp="1"/>
          </p:cNvSpPr>
          <p:nvPr>
            <p:ph type="sldNum" sz="quarter" idx="12"/>
          </p:nvPr>
        </p:nvSpPr>
        <p:spPr/>
        <p:txBody>
          <a:bodyPr/>
          <a:lstStyle/>
          <a:p>
            <a:fld id="{28416882-A88D-024C-AB06-1EE7348E9C2A}" type="slidenum">
              <a:rPr lang="en-US" smtClean="0"/>
              <a:t>17</a:t>
            </a:fld>
            <a:endParaRPr lang="en-US"/>
          </a:p>
        </p:txBody>
      </p:sp>
      <p:sp>
        <p:nvSpPr>
          <p:cNvPr id="24" name="TextBox 23">
            <a:extLst>
              <a:ext uri="{FF2B5EF4-FFF2-40B4-BE49-F238E27FC236}">
                <a16:creationId xmlns:a16="http://schemas.microsoft.com/office/drawing/2014/main" id="{F17290EB-A095-9E40-982C-07D203A0D3C5}"/>
              </a:ext>
            </a:extLst>
          </p:cNvPr>
          <p:cNvSpPr txBox="1"/>
          <p:nvPr/>
        </p:nvSpPr>
        <p:spPr>
          <a:xfrm>
            <a:off x="2317753" y="1145690"/>
            <a:ext cx="694689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Anomaly Correlation Coefficient: 500 </a:t>
            </a:r>
            <a:r>
              <a:rPr lang="en-US" dirty="0" err="1">
                <a:latin typeface="Times New Roman" panose="02020603050405020304" pitchFamily="18" charset="0"/>
                <a:cs typeface="Times New Roman" panose="02020603050405020304" pitchFamily="18" charset="0"/>
              </a:rPr>
              <a:t>mb</a:t>
            </a:r>
            <a:r>
              <a:rPr lang="en-US" dirty="0">
                <a:latin typeface="Times New Roman" panose="02020603050405020304" pitchFamily="18" charset="0"/>
                <a:cs typeface="Times New Roman" panose="02020603050405020304" pitchFamily="18" charset="0"/>
              </a:rPr>
              <a:t> Geopotential Height and TPW</a:t>
            </a:r>
            <a:endParaRPr lang="en-US" dirty="0"/>
          </a:p>
        </p:txBody>
      </p:sp>
      <p:grpSp>
        <p:nvGrpSpPr>
          <p:cNvPr id="5" name="Group 4">
            <a:extLst>
              <a:ext uri="{FF2B5EF4-FFF2-40B4-BE49-F238E27FC236}">
                <a16:creationId xmlns:a16="http://schemas.microsoft.com/office/drawing/2014/main" id="{6B065946-FA71-C546-8D13-B7A79F1682FA}"/>
              </a:ext>
            </a:extLst>
          </p:cNvPr>
          <p:cNvGrpSpPr/>
          <p:nvPr/>
        </p:nvGrpSpPr>
        <p:grpSpPr>
          <a:xfrm>
            <a:off x="3643898" y="1511961"/>
            <a:ext cx="4296383" cy="5215042"/>
            <a:chOff x="3643898" y="1511961"/>
            <a:chExt cx="4296383" cy="5215042"/>
          </a:xfrm>
        </p:grpSpPr>
        <p:pic>
          <p:nvPicPr>
            <p:cNvPr id="7" name="Picture 6">
              <a:extLst>
                <a:ext uri="{FF2B5EF4-FFF2-40B4-BE49-F238E27FC236}">
                  <a16:creationId xmlns:a16="http://schemas.microsoft.com/office/drawing/2014/main" id="{814F75D8-3FAC-B241-956B-FA081A1635C8}"/>
                </a:ext>
              </a:extLst>
            </p:cNvPr>
            <p:cNvPicPr>
              <a:picLocks noChangeAspect="1"/>
            </p:cNvPicPr>
            <p:nvPr/>
          </p:nvPicPr>
          <p:blipFill rotWithShape="1">
            <a:blip r:embed="rId2"/>
            <a:srcRect l="5264" t="8744" b="6671"/>
            <a:stretch/>
          </p:blipFill>
          <p:spPr>
            <a:xfrm>
              <a:off x="3643898" y="1606363"/>
              <a:ext cx="4296383" cy="5120640"/>
            </a:xfrm>
            <a:prstGeom prst="rect">
              <a:avLst/>
            </a:prstGeom>
          </p:spPr>
        </p:pic>
        <p:sp>
          <p:nvSpPr>
            <p:cNvPr id="18" name="TextBox 17">
              <a:extLst>
                <a:ext uri="{FF2B5EF4-FFF2-40B4-BE49-F238E27FC236}">
                  <a16:creationId xmlns:a16="http://schemas.microsoft.com/office/drawing/2014/main" id="{BFA7C3E6-ACE8-EE46-854F-0B442C9ED852}"/>
                </a:ext>
              </a:extLst>
            </p:cNvPr>
            <p:cNvSpPr txBox="1"/>
            <p:nvPr/>
          </p:nvSpPr>
          <p:spPr>
            <a:xfrm>
              <a:off x="3975876" y="1511961"/>
              <a:ext cx="3517900" cy="276999"/>
            </a:xfrm>
            <a:prstGeom prst="rect">
              <a:avLst/>
            </a:prstGeom>
            <a:solidFill>
              <a:schemeClr val="bg1"/>
            </a:solid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Global 500 </a:t>
              </a:r>
              <a:r>
                <a:rPr lang="en-US" sz="1200" b="1" dirty="0" err="1">
                  <a:latin typeface="Times New Roman" panose="02020603050405020304" pitchFamily="18" charset="0"/>
                  <a:cs typeface="Times New Roman" panose="02020603050405020304" pitchFamily="18" charset="0"/>
                </a:rPr>
                <a:t>mb</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GeoHeight</a:t>
              </a:r>
              <a:r>
                <a:rPr lang="en-US" sz="1200" b="1" dirty="0">
                  <a:latin typeface="Times New Roman" panose="02020603050405020304" pitchFamily="18" charset="0"/>
                  <a:cs typeface="Times New Roman" panose="02020603050405020304" pitchFamily="18" charset="0"/>
                </a:rPr>
                <a:t> ACC</a:t>
              </a:r>
            </a:p>
          </p:txBody>
        </p:sp>
        <p:sp>
          <p:nvSpPr>
            <p:cNvPr id="26" name="TextBox 25">
              <a:extLst>
                <a:ext uri="{FF2B5EF4-FFF2-40B4-BE49-F238E27FC236}">
                  <a16:creationId xmlns:a16="http://schemas.microsoft.com/office/drawing/2014/main" id="{E90D7679-676E-1941-9870-86C793BE82B6}"/>
                </a:ext>
              </a:extLst>
            </p:cNvPr>
            <p:cNvSpPr txBox="1"/>
            <p:nvPr/>
          </p:nvSpPr>
          <p:spPr>
            <a:xfrm>
              <a:off x="3707002" y="4066392"/>
              <a:ext cx="3931426" cy="276999"/>
            </a:xfrm>
            <a:prstGeom prst="rect">
              <a:avLst/>
            </a:prstGeom>
            <a:solidFill>
              <a:schemeClr val="bg1"/>
            </a:solid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Global 500 </a:t>
              </a:r>
              <a:r>
                <a:rPr lang="en-US" sz="1200" b="1" dirty="0" err="1">
                  <a:latin typeface="Times New Roman" panose="02020603050405020304" pitchFamily="18" charset="0"/>
                  <a:cs typeface="Times New Roman" panose="02020603050405020304" pitchFamily="18" charset="0"/>
                </a:rPr>
                <a:t>mb</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GeoHeight</a:t>
              </a:r>
              <a:r>
                <a:rPr lang="en-US" sz="1200" b="1" dirty="0">
                  <a:latin typeface="Times New Roman" panose="02020603050405020304" pitchFamily="18" charset="0"/>
                  <a:cs typeface="Times New Roman" panose="02020603050405020304" pitchFamily="18" charset="0"/>
                </a:rPr>
                <a:t> ACC: Relative to Control</a:t>
              </a:r>
            </a:p>
          </p:txBody>
        </p:sp>
      </p:grpSp>
      <p:grpSp>
        <p:nvGrpSpPr>
          <p:cNvPr id="6" name="Group 5">
            <a:extLst>
              <a:ext uri="{FF2B5EF4-FFF2-40B4-BE49-F238E27FC236}">
                <a16:creationId xmlns:a16="http://schemas.microsoft.com/office/drawing/2014/main" id="{243DE2DE-4E4F-8442-A882-05ACD2139ECD}"/>
              </a:ext>
            </a:extLst>
          </p:cNvPr>
          <p:cNvGrpSpPr/>
          <p:nvPr/>
        </p:nvGrpSpPr>
        <p:grpSpPr>
          <a:xfrm>
            <a:off x="7656871" y="1511960"/>
            <a:ext cx="4535129" cy="5215043"/>
            <a:chOff x="7656871" y="1511960"/>
            <a:chExt cx="4535129" cy="5215043"/>
          </a:xfrm>
        </p:grpSpPr>
        <p:pic>
          <p:nvPicPr>
            <p:cNvPr id="11" name="Picture 10">
              <a:extLst>
                <a:ext uri="{FF2B5EF4-FFF2-40B4-BE49-F238E27FC236}">
                  <a16:creationId xmlns:a16="http://schemas.microsoft.com/office/drawing/2014/main" id="{07B0F7D6-AD23-9D47-946C-5D356473AB42}"/>
                </a:ext>
              </a:extLst>
            </p:cNvPr>
            <p:cNvPicPr>
              <a:picLocks noChangeAspect="1"/>
            </p:cNvPicPr>
            <p:nvPr/>
          </p:nvPicPr>
          <p:blipFill rotWithShape="1">
            <a:blip r:embed="rId3"/>
            <a:srcRect t="8744" b="6672"/>
            <a:stretch/>
          </p:blipFill>
          <p:spPr>
            <a:xfrm>
              <a:off x="7656871" y="1606363"/>
              <a:ext cx="4535129" cy="5120640"/>
            </a:xfrm>
            <a:prstGeom prst="rect">
              <a:avLst/>
            </a:prstGeom>
          </p:spPr>
        </p:pic>
        <p:sp>
          <p:nvSpPr>
            <p:cNvPr id="25" name="TextBox 24">
              <a:extLst>
                <a:ext uri="{FF2B5EF4-FFF2-40B4-BE49-F238E27FC236}">
                  <a16:creationId xmlns:a16="http://schemas.microsoft.com/office/drawing/2014/main" id="{CD1F4F96-9D3F-C949-9B11-B73409826663}"/>
                </a:ext>
              </a:extLst>
            </p:cNvPr>
            <p:cNvSpPr txBox="1"/>
            <p:nvPr/>
          </p:nvSpPr>
          <p:spPr>
            <a:xfrm>
              <a:off x="8227597" y="1511960"/>
              <a:ext cx="3517900" cy="276999"/>
            </a:xfrm>
            <a:prstGeom prst="rect">
              <a:avLst/>
            </a:prstGeom>
            <a:solidFill>
              <a:schemeClr val="bg1"/>
            </a:solid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Global TPW ACC</a:t>
              </a:r>
            </a:p>
          </p:txBody>
        </p:sp>
        <p:sp>
          <p:nvSpPr>
            <p:cNvPr id="27" name="TextBox 26">
              <a:extLst>
                <a:ext uri="{FF2B5EF4-FFF2-40B4-BE49-F238E27FC236}">
                  <a16:creationId xmlns:a16="http://schemas.microsoft.com/office/drawing/2014/main" id="{6ADFE21F-61D1-D342-938A-4FFDBA0C6442}"/>
                </a:ext>
              </a:extLst>
            </p:cNvPr>
            <p:cNvSpPr txBox="1"/>
            <p:nvPr/>
          </p:nvSpPr>
          <p:spPr>
            <a:xfrm>
              <a:off x="8165485" y="4066393"/>
              <a:ext cx="3517900" cy="276999"/>
            </a:xfrm>
            <a:prstGeom prst="rect">
              <a:avLst/>
            </a:prstGeom>
            <a:solidFill>
              <a:schemeClr val="bg1"/>
            </a:solid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Global TPW ACC: Relative to Control</a:t>
              </a:r>
            </a:p>
          </p:txBody>
        </p:sp>
      </p:grpSp>
      <p:grpSp>
        <p:nvGrpSpPr>
          <p:cNvPr id="31" name="Group 30">
            <a:extLst>
              <a:ext uri="{FF2B5EF4-FFF2-40B4-BE49-F238E27FC236}">
                <a16:creationId xmlns:a16="http://schemas.microsoft.com/office/drawing/2014/main" id="{608B1E8A-ED85-E14E-A838-9ED2F892365B}"/>
              </a:ext>
            </a:extLst>
          </p:cNvPr>
          <p:cNvGrpSpPr/>
          <p:nvPr/>
        </p:nvGrpSpPr>
        <p:grpSpPr>
          <a:xfrm>
            <a:off x="216016" y="1620383"/>
            <a:ext cx="3472544" cy="2119236"/>
            <a:chOff x="216016" y="1620383"/>
            <a:chExt cx="3472544" cy="2119236"/>
          </a:xfrm>
        </p:grpSpPr>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B7AEF207-62EB-1B4B-85A2-FE7C6179C137}"/>
                    </a:ext>
                  </a:extLst>
                </p:cNvPr>
                <p:cNvSpPr/>
                <p:nvPr/>
              </p:nvSpPr>
              <p:spPr>
                <a:xfrm>
                  <a:off x="394465" y="1620383"/>
                  <a:ext cx="3001463" cy="10112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𝐴𝐶𝐶</m:t>
                        </m:r>
                        <m:r>
                          <a:rPr lang="en-US" i="0">
                            <a:latin typeface="Cambria Math" panose="02040503050406030204" pitchFamily="18" charset="0"/>
                          </a:rPr>
                          <m: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d>
                                  <m:dPr>
                                    <m:begChr m:val=""/>
                                    <m:ctrlPr>
                                      <a:rPr lang="en-US"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𝑓</m:t>
                                        </m:r>
                                        <m:r>
                                          <a:rPr lang="en-US" i="0">
                                            <a:latin typeface="Cambria Math" panose="02040503050406030204" pitchFamily="18" charset="0"/>
                                          </a:rPr>
                                          <m:t>−</m:t>
                                        </m:r>
                                        <m:r>
                                          <a:rPr lang="en-US" i="1">
                                            <a:latin typeface="Cambria Math" panose="02040503050406030204" pitchFamily="18" charset="0"/>
                                          </a:rPr>
                                          <m:t>𝑐</m:t>
                                        </m:r>
                                      </m:e>
                                    </m:d>
                                    <m:r>
                                      <a:rPr lang="en-US" i="0">
                                        <a:latin typeface="Cambria Math" panose="02040503050406030204" pitchFamily="18" charset="0"/>
                                      </a:rPr>
                                      <m:t>∗(</m:t>
                                    </m:r>
                                    <m:r>
                                      <a:rPr lang="en-US" i="1">
                                        <a:latin typeface="Cambria Math" panose="02040503050406030204" pitchFamily="18" charset="0"/>
                                      </a:rPr>
                                      <m:t>𝑎</m:t>
                                    </m:r>
                                    <m:r>
                                      <a:rPr lang="en-US" i="0">
                                        <a:latin typeface="Cambria Math" panose="02040503050406030204" pitchFamily="18" charset="0"/>
                                      </a:rPr>
                                      <m:t>−</m:t>
                                    </m:r>
                                    <m:r>
                                      <a:rPr lang="en-US" i="1">
                                        <a:latin typeface="Cambria Math" panose="02040503050406030204" pitchFamily="18" charset="0"/>
                                      </a:rPr>
                                      <m:t>𝑐</m:t>
                                    </m:r>
                                  </m:e>
                                </m:d>
                              </m:e>
                            </m:acc>
                          </m:num>
                          <m:den>
                            <m:rad>
                              <m:radPr>
                                <m:degHide m:val="on"/>
                                <m:ctrlPr>
                                  <a:rPr lang="en-US" i="1">
                                    <a:latin typeface="Cambria Math" panose="02040503050406030204" pitchFamily="18" charset="0"/>
                                  </a:rPr>
                                </m:ctrlPr>
                              </m:radPr>
                              <m:deg/>
                              <m:e>
                                <m:acc>
                                  <m:accPr>
                                    <m:chr m:val="̅"/>
                                    <m:ctrlPr>
                                      <a:rPr lang="en-US" i="1">
                                        <a:latin typeface="Cambria Math" panose="02040503050406030204" pitchFamily="18" charset="0"/>
                                      </a:rPr>
                                    </m:ctrlPr>
                                  </m:acc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𝑓</m:t>
                                            </m:r>
                                            <m:r>
                                              <a:rPr lang="en-US" i="0">
                                                <a:latin typeface="Cambria Math" panose="02040503050406030204" pitchFamily="18" charset="0"/>
                                              </a:rPr>
                                              <m:t>−</m:t>
                                            </m:r>
                                            <m:r>
                                              <a:rPr lang="en-US" i="1">
                                                <a:latin typeface="Cambria Math" panose="02040503050406030204" pitchFamily="18" charset="0"/>
                                              </a:rPr>
                                              <m:t>𝑐</m:t>
                                            </m:r>
                                          </m:e>
                                        </m:d>
                                      </m:e>
                                      <m:sup>
                                        <m:r>
                                          <a:rPr lang="en-US" i="0">
                                            <a:latin typeface="Cambria Math" panose="02040503050406030204" pitchFamily="18" charset="0"/>
                                          </a:rPr>
                                          <m:t>2</m:t>
                                        </m:r>
                                      </m:sup>
                                    </m:sSup>
                                  </m:e>
                                </m:acc>
                                <m:r>
                                  <a:rPr lang="en-US" i="0">
                                    <a:latin typeface="Cambria Math" panose="02040503050406030204" pitchFamily="18" charset="0"/>
                                  </a:rPr>
                                  <m:t>∗</m:t>
                                </m:r>
                                <m:acc>
                                  <m:accPr>
                                    <m:chr m:val="̅"/>
                                    <m:ctrlPr>
                                      <a:rPr lang="en-US" i="1">
                                        <a:latin typeface="Cambria Math" panose="02040503050406030204" pitchFamily="18" charset="0"/>
                                      </a:rPr>
                                    </m:ctrlPr>
                                  </m:acc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𝑎</m:t>
                                            </m:r>
                                            <m:r>
                                              <a:rPr lang="en-US" i="0">
                                                <a:latin typeface="Cambria Math" panose="02040503050406030204" pitchFamily="18" charset="0"/>
                                              </a:rPr>
                                              <m:t>−</m:t>
                                            </m:r>
                                            <m:r>
                                              <a:rPr lang="en-US" i="1">
                                                <a:latin typeface="Cambria Math" panose="02040503050406030204" pitchFamily="18" charset="0"/>
                                              </a:rPr>
                                              <m:t>𝑐</m:t>
                                            </m:r>
                                          </m:e>
                                        </m:d>
                                      </m:e>
                                      <m:sup>
                                        <m:r>
                                          <a:rPr lang="en-US" i="0">
                                            <a:latin typeface="Cambria Math" panose="02040503050406030204" pitchFamily="18" charset="0"/>
                                          </a:rPr>
                                          <m:t>2</m:t>
                                        </m:r>
                                      </m:sup>
                                    </m:sSup>
                                  </m:e>
                                </m:acc>
                              </m:e>
                            </m:rad>
                          </m:den>
                        </m:f>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28" name="Rectangle 27">
                  <a:extLst>
                    <a:ext uri="{FF2B5EF4-FFF2-40B4-BE49-F238E27FC236}">
                      <a16:creationId xmlns:a16="http://schemas.microsoft.com/office/drawing/2014/main" id="{B7AEF207-62EB-1B4B-85A2-FE7C6179C137}"/>
                    </a:ext>
                  </a:extLst>
                </p:cNvPr>
                <p:cNvSpPr>
                  <a:spLocks noRot="1" noChangeAspect="1" noMove="1" noResize="1" noEditPoints="1" noAdjustHandles="1" noChangeArrowheads="1" noChangeShapeType="1" noTextEdit="1"/>
                </p:cNvSpPr>
                <p:nvPr/>
              </p:nvSpPr>
              <p:spPr>
                <a:xfrm>
                  <a:off x="394465" y="1620383"/>
                  <a:ext cx="3001463" cy="1011239"/>
                </a:xfrm>
                <a:prstGeom prst="rect">
                  <a:avLst/>
                </a:prstGeom>
                <a:blipFill>
                  <a:blip r:embed="rId4"/>
                  <a:stretch>
                    <a:fillRect t="-41250" r="-422" b="-8750"/>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2826840D-2A80-D546-80B5-82FD02150F4D}"/>
                </a:ext>
              </a:extLst>
            </p:cNvPr>
            <p:cNvSpPr txBox="1"/>
            <p:nvPr/>
          </p:nvSpPr>
          <p:spPr>
            <a:xfrm>
              <a:off x="216016" y="2631623"/>
              <a:ext cx="3472544" cy="1107996"/>
            </a:xfrm>
            <a:prstGeom prst="rect">
              <a:avLst/>
            </a:prstGeom>
            <a:noFill/>
          </p:spPr>
          <p:txBody>
            <a:bodyPr wrap="square" rtlCol="0">
              <a:spAutoFit/>
            </a:bodyPr>
            <a:lstStyle/>
            <a:p>
              <a:r>
                <a:rPr lang="en-US" sz="1600" i="1" dirty="0">
                  <a:latin typeface="Times New Roman" panose="02020603050405020304" pitchFamily="18" charset="0"/>
                  <a:cs typeface="Times New Roman" panose="02020603050405020304" pitchFamily="18" charset="0"/>
                </a:rPr>
                <a:t>f</a:t>
              </a:r>
              <a:r>
                <a:rPr lang="en-US" sz="1600" dirty="0">
                  <a:latin typeface="Times New Roman" panose="02020603050405020304" pitchFamily="18" charset="0"/>
                  <a:cs typeface="Times New Roman" panose="02020603050405020304" pitchFamily="18" charset="0"/>
                </a:rPr>
                <a:t>: forecast cycled FV3GFS experiments</a:t>
              </a:r>
            </a:p>
            <a:p>
              <a:r>
                <a:rPr lang="en-US" sz="1600" i="1" dirty="0">
                  <a:latin typeface="Times New Roman" panose="02020603050405020304" pitchFamily="18" charset="0"/>
                  <a:cs typeface="Times New Roman" panose="02020603050405020304" pitchFamily="18" charset="0"/>
                </a:rPr>
                <a:t>a</a:t>
              </a:r>
              <a:r>
                <a:rPr lang="en-US" sz="1600" dirty="0">
                  <a:latin typeface="Times New Roman" panose="02020603050405020304" pitchFamily="18" charset="0"/>
                  <a:cs typeface="Times New Roman" panose="02020603050405020304" pitchFamily="18" charset="0"/>
                </a:rPr>
                <a:t>: GDAS production analysis</a:t>
              </a:r>
            </a:p>
            <a:p>
              <a:r>
                <a:rPr lang="en-US" sz="1600" i="1" dirty="0">
                  <a:latin typeface="Times New Roman" panose="02020603050405020304" pitchFamily="18" charset="0"/>
                  <a:cs typeface="Times New Roman" panose="02020603050405020304" pitchFamily="18" charset="0"/>
                </a:rPr>
                <a:t>c</a:t>
              </a:r>
              <a:r>
                <a:rPr lang="en-US" sz="1600" dirty="0">
                  <a:latin typeface="Times New Roman" panose="02020603050405020304" pitchFamily="18" charset="0"/>
                  <a:cs typeface="Times New Roman" panose="02020603050405020304" pitchFamily="18" charset="0"/>
                </a:rPr>
                <a:t>: NCAR/NOAA Reanalysis dataset</a:t>
              </a:r>
            </a:p>
            <a:p>
              <a:endParaRPr lang="en-US" dirty="0"/>
            </a:p>
          </p:txBody>
        </p:sp>
      </p:grpSp>
    </p:spTree>
    <p:extLst>
      <p:ext uri="{BB962C8B-B14F-4D97-AF65-F5344CB8AC3E}">
        <p14:creationId xmlns:p14="http://schemas.microsoft.com/office/powerpoint/2010/main" val="6072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B83459D-2F53-5F4A-8670-3BDEC19E369E}"/>
              </a:ext>
            </a:extLst>
          </p:cNvPr>
          <p:cNvPicPr>
            <a:picLocks noGrp="1" noChangeAspect="1"/>
          </p:cNvPicPr>
          <p:nvPr>
            <p:ph idx="1"/>
          </p:nvPr>
        </p:nvPicPr>
        <p:blipFill rotWithShape="1">
          <a:blip r:embed="rId3"/>
          <a:srcRect b="75336"/>
          <a:stretch/>
        </p:blipFill>
        <p:spPr>
          <a:xfrm>
            <a:off x="291232" y="1171378"/>
            <a:ext cx="7613902" cy="3874214"/>
          </a:xfrm>
        </p:spPr>
      </p:pic>
      <p:sp>
        <p:nvSpPr>
          <p:cNvPr id="4" name="Title 1">
            <a:extLst>
              <a:ext uri="{FF2B5EF4-FFF2-40B4-BE49-F238E27FC236}">
                <a16:creationId xmlns:a16="http://schemas.microsoft.com/office/drawing/2014/main" id="{3693F687-CB93-A443-B82B-E7251759D129}"/>
              </a:ext>
            </a:extLst>
          </p:cNvPr>
          <p:cNvSpPr txBox="1">
            <a:spLocks/>
          </p:cNvSpPr>
          <p:nvPr/>
        </p:nvSpPr>
        <p:spPr>
          <a:xfrm>
            <a:off x="108857" y="140586"/>
            <a:ext cx="11974286" cy="883352"/>
          </a:xfrm>
          <a:prstGeom prst="rect">
            <a:avLst/>
          </a:prstGeom>
          <a:solidFill>
            <a:srgbClr val="CCFFCC"/>
          </a:solidFill>
          <a:ln w="38100" cmpd="sng">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cs typeface="Times New Roman" panose="02020603050405020304" pitchFamily="18" charset="0"/>
              </a:rPr>
              <a:t>Forecast Skills: </a:t>
            </a:r>
            <a:r>
              <a:rPr lang="en-US" sz="3200" b="1" dirty="0" err="1">
                <a:latin typeface="Times New Roman" panose="02020603050405020304" pitchFamily="18" charset="0"/>
                <a:cs typeface="Times New Roman" panose="02020603050405020304" pitchFamily="18" charset="0"/>
              </a:rPr>
              <a:t>Obs</a:t>
            </a:r>
            <a:r>
              <a:rPr lang="en-US" sz="3200" b="1" dirty="0">
                <a:latin typeface="Times New Roman" panose="02020603050405020304" pitchFamily="18" charset="0"/>
                <a:cs typeface="Times New Roman" panose="02020603050405020304" pitchFamily="18" charset="0"/>
              </a:rPr>
              <a:t> vs. Synthetic GMI (work in progress) </a:t>
            </a:r>
          </a:p>
        </p:txBody>
      </p:sp>
      <p:sp>
        <p:nvSpPr>
          <p:cNvPr id="2" name="Slide Number Placeholder 1">
            <a:extLst>
              <a:ext uri="{FF2B5EF4-FFF2-40B4-BE49-F238E27FC236}">
                <a16:creationId xmlns:a16="http://schemas.microsoft.com/office/drawing/2014/main" id="{F070C051-32CF-DC49-A721-93FA7980EA17}"/>
              </a:ext>
            </a:extLst>
          </p:cNvPr>
          <p:cNvSpPr>
            <a:spLocks noGrp="1"/>
          </p:cNvSpPr>
          <p:nvPr>
            <p:ph type="sldNum" sz="quarter" idx="12"/>
          </p:nvPr>
        </p:nvSpPr>
        <p:spPr/>
        <p:txBody>
          <a:bodyPr/>
          <a:lstStyle/>
          <a:p>
            <a:fld id="{28416882-A88D-024C-AB06-1EE7348E9C2A}" type="slidenum">
              <a:rPr lang="en-US" smtClean="0"/>
              <a:t>18</a:t>
            </a:fld>
            <a:endParaRPr lang="en-US"/>
          </a:p>
        </p:txBody>
      </p:sp>
      <p:sp>
        <p:nvSpPr>
          <p:cNvPr id="7" name="TextBox 6">
            <a:extLst>
              <a:ext uri="{FF2B5EF4-FFF2-40B4-BE49-F238E27FC236}">
                <a16:creationId xmlns:a16="http://schemas.microsoft.com/office/drawing/2014/main" id="{F8CE2E89-E2A4-4442-8D2B-9C588528B9A8}"/>
              </a:ext>
            </a:extLst>
          </p:cNvPr>
          <p:cNvSpPr txBox="1"/>
          <p:nvPr/>
        </p:nvSpPr>
        <p:spPr>
          <a:xfrm>
            <a:off x="1587358" y="1087652"/>
            <a:ext cx="4649161" cy="338554"/>
          </a:xfrm>
          <a:prstGeom prst="rect">
            <a:avLst/>
          </a:prstGeom>
          <a:solidFill>
            <a:schemeClr val="bg1"/>
          </a:solid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Control Synthetic GMI –Observed GMI: 89 V GHz</a:t>
            </a:r>
          </a:p>
        </p:txBody>
      </p:sp>
      <p:sp>
        <p:nvSpPr>
          <p:cNvPr id="11" name="TextBox 10">
            <a:extLst>
              <a:ext uri="{FF2B5EF4-FFF2-40B4-BE49-F238E27FC236}">
                <a16:creationId xmlns:a16="http://schemas.microsoft.com/office/drawing/2014/main" id="{1E9A4CC0-F561-A740-AF61-59B199FD82C3}"/>
              </a:ext>
            </a:extLst>
          </p:cNvPr>
          <p:cNvSpPr txBox="1"/>
          <p:nvPr/>
        </p:nvSpPr>
        <p:spPr>
          <a:xfrm>
            <a:off x="291237" y="4840180"/>
            <a:ext cx="11609531"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Visual comparison of Synthetic-</a:t>
            </a:r>
            <a:r>
              <a:rPr lang="en-US" sz="2400" dirty="0" err="1">
                <a:latin typeface="Times New Roman" panose="02020603050405020304" pitchFamily="18" charset="0"/>
                <a:cs typeface="Times New Roman" panose="02020603050405020304" pitchFamily="18" charset="0"/>
              </a:rPr>
              <a:t>Obs</a:t>
            </a:r>
            <a:r>
              <a:rPr lang="en-US" sz="2400" dirty="0">
                <a:latin typeface="Times New Roman" panose="02020603050405020304" pitchFamily="18" charset="0"/>
                <a:cs typeface="Times New Roman" panose="02020603050405020304" pitchFamily="18" charset="0"/>
              </a:rPr>
              <a:t> GMI image suggest no noticeable difference between the Control (shown) and other three Add experiments (not shown).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noticeable difference may also imply that assimilating TEMPEST-D produces forecasts comparable to other experiments that assimilates MHS, which supports the statement that TEMPEST-D can be a possible back up for MHS.</a:t>
            </a:r>
          </a:p>
        </p:txBody>
      </p:sp>
      <p:sp>
        <p:nvSpPr>
          <p:cNvPr id="12" name="TextBox 11">
            <a:extLst>
              <a:ext uri="{FF2B5EF4-FFF2-40B4-BE49-F238E27FC236}">
                <a16:creationId xmlns:a16="http://schemas.microsoft.com/office/drawing/2014/main" id="{885BBE4B-810C-7E46-B563-9FC06B9D867B}"/>
              </a:ext>
            </a:extLst>
          </p:cNvPr>
          <p:cNvSpPr txBox="1"/>
          <p:nvPr/>
        </p:nvSpPr>
        <p:spPr>
          <a:xfrm>
            <a:off x="7843151" y="1627061"/>
            <a:ext cx="4239992"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standalone CRTM v2.2.6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Compute synthetic GMI 89V GHz brightness temperature (over ocean scenes only) using output from all four cycled FV3GFS experiments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daily map of difference for all four experiments</a:t>
            </a:r>
          </a:p>
        </p:txBody>
      </p:sp>
    </p:spTree>
    <p:extLst>
      <p:ext uri="{BB962C8B-B14F-4D97-AF65-F5344CB8AC3E}">
        <p14:creationId xmlns:p14="http://schemas.microsoft.com/office/powerpoint/2010/main" val="123649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3E7ED2-3F09-2D48-BCBB-8B095E80670C}"/>
              </a:ext>
            </a:extLst>
          </p:cNvPr>
          <p:cNvSpPr>
            <a:spLocks noGrp="1"/>
          </p:cNvSpPr>
          <p:nvPr>
            <p:ph type="sldNum" sz="quarter" idx="12"/>
          </p:nvPr>
        </p:nvSpPr>
        <p:spPr/>
        <p:txBody>
          <a:bodyPr/>
          <a:lstStyle/>
          <a:p>
            <a:fld id="{BCFA289E-2541-4244-A8F6-9A3CE6AF1AEB}" type="slidenum">
              <a:rPr lang="en-US" smtClean="0"/>
              <a:t>19</a:t>
            </a:fld>
            <a:endParaRPr lang="en-US"/>
          </a:p>
        </p:txBody>
      </p:sp>
      <p:sp>
        <p:nvSpPr>
          <p:cNvPr id="8" name="Content Placeholder 2">
            <a:extLst>
              <a:ext uri="{FF2B5EF4-FFF2-40B4-BE49-F238E27FC236}">
                <a16:creationId xmlns:a16="http://schemas.microsoft.com/office/drawing/2014/main" id="{F4459B0A-F580-5F43-8DDC-981A94161D78}"/>
              </a:ext>
            </a:extLst>
          </p:cNvPr>
          <p:cNvSpPr>
            <a:spLocks noGrp="1"/>
          </p:cNvSpPr>
          <p:nvPr>
            <p:ph idx="1"/>
          </p:nvPr>
        </p:nvSpPr>
        <p:spPr>
          <a:xfrm>
            <a:off x="108857" y="1112044"/>
            <a:ext cx="11854543" cy="5599020"/>
          </a:xfrm>
        </p:spPr>
        <p:txBody>
          <a:bodyPr>
            <a:normAutofit fontScale="92500"/>
          </a:bodyPr>
          <a:lstStyle/>
          <a:p>
            <a:pPr marL="457200" indent="-457200"/>
            <a:r>
              <a:rPr lang="en-US" dirty="0">
                <a:latin typeface="Times New Roman" panose="02020603050405020304" pitchFamily="18" charset="0"/>
                <a:cs typeface="Times New Roman" panose="02020603050405020304" pitchFamily="18" charset="0"/>
              </a:rPr>
              <a:t>A workflow to quickly assimilate and assess impact of </a:t>
            </a:r>
            <a:r>
              <a:rPr lang="en-US" dirty="0" err="1">
                <a:latin typeface="Times New Roman" panose="02020603050405020304" pitchFamily="18" charset="0"/>
                <a:cs typeface="Times New Roman" panose="02020603050405020304" pitchFamily="18" charset="0"/>
              </a:rPr>
              <a:t>SmallSat</a:t>
            </a:r>
            <a:r>
              <a:rPr lang="en-US" dirty="0">
                <a:latin typeface="Times New Roman" panose="02020603050405020304" pitchFamily="18" charset="0"/>
                <a:cs typeface="Times New Roman" panose="02020603050405020304" pitchFamily="18" charset="0"/>
              </a:rPr>
              <a:t> data is established under the NCEP GFS framework using TEMPEST-D as a demonstration.</a:t>
            </a:r>
          </a:p>
          <a:p>
            <a:pPr marL="457200" indent="-457200"/>
            <a:r>
              <a:rPr lang="en-US" dirty="0">
                <a:latin typeface="Times New Roman" panose="02020603050405020304" pitchFamily="18" charset="0"/>
                <a:cs typeface="Times New Roman" panose="02020603050405020304" pitchFamily="18" charset="0"/>
              </a:rPr>
              <a:t>Cycled data assimilation and forecast FV3GFS experiments for two time period, where continuous TEMPEST-D data were available, are performed and examined. </a:t>
            </a:r>
          </a:p>
          <a:p>
            <a:pPr marL="457200" indent="-457200"/>
            <a:r>
              <a:rPr lang="en-US" dirty="0">
                <a:latin typeface="Times New Roman" panose="02020603050405020304" pitchFamily="18" charset="0"/>
                <a:cs typeface="Times New Roman" panose="02020603050405020304" pitchFamily="18" charset="0"/>
              </a:rPr>
              <a:t>Results, measured in standard metrics, suggest assimilating TEMPEST-D clear-sky radiances are consistent with the assimilation of MHS.</a:t>
            </a:r>
          </a:p>
          <a:p>
            <a:pPr marL="457200" indent="-457200"/>
            <a:r>
              <a:rPr lang="en-US" dirty="0">
                <a:latin typeface="Times New Roman" panose="02020603050405020304" pitchFamily="18" charset="0"/>
                <a:cs typeface="Times New Roman" panose="02020603050405020304" pitchFamily="18" charset="0"/>
              </a:rPr>
              <a:t>Lessons learned:</a:t>
            </a:r>
          </a:p>
          <a:p>
            <a:pPr marL="914400" lvl="1" indent="-457200"/>
            <a:r>
              <a:rPr lang="en-US" dirty="0">
                <a:latin typeface="Times New Roman" panose="02020603050405020304" pitchFamily="18" charset="0"/>
                <a:cs typeface="Times New Roman" panose="02020603050405020304" pitchFamily="18" charset="0"/>
              </a:rPr>
              <a:t>Small satellites may not have the level of data availability required for long-term assimilation (e.g. because of downlink issues, competing scientific priorities, or satellite design), which is essential to appropriately address bias that usually requires monthly to seasonal assessment. </a:t>
            </a:r>
          </a:p>
          <a:p>
            <a:pPr marL="914400" lvl="1" indent="-457200"/>
            <a:r>
              <a:rPr lang="en-US" dirty="0">
                <a:latin typeface="Times New Roman" panose="02020603050405020304" pitchFamily="18" charset="0"/>
                <a:cs typeface="Times New Roman" panose="02020603050405020304" pitchFamily="18" charset="0"/>
              </a:rPr>
              <a:t>Because small satellite missions do not have engineering and Cal/Val teams scrutinizing the data, the required quality control for data assimilation experiments must be discovered and applied through trial and error or connections to the instrument teams.</a:t>
            </a:r>
          </a:p>
          <a:p>
            <a:pPr marL="914400" lvl="1" indent="-457200"/>
            <a:r>
              <a:rPr lang="en-US" dirty="0">
                <a:latin typeface="Times New Roman" panose="02020603050405020304" pitchFamily="18" charset="0"/>
                <a:cs typeface="Times New Roman" panose="02020603050405020304" pitchFamily="18" charset="0"/>
              </a:rPr>
              <a:t>Small satellite data will be provided in a variety of data formats, each of which will need to be uniquely converted to BUFR files for assimilation into GSI prior to running experiments.</a:t>
            </a:r>
          </a:p>
          <a:p>
            <a:pPr marL="457200" indent="-457200"/>
            <a:endParaRPr lang="en-US" dirty="0">
              <a:latin typeface="Times New Roman" panose="02020603050405020304" pitchFamily="18" charset="0"/>
              <a:cs typeface="Times New Roman" panose="02020603050405020304" pitchFamily="18" charset="0"/>
            </a:endParaRPr>
          </a:p>
          <a:p>
            <a:pPr marL="457200" indent="-457200"/>
            <a:endParaRPr lang="en-US" dirty="0">
              <a:latin typeface="Times New Roman" panose="02020603050405020304" pitchFamily="18" charset="0"/>
              <a:cs typeface="Times New Roman" panose="02020603050405020304" pitchFamily="18" charset="0"/>
            </a:endParaRPr>
          </a:p>
          <a:p>
            <a:pPr marL="457200" indent="-457200"/>
            <a:endParaRPr lang="en-US" dirty="0">
              <a:latin typeface="Times New Roman" panose="02020603050405020304" pitchFamily="18" charset="0"/>
              <a:cs typeface="Times New Roman" panose="02020603050405020304" pitchFamily="18" charset="0"/>
            </a:endParaRPr>
          </a:p>
          <a:p>
            <a:pPr marL="457200" indent="-457200"/>
            <a:endParaRPr lang="en-US" dirty="0">
              <a:latin typeface="Times New Roman" panose="02020603050405020304" pitchFamily="18" charset="0"/>
              <a:cs typeface="Times New Roman" panose="02020603050405020304" pitchFamily="18" charset="0"/>
            </a:endParaRPr>
          </a:p>
          <a:p>
            <a:pPr marL="457200" indent="-457200"/>
            <a:endParaRPr lang="en-US" dirty="0"/>
          </a:p>
        </p:txBody>
      </p:sp>
      <p:sp>
        <p:nvSpPr>
          <p:cNvPr id="5" name="Title 1">
            <a:extLst>
              <a:ext uri="{FF2B5EF4-FFF2-40B4-BE49-F238E27FC236}">
                <a16:creationId xmlns:a16="http://schemas.microsoft.com/office/drawing/2014/main" id="{D3DBFF23-362C-E848-AA7B-2D54A59E0F7E}"/>
              </a:ext>
            </a:extLst>
          </p:cNvPr>
          <p:cNvSpPr txBox="1">
            <a:spLocks/>
          </p:cNvSpPr>
          <p:nvPr/>
        </p:nvSpPr>
        <p:spPr>
          <a:xfrm>
            <a:off x="108857" y="140586"/>
            <a:ext cx="11974286" cy="883352"/>
          </a:xfrm>
          <a:prstGeom prst="rect">
            <a:avLst/>
          </a:prstGeom>
          <a:solidFill>
            <a:srgbClr val="CCFFCC"/>
          </a:solidFill>
          <a:ln w="38100" cmpd="sng">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cs typeface="Times New Roman" panose="02020603050405020304" pitchFamily="18" charset="0"/>
              </a:rPr>
              <a:t>Summary and Lessons Learned</a:t>
            </a:r>
          </a:p>
        </p:txBody>
      </p:sp>
    </p:spTree>
    <p:extLst>
      <p:ext uri="{BB962C8B-B14F-4D97-AF65-F5344CB8AC3E}">
        <p14:creationId xmlns:p14="http://schemas.microsoft.com/office/powerpoint/2010/main" val="218805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FDF84C-B2AA-924D-B0F1-09F111AFA1C4}"/>
              </a:ext>
            </a:extLst>
          </p:cNvPr>
          <p:cNvSpPr txBox="1">
            <a:spLocks/>
          </p:cNvSpPr>
          <p:nvPr/>
        </p:nvSpPr>
        <p:spPr>
          <a:xfrm>
            <a:off x="108857" y="140586"/>
            <a:ext cx="11974286" cy="883352"/>
          </a:xfrm>
          <a:prstGeom prst="rect">
            <a:avLst/>
          </a:prstGeom>
          <a:solidFill>
            <a:srgbClr val="CCFFCC"/>
          </a:solidFill>
          <a:ln w="38100" cmpd="sng">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cs typeface="Times New Roman" panose="02020603050405020304" pitchFamily="18" charset="0"/>
              </a:rPr>
              <a:t>Overview of the Project</a:t>
            </a:r>
          </a:p>
        </p:txBody>
      </p:sp>
      <p:sp>
        <p:nvSpPr>
          <p:cNvPr id="5" name="Content Placeholder 2">
            <a:extLst>
              <a:ext uri="{FF2B5EF4-FFF2-40B4-BE49-F238E27FC236}">
                <a16:creationId xmlns:a16="http://schemas.microsoft.com/office/drawing/2014/main" id="{ECF95ECD-8930-5042-90A3-E96A9E892202}"/>
              </a:ext>
            </a:extLst>
          </p:cNvPr>
          <p:cNvSpPr>
            <a:spLocks noGrp="1"/>
          </p:cNvSpPr>
          <p:nvPr>
            <p:ph idx="1"/>
          </p:nvPr>
        </p:nvSpPr>
        <p:spPr>
          <a:xfrm>
            <a:off x="259080" y="1253330"/>
            <a:ext cx="11673840" cy="5604670"/>
          </a:xfrm>
        </p:spPr>
        <p:txBody>
          <a:bodyPr>
            <a:normAutofit/>
          </a:bodyPr>
          <a:lstStyle/>
          <a:p>
            <a:r>
              <a:rPr lang="en-US" dirty="0">
                <a:latin typeface="Times New Roman" panose="02020603050405020304" pitchFamily="18" charset="0"/>
                <a:cs typeface="Times New Roman" panose="02020603050405020304" pitchFamily="18" charset="0"/>
              </a:rPr>
              <a:t>Small/Cube satellites (</a:t>
            </a:r>
            <a:r>
              <a:rPr lang="en-US" dirty="0" err="1">
                <a:latin typeface="Times New Roman" panose="02020603050405020304" pitchFamily="18" charset="0"/>
                <a:cs typeface="Times New Roman" panose="02020603050405020304" pitchFamily="18" charset="0"/>
              </a:rPr>
              <a:t>SmallSats</a:t>
            </a:r>
            <a:r>
              <a:rPr lang="en-US" dirty="0">
                <a:latin typeface="Times New Roman" panose="02020603050405020304" pitchFamily="18" charset="0"/>
                <a:cs typeface="Times New Roman" panose="02020603050405020304" pitchFamily="18" charset="0"/>
              </a:rPr>
              <a:t>) are emerging as a potential solution for monitoring the Earth system with relatively low cost and low risk compared to traditional satellites. </a:t>
            </a:r>
          </a:p>
          <a:p>
            <a:r>
              <a:rPr lang="en-US" dirty="0">
                <a:latin typeface="Times New Roman" panose="02020603050405020304" pitchFamily="18" charset="0"/>
                <a:cs typeface="Times New Roman" panose="02020603050405020304" pitchFamily="18" charset="0"/>
              </a:rPr>
              <a:t>A standard unit of size and mass for a </a:t>
            </a:r>
            <a:r>
              <a:rPr lang="en-US" dirty="0" err="1">
                <a:latin typeface="Times New Roman" panose="02020603050405020304" pitchFamily="18" charset="0"/>
                <a:cs typeface="Times New Roman" panose="02020603050405020304" pitchFamily="18" charset="0"/>
              </a:rPr>
              <a:t>SmallSat</a:t>
            </a:r>
            <a:r>
              <a:rPr lang="en-US" dirty="0">
                <a:latin typeface="Times New Roman" panose="02020603050405020304" pitchFamily="18" charset="0"/>
                <a:cs typeface="Times New Roman" panose="02020603050405020304" pitchFamily="18" charset="0"/>
              </a:rPr>
              <a:t> is the U, which corresponds to a volume of 10 cm cube and a mass about 1.33 kg.</a:t>
            </a:r>
          </a:p>
          <a:p>
            <a:r>
              <a:rPr lang="en-US" dirty="0">
                <a:latin typeface="Times New Roman" panose="02020603050405020304" pitchFamily="18" charset="0"/>
                <a:cs typeface="Times New Roman" panose="02020603050405020304" pitchFamily="18" charset="0"/>
              </a:rPr>
              <a:t>Our goals as part of a Technology Maturation Program: </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Explore quick and agile </a:t>
            </a:r>
            <a:r>
              <a:rPr lang="en-US" u="sng" dirty="0">
                <a:latin typeface="Times New Roman" panose="02020603050405020304" pitchFamily="18" charset="0"/>
                <a:cs typeface="Times New Roman" panose="02020603050405020304" pitchFamily="18" charset="0"/>
              </a:rPr>
              <a:t>methodologies</a:t>
            </a:r>
            <a:r>
              <a:rPr lang="en-US" dirty="0">
                <a:latin typeface="Times New Roman" panose="02020603050405020304" pitchFamily="18" charset="0"/>
                <a:cs typeface="Times New Roman" panose="02020603050405020304" pitchFamily="18" charset="0"/>
              </a:rPr>
              <a:t> to entrain small-satellites that have limited lifetimes into the NOAA processing stream. </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Develop </a:t>
            </a:r>
            <a:r>
              <a:rPr lang="en-US" u="sng" dirty="0">
                <a:latin typeface="Times New Roman" panose="02020603050405020304" pitchFamily="18" charset="0"/>
                <a:cs typeface="Times New Roman" panose="02020603050405020304" pitchFamily="18" charset="0"/>
              </a:rPr>
              <a:t>workflow</a:t>
            </a:r>
            <a:r>
              <a:rPr lang="en-US" dirty="0">
                <a:latin typeface="Times New Roman" panose="02020603050405020304" pitchFamily="18" charset="0"/>
                <a:cs typeface="Times New Roman" panose="02020603050405020304" pitchFamily="18" charset="0"/>
              </a:rPr>
              <a:t> that would allow NOAA, once it has identified an upcoming mission, to work with partners to ingest, calibrate, validate, and exploit these data in a minimum amount of time. </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Document </a:t>
            </a:r>
            <a:r>
              <a:rPr lang="en-US" u="sng" dirty="0">
                <a:latin typeface="Times New Roman" panose="02020603050405020304" pitchFamily="18" charset="0"/>
                <a:cs typeface="Times New Roman" panose="02020603050405020304" pitchFamily="18" charset="0"/>
              </a:rPr>
              <a:t>lessons learned</a:t>
            </a:r>
            <a:r>
              <a:rPr lang="en-US" dirty="0">
                <a:latin typeface="Times New Roman" panose="02020603050405020304" pitchFamily="18" charset="0"/>
                <a:cs typeface="Times New Roman" panose="02020603050405020304" pitchFamily="18" charset="0"/>
              </a:rPr>
              <a:t> and initial </a:t>
            </a:r>
            <a:r>
              <a:rPr lang="en-US" u="sng" dirty="0">
                <a:latin typeface="Times New Roman" panose="02020603050405020304" pitchFamily="18" charset="0"/>
                <a:cs typeface="Times New Roman" panose="02020603050405020304" pitchFamily="18" charset="0"/>
              </a:rPr>
              <a:t>assessment</a:t>
            </a:r>
            <a:r>
              <a:rPr lang="en-US" dirty="0">
                <a:latin typeface="Times New Roman" panose="02020603050405020304" pitchFamily="18" charset="0"/>
                <a:cs typeface="Times New Roman" panose="02020603050405020304" pitchFamily="18" charset="0"/>
              </a:rPr>
              <a:t> of impact of assimilating </a:t>
            </a:r>
            <a:r>
              <a:rPr lang="en-US" dirty="0" err="1">
                <a:latin typeface="Times New Roman" panose="02020603050405020304" pitchFamily="18" charset="0"/>
                <a:cs typeface="Times New Roman" panose="02020603050405020304" pitchFamily="18" charset="0"/>
              </a:rPr>
              <a:t>SmallSats</a:t>
            </a:r>
            <a:r>
              <a:rPr lang="en-US" dirty="0">
                <a:latin typeface="Times New Roman" panose="02020603050405020304" pitchFamily="18" charset="0"/>
                <a:cs typeface="Times New Roman" panose="02020603050405020304" pitchFamily="18" charset="0"/>
              </a:rPr>
              <a:t> in NOAA operational data assimilation and forecast systems (FV3GFS)</a:t>
            </a:r>
          </a:p>
          <a:p>
            <a:endParaRPr lang="en-US"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6AF568AD-69FA-A141-91F6-10ED52DD8ACE}"/>
              </a:ext>
            </a:extLst>
          </p:cNvPr>
          <p:cNvSpPr>
            <a:spLocks noGrp="1"/>
          </p:cNvSpPr>
          <p:nvPr>
            <p:ph type="sldNum" sz="quarter" idx="12"/>
          </p:nvPr>
        </p:nvSpPr>
        <p:spPr/>
        <p:txBody>
          <a:bodyPr/>
          <a:lstStyle/>
          <a:p>
            <a:fld id="{BCFA289E-2541-4244-A8F6-9A3CE6AF1AEB}" type="slidenum">
              <a:rPr lang="en-US" smtClean="0"/>
              <a:t>2</a:t>
            </a:fld>
            <a:endParaRPr lang="en-US"/>
          </a:p>
        </p:txBody>
      </p:sp>
    </p:spTree>
    <p:extLst>
      <p:ext uri="{BB962C8B-B14F-4D97-AF65-F5344CB8AC3E}">
        <p14:creationId xmlns:p14="http://schemas.microsoft.com/office/powerpoint/2010/main" val="1675219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3DFFC6-9440-AF48-A6F3-2A1C61491C6B}"/>
              </a:ext>
            </a:extLst>
          </p:cNvPr>
          <p:cNvSpPr>
            <a:spLocks noGrp="1"/>
          </p:cNvSpPr>
          <p:nvPr>
            <p:ph idx="1"/>
          </p:nvPr>
        </p:nvSpPr>
        <p:spPr>
          <a:xfrm>
            <a:off x="838200" y="1321806"/>
            <a:ext cx="10515600" cy="5223849"/>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Schulte, R. M., </a:t>
            </a:r>
            <a:r>
              <a:rPr lang="en-US" sz="2400" dirty="0" err="1">
                <a:latin typeface="Times New Roman" panose="02020603050405020304" pitchFamily="18" charset="0"/>
                <a:cs typeface="Times New Roman" panose="02020603050405020304" pitchFamily="18" charset="0"/>
              </a:rPr>
              <a:t>Kummerow</a:t>
            </a:r>
            <a:r>
              <a:rPr lang="en-US" sz="2400" dirty="0">
                <a:latin typeface="Times New Roman" panose="02020603050405020304" pitchFamily="18" charset="0"/>
                <a:cs typeface="Times New Roman" panose="02020603050405020304" pitchFamily="18" charset="0"/>
              </a:rPr>
              <a:t>, C. D., Berg, W., </a:t>
            </a:r>
            <a:r>
              <a:rPr lang="en-US" sz="2400" dirty="0" err="1">
                <a:latin typeface="Times New Roman" panose="02020603050405020304" pitchFamily="18" charset="0"/>
                <a:cs typeface="Times New Roman" panose="02020603050405020304" pitchFamily="18" charset="0"/>
              </a:rPr>
              <a:t>Reising</a:t>
            </a:r>
            <a:r>
              <a:rPr lang="en-US" sz="2400" dirty="0">
                <a:latin typeface="Times New Roman" panose="02020603050405020304" pitchFamily="18" charset="0"/>
                <a:cs typeface="Times New Roman" panose="02020603050405020304" pitchFamily="18" charset="0"/>
              </a:rPr>
              <a:t>, S. C., Brown, S. T., </a:t>
            </a:r>
            <a:r>
              <a:rPr lang="en-US" sz="2400" dirty="0" err="1">
                <a:latin typeface="Times New Roman" panose="02020603050405020304" pitchFamily="18" charset="0"/>
                <a:cs typeface="Times New Roman" panose="02020603050405020304" pitchFamily="18" charset="0"/>
              </a:rPr>
              <a:t>Gaier</a:t>
            </a:r>
            <a:r>
              <a:rPr lang="en-US" sz="2400" dirty="0">
                <a:latin typeface="Times New Roman" panose="02020603050405020304" pitchFamily="18" charset="0"/>
                <a:cs typeface="Times New Roman" panose="02020603050405020304" pitchFamily="18" charset="0"/>
              </a:rPr>
              <a:t>, T. C., Lim, B. H., and Padmanabhan, S. (2020). A Passive Microwave Retrieval Algorithm with Minimal View-Angle Bias : Application to the TEMPEST-D CubeSat Mission. </a:t>
            </a:r>
            <a:r>
              <a:rPr lang="en-US" sz="2400" i="1" dirty="0">
                <a:latin typeface="Times New Roman" panose="02020603050405020304" pitchFamily="18" charset="0"/>
                <a:cs typeface="Times New Roman" panose="02020603050405020304" pitchFamily="18" charset="0"/>
              </a:rPr>
              <a:t>Journal of Atmospheric and Oceanic Technology</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37</a:t>
            </a:r>
            <a:r>
              <a:rPr lang="en-US" sz="2400" dirty="0">
                <a:latin typeface="Times New Roman" panose="02020603050405020304" pitchFamily="18" charset="0"/>
                <a:cs typeface="Times New Roman" panose="02020603050405020304" pitchFamily="18" charset="0"/>
              </a:rPr>
              <a:t>, 197–210. </a:t>
            </a:r>
            <a:r>
              <a:rPr lang="en-US" sz="2400" dirty="0">
                <a:latin typeface="Times New Roman" panose="02020603050405020304" pitchFamily="18" charset="0"/>
                <a:cs typeface="Times New Roman" panose="02020603050405020304" pitchFamily="18" charset="0"/>
                <a:hlinkClick r:id="rId2"/>
              </a:rPr>
              <a:t>https://doi.org/10.1175/JTECH-D-19-0163.1</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Berg, W., Brown, S. T., Lim, B. H., </a:t>
            </a:r>
            <a:r>
              <a:rPr lang="en-US" sz="2400" dirty="0" err="1">
                <a:latin typeface="Times New Roman" panose="02020603050405020304" pitchFamily="18" charset="0"/>
                <a:cs typeface="Times New Roman" panose="02020603050405020304" pitchFamily="18" charset="0"/>
              </a:rPr>
              <a:t>Reising</a:t>
            </a:r>
            <a:r>
              <a:rPr lang="en-US" sz="2400" dirty="0">
                <a:latin typeface="Times New Roman" panose="02020603050405020304" pitchFamily="18" charset="0"/>
                <a:cs typeface="Times New Roman" panose="02020603050405020304" pitchFamily="18" charset="0"/>
              </a:rPr>
              <a:t>, S. C., </a:t>
            </a:r>
            <a:r>
              <a:rPr lang="en-US" sz="2400" dirty="0" err="1">
                <a:latin typeface="Times New Roman" panose="02020603050405020304" pitchFamily="18" charset="0"/>
                <a:cs typeface="Times New Roman" panose="02020603050405020304" pitchFamily="18" charset="0"/>
              </a:rPr>
              <a:t>Goncharenko</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Kummerow</a:t>
            </a:r>
            <a:r>
              <a:rPr lang="en-US" sz="2400" dirty="0">
                <a:latin typeface="Times New Roman" panose="02020603050405020304" pitchFamily="18" charset="0"/>
                <a:cs typeface="Times New Roman" panose="02020603050405020304" pitchFamily="18" charset="0"/>
              </a:rPr>
              <a:t>, C. D., </a:t>
            </a:r>
            <a:r>
              <a:rPr lang="en-US" sz="2400" dirty="0" err="1">
                <a:latin typeface="Times New Roman" panose="02020603050405020304" pitchFamily="18" charset="0"/>
                <a:cs typeface="Times New Roman" panose="02020603050405020304" pitchFamily="18" charset="0"/>
              </a:rPr>
              <a:t>Gaier</a:t>
            </a:r>
            <a:r>
              <a:rPr lang="en-US" sz="2400" dirty="0">
                <a:latin typeface="Times New Roman" panose="02020603050405020304" pitchFamily="18" charset="0"/>
                <a:cs typeface="Times New Roman" panose="02020603050405020304" pitchFamily="18" charset="0"/>
              </a:rPr>
              <a:t>, T. C., and Padmanabhan, S. (2020). Calibration and Validation of the TEMPEST-D CubeSat Radiometer. </a:t>
            </a:r>
            <a:r>
              <a:rPr lang="en-US" sz="2400" i="1" dirty="0">
                <a:latin typeface="Times New Roman" panose="02020603050405020304" pitchFamily="18" charset="0"/>
                <a:cs typeface="Times New Roman" panose="02020603050405020304" pitchFamily="18" charset="0"/>
              </a:rPr>
              <a:t>IEEE Transactions on Geoscience and Remote Sensing</a:t>
            </a:r>
            <a:r>
              <a:rPr lang="en-US" sz="2400" dirty="0">
                <a:latin typeface="Times New Roman" panose="02020603050405020304" pitchFamily="18" charset="0"/>
                <a:cs typeface="Times New Roman" panose="02020603050405020304" pitchFamily="18" charset="0"/>
              </a:rPr>
              <a:t>, Submitted.</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Wu, T.-C., Grasso, L., </a:t>
            </a:r>
            <a:r>
              <a:rPr lang="en-US" sz="2400" dirty="0" err="1">
                <a:latin typeface="Times New Roman" panose="02020603050405020304" pitchFamily="18" charset="0"/>
                <a:cs typeface="Times New Roman" panose="02020603050405020304" pitchFamily="18" charset="0"/>
              </a:rPr>
              <a:t>Zupanski</a:t>
            </a:r>
            <a:r>
              <a:rPr lang="en-US" sz="2400" dirty="0">
                <a:latin typeface="Times New Roman" panose="02020603050405020304" pitchFamily="18" charset="0"/>
                <a:cs typeface="Times New Roman" panose="02020603050405020304" pitchFamily="18" charset="0"/>
              </a:rPr>
              <a:t>, M., Cronk, H., Fluke, J., Schulte, R., Berg, W., </a:t>
            </a:r>
            <a:r>
              <a:rPr lang="en-US" sz="2400" dirty="0" err="1">
                <a:latin typeface="Times New Roman" panose="02020603050405020304" pitchFamily="18" charset="0"/>
                <a:cs typeface="Times New Roman" panose="02020603050405020304" pitchFamily="18" charset="0"/>
              </a:rPr>
              <a:t>Kliewer</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Kummerow</a:t>
            </a:r>
            <a:r>
              <a:rPr lang="en-US" sz="2400" dirty="0">
                <a:latin typeface="Times New Roman" panose="02020603050405020304" pitchFamily="18" charset="0"/>
                <a:cs typeface="Times New Roman" panose="02020603050405020304" pitchFamily="18" charset="0"/>
              </a:rPr>
              <a:t>, C. D., Partain, P., and Miller, S. (2020). Assessment of the Assimilation of TEMPEST-D in the NCEP Global Forecast System. In preparation for submission to </a:t>
            </a:r>
            <a:r>
              <a:rPr lang="en-US" sz="2400" i="1" dirty="0">
                <a:latin typeface="Times New Roman" panose="02020603050405020304" pitchFamily="18" charset="0"/>
                <a:cs typeface="Times New Roman" panose="02020603050405020304" pitchFamily="18" charset="0"/>
              </a:rPr>
              <a:t>Journal of Geophysical Research – Atmosphere</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5BF122F-E3D1-634D-9495-0B7294354C94}"/>
              </a:ext>
            </a:extLst>
          </p:cNvPr>
          <p:cNvSpPr>
            <a:spLocks noGrp="1"/>
          </p:cNvSpPr>
          <p:nvPr>
            <p:ph type="sldNum" sz="quarter" idx="12"/>
          </p:nvPr>
        </p:nvSpPr>
        <p:spPr/>
        <p:txBody>
          <a:bodyPr/>
          <a:lstStyle/>
          <a:p>
            <a:fld id="{28416882-A88D-024C-AB06-1EE7348E9C2A}" type="slidenum">
              <a:rPr lang="en-US" smtClean="0"/>
              <a:t>20</a:t>
            </a:fld>
            <a:endParaRPr lang="en-US"/>
          </a:p>
        </p:txBody>
      </p:sp>
      <p:sp>
        <p:nvSpPr>
          <p:cNvPr id="5" name="Title 1">
            <a:extLst>
              <a:ext uri="{FF2B5EF4-FFF2-40B4-BE49-F238E27FC236}">
                <a16:creationId xmlns:a16="http://schemas.microsoft.com/office/drawing/2014/main" id="{32DB95D2-BB27-954B-BE06-27CEB89EFD1D}"/>
              </a:ext>
            </a:extLst>
          </p:cNvPr>
          <p:cNvSpPr txBox="1">
            <a:spLocks/>
          </p:cNvSpPr>
          <p:nvPr/>
        </p:nvSpPr>
        <p:spPr>
          <a:xfrm>
            <a:off x="108857" y="140586"/>
            <a:ext cx="11974286" cy="883352"/>
          </a:xfrm>
          <a:prstGeom prst="rect">
            <a:avLst/>
          </a:prstGeom>
          <a:solidFill>
            <a:srgbClr val="CCFFCC"/>
          </a:solidFill>
          <a:ln w="38100" cmpd="sng">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1025557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E4557D6-E4FA-CE4D-9ED5-FC04E1B64C36}"/>
              </a:ext>
            </a:extLst>
          </p:cNvPr>
          <p:cNvSpPr txBox="1"/>
          <p:nvPr/>
        </p:nvSpPr>
        <p:spPr>
          <a:xfrm rot="10800000" flipV="1">
            <a:off x="830784" y="1147869"/>
            <a:ext cx="10530432" cy="1015663"/>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A proposed future mission: </a:t>
            </a:r>
            <a:r>
              <a:rPr lang="en-US" sz="2000" b="1" dirty="0">
                <a:latin typeface="Times New Roman" panose="02020603050405020304" pitchFamily="18" charset="0"/>
                <a:cs typeface="Times New Roman" panose="02020603050405020304" pitchFamily="18" charset="0"/>
              </a:rPr>
              <a:t>Temp</a:t>
            </a:r>
            <a:r>
              <a:rPr lang="en-US" sz="2000" dirty="0">
                <a:latin typeface="Times New Roman" panose="02020603050405020304" pitchFamily="18" charset="0"/>
                <a:cs typeface="Times New Roman" panose="02020603050405020304" pitchFamily="18" charset="0"/>
              </a:rPr>
              <a:t>oral </a:t>
            </a:r>
            <a:r>
              <a:rPr lang="en-US" sz="2000" b="1" dirty="0">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xperiment for </a:t>
            </a:r>
            <a:r>
              <a:rPr lang="en-US" sz="2000" b="1" dirty="0">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torms and </a:t>
            </a:r>
            <a:r>
              <a:rPr lang="en-US" sz="2000" b="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ropical Systems (TEMPEST).</a:t>
            </a:r>
          </a:p>
          <a:p>
            <a:pPr algn="ctr"/>
            <a:r>
              <a:rPr lang="en-US" sz="2000" dirty="0">
                <a:latin typeface="Times New Roman" panose="02020603050405020304" pitchFamily="18" charset="0"/>
                <a:cs typeface="Times New Roman" panose="02020603050405020304" pitchFamily="18" charset="0"/>
              </a:rPr>
              <a:t>A demonstration mission in orbit: </a:t>
            </a:r>
            <a:r>
              <a:rPr lang="en-US" sz="2000" b="1" dirty="0">
                <a:latin typeface="Times New Roman" panose="02020603050405020304" pitchFamily="18" charset="0"/>
                <a:cs typeface="Times New Roman" panose="02020603050405020304" pitchFamily="18" charset="0"/>
              </a:rPr>
              <a:t>TEMPEST-D</a:t>
            </a:r>
            <a:r>
              <a:rPr lang="en-US" sz="2000" dirty="0">
                <a:latin typeface="Times New Roman" panose="02020603050405020304" pitchFamily="18" charset="0"/>
                <a:cs typeface="Times New Roman" panose="02020603050405020304" pitchFamily="18" charset="0"/>
              </a:rPr>
              <a:t>emonstration (TEMPEST-D)</a:t>
            </a:r>
          </a:p>
          <a:p>
            <a:pPr algn="ctr"/>
            <a:r>
              <a:rPr lang="en-US" sz="2000" dirty="0">
                <a:latin typeface="Times New Roman" panose="02020603050405020304" pitchFamily="18" charset="0"/>
                <a:cs typeface="Times New Roman" panose="02020603050405020304" pitchFamily="18" charset="0"/>
              </a:rPr>
              <a:t> </a:t>
            </a:r>
            <a:endParaRPr lang="en-US" sz="2000" dirty="0"/>
          </a:p>
        </p:txBody>
      </p:sp>
      <p:pic>
        <p:nvPicPr>
          <p:cNvPr id="8" name="Picture 7">
            <a:extLst>
              <a:ext uri="{FF2B5EF4-FFF2-40B4-BE49-F238E27FC236}">
                <a16:creationId xmlns:a16="http://schemas.microsoft.com/office/drawing/2014/main" id="{AE6FC338-AD64-264B-A16A-C5F3DE2E6F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075" y="1836956"/>
            <a:ext cx="3219792" cy="2829638"/>
          </a:xfrm>
          <a:prstGeom prst="rect">
            <a:avLst/>
          </a:prstGeom>
        </p:spPr>
      </p:pic>
      <p:sp>
        <p:nvSpPr>
          <p:cNvPr id="14" name="TextBox 13">
            <a:extLst>
              <a:ext uri="{FF2B5EF4-FFF2-40B4-BE49-F238E27FC236}">
                <a16:creationId xmlns:a16="http://schemas.microsoft.com/office/drawing/2014/main" id="{320B220F-71CB-4041-9949-366CC6A8136D}"/>
              </a:ext>
            </a:extLst>
          </p:cNvPr>
          <p:cNvSpPr txBox="1"/>
          <p:nvPr/>
        </p:nvSpPr>
        <p:spPr>
          <a:xfrm>
            <a:off x="3998189" y="1958649"/>
            <a:ext cx="7689314"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TEMPEST-D was launched on May 21, 2018</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preparation for future TEMPEST mission to deploy a constellation of </a:t>
            </a:r>
            <a:r>
              <a:rPr lang="en-US" dirty="0" err="1">
                <a:latin typeface="Times New Roman" panose="02020603050405020304" pitchFamily="18" charset="0"/>
                <a:cs typeface="Times New Roman" panose="02020603050405020304" pitchFamily="18" charset="0"/>
              </a:rPr>
              <a:t>SmallSats</a:t>
            </a:r>
            <a:r>
              <a:rPr lang="en-US" dirty="0">
                <a:latin typeface="Times New Roman" panose="02020603050405020304" pitchFamily="18" charset="0"/>
                <a:cs typeface="Times New Roman" panose="02020603050405020304" pitchFamily="18" charset="0"/>
              </a:rPr>
              <a:t> for studying cloud and precipitation processes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Demonstrate the ability to monitor the atmosphere with small satellites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proof-of-concept for next generation Earth-observing technologies with lower cost and smaller risk</a:t>
            </a:r>
          </a:p>
        </p:txBody>
      </p:sp>
      <p:sp>
        <p:nvSpPr>
          <p:cNvPr id="15" name="TextBox 14">
            <a:extLst>
              <a:ext uri="{FF2B5EF4-FFF2-40B4-BE49-F238E27FC236}">
                <a16:creationId xmlns:a16="http://schemas.microsoft.com/office/drawing/2014/main" id="{106844CD-99E8-144B-B0BF-C9A06A9F948F}"/>
              </a:ext>
            </a:extLst>
          </p:cNvPr>
          <p:cNvSpPr txBox="1"/>
          <p:nvPr/>
        </p:nvSpPr>
        <p:spPr>
          <a:xfrm>
            <a:off x="278755" y="4666594"/>
            <a:ext cx="4009466"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Inclination angle = 51.6˚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400 km altitude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Cross-track scanning (-/+ 60 ˚)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Swath width ~ 825 km</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Data downlink to a single ground station at Wallops Island, Virginia</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Continuous data is rare.</a:t>
            </a:r>
          </a:p>
        </p:txBody>
      </p:sp>
      <p:sp>
        <p:nvSpPr>
          <p:cNvPr id="16" name="Slide Number Placeholder 15">
            <a:extLst>
              <a:ext uri="{FF2B5EF4-FFF2-40B4-BE49-F238E27FC236}">
                <a16:creationId xmlns:a16="http://schemas.microsoft.com/office/drawing/2014/main" id="{EAB4AF48-1D50-0D4B-8AAD-BEB5E857D308}"/>
              </a:ext>
            </a:extLst>
          </p:cNvPr>
          <p:cNvSpPr>
            <a:spLocks noGrp="1"/>
          </p:cNvSpPr>
          <p:nvPr>
            <p:ph type="sldNum" sz="quarter" idx="12"/>
          </p:nvPr>
        </p:nvSpPr>
        <p:spPr/>
        <p:txBody>
          <a:bodyPr/>
          <a:lstStyle/>
          <a:p>
            <a:fld id="{BCFA289E-2541-4244-A8F6-9A3CE6AF1AEB}" type="slidenum">
              <a:rPr lang="en-US" smtClean="0"/>
              <a:t>3</a:t>
            </a:fld>
            <a:endParaRPr lang="en-US"/>
          </a:p>
        </p:txBody>
      </p:sp>
      <p:sp>
        <p:nvSpPr>
          <p:cNvPr id="17" name="Title 1">
            <a:extLst>
              <a:ext uri="{FF2B5EF4-FFF2-40B4-BE49-F238E27FC236}">
                <a16:creationId xmlns:a16="http://schemas.microsoft.com/office/drawing/2014/main" id="{E58CCC9C-A365-7845-8998-964C4556699C}"/>
              </a:ext>
            </a:extLst>
          </p:cNvPr>
          <p:cNvSpPr txBox="1">
            <a:spLocks/>
          </p:cNvSpPr>
          <p:nvPr/>
        </p:nvSpPr>
        <p:spPr>
          <a:xfrm>
            <a:off x="108857" y="140586"/>
            <a:ext cx="11974286" cy="883352"/>
          </a:xfrm>
          <a:prstGeom prst="rect">
            <a:avLst/>
          </a:prstGeom>
          <a:solidFill>
            <a:srgbClr val="CCFFCC"/>
          </a:solidFill>
          <a:ln w="38100" cmpd="sng">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err="1">
                <a:latin typeface="Times New Roman" panose="02020603050405020304" pitchFamily="18" charset="0"/>
                <a:cs typeface="Times New Roman" panose="02020603050405020304" pitchFamily="18" charset="0"/>
              </a:rPr>
              <a:t>SmallSat</a:t>
            </a:r>
            <a:r>
              <a:rPr lang="en-US" sz="3200" b="1" dirty="0">
                <a:latin typeface="Times New Roman" panose="02020603050405020304" pitchFamily="18" charset="0"/>
                <a:cs typeface="Times New Roman" panose="02020603050405020304" pitchFamily="18" charset="0"/>
              </a:rPr>
              <a:t>: TEMPEST-D Mission</a:t>
            </a:r>
          </a:p>
        </p:txBody>
      </p:sp>
      <p:graphicFrame>
        <p:nvGraphicFramePr>
          <p:cNvPr id="18" name="Content Placeholder 3">
            <a:extLst>
              <a:ext uri="{FF2B5EF4-FFF2-40B4-BE49-F238E27FC236}">
                <a16:creationId xmlns:a16="http://schemas.microsoft.com/office/drawing/2014/main" id="{4D17B53B-30AA-CE4E-8C78-7EB117184E14}"/>
              </a:ext>
            </a:extLst>
          </p:cNvPr>
          <p:cNvGraphicFramePr>
            <a:graphicFrameLocks/>
          </p:cNvGraphicFramePr>
          <p:nvPr>
            <p:extLst>
              <p:ext uri="{D42A27DB-BD31-4B8C-83A1-F6EECF244321}">
                <p14:modId xmlns:p14="http://schemas.microsoft.com/office/powerpoint/2010/main" val="2561522612"/>
              </p:ext>
            </p:extLst>
          </p:nvPr>
        </p:nvGraphicFramePr>
        <p:xfrm>
          <a:off x="4384565" y="3836906"/>
          <a:ext cx="7065555" cy="2702006"/>
        </p:xfrm>
        <a:graphic>
          <a:graphicData uri="http://schemas.openxmlformats.org/drawingml/2006/table">
            <a:tbl>
              <a:tblPr firstRow="1" bandRow="1">
                <a:tableStyleId>{5940675A-B579-460E-94D1-54222C63F5DA}</a:tableStyleId>
              </a:tblPr>
              <a:tblGrid>
                <a:gridCol w="2041567">
                  <a:extLst>
                    <a:ext uri="{9D8B030D-6E8A-4147-A177-3AD203B41FA5}">
                      <a16:colId xmlns:a16="http://schemas.microsoft.com/office/drawing/2014/main" val="3687535326"/>
                    </a:ext>
                  </a:extLst>
                </a:gridCol>
                <a:gridCol w="2546093">
                  <a:extLst>
                    <a:ext uri="{9D8B030D-6E8A-4147-A177-3AD203B41FA5}">
                      <a16:colId xmlns:a16="http://schemas.microsoft.com/office/drawing/2014/main" val="174470242"/>
                    </a:ext>
                  </a:extLst>
                </a:gridCol>
                <a:gridCol w="2477895">
                  <a:extLst>
                    <a:ext uri="{9D8B030D-6E8A-4147-A177-3AD203B41FA5}">
                      <a16:colId xmlns:a16="http://schemas.microsoft.com/office/drawing/2014/main" val="3821124802"/>
                    </a:ext>
                  </a:extLst>
                </a:gridCol>
              </a:tblGrid>
              <a:tr h="343235">
                <a:tc>
                  <a:txBody>
                    <a:bodyPr/>
                    <a:lstStyle/>
                    <a:p>
                      <a:r>
                        <a:rPr lang="en-US" sz="1600" dirty="0">
                          <a:latin typeface="Times New Roman" panose="02020603050405020304" pitchFamily="18" charset="0"/>
                          <a:cs typeface="Times New Roman" panose="02020603050405020304" pitchFamily="18" charset="0"/>
                        </a:rPr>
                        <a:t>Specification</a:t>
                      </a:r>
                    </a:p>
                  </a:txBody>
                  <a:tcPr>
                    <a:solidFill>
                      <a:srgbClr val="92D050"/>
                    </a:solidFill>
                  </a:tcPr>
                </a:tc>
                <a:tc>
                  <a:txBody>
                    <a:bodyPr/>
                    <a:lstStyle/>
                    <a:p>
                      <a:pPr algn="ctr"/>
                      <a:r>
                        <a:rPr lang="en-US" sz="1600" dirty="0">
                          <a:latin typeface="Times New Roman" panose="02020603050405020304" pitchFamily="18" charset="0"/>
                          <a:cs typeface="Times New Roman" panose="02020603050405020304" pitchFamily="18" charset="0"/>
                        </a:rPr>
                        <a:t>TEMPEST-D</a:t>
                      </a:r>
                    </a:p>
                  </a:txBody>
                  <a:tcPr>
                    <a:solidFill>
                      <a:srgbClr val="92D050"/>
                    </a:solidFill>
                  </a:tcPr>
                </a:tc>
                <a:tc>
                  <a:txBody>
                    <a:bodyPr/>
                    <a:lstStyle/>
                    <a:p>
                      <a:pPr algn="ctr"/>
                      <a:r>
                        <a:rPr lang="en-US" sz="1600" dirty="0">
                          <a:latin typeface="Times New Roman" panose="02020603050405020304" pitchFamily="18" charset="0"/>
                          <a:cs typeface="Times New Roman" panose="02020603050405020304" pitchFamily="18" charset="0"/>
                        </a:rPr>
                        <a:t>MHS</a:t>
                      </a:r>
                    </a:p>
                  </a:txBody>
                  <a:tcPr>
                    <a:solidFill>
                      <a:srgbClr val="92D050"/>
                    </a:solidFill>
                  </a:tcPr>
                </a:tc>
                <a:extLst>
                  <a:ext uri="{0D108BD9-81ED-4DB2-BD59-A6C34878D82A}">
                    <a16:rowId xmlns:a16="http://schemas.microsoft.com/office/drawing/2014/main" val="163846350"/>
                  </a:ext>
                </a:extLst>
              </a:tr>
              <a:tr h="347091">
                <a:tc>
                  <a:txBody>
                    <a:bodyPr/>
                    <a:lstStyle/>
                    <a:p>
                      <a:r>
                        <a:rPr lang="en-US" sz="1600" dirty="0">
                          <a:latin typeface="Times New Roman" panose="02020603050405020304" pitchFamily="18" charset="0"/>
                          <a:cs typeface="Times New Roman" panose="02020603050405020304" pitchFamily="18" charset="0"/>
                        </a:rPr>
                        <a:t>Number of channels</a:t>
                      </a:r>
                    </a:p>
                  </a:txBody>
                  <a:tcPr>
                    <a:solidFill>
                      <a:srgbClr val="92D050"/>
                    </a:solidFill>
                  </a:tcPr>
                </a:tc>
                <a:tc>
                  <a:txBody>
                    <a:bodyPr/>
                    <a:lstStyle/>
                    <a:p>
                      <a:pPr algn="ctr"/>
                      <a:r>
                        <a:rPr lang="en-US" sz="1600" dirty="0">
                          <a:latin typeface="Times New Roman" panose="02020603050405020304" pitchFamily="18" charset="0"/>
                          <a:cs typeface="Times New Roman" panose="02020603050405020304" pitchFamily="18" charset="0"/>
                        </a:rPr>
                        <a:t>5</a:t>
                      </a:r>
                    </a:p>
                  </a:txBody>
                  <a:tcPr/>
                </a:tc>
                <a:tc>
                  <a:txBody>
                    <a:bodyPr/>
                    <a:lstStyle/>
                    <a:p>
                      <a:pPr algn="ctr"/>
                      <a:r>
                        <a:rPr lang="en-US" sz="1600" dirty="0">
                          <a:latin typeface="Times New Roman" panose="02020603050405020304" pitchFamily="18" charset="0"/>
                          <a:cs typeface="Times New Roman" panose="02020603050405020304" pitchFamily="18" charset="0"/>
                        </a:rPr>
                        <a:t>5</a:t>
                      </a:r>
                    </a:p>
                  </a:txBody>
                  <a:tcPr/>
                </a:tc>
                <a:extLst>
                  <a:ext uri="{0D108BD9-81ED-4DB2-BD59-A6C34878D82A}">
                    <a16:rowId xmlns:a16="http://schemas.microsoft.com/office/drawing/2014/main" val="2153670226"/>
                  </a:ext>
                </a:extLst>
              </a:tr>
              <a:tr h="312234">
                <a:tc>
                  <a:txBody>
                    <a:bodyPr/>
                    <a:lstStyle/>
                    <a:p>
                      <a:r>
                        <a:rPr lang="en-US" sz="1600" dirty="0">
                          <a:latin typeface="Times New Roman" panose="02020603050405020304" pitchFamily="18" charset="0"/>
                          <a:cs typeface="Times New Roman" panose="02020603050405020304" pitchFamily="18" charset="0"/>
                        </a:rPr>
                        <a:t>Channel Freq. (GHz)</a:t>
                      </a:r>
                    </a:p>
                  </a:txBody>
                  <a:tcPr>
                    <a:solidFill>
                      <a:srgbClr val="92D050"/>
                    </a:solidFill>
                  </a:tcPr>
                </a:tc>
                <a:tc>
                  <a:txBody>
                    <a:bodyPr/>
                    <a:lstStyle/>
                    <a:p>
                      <a:pPr algn="ctr"/>
                      <a:r>
                        <a:rPr lang="en-US" sz="1600" dirty="0">
                          <a:latin typeface="Times New Roman" panose="02020603050405020304" pitchFamily="18" charset="0"/>
                          <a:cs typeface="Times New Roman" panose="02020603050405020304" pitchFamily="18" charset="0"/>
                        </a:rPr>
                        <a:t>87, 164, 174, 178, 181</a:t>
                      </a:r>
                    </a:p>
                  </a:txBody>
                  <a:tcPr/>
                </a:tc>
                <a:tc>
                  <a:txBody>
                    <a:bodyPr/>
                    <a:lstStyle/>
                    <a:p>
                      <a:pPr algn="ctr"/>
                      <a:r>
                        <a:rPr lang="en-US" sz="1600" dirty="0">
                          <a:latin typeface="Times New Roman" panose="02020603050405020304" pitchFamily="18" charset="0"/>
                          <a:cs typeface="Times New Roman" panose="02020603050405020304" pitchFamily="18" charset="0"/>
                        </a:rPr>
                        <a:t>89, 157, 183±1, 183±3, 190</a:t>
                      </a:r>
                    </a:p>
                  </a:txBody>
                  <a:tcPr/>
                </a:tc>
                <a:extLst>
                  <a:ext uri="{0D108BD9-81ED-4DB2-BD59-A6C34878D82A}">
                    <a16:rowId xmlns:a16="http://schemas.microsoft.com/office/drawing/2014/main" val="2620476335"/>
                  </a:ext>
                </a:extLst>
              </a:tr>
              <a:tr h="318492">
                <a:tc>
                  <a:txBody>
                    <a:bodyPr/>
                    <a:lstStyle/>
                    <a:p>
                      <a:r>
                        <a:rPr lang="en-US" sz="1600" dirty="0">
                          <a:latin typeface="Times New Roman" panose="02020603050405020304" pitchFamily="18" charset="0"/>
                          <a:cs typeface="Times New Roman" panose="02020603050405020304" pitchFamily="18" charset="0"/>
                        </a:rPr>
                        <a:t>Mass</a:t>
                      </a:r>
                      <a:endParaRPr lang="en-US" sz="1600" b="1"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1600" dirty="0">
                          <a:latin typeface="Times New Roman" panose="02020603050405020304" pitchFamily="18" charset="0"/>
                          <a:cs typeface="Times New Roman" panose="02020603050405020304" pitchFamily="18" charset="0"/>
                        </a:rPr>
                        <a:t>3.8 kg</a:t>
                      </a:r>
                      <a:endParaRPr lang="en-US" sz="1600" b="1"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63 kg</a:t>
                      </a:r>
                      <a:endParaRPr lang="en-US" sz="16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6089877"/>
                  </a:ext>
                </a:extLst>
              </a:tr>
              <a:tr h="318492">
                <a:tc>
                  <a:txBody>
                    <a:bodyPr/>
                    <a:lstStyle/>
                    <a:p>
                      <a:r>
                        <a:rPr lang="en-US" sz="1600" dirty="0">
                          <a:latin typeface="Times New Roman" panose="02020603050405020304" pitchFamily="18" charset="0"/>
                          <a:cs typeface="Times New Roman" panose="02020603050405020304" pitchFamily="18" charset="0"/>
                        </a:rPr>
                        <a:t>Power</a:t>
                      </a:r>
                      <a:endParaRPr lang="en-US" sz="1600" b="1"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1600" dirty="0">
                          <a:latin typeface="Times New Roman" panose="02020603050405020304" pitchFamily="18" charset="0"/>
                          <a:cs typeface="Times New Roman" panose="02020603050405020304" pitchFamily="18" charset="0"/>
                        </a:rPr>
                        <a:t>6.5 W</a:t>
                      </a:r>
                      <a:endParaRPr lang="en-US" sz="1600" b="1"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74 W</a:t>
                      </a:r>
                      <a:endParaRPr lang="en-US" sz="16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84006456"/>
                  </a:ext>
                </a:extLst>
              </a:tr>
              <a:tr h="318492">
                <a:tc>
                  <a:txBody>
                    <a:bodyPr/>
                    <a:lstStyle/>
                    <a:p>
                      <a:r>
                        <a:rPr lang="en-US" sz="1600" dirty="0">
                          <a:latin typeface="Times New Roman" panose="02020603050405020304" pitchFamily="18" charset="0"/>
                          <a:cs typeface="Times New Roman" panose="02020603050405020304" pitchFamily="18" charset="0"/>
                        </a:rPr>
                        <a:t>Altitude</a:t>
                      </a:r>
                    </a:p>
                  </a:txBody>
                  <a:tcPr>
                    <a:solidFill>
                      <a:srgbClr val="92D050"/>
                    </a:solidFill>
                  </a:tcPr>
                </a:tc>
                <a:tc>
                  <a:txBody>
                    <a:bodyPr/>
                    <a:lstStyle/>
                    <a:p>
                      <a:pPr algn="ctr"/>
                      <a:r>
                        <a:rPr lang="en-US" sz="1600" dirty="0">
                          <a:latin typeface="Times New Roman" panose="02020603050405020304" pitchFamily="18" charset="0"/>
                          <a:cs typeface="Times New Roman" panose="02020603050405020304" pitchFamily="18" charset="0"/>
                        </a:rPr>
                        <a:t>400 km</a:t>
                      </a:r>
                    </a:p>
                  </a:txBody>
                  <a:tcPr/>
                </a:tc>
                <a:tc>
                  <a:txBody>
                    <a:bodyPr/>
                    <a:lstStyle/>
                    <a:p>
                      <a:pPr algn="ctr"/>
                      <a:r>
                        <a:rPr lang="en-US" sz="1600" dirty="0">
                          <a:latin typeface="Times New Roman" panose="02020603050405020304" pitchFamily="18" charset="0"/>
                          <a:cs typeface="Times New Roman" panose="02020603050405020304" pitchFamily="18" charset="0"/>
                        </a:rPr>
                        <a:t>820 km</a:t>
                      </a:r>
                    </a:p>
                  </a:txBody>
                  <a:tcPr/>
                </a:tc>
                <a:extLst>
                  <a:ext uri="{0D108BD9-81ED-4DB2-BD59-A6C34878D82A}">
                    <a16:rowId xmlns:a16="http://schemas.microsoft.com/office/drawing/2014/main" val="1474585767"/>
                  </a:ext>
                </a:extLst>
              </a:tr>
              <a:tr h="332760">
                <a:tc>
                  <a:txBody>
                    <a:bodyPr/>
                    <a:lstStyle/>
                    <a:p>
                      <a:r>
                        <a:rPr lang="en-US" sz="1600" dirty="0">
                          <a:latin typeface="Times New Roman" panose="02020603050405020304" pitchFamily="18" charset="0"/>
                          <a:cs typeface="Times New Roman" panose="02020603050405020304" pitchFamily="18" charset="0"/>
                        </a:rPr>
                        <a:t>Resolution at nadir</a:t>
                      </a:r>
                    </a:p>
                  </a:txBody>
                  <a:tcPr>
                    <a:solidFill>
                      <a:srgbClr val="92D050"/>
                    </a:solidFill>
                  </a:tcPr>
                </a:tc>
                <a:tc>
                  <a:txBody>
                    <a:bodyPr/>
                    <a:lstStyle/>
                    <a:p>
                      <a:pPr algn="ctr"/>
                      <a:r>
                        <a:rPr lang="en-US" sz="1600" dirty="0">
                          <a:latin typeface="Times New Roman" panose="02020603050405020304" pitchFamily="18" charset="0"/>
                          <a:cs typeface="Times New Roman" panose="02020603050405020304" pitchFamily="18" charset="0"/>
                        </a:rPr>
                        <a:t>12.5 km (25 km at 87 GHz)</a:t>
                      </a:r>
                    </a:p>
                  </a:txBody>
                  <a:tcPr/>
                </a:tc>
                <a:tc>
                  <a:txBody>
                    <a:bodyPr/>
                    <a:lstStyle/>
                    <a:p>
                      <a:pPr algn="ctr"/>
                      <a:r>
                        <a:rPr lang="en-US" sz="1600" dirty="0">
                          <a:latin typeface="Times New Roman" panose="02020603050405020304" pitchFamily="18" charset="0"/>
                          <a:cs typeface="Times New Roman" panose="02020603050405020304" pitchFamily="18" charset="0"/>
                        </a:rPr>
                        <a:t>15.9 km</a:t>
                      </a:r>
                    </a:p>
                  </a:txBody>
                  <a:tcPr/>
                </a:tc>
                <a:extLst>
                  <a:ext uri="{0D108BD9-81ED-4DB2-BD59-A6C34878D82A}">
                    <a16:rowId xmlns:a16="http://schemas.microsoft.com/office/drawing/2014/main" val="1040604821"/>
                  </a:ext>
                </a:extLst>
              </a:tr>
              <a:tr h="332760">
                <a:tc>
                  <a:txBody>
                    <a:bodyPr/>
                    <a:lstStyle/>
                    <a:p>
                      <a:r>
                        <a:rPr lang="en-US" sz="1600" dirty="0">
                          <a:latin typeface="Times New Roman" panose="02020603050405020304" pitchFamily="18" charset="0"/>
                          <a:cs typeface="Times New Roman" panose="02020603050405020304" pitchFamily="18" charset="0"/>
                        </a:rPr>
                        <a:t>Integration time</a:t>
                      </a:r>
                    </a:p>
                  </a:txBody>
                  <a:tcPr>
                    <a:solidFill>
                      <a:srgbClr val="92D050"/>
                    </a:solidFill>
                  </a:tcPr>
                </a:tc>
                <a:tc>
                  <a:txBody>
                    <a:bodyPr/>
                    <a:lstStyle/>
                    <a:p>
                      <a:pPr algn="ctr"/>
                      <a:r>
                        <a:rPr lang="en-US" sz="1600" dirty="0">
                          <a:latin typeface="Times New Roman" panose="02020603050405020304" pitchFamily="18" charset="0"/>
                          <a:cs typeface="Times New Roman" panose="02020603050405020304" pitchFamily="18" charset="0"/>
                        </a:rPr>
                        <a:t>5 </a:t>
                      </a:r>
                      <a:r>
                        <a:rPr lang="en-US" sz="1600" dirty="0" err="1">
                          <a:latin typeface="Times New Roman" panose="02020603050405020304" pitchFamily="18" charset="0"/>
                          <a:cs typeface="Times New Roman" panose="02020603050405020304" pitchFamily="18" charset="0"/>
                        </a:rPr>
                        <a:t>ms</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18.5 </a:t>
                      </a:r>
                      <a:r>
                        <a:rPr lang="en-US" sz="1600" dirty="0" err="1">
                          <a:latin typeface="Times New Roman" panose="02020603050405020304" pitchFamily="18" charset="0"/>
                          <a:cs typeface="Times New Roman" panose="02020603050405020304" pitchFamily="18" charset="0"/>
                        </a:rPr>
                        <a:t>ms</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36965352"/>
                  </a:ext>
                </a:extLst>
              </a:tr>
            </a:tbl>
          </a:graphicData>
        </a:graphic>
      </p:graphicFrame>
    </p:spTree>
    <p:extLst>
      <p:ext uri="{BB962C8B-B14F-4D97-AF65-F5344CB8AC3E}">
        <p14:creationId xmlns:p14="http://schemas.microsoft.com/office/powerpoint/2010/main" val="63338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65A339-2525-EB45-9D18-46567935B20C}"/>
              </a:ext>
            </a:extLst>
          </p:cNvPr>
          <p:cNvSpPr>
            <a:spLocks noGrp="1"/>
          </p:cNvSpPr>
          <p:nvPr>
            <p:ph idx="1"/>
          </p:nvPr>
        </p:nvSpPr>
        <p:spPr>
          <a:xfrm>
            <a:off x="155027" y="1182029"/>
            <a:ext cx="11945712" cy="5535385"/>
          </a:xfrm>
        </p:spPr>
        <p:txBody>
          <a:bodyPr>
            <a:normAutofit fontScale="92500"/>
          </a:bodyPr>
          <a:lstStyle/>
          <a:p>
            <a:pPr>
              <a:lnSpc>
                <a:spcPct val="120000"/>
              </a:lnSpc>
            </a:pPr>
            <a:r>
              <a:rPr lang="en-US" dirty="0">
                <a:latin typeface="Times New Roman" panose="02020603050405020304" pitchFamily="18" charset="0"/>
                <a:cs typeface="Times New Roman" panose="02020603050405020304" pitchFamily="18" charset="0"/>
              </a:rPr>
              <a:t>TEMPEST-D is used to demonstrate and establish the workflow for the use of quick and agile methodologies to assimilate </a:t>
            </a:r>
            <a:r>
              <a:rPr lang="en-US" dirty="0" err="1">
                <a:latin typeface="Times New Roman" panose="02020603050405020304" pitchFamily="18" charset="0"/>
                <a:cs typeface="Times New Roman" panose="02020603050405020304" pitchFamily="18" charset="0"/>
              </a:rPr>
              <a:t>SmallSat</a:t>
            </a:r>
            <a:r>
              <a:rPr lang="en-US" dirty="0">
                <a:latin typeface="Times New Roman" panose="02020603050405020304" pitchFamily="18" charset="0"/>
                <a:cs typeface="Times New Roman" panose="02020603050405020304" pitchFamily="18" charset="0"/>
              </a:rPr>
              <a:t> data into the NOAA NWP system.</a:t>
            </a:r>
          </a:p>
          <a:p>
            <a:r>
              <a:rPr lang="en-US" dirty="0">
                <a:latin typeface="Times New Roman" panose="02020603050405020304" pitchFamily="18" charset="0"/>
                <a:cs typeface="Times New Roman" panose="02020603050405020304" pitchFamily="18" charset="0"/>
              </a:rPr>
              <a:t>Items in the workflow:</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Collect TEMPEST-D data in HDF5 format from the ground station </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Quality assurance of the TEMPEST-D HDF5 data</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Prepare to be converted to BUFR format</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Obtain Community Radiative Transfer Model (CRTM) coefficient files specific to TEMPEST-D</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Develop methodologies for cloud clearing and bias corrections</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Add capabilities to assimilate TEMPEST-D in the NOAA operational data assimilation system - </a:t>
            </a:r>
            <a:r>
              <a:rPr lang="en-US" dirty="0" err="1">
                <a:latin typeface="Times New Roman" panose="02020603050405020304" pitchFamily="18" charset="0"/>
                <a:cs typeface="Times New Roman" panose="02020603050405020304" pitchFamily="18" charset="0"/>
              </a:rPr>
              <a:t>Gridpoint</a:t>
            </a:r>
            <a:r>
              <a:rPr lang="en-US" dirty="0">
                <a:latin typeface="Times New Roman" panose="02020603050405020304" pitchFamily="18" charset="0"/>
                <a:cs typeface="Times New Roman" panose="02020603050405020304" pitchFamily="18" charset="0"/>
              </a:rPr>
              <a:t> Statistical Interpolation (GSI)  </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Conduct cycled data assimilation and forecast experiments following the FV3GFS global-workflow structure</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Develop tools to assess results of the assimilation of TEMPEST-D radiances (clear-sky)</a:t>
            </a:r>
          </a:p>
        </p:txBody>
      </p:sp>
      <p:sp>
        <p:nvSpPr>
          <p:cNvPr id="7" name="Slide Number Placeholder 6">
            <a:extLst>
              <a:ext uri="{FF2B5EF4-FFF2-40B4-BE49-F238E27FC236}">
                <a16:creationId xmlns:a16="http://schemas.microsoft.com/office/drawing/2014/main" id="{C71F65DA-C3D6-8743-8F8F-4EBFD4CA0D00}"/>
              </a:ext>
            </a:extLst>
          </p:cNvPr>
          <p:cNvSpPr>
            <a:spLocks noGrp="1"/>
          </p:cNvSpPr>
          <p:nvPr>
            <p:ph type="sldNum" sz="quarter" idx="12"/>
          </p:nvPr>
        </p:nvSpPr>
        <p:spPr/>
        <p:txBody>
          <a:bodyPr/>
          <a:lstStyle/>
          <a:p>
            <a:fld id="{BCFA289E-2541-4244-A8F6-9A3CE6AF1AEB}" type="slidenum">
              <a:rPr lang="en-US" smtClean="0"/>
              <a:t>4</a:t>
            </a:fld>
            <a:endParaRPr lang="en-US" dirty="0"/>
          </a:p>
        </p:txBody>
      </p:sp>
      <p:sp>
        <p:nvSpPr>
          <p:cNvPr id="5" name="Title 1">
            <a:extLst>
              <a:ext uri="{FF2B5EF4-FFF2-40B4-BE49-F238E27FC236}">
                <a16:creationId xmlns:a16="http://schemas.microsoft.com/office/drawing/2014/main" id="{97D06587-EC35-5D41-B3DA-48881FFFC4A5}"/>
              </a:ext>
            </a:extLst>
          </p:cNvPr>
          <p:cNvSpPr txBox="1">
            <a:spLocks/>
          </p:cNvSpPr>
          <p:nvPr/>
        </p:nvSpPr>
        <p:spPr>
          <a:xfrm>
            <a:off x="108857" y="140586"/>
            <a:ext cx="11974286" cy="883352"/>
          </a:xfrm>
          <a:prstGeom prst="rect">
            <a:avLst/>
          </a:prstGeom>
          <a:solidFill>
            <a:srgbClr val="CCFFCC"/>
          </a:solidFill>
          <a:ln w="38100" cmpd="sng">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cs typeface="Times New Roman" panose="02020603050405020304" pitchFamily="18" charset="0"/>
              </a:rPr>
              <a:t>Develop workflow to use </a:t>
            </a:r>
            <a:r>
              <a:rPr lang="en-US" sz="3200" b="1" dirty="0" err="1">
                <a:latin typeface="Times New Roman" panose="02020603050405020304" pitchFamily="18" charset="0"/>
                <a:cs typeface="Times New Roman" panose="02020603050405020304" pitchFamily="18" charset="0"/>
              </a:rPr>
              <a:t>SmallSats</a:t>
            </a:r>
            <a:r>
              <a:rPr lang="en-US" sz="3200" b="1" dirty="0">
                <a:latin typeface="Times New Roman" panose="02020603050405020304" pitchFamily="18" charset="0"/>
                <a:cs typeface="Times New Roman" panose="02020603050405020304" pitchFamily="18" charset="0"/>
              </a:rPr>
              <a:t> in NOAA systems</a:t>
            </a:r>
          </a:p>
        </p:txBody>
      </p:sp>
    </p:spTree>
    <p:extLst>
      <p:ext uri="{BB962C8B-B14F-4D97-AF65-F5344CB8AC3E}">
        <p14:creationId xmlns:p14="http://schemas.microsoft.com/office/powerpoint/2010/main" val="3991754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FDF84C-B2AA-924D-B0F1-09F111AFA1C4}"/>
              </a:ext>
            </a:extLst>
          </p:cNvPr>
          <p:cNvSpPr txBox="1">
            <a:spLocks/>
          </p:cNvSpPr>
          <p:nvPr/>
        </p:nvSpPr>
        <p:spPr>
          <a:xfrm>
            <a:off x="108857" y="140586"/>
            <a:ext cx="11974286" cy="883352"/>
          </a:xfrm>
          <a:prstGeom prst="rect">
            <a:avLst/>
          </a:prstGeom>
          <a:solidFill>
            <a:srgbClr val="CCFFCC"/>
          </a:solidFill>
          <a:ln w="38100" cmpd="sng">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cs typeface="Times New Roman" panose="02020603050405020304" pitchFamily="18" charset="0"/>
              </a:rPr>
              <a:t>Scientific Question</a:t>
            </a:r>
          </a:p>
        </p:txBody>
      </p:sp>
      <p:sp>
        <p:nvSpPr>
          <p:cNvPr id="5" name="Content Placeholder 2">
            <a:extLst>
              <a:ext uri="{FF2B5EF4-FFF2-40B4-BE49-F238E27FC236}">
                <a16:creationId xmlns:a16="http://schemas.microsoft.com/office/drawing/2014/main" id="{ECF95ECD-8930-5042-90A3-E96A9E892202}"/>
              </a:ext>
            </a:extLst>
          </p:cNvPr>
          <p:cNvSpPr>
            <a:spLocks noGrp="1"/>
          </p:cNvSpPr>
          <p:nvPr>
            <p:ph idx="1"/>
          </p:nvPr>
        </p:nvSpPr>
        <p:spPr>
          <a:xfrm>
            <a:off x="259080" y="1365250"/>
            <a:ext cx="11673840" cy="5353818"/>
          </a:xfrm>
        </p:spPr>
        <p:txBody>
          <a:bodyPr>
            <a:normAutofit/>
          </a:bodyPr>
          <a:lstStyle/>
          <a:p>
            <a:pPr lvl="0"/>
            <a:r>
              <a:rPr lang="en-US" sz="3200" b="1" i="1" dirty="0">
                <a:latin typeface="Times New Roman" panose="02020603050405020304" pitchFamily="18" charset="0"/>
                <a:cs typeface="Times New Roman" panose="02020603050405020304" pitchFamily="18" charset="0"/>
              </a:rPr>
              <a:t>Are the results of the assimilation of TEMPEST-D radiances consistent with the results of the assimilation of radiances from a well-established sensor; for example, MHS? </a:t>
            </a:r>
          </a:p>
          <a:p>
            <a:pPr lvl="0"/>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By consistent we mean that the use of TEMPEST-D radiances does not deteriorate the results of assimilation compared to the use of MHS radiances. </a:t>
            </a:r>
          </a:p>
          <a:p>
            <a:r>
              <a:rPr lang="en-US" dirty="0">
                <a:latin typeface="Times New Roman" panose="02020603050405020304" pitchFamily="18" charset="0"/>
                <a:cs typeface="Times New Roman" panose="02020603050405020304" pitchFamily="18" charset="0"/>
              </a:rPr>
              <a:t>In the unlikely event of a failure of MHS, TEMPEST-D may represent a reliable backup to ensure the continuous flow of data for assimilation of radiances into an operational NWP system.</a:t>
            </a:r>
          </a:p>
          <a:p>
            <a:r>
              <a:rPr lang="en-US" dirty="0">
                <a:latin typeface="Times New Roman" panose="02020603050405020304" pitchFamily="18" charset="0"/>
                <a:cs typeface="Times New Roman" panose="02020603050405020304" pitchFamily="18" charset="0"/>
              </a:rPr>
              <a:t>We will address this question by conducting a set of data-denial experiments with the use of MHS and TEMPEST-D radiances.</a:t>
            </a:r>
          </a:p>
        </p:txBody>
      </p:sp>
      <p:sp>
        <p:nvSpPr>
          <p:cNvPr id="6" name="Slide Number Placeholder 5">
            <a:extLst>
              <a:ext uri="{FF2B5EF4-FFF2-40B4-BE49-F238E27FC236}">
                <a16:creationId xmlns:a16="http://schemas.microsoft.com/office/drawing/2014/main" id="{6AF568AD-69FA-A141-91F6-10ED52DD8ACE}"/>
              </a:ext>
            </a:extLst>
          </p:cNvPr>
          <p:cNvSpPr>
            <a:spLocks noGrp="1"/>
          </p:cNvSpPr>
          <p:nvPr>
            <p:ph type="sldNum" sz="quarter" idx="12"/>
          </p:nvPr>
        </p:nvSpPr>
        <p:spPr/>
        <p:txBody>
          <a:bodyPr/>
          <a:lstStyle/>
          <a:p>
            <a:fld id="{BCFA289E-2541-4244-A8F6-9A3CE6AF1AEB}" type="slidenum">
              <a:rPr lang="en-US" smtClean="0"/>
              <a:t>5</a:t>
            </a:fld>
            <a:endParaRPr lang="en-US"/>
          </a:p>
        </p:txBody>
      </p:sp>
    </p:spTree>
    <p:extLst>
      <p:ext uri="{BB962C8B-B14F-4D97-AF65-F5344CB8AC3E}">
        <p14:creationId xmlns:p14="http://schemas.microsoft.com/office/powerpoint/2010/main" val="2895070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2A42F6-D6B5-844A-AD6F-CF1B293A983C}"/>
              </a:ext>
            </a:extLst>
          </p:cNvPr>
          <p:cNvSpPr>
            <a:spLocks noGrp="1"/>
          </p:cNvSpPr>
          <p:nvPr>
            <p:ph idx="1"/>
          </p:nvPr>
        </p:nvSpPr>
        <p:spPr>
          <a:xfrm>
            <a:off x="359229" y="1251857"/>
            <a:ext cx="11473542" cy="5465557"/>
          </a:xfrm>
        </p:spPr>
        <p:txBody>
          <a:bodyPr>
            <a:normAutofit/>
          </a:bodyPr>
          <a:lstStyle/>
          <a:p>
            <a:r>
              <a:rPr lang="en-US" dirty="0">
                <a:latin typeface="Times New Roman" panose="02020603050405020304" pitchFamily="18" charset="0"/>
                <a:cs typeface="Times New Roman" panose="02020603050405020304" pitchFamily="18" charset="0"/>
              </a:rPr>
              <a:t>As part of QA procedure for TEMPEST-D, values of the following variables in the TEMPEST-D HDF5 data files were checked: </a:t>
            </a:r>
          </a:p>
          <a:p>
            <a:pPr marL="971550" lvl="1" indent="-514350">
              <a:buFont typeface="+mj-lt"/>
              <a:buAutoNum type="arabicParenR"/>
            </a:pPr>
            <a:r>
              <a:rPr lang="en-US" dirty="0">
                <a:latin typeface="Times New Roman" panose="02020603050405020304" pitchFamily="18" charset="0"/>
                <a:cs typeface="Times New Roman" panose="02020603050405020304" pitchFamily="18" charset="0"/>
              </a:rPr>
              <a:t>absolute values of the satellite orientation yaw, pitch, and roll &lt; 0.1 degrees</a:t>
            </a:r>
          </a:p>
          <a:p>
            <a:pPr marL="971550" lvl="1" indent="-514350">
              <a:buFont typeface="+mj-lt"/>
              <a:buAutoNum type="arabicParenR"/>
            </a:pPr>
            <a:r>
              <a:rPr lang="en-US" dirty="0">
                <a:latin typeface="Times New Roman" panose="02020603050405020304" pitchFamily="18" charset="0"/>
                <a:cs typeface="Times New Roman" panose="02020603050405020304" pitchFamily="18" charset="0"/>
              </a:rPr>
              <a:t>satellite latitude, longitude, and altitude have to be finite </a:t>
            </a:r>
          </a:p>
          <a:p>
            <a:pPr marL="971550" lvl="1" indent="-514350">
              <a:buFont typeface="+mj-lt"/>
              <a:buAutoNum type="arabicParenR"/>
            </a:pPr>
            <a:r>
              <a:rPr lang="en-US" dirty="0">
                <a:latin typeface="Times New Roman" panose="02020603050405020304" pitchFamily="18" charset="0"/>
                <a:cs typeface="Times New Roman" panose="02020603050405020304" pitchFamily="18" charset="0"/>
              </a:rPr>
              <a:t>zenith and scan angles along with the latitude and longitude of each pixel have to be finite </a:t>
            </a:r>
          </a:p>
          <a:p>
            <a:pPr marL="971550" lvl="1" indent="-514350">
              <a:buFont typeface="+mj-lt"/>
              <a:buAutoNum type="arabicParenR"/>
            </a:pPr>
            <a:r>
              <a:rPr lang="en-US" dirty="0">
                <a:latin typeface="Times New Roman" panose="02020603050405020304" pitchFamily="18" charset="0"/>
                <a:cs typeface="Times New Roman" panose="02020603050405020304" pitchFamily="18" charset="0"/>
              </a:rPr>
              <a:t>since the cross-track scanning sensor on TEMPEST-D spins 360 degrees, measurements of pixels that were off the Earth were removed.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Currently, NCEP BUFR is the standard format to encode satellite radiances data for use by the NOAA operational data assimilation system – GSI. </a:t>
            </a:r>
          </a:p>
          <a:p>
            <a:r>
              <a:rPr lang="en-US" dirty="0">
                <a:latin typeface="Times New Roman" panose="02020603050405020304" pitchFamily="18" charset="0"/>
                <a:cs typeface="Times New Roman" panose="02020603050405020304" pitchFamily="18" charset="0"/>
              </a:rPr>
              <a:t>The Python </a:t>
            </a:r>
            <a:r>
              <a:rPr lang="en-US" dirty="0" err="1">
                <a:latin typeface="Times New Roman" panose="02020603050405020304" pitchFamily="18" charset="0"/>
                <a:cs typeface="Times New Roman" panose="02020603050405020304" pitchFamily="18" charset="0"/>
              </a:rPr>
              <a:t>py-ncepbufr</a:t>
            </a:r>
            <a:r>
              <a:rPr lang="en-US" dirty="0">
                <a:latin typeface="Times New Roman" panose="02020603050405020304" pitchFamily="18" charset="0"/>
                <a:cs typeface="Times New Roman" panose="02020603050405020304" pitchFamily="18" charset="0"/>
              </a:rPr>
              <a:t> module (</a:t>
            </a:r>
            <a:r>
              <a:rPr lang="en-US" dirty="0">
                <a:latin typeface="Times New Roman" panose="02020603050405020304" pitchFamily="18" charset="0"/>
                <a:cs typeface="Times New Roman" panose="02020603050405020304" pitchFamily="18" charset="0"/>
                <a:hlinkClick r:id="rId3"/>
              </a:rPr>
              <a:t>https://github.com/JCSDA/py-ncepbufr</a:t>
            </a:r>
            <a:r>
              <a:rPr lang="en-US" dirty="0">
                <a:latin typeface="Times New Roman" panose="02020603050405020304" pitchFamily="18" charset="0"/>
                <a:cs typeface="Times New Roman" panose="02020603050405020304" pitchFamily="18" charset="0"/>
              </a:rPr>
              <a:t>) is used to encode </a:t>
            </a:r>
            <a:r>
              <a:rPr lang="en-US" dirty="0" err="1">
                <a:latin typeface="Times New Roman" panose="02020603050405020304" pitchFamily="18" charset="0"/>
                <a:cs typeface="Times New Roman" panose="02020603050405020304" pitchFamily="18" charset="0"/>
              </a:rPr>
              <a:t>QAed</a:t>
            </a:r>
            <a:r>
              <a:rPr lang="en-US" dirty="0">
                <a:latin typeface="Times New Roman" panose="02020603050405020304" pitchFamily="18" charset="0"/>
                <a:cs typeface="Times New Roman" panose="02020603050405020304" pitchFamily="18" charset="0"/>
              </a:rPr>
              <a:t> TEMPEST-D data into NCEP BUFR format data files. </a:t>
            </a:r>
          </a:p>
          <a:p>
            <a:endParaRPr lang="en-US"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FA02C71E-554B-6749-B58B-BB8BD494005F}"/>
              </a:ext>
            </a:extLst>
          </p:cNvPr>
          <p:cNvSpPr txBox="1">
            <a:spLocks/>
          </p:cNvSpPr>
          <p:nvPr/>
        </p:nvSpPr>
        <p:spPr>
          <a:xfrm>
            <a:off x="108857" y="140586"/>
            <a:ext cx="11974286" cy="883352"/>
          </a:xfrm>
          <a:prstGeom prst="rect">
            <a:avLst/>
          </a:prstGeom>
          <a:solidFill>
            <a:srgbClr val="CCFFCC"/>
          </a:solidFill>
          <a:ln w="38100" cmpd="sng">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cs typeface="Times New Roman" panose="02020603050405020304" pitchFamily="18" charset="0"/>
              </a:rPr>
              <a:t>Data Quality Assurance and Prep for BUFR</a:t>
            </a:r>
          </a:p>
        </p:txBody>
      </p:sp>
      <p:sp>
        <p:nvSpPr>
          <p:cNvPr id="2" name="Slide Number Placeholder 1">
            <a:extLst>
              <a:ext uri="{FF2B5EF4-FFF2-40B4-BE49-F238E27FC236}">
                <a16:creationId xmlns:a16="http://schemas.microsoft.com/office/drawing/2014/main" id="{F4CF6684-E91A-D345-8571-93DD5DCA3432}"/>
              </a:ext>
            </a:extLst>
          </p:cNvPr>
          <p:cNvSpPr>
            <a:spLocks noGrp="1"/>
          </p:cNvSpPr>
          <p:nvPr>
            <p:ph type="sldNum" sz="quarter" idx="12"/>
          </p:nvPr>
        </p:nvSpPr>
        <p:spPr/>
        <p:txBody>
          <a:bodyPr/>
          <a:lstStyle/>
          <a:p>
            <a:fld id="{28416882-A88D-024C-AB06-1EE7348E9C2A}" type="slidenum">
              <a:rPr lang="en-US" smtClean="0"/>
              <a:t>6</a:t>
            </a:fld>
            <a:endParaRPr lang="en-US"/>
          </a:p>
        </p:txBody>
      </p:sp>
    </p:spTree>
    <p:extLst>
      <p:ext uri="{BB962C8B-B14F-4D97-AF65-F5344CB8AC3E}">
        <p14:creationId xmlns:p14="http://schemas.microsoft.com/office/powerpoint/2010/main" val="2681599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086CA231-699B-3243-8097-C605E74895E3}"/>
              </a:ext>
            </a:extLst>
          </p:cNvPr>
          <p:cNvSpPr>
            <a:spLocks noGrp="1"/>
          </p:cNvSpPr>
          <p:nvPr>
            <p:ph type="sldNum" sz="quarter" idx="12"/>
          </p:nvPr>
        </p:nvSpPr>
        <p:spPr/>
        <p:txBody>
          <a:bodyPr/>
          <a:lstStyle/>
          <a:p>
            <a:fld id="{BCFA289E-2541-4244-A8F6-9A3CE6AF1AEB}" type="slidenum">
              <a:rPr lang="en-US" smtClean="0"/>
              <a:t>7</a:t>
            </a:fld>
            <a:endParaRPr lang="en-US" dirty="0"/>
          </a:p>
        </p:txBody>
      </p:sp>
      <p:sp>
        <p:nvSpPr>
          <p:cNvPr id="17" name="Title 1">
            <a:extLst>
              <a:ext uri="{FF2B5EF4-FFF2-40B4-BE49-F238E27FC236}">
                <a16:creationId xmlns:a16="http://schemas.microsoft.com/office/drawing/2014/main" id="{9EA2F545-000D-4045-B597-CD1C06058E7B}"/>
              </a:ext>
            </a:extLst>
          </p:cNvPr>
          <p:cNvSpPr txBox="1">
            <a:spLocks/>
          </p:cNvSpPr>
          <p:nvPr/>
        </p:nvSpPr>
        <p:spPr>
          <a:xfrm>
            <a:off x="108857" y="140586"/>
            <a:ext cx="11974286" cy="883352"/>
          </a:xfrm>
          <a:prstGeom prst="rect">
            <a:avLst/>
          </a:prstGeom>
          <a:solidFill>
            <a:srgbClr val="CCFFCC"/>
          </a:solidFill>
          <a:ln w="38100" cmpd="sng">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cs typeface="Times New Roman" panose="02020603050405020304" pitchFamily="18" charset="0"/>
              </a:rPr>
              <a:t>Cloud Clearing Procedure</a:t>
            </a:r>
          </a:p>
        </p:txBody>
      </p:sp>
      <p:sp>
        <p:nvSpPr>
          <p:cNvPr id="2" name="TextBox 1">
            <a:extLst>
              <a:ext uri="{FF2B5EF4-FFF2-40B4-BE49-F238E27FC236}">
                <a16:creationId xmlns:a16="http://schemas.microsoft.com/office/drawing/2014/main" id="{26BB2CC5-8E09-9F48-A8A4-C47EFB880ABA}"/>
              </a:ext>
            </a:extLst>
          </p:cNvPr>
          <p:cNvSpPr txBox="1"/>
          <p:nvPr/>
        </p:nvSpPr>
        <p:spPr>
          <a:xfrm>
            <a:off x="4716022" y="1167956"/>
            <a:ext cx="7320951" cy="646331"/>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As a first step, we applied the existing MHS cloud clearing procedure in GSI to TEMPEST-D data. The GSI cloud-clearing procedure for MHS:</a:t>
            </a:r>
            <a:r>
              <a:rPr lang="en-US"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16FBFC6B-6BEE-EB4C-9E4F-378AD7B21873}"/>
              </a:ext>
            </a:extLst>
          </p:cNvPr>
          <p:cNvGraphicFramePr>
            <a:graphicFrameLocks noGrp="1"/>
          </p:cNvGraphicFramePr>
          <p:nvPr>
            <p:extLst>
              <p:ext uri="{D42A27DB-BD31-4B8C-83A1-F6EECF244321}">
                <p14:modId xmlns:p14="http://schemas.microsoft.com/office/powerpoint/2010/main" val="511690133"/>
              </p:ext>
            </p:extLst>
          </p:nvPr>
        </p:nvGraphicFramePr>
        <p:xfrm>
          <a:off x="323858" y="1368378"/>
          <a:ext cx="4237137" cy="2060622"/>
        </p:xfrm>
        <a:graphic>
          <a:graphicData uri="http://schemas.openxmlformats.org/drawingml/2006/table">
            <a:tbl>
              <a:tblPr firstRow="1" bandRow="1">
                <a:tableStyleId>{93296810-A885-4BE3-A3E7-6D5BEEA58F35}</a:tableStyleId>
              </a:tblPr>
              <a:tblGrid>
                <a:gridCol w="971531">
                  <a:extLst>
                    <a:ext uri="{9D8B030D-6E8A-4147-A177-3AD203B41FA5}">
                      <a16:colId xmlns:a16="http://schemas.microsoft.com/office/drawing/2014/main" val="1493323291"/>
                    </a:ext>
                  </a:extLst>
                </a:gridCol>
                <a:gridCol w="1824173">
                  <a:extLst>
                    <a:ext uri="{9D8B030D-6E8A-4147-A177-3AD203B41FA5}">
                      <a16:colId xmlns:a16="http://schemas.microsoft.com/office/drawing/2014/main" val="3608967367"/>
                    </a:ext>
                  </a:extLst>
                </a:gridCol>
                <a:gridCol w="1441433">
                  <a:extLst>
                    <a:ext uri="{9D8B030D-6E8A-4147-A177-3AD203B41FA5}">
                      <a16:colId xmlns:a16="http://schemas.microsoft.com/office/drawing/2014/main" val="4037914558"/>
                    </a:ext>
                  </a:extLst>
                </a:gridCol>
              </a:tblGrid>
              <a:tr h="343437">
                <a:tc>
                  <a:txBody>
                    <a:bodyPr/>
                    <a:lstStyle/>
                    <a:p>
                      <a:pPr algn="ctr"/>
                      <a:r>
                        <a:rPr lang="en-US" sz="1600" dirty="0">
                          <a:latin typeface="Times New Roman" panose="02020603050405020304" pitchFamily="18" charset="0"/>
                          <a:cs typeface="Times New Roman" panose="02020603050405020304" pitchFamily="18" charset="0"/>
                        </a:rPr>
                        <a:t>Channel</a:t>
                      </a:r>
                    </a:p>
                  </a:txBody>
                  <a:tcPr/>
                </a:tc>
                <a:tc>
                  <a:txBody>
                    <a:bodyPr/>
                    <a:lstStyle/>
                    <a:p>
                      <a:pPr algn="ctr"/>
                      <a:r>
                        <a:rPr lang="en-US" sz="1600" dirty="0">
                          <a:latin typeface="Times New Roman" panose="02020603050405020304" pitchFamily="18" charset="0"/>
                          <a:cs typeface="Times New Roman" panose="02020603050405020304" pitchFamily="18" charset="0"/>
                        </a:rPr>
                        <a:t>MHS</a:t>
                      </a:r>
                    </a:p>
                  </a:txBody>
                  <a:tcPr/>
                </a:tc>
                <a:tc>
                  <a:txBody>
                    <a:bodyPr/>
                    <a:lstStyle/>
                    <a:p>
                      <a:pPr algn="ctr"/>
                      <a:r>
                        <a:rPr lang="en-US" sz="1600" dirty="0">
                          <a:latin typeface="Times New Roman" panose="02020603050405020304" pitchFamily="18" charset="0"/>
                          <a:cs typeface="Times New Roman" panose="02020603050405020304" pitchFamily="18" charset="0"/>
                        </a:rPr>
                        <a:t>TEMPEST-D</a:t>
                      </a:r>
                    </a:p>
                  </a:txBody>
                  <a:tcPr/>
                </a:tc>
                <a:extLst>
                  <a:ext uri="{0D108BD9-81ED-4DB2-BD59-A6C34878D82A}">
                    <a16:rowId xmlns:a16="http://schemas.microsoft.com/office/drawing/2014/main" val="3648150299"/>
                  </a:ext>
                </a:extLst>
              </a:tr>
              <a:tr h="343437">
                <a:tc>
                  <a:txBody>
                    <a:bodyPr/>
                    <a:lstStyle/>
                    <a:p>
                      <a:pPr algn="ctr"/>
                      <a:r>
                        <a:rPr lang="en-US" sz="1600" dirty="0">
                          <a:latin typeface="Times New Roman" panose="02020603050405020304" pitchFamily="18" charset="0"/>
                          <a:cs typeface="Times New Roman" panose="02020603050405020304" pitchFamily="18" charset="0"/>
                        </a:rPr>
                        <a:t>1</a:t>
                      </a:r>
                    </a:p>
                  </a:txBody>
                  <a:tcPr/>
                </a:tc>
                <a:tc>
                  <a:txBody>
                    <a:bodyPr/>
                    <a:lstStyle/>
                    <a:p>
                      <a:pPr algn="ctr"/>
                      <a:r>
                        <a:rPr lang="en-US" sz="1600" dirty="0">
                          <a:latin typeface="Times New Roman" panose="02020603050405020304" pitchFamily="18" charset="0"/>
                          <a:cs typeface="Times New Roman" panose="02020603050405020304" pitchFamily="18" charset="0"/>
                        </a:rPr>
                        <a:t>89 GHz</a:t>
                      </a:r>
                    </a:p>
                  </a:txBody>
                  <a:tcPr/>
                </a:tc>
                <a:tc>
                  <a:txBody>
                    <a:bodyPr/>
                    <a:lstStyle/>
                    <a:p>
                      <a:pPr algn="ctr"/>
                      <a:r>
                        <a:rPr lang="en-US" sz="1600" dirty="0">
                          <a:latin typeface="Times New Roman" panose="02020603050405020304" pitchFamily="18" charset="0"/>
                          <a:cs typeface="Times New Roman" panose="02020603050405020304" pitchFamily="18" charset="0"/>
                        </a:rPr>
                        <a:t>87 GHz</a:t>
                      </a:r>
                    </a:p>
                  </a:txBody>
                  <a:tcPr/>
                </a:tc>
                <a:extLst>
                  <a:ext uri="{0D108BD9-81ED-4DB2-BD59-A6C34878D82A}">
                    <a16:rowId xmlns:a16="http://schemas.microsoft.com/office/drawing/2014/main" val="1036969847"/>
                  </a:ext>
                </a:extLst>
              </a:tr>
              <a:tr h="343437">
                <a:tc>
                  <a:txBody>
                    <a:bodyPr/>
                    <a:lstStyle/>
                    <a:p>
                      <a:pPr algn="ctr"/>
                      <a:r>
                        <a:rPr lang="en-US" sz="1600" dirty="0">
                          <a:latin typeface="Times New Roman" panose="02020603050405020304" pitchFamily="18" charset="0"/>
                          <a:cs typeface="Times New Roman" panose="02020603050405020304" pitchFamily="18" charset="0"/>
                        </a:rPr>
                        <a:t>2</a:t>
                      </a:r>
                    </a:p>
                  </a:txBody>
                  <a:tcPr/>
                </a:tc>
                <a:tc>
                  <a:txBody>
                    <a:bodyPr/>
                    <a:lstStyle/>
                    <a:p>
                      <a:pPr algn="ctr"/>
                      <a:r>
                        <a:rPr lang="en-US" sz="1600" dirty="0">
                          <a:latin typeface="Times New Roman" panose="02020603050405020304" pitchFamily="18" charset="0"/>
                          <a:cs typeface="Times New Roman" panose="02020603050405020304" pitchFamily="18" charset="0"/>
                        </a:rPr>
                        <a:t>157 GHz</a:t>
                      </a:r>
                    </a:p>
                  </a:txBody>
                  <a:tcPr/>
                </a:tc>
                <a:tc>
                  <a:txBody>
                    <a:bodyPr/>
                    <a:lstStyle/>
                    <a:p>
                      <a:pPr algn="ctr"/>
                      <a:r>
                        <a:rPr lang="en-US" sz="1600" dirty="0">
                          <a:latin typeface="Times New Roman" panose="02020603050405020304" pitchFamily="18" charset="0"/>
                          <a:cs typeface="Times New Roman" panose="02020603050405020304" pitchFamily="18" charset="0"/>
                        </a:rPr>
                        <a:t>164 GHz</a:t>
                      </a:r>
                    </a:p>
                  </a:txBody>
                  <a:tcPr/>
                </a:tc>
                <a:extLst>
                  <a:ext uri="{0D108BD9-81ED-4DB2-BD59-A6C34878D82A}">
                    <a16:rowId xmlns:a16="http://schemas.microsoft.com/office/drawing/2014/main" val="3251716321"/>
                  </a:ext>
                </a:extLst>
              </a:tr>
              <a:tr h="343437">
                <a:tc>
                  <a:txBody>
                    <a:bodyPr/>
                    <a:lstStyle/>
                    <a:p>
                      <a:pPr algn="ctr"/>
                      <a:r>
                        <a:rPr lang="en-US" sz="1600" dirty="0">
                          <a:latin typeface="Times New Roman" panose="02020603050405020304" pitchFamily="18" charset="0"/>
                          <a:cs typeface="Times New Roman" panose="02020603050405020304" pitchFamily="18" charset="0"/>
                        </a:rPr>
                        <a:t>3</a:t>
                      </a:r>
                    </a:p>
                  </a:txBody>
                  <a:tcPr/>
                </a:tc>
                <a:tc>
                  <a:txBody>
                    <a:bodyPr/>
                    <a:lstStyle/>
                    <a:p>
                      <a:pPr algn="ctr"/>
                      <a:r>
                        <a:rPr lang="en-US" sz="1600" dirty="0">
                          <a:latin typeface="Times New Roman" panose="02020603050405020304" pitchFamily="18" charset="0"/>
                          <a:cs typeface="Times New Roman" panose="02020603050405020304" pitchFamily="18" charset="0"/>
                        </a:rPr>
                        <a:t>183.311 ± 1.0 GHz</a:t>
                      </a:r>
                    </a:p>
                  </a:txBody>
                  <a:tcPr/>
                </a:tc>
                <a:tc>
                  <a:txBody>
                    <a:bodyPr/>
                    <a:lstStyle/>
                    <a:p>
                      <a:pPr algn="ctr"/>
                      <a:r>
                        <a:rPr lang="en-US" sz="1600" dirty="0">
                          <a:latin typeface="Times New Roman" panose="02020603050405020304" pitchFamily="18" charset="0"/>
                          <a:cs typeface="Times New Roman" panose="02020603050405020304" pitchFamily="18" charset="0"/>
                        </a:rPr>
                        <a:t>174 GHz</a:t>
                      </a:r>
                    </a:p>
                  </a:txBody>
                  <a:tcPr/>
                </a:tc>
                <a:extLst>
                  <a:ext uri="{0D108BD9-81ED-4DB2-BD59-A6C34878D82A}">
                    <a16:rowId xmlns:a16="http://schemas.microsoft.com/office/drawing/2014/main" val="1177509371"/>
                  </a:ext>
                </a:extLst>
              </a:tr>
              <a:tr h="343437">
                <a:tc>
                  <a:txBody>
                    <a:bodyPr/>
                    <a:lstStyle/>
                    <a:p>
                      <a:pPr algn="ctr"/>
                      <a:r>
                        <a:rPr lang="en-US" sz="1600" dirty="0">
                          <a:latin typeface="Times New Roman" panose="02020603050405020304" pitchFamily="18" charset="0"/>
                          <a:cs typeface="Times New Roman" panose="02020603050405020304" pitchFamily="18" charset="0"/>
                        </a:rPr>
                        <a:t>4</a:t>
                      </a:r>
                    </a:p>
                  </a:txBody>
                  <a:tcPr/>
                </a:tc>
                <a:tc>
                  <a:txBody>
                    <a:bodyPr/>
                    <a:lstStyle/>
                    <a:p>
                      <a:pPr algn="ctr"/>
                      <a:r>
                        <a:rPr lang="en-US" sz="1600" dirty="0">
                          <a:latin typeface="Times New Roman" panose="02020603050405020304" pitchFamily="18" charset="0"/>
                          <a:cs typeface="Times New Roman" panose="02020603050405020304" pitchFamily="18" charset="0"/>
                        </a:rPr>
                        <a:t>183.311 ± 3.0 GHz</a:t>
                      </a:r>
                    </a:p>
                  </a:txBody>
                  <a:tcPr/>
                </a:tc>
                <a:tc>
                  <a:txBody>
                    <a:bodyPr/>
                    <a:lstStyle/>
                    <a:p>
                      <a:pPr algn="ctr"/>
                      <a:r>
                        <a:rPr lang="en-US" sz="1600" dirty="0">
                          <a:latin typeface="Times New Roman" panose="02020603050405020304" pitchFamily="18" charset="0"/>
                          <a:cs typeface="Times New Roman" panose="02020603050405020304" pitchFamily="18" charset="0"/>
                        </a:rPr>
                        <a:t>178 GHz</a:t>
                      </a:r>
                    </a:p>
                  </a:txBody>
                  <a:tcPr/>
                </a:tc>
                <a:extLst>
                  <a:ext uri="{0D108BD9-81ED-4DB2-BD59-A6C34878D82A}">
                    <a16:rowId xmlns:a16="http://schemas.microsoft.com/office/drawing/2014/main" val="1409403020"/>
                  </a:ext>
                </a:extLst>
              </a:tr>
              <a:tr h="343437">
                <a:tc>
                  <a:txBody>
                    <a:bodyPr/>
                    <a:lstStyle/>
                    <a:p>
                      <a:pPr algn="ctr"/>
                      <a:r>
                        <a:rPr lang="en-US" sz="1600" dirty="0">
                          <a:latin typeface="Times New Roman" panose="02020603050405020304" pitchFamily="18" charset="0"/>
                          <a:cs typeface="Times New Roman" panose="02020603050405020304" pitchFamily="18" charset="0"/>
                        </a:rPr>
                        <a:t>5</a:t>
                      </a:r>
                    </a:p>
                  </a:txBody>
                  <a:tcPr/>
                </a:tc>
                <a:tc>
                  <a:txBody>
                    <a:bodyPr/>
                    <a:lstStyle/>
                    <a:p>
                      <a:pPr algn="ctr"/>
                      <a:r>
                        <a:rPr lang="en-US" sz="1600" dirty="0">
                          <a:latin typeface="Times New Roman" panose="02020603050405020304" pitchFamily="18" charset="0"/>
                          <a:cs typeface="Times New Roman" panose="02020603050405020304" pitchFamily="18" charset="0"/>
                        </a:rPr>
                        <a:t>190.311 GHz</a:t>
                      </a:r>
                    </a:p>
                  </a:txBody>
                  <a:tcPr/>
                </a:tc>
                <a:tc>
                  <a:txBody>
                    <a:bodyPr/>
                    <a:lstStyle/>
                    <a:p>
                      <a:pPr algn="ctr"/>
                      <a:r>
                        <a:rPr lang="en-US" sz="1600" dirty="0">
                          <a:latin typeface="Times New Roman" panose="02020603050405020304" pitchFamily="18" charset="0"/>
                          <a:cs typeface="Times New Roman" panose="02020603050405020304" pitchFamily="18" charset="0"/>
                        </a:rPr>
                        <a:t>181 GHz</a:t>
                      </a:r>
                    </a:p>
                  </a:txBody>
                  <a:tcPr/>
                </a:tc>
                <a:extLst>
                  <a:ext uri="{0D108BD9-81ED-4DB2-BD59-A6C34878D82A}">
                    <a16:rowId xmlns:a16="http://schemas.microsoft.com/office/drawing/2014/main" val="2174493179"/>
                  </a:ext>
                </a:extLst>
              </a:tr>
            </a:tbl>
          </a:graphicData>
        </a:graphic>
      </p:graphicFrame>
      <p:grpSp>
        <p:nvGrpSpPr>
          <p:cNvPr id="5" name="Group 4">
            <a:extLst>
              <a:ext uri="{FF2B5EF4-FFF2-40B4-BE49-F238E27FC236}">
                <a16:creationId xmlns:a16="http://schemas.microsoft.com/office/drawing/2014/main" id="{4106447C-66D7-D745-9F26-FDAAAA5CA7B5}"/>
              </a:ext>
            </a:extLst>
          </p:cNvPr>
          <p:cNvGrpSpPr/>
          <p:nvPr/>
        </p:nvGrpSpPr>
        <p:grpSpPr>
          <a:xfrm>
            <a:off x="-128180" y="4033439"/>
            <a:ext cx="11974286" cy="2763322"/>
            <a:chOff x="-128180" y="4033439"/>
            <a:chExt cx="11974286" cy="2763322"/>
          </a:xfrm>
        </p:grpSpPr>
        <p:pic>
          <p:nvPicPr>
            <p:cNvPr id="9" name="Picture 8">
              <a:extLst>
                <a:ext uri="{FF2B5EF4-FFF2-40B4-BE49-F238E27FC236}">
                  <a16:creationId xmlns:a16="http://schemas.microsoft.com/office/drawing/2014/main" id="{785EEC0C-5FF1-6549-AFFB-5DFD18844222}"/>
                </a:ext>
              </a:extLst>
            </p:cNvPr>
            <p:cNvPicPr>
              <a:picLocks noChangeAspect="1"/>
            </p:cNvPicPr>
            <p:nvPr/>
          </p:nvPicPr>
          <p:blipFill>
            <a:blip r:embed="rId2"/>
            <a:stretch>
              <a:fillRect/>
            </a:stretch>
          </p:blipFill>
          <p:spPr>
            <a:xfrm>
              <a:off x="-128180" y="4033439"/>
              <a:ext cx="6224180" cy="2763322"/>
            </a:xfrm>
            <a:prstGeom prst="rect">
              <a:avLst/>
            </a:prstGeom>
          </p:spPr>
        </p:pic>
        <p:sp>
          <p:nvSpPr>
            <p:cNvPr id="22" name="TextBox 21">
              <a:extLst>
                <a:ext uri="{FF2B5EF4-FFF2-40B4-BE49-F238E27FC236}">
                  <a16:creationId xmlns:a16="http://schemas.microsoft.com/office/drawing/2014/main" id="{38F00D31-8DD0-B246-B4B8-3AEAAB4B7327}"/>
                </a:ext>
              </a:extLst>
            </p:cNvPr>
            <p:cNvSpPr txBox="1"/>
            <p:nvPr/>
          </p:nvSpPr>
          <p:spPr>
            <a:xfrm>
              <a:off x="6096000" y="4599682"/>
              <a:ext cx="5750106" cy="2031325"/>
            </a:xfrm>
            <a:prstGeom prst="rect">
              <a:avLst/>
            </a:prstGeom>
            <a:noFill/>
          </p:spPr>
          <p:txBody>
            <a:bodyPr wrap="square" rtlCol="0">
              <a:spAutoFit/>
            </a:bodyPr>
            <a:lstStyle/>
            <a:p>
              <a:pPr marL="342900" indent="-342900" algn="just">
                <a:buAutoNum type="alphaLcPeriod"/>
              </a:pPr>
              <a:r>
                <a:rPr lang="en-US" dirty="0">
                  <a:latin typeface="Times New Roman" panose="02020603050405020304" pitchFamily="18" charset="0"/>
                  <a:cs typeface="Times New Roman" panose="02020603050405020304" pitchFamily="18" charset="0"/>
                </a:rPr>
                <a:t>Values of the </a:t>
              </a:r>
              <a:r>
                <a:rPr lang="en-US" dirty="0" err="1">
                  <a:latin typeface="Times New Roman" panose="02020603050405020304" pitchFamily="18" charset="0"/>
                  <a:cs typeface="Times New Roman" panose="02020603050405020304" pitchFamily="18" charset="0"/>
                </a:rPr>
                <a:t>TCPW</a:t>
              </a:r>
              <a:r>
                <a:rPr lang="en-US" baseline="-25000" dirty="0" err="1">
                  <a:latin typeface="Times New Roman" panose="02020603050405020304" pitchFamily="18" charset="0"/>
                  <a:cs typeface="Times New Roman" panose="02020603050405020304" pitchFamily="18" charset="0"/>
                </a:rPr>
                <a:t>index</a:t>
              </a:r>
              <a:r>
                <a:rPr lang="en-US" baseline="-25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computed from MHS data match with values of </a:t>
              </a:r>
              <a:r>
                <a:rPr lang="en-US" dirty="0" err="1">
                  <a:latin typeface="Times New Roman" panose="02020603050405020304" pitchFamily="18" charset="0"/>
                  <a:cs typeface="Times New Roman" panose="02020603050405020304" pitchFamily="18" charset="0"/>
                </a:rPr>
                <a:t>TCPW</a:t>
              </a:r>
              <a:r>
                <a:rPr lang="en-US" baseline="-25000" dirty="0" err="1">
                  <a:latin typeface="Times New Roman" panose="02020603050405020304" pitchFamily="18" charset="0"/>
                  <a:cs typeface="Times New Roman" panose="02020603050405020304" pitchFamily="18" charset="0"/>
                </a:rPr>
                <a:t>index</a:t>
              </a:r>
              <a:r>
                <a:rPr lang="en-US" baseline="-25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computed from using the TEMPEST-D data. </a:t>
              </a:r>
            </a:p>
            <a:p>
              <a:pPr marL="342900" indent="-342900" algn="just">
                <a:buAutoNum type="alphaLcPeriod"/>
              </a:pPr>
              <a:r>
                <a:rPr lang="en-US" dirty="0">
                  <a:latin typeface="Times New Roman" panose="02020603050405020304" pitchFamily="18" charset="0"/>
                  <a:cs typeface="Times New Roman" panose="02020603050405020304" pitchFamily="18" charset="0"/>
                </a:rPr>
                <a:t>A direct comparison between retrieved LWP (</a:t>
              </a:r>
              <a:r>
                <a:rPr lang="en-US" i="1" dirty="0">
                  <a:latin typeface="Times New Roman" panose="02020603050405020304" pitchFamily="18" charset="0"/>
                  <a:cs typeface="Times New Roman" panose="02020603050405020304" pitchFamily="18" charset="0"/>
                </a:rPr>
                <a:t>Schulte et al. 2020</a:t>
              </a:r>
              <a:r>
                <a:rPr lang="en-US" dirty="0">
                  <a:latin typeface="Times New Roman" panose="02020603050405020304" pitchFamily="18" charset="0"/>
                  <a:cs typeface="Times New Roman" panose="02020603050405020304" pitchFamily="18" charset="0"/>
                </a:rPr>
                <a:t>) and the </a:t>
              </a:r>
              <a:r>
                <a:rPr lang="en-US" dirty="0" err="1">
                  <a:latin typeface="Times New Roman" panose="02020603050405020304" pitchFamily="18" charset="0"/>
                  <a:cs typeface="Times New Roman" panose="02020603050405020304" pitchFamily="18" charset="0"/>
                </a:rPr>
                <a:t>TCPW</a:t>
              </a:r>
              <a:r>
                <a:rPr lang="en-US" baseline="-25000" dirty="0" err="1">
                  <a:latin typeface="Times New Roman" panose="02020603050405020304" pitchFamily="18" charset="0"/>
                  <a:cs typeface="Times New Roman" panose="02020603050405020304" pitchFamily="18" charset="0"/>
                </a:rPr>
                <a:t>index</a:t>
              </a:r>
              <a:r>
                <a:rPr lang="en-US" baseline="-25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resulted in a correlation coefficient of 0.37, which suggests </a:t>
              </a:r>
              <a:r>
                <a:rPr lang="en-US" dirty="0" err="1">
                  <a:latin typeface="Times New Roman" panose="02020603050405020304" pitchFamily="18" charset="0"/>
                  <a:cs typeface="Times New Roman" panose="02020603050405020304" pitchFamily="18" charset="0"/>
                </a:rPr>
                <a:t>TCPW</a:t>
              </a:r>
              <a:r>
                <a:rPr lang="en-US" baseline="-25000" dirty="0" err="1">
                  <a:latin typeface="Times New Roman" panose="02020603050405020304" pitchFamily="18" charset="0"/>
                  <a:cs typeface="Times New Roman" panose="02020603050405020304" pitchFamily="18" charset="0"/>
                </a:rPr>
                <a:t>index</a:t>
              </a:r>
              <a:r>
                <a:rPr lang="en-US" dirty="0">
                  <a:latin typeface="Times New Roman" panose="02020603050405020304" pitchFamily="18" charset="0"/>
                  <a:cs typeface="Times New Roman" panose="02020603050405020304" pitchFamily="18" charset="0"/>
                </a:rPr>
                <a:t> is not a reliable indicator of cloudiness for TEMPEST-D.  </a:t>
              </a:r>
            </a:p>
          </p:txBody>
        </p:sp>
      </p:grpSp>
      <p:pic>
        <p:nvPicPr>
          <p:cNvPr id="8" name="Picture 7">
            <a:extLst>
              <a:ext uri="{FF2B5EF4-FFF2-40B4-BE49-F238E27FC236}">
                <a16:creationId xmlns:a16="http://schemas.microsoft.com/office/drawing/2014/main" id="{6865A9B5-18E4-0D47-8616-86410A724236}"/>
              </a:ext>
            </a:extLst>
          </p:cNvPr>
          <p:cNvPicPr>
            <a:picLocks noChangeAspect="1"/>
          </p:cNvPicPr>
          <p:nvPr/>
        </p:nvPicPr>
        <p:blipFill>
          <a:blip r:embed="rId3"/>
          <a:stretch>
            <a:fillRect/>
          </a:stretch>
        </p:blipFill>
        <p:spPr>
          <a:xfrm>
            <a:off x="5130954" y="1845817"/>
            <a:ext cx="6952189" cy="2060621"/>
          </a:xfrm>
          <a:prstGeom prst="rect">
            <a:avLst/>
          </a:prstGeom>
        </p:spPr>
      </p:pic>
      <p:sp>
        <p:nvSpPr>
          <p:cNvPr id="4" name="TextBox 3">
            <a:extLst>
              <a:ext uri="{FF2B5EF4-FFF2-40B4-BE49-F238E27FC236}">
                <a16:creationId xmlns:a16="http://schemas.microsoft.com/office/drawing/2014/main" id="{AB98C632-9D7B-9347-B462-642E477C921F}"/>
              </a:ext>
            </a:extLst>
          </p:cNvPr>
          <p:cNvSpPr txBox="1"/>
          <p:nvPr/>
        </p:nvSpPr>
        <p:spPr>
          <a:xfrm>
            <a:off x="6096000" y="4128905"/>
            <a:ext cx="56457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If the </a:t>
            </a:r>
            <a:r>
              <a:rPr lang="en-US" dirty="0" err="1">
                <a:latin typeface="Times New Roman" panose="02020603050405020304" pitchFamily="18" charset="0"/>
                <a:cs typeface="Times New Roman" panose="02020603050405020304" pitchFamily="18" charset="0"/>
              </a:rPr>
              <a:t>TCPW</a:t>
            </a:r>
            <a:r>
              <a:rPr lang="en-US" baseline="-25000" dirty="0" err="1">
                <a:latin typeface="Times New Roman" panose="02020603050405020304" pitchFamily="18" charset="0"/>
                <a:cs typeface="Times New Roman" panose="02020603050405020304" pitchFamily="18" charset="0"/>
              </a:rPr>
              <a:t>index</a:t>
            </a:r>
            <a:r>
              <a:rPr lang="en-US" dirty="0">
                <a:latin typeface="Times New Roman" panose="02020603050405020304" pitchFamily="18" charset="0"/>
                <a:cs typeface="Times New Roman" panose="02020603050405020304" pitchFamily="18" charset="0"/>
              </a:rPr>
              <a:t> &gt; 1, pixel is cloudy and screened out.</a:t>
            </a:r>
          </a:p>
        </p:txBody>
      </p:sp>
    </p:spTree>
    <p:extLst>
      <p:ext uri="{BB962C8B-B14F-4D97-AF65-F5344CB8AC3E}">
        <p14:creationId xmlns:p14="http://schemas.microsoft.com/office/powerpoint/2010/main" val="206716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BB0EEC11-3438-484B-9A47-F2F93DF65A9C}"/>
              </a:ext>
            </a:extLst>
          </p:cNvPr>
          <p:cNvSpPr>
            <a:spLocks noGrp="1"/>
          </p:cNvSpPr>
          <p:nvPr>
            <p:ph type="sldNum" sz="quarter" idx="12"/>
          </p:nvPr>
        </p:nvSpPr>
        <p:spPr/>
        <p:txBody>
          <a:bodyPr/>
          <a:lstStyle/>
          <a:p>
            <a:fld id="{BCFA289E-2541-4244-A8F6-9A3CE6AF1AEB}" type="slidenum">
              <a:rPr lang="en-US" smtClean="0"/>
              <a:t>8</a:t>
            </a:fld>
            <a:endParaRPr lang="en-US" dirty="0"/>
          </a:p>
        </p:txBody>
      </p:sp>
      <p:sp>
        <p:nvSpPr>
          <p:cNvPr id="12" name="Title 1">
            <a:extLst>
              <a:ext uri="{FF2B5EF4-FFF2-40B4-BE49-F238E27FC236}">
                <a16:creationId xmlns:a16="http://schemas.microsoft.com/office/drawing/2014/main" id="{FA65C36F-959B-194D-B20C-07D7E8F679ED}"/>
              </a:ext>
            </a:extLst>
          </p:cNvPr>
          <p:cNvSpPr txBox="1">
            <a:spLocks/>
          </p:cNvSpPr>
          <p:nvPr/>
        </p:nvSpPr>
        <p:spPr>
          <a:xfrm>
            <a:off x="108857" y="140586"/>
            <a:ext cx="11974286" cy="883352"/>
          </a:xfrm>
          <a:prstGeom prst="rect">
            <a:avLst/>
          </a:prstGeom>
          <a:solidFill>
            <a:srgbClr val="CCFFCC"/>
          </a:solidFill>
          <a:ln w="38100" cmpd="sng">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cs typeface="Times New Roman" panose="02020603050405020304" pitchFamily="18" charset="0"/>
              </a:rPr>
              <a:t>Cloud Clearing Procedure (cont.)</a:t>
            </a:r>
          </a:p>
        </p:txBody>
      </p:sp>
      <p:grpSp>
        <p:nvGrpSpPr>
          <p:cNvPr id="51" name="Group 50">
            <a:extLst>
              <a:ext uri="{FF2B5EF4-FFF2-40B4-BE49-F238E27FC236}">
                <a16:creationId xmlns:a16="http://schemas.microsoft.com/office/drawing/2014/main" id="{637030BF-B5D5-0A4A-8F37-FE1B85B77399}"/>
              </a:ext>
            </a:extLst>
          </p:cNvPr>
          <p:cNvGrpSpPr/>
          <p:nvPr/>
        </p:nvGrpSpPr>
        <p:grpSpPr>
          <a:xfrm>
            <a:off x="-50094" y="1208041"/>
            <a:ext cx="4546296" cy="2968590"/>
            <a:chOff x="-50094" y="1208041"/>
            <a:chExt cx="4546296" cy="2968590"/>
          </a:xfrm>
        </p:grpSpPr>
        <p:pic>
          <p:nvPicPr>
            <p:cNvPr id="13" name="Picture 12">
              <a:extLst>
                <a:ext uri="{FF2B5EF4-FFF2-40B4-BE49-F238E27FC236}">
                  <a16:creationId xmlns:a16="http://schemas.microsoft.com/office/drawing/2014/main" id="{ECFA5AD3-A090-7046-96F1-68ED82670E42}"/>
                </a:ext>
              </a:extLst>
            </p:cNvPr>
            <p:cNvPicPr>
              <a:picLocks noChangeAspect="1"/>
            </p:cNvPicPr>
            <p:nvPr/>
          </p:nvPicPr>
          <p:blipFill rotWithShape="1">
            <a:blip r:embed="rId3"/>
            <a:srcRect l="14465" t="50679" r="53448" b="8464"/>
            <a:stretch/>
          </p:blipFill>
          <p:spPr>
            <a:xfrm>
              <a:off x="-50094" y="1282321"/>
              <a:ext cx="4546296" cy="2894310"/>
            </a:xfrm>
            <a:prstGeom prst="rect">
              <a:avLst/>
            </a:prstGeom>
          </p:spPr>
        </p:pic>
        <p:sp>
          <p:nvSpPr>
            <p:cNvPr id="9" name="Rectangle 8">
              <a:extLst>
                <a:ext uri="{FF2B5EF4-FFF2-40B4-BE49-F238E27FC236}">
                  <a16:creationId xmlns:a16="http://schemas.microsoft.com/office/drawing/2014/main" id="{611C1329-A88A-9045-B82F-18E287ABACCC}"/>
                </a:ext>
              </a:extLst>
            </p:cNvPr>
            <p:cNvSpPr/>
            <p:nvPr/>
          </p:nvSpPr>
          <p:spPr>
            <a:xfrm>
              <a:off x="119723" y="1208041"/>
              <a:ext cx="1737360" cy="237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E44B094-8AD7-1A43-AE2D-E0DBAD23F4C8}"/>
                </a:ext>
              </a:extLst>
            </p:cNvPr>
            <p:cNvSpPr txBox="1"/>
            <p:nvPr/>
          </p:nvSpPr>
          <p:spPr>
            <a:xfrm>
              <a:off x="1561328" y="3614396"/>
              <a:ext cx="2266392" cy="338554"/>
            </a:xfrm>
            <a:prstGeom prst="rect">
              <a:avLst/>
            </a:prstGeom>
            <a:noFill/>
          </p:spPr>
          <p:txBody>
            <a:bodyPr wrap="square" rtlCol="0">
              <a:spAutoFit/>
            </a:bodyPr>
            <a:lstStyle/>
            <a:p>
              <a:pPr algn="r"/>
              <a:r>
                <a:rPr lang="en-US" sz="1600" b="1" dirty="0">
                  <a:latin typeface="Times New Roman" panose="02020603050405020304" pitchFamily="18" charset="0"/>
                  <a:cs typeface="Times New Roman" panose="02020603050405020304" pitchFamily="18" charset="0"/>
                </a:rPr>
                <a:t>TEMPEST-D all pixels</a:t>
              </a:r>
            </a:p>
          </p:txBody>
        </p:sp>
        <p:sp>
          <p:nvSpPr>
            <p:cNvPr id="16" name="Rectangle 15">
              <a:extLst>
                <a:ext uri="{FF2B5EF4-FFF2-40B4-BE49-F238E27FC236}">
                  <a16:creationId xmlns:a16="http://schemas.microsoft.com/office/drawing/2014/main" id="{FCECC9A6-9694-7743-8166-F7A4770AE455}"/>
                </a:ext>
              </a:extLst>
            </p:cNvPr>
            <p:cNvSpPr/>
            <p:nvPr/>
          </p:nvSpPr>
          <p:spPr>
            <a:xfrm>
              <a:off x="2860764" y="1213350"/>
              <a:ext cx="1321402" cy="237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9CEFF3B2-F26A-1042-9BB2-98DF2FDEC11F}"/>
              </a:ext>
            </a:extLst>
          </p:cNvPr>
          <p:cNvGrpSpPr/>
          <p:nvPr/>
        </p:nvGrpSpPr>
        <p:grpSpPr>
          <a:xfrm>
            <a:off x="3846808" y="1213350"/>
            <a:ext cx="4628245" cy="2966425"/>
            <a:chOff x="3855697" y="1210206"/>
            <a:chExt cx="4628245" cy="2966425"/>
          </a:xfrm>
        </p:grpSpPr>
        <p:pic>
          <p:nvPicPr>
            <p:cNvPr id="15" name="Picture 14">
              <a:extLst>
                <a:ext uri="{FF2B5EF4-FFF2-40B4-BE49-F238E27FC236}">
                  <a16:creationId xmlns:a16="http://schemas.microsoft.com/office/drawing/2014/main" id="{7D544760-E8D5-A24B-8E4F-0AADD4F5D778}"/>
                </a:ext>
              </a:extLst>
            </p:cNvPr>
            <p:cNvPicPr>
              <a:picLocks noChangeAspect="1"/>
            </p:cNvPicPr>
            <p:nvPr/>
          </p:nvPicPr>
          <p:blipFill rotWithShape="1">
            <a:blip r:embed="rId3"/>
            <a:srcRect l="55898" t="8753" r="11393" b="49533"/>
            <a:stretch/>
          </p:blipFill>
          <p:spPr>
            <a:xfrm>
              <a:off x="3855697" y="1225459"/>
              <a:ext cx="4628245" cy="2951172"/>
            </a:xfrm>
            <a:prstGeom prst="rect">
              <a:avLst/>
            </a:prstGeom>
          </p:spPr>
        </p:pic>
        <p:sp>
          <p:nvSpPr>
            <p:cNvPr id="17" name="TextBox 16">
              <a:extLst>
                <a:ext uri="{FF2B5EF4-FFF2-40B4-BE49-F238E27FC236}">
                  <a16:creationId xmlns:a16="http://schemas.microsoft.com/office/drawing/2014/main" id="{F175C0A6-4587-B44F-9782-E7DDC6E72121}"/>
                </a:ext>
              </a:extLst>
            </p:cNvPr>
            <p:cNvSpPr txBox="1"/>
            <p:nvPr/>
          </p:nvSpPr>
          <p:spPr>
            <a:xfrm>
              <a:off x="5204102" y="3608850"/>
              <a:ext cx="2471425" cy="338554"/>
            </a:xfrm>
            <a:prstGeom prst="rect">
              <a:avLst/>
            </a:prstGeom>
            <a:noFill/>
          </p:spPr>
          <p:txBody>
            <a:bodyPr wrap="square" rtlCol="0">
              <a:spAutoFit/>
            </a:bodyPr>
            <a:lstStyle/>
            <a:p>
              <a:pPr algn="r"/>
              <a:r>
                <a:rPr lang="en-US" sz="1600" b="1" dirty="0">
                  <a:latin typeface="Times New Roman" panose="02020603050405020304" pitchFamily="18" charset="0"/>
                  <a:cs typeface="Times New Roman" panose="02020603050405020304" pitchFamily="18" charset="0"/>
                </a:rPr>
                <a:t>Use MHS Cloud Clearing</a:t>
              </a:r>
            </a:p>
          </p:txBody>
        </p:sp>
        <p:sp>
          <p:nvSpPr>
            <p:cNvPr id="18" name="Rectangle 17">
              <a:extLst>
                <a:ext uri="{FF2B5EF4-FFF2-40B4-BE49-F238E27FC236}">
                  <a16:creationId xmlns:a16="http://schemas.microsoft.com/office/drawing/2014/main" id="{A9C08388-B517-AF43-9077-2029E1720D4B}"/>
                </a:ext>
              </a:extLst>
            </p:cNvPr>
            <p:cNvSpPr/>
            <p:nvPr/>
          </p:nvSpPr>
          <p:spPr>
            <a:xfrm>
              <a:off x="6559714" y="1210206"/>
              <a:ext cx="1338962" cy="237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F73F1AF2-5419-FA48-8B75-5D434D31EAB0}"/>
                </a:ext>
              </a:extLst>
            </p:cNvPr>
            <p:cNvSpPr/>
            <p:nvPr/>
          </p:nvSpPr>
          <p:spPr>
            <a:xfrm>
              <a:off x="4191889" y="1214304"/>
              <a:ext cx="1321402" cy="237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F8D07994-F7A7-8E43-855D-E5ECFE966269}"/>
              </a:ext>
            </a:extLst>
          </p:cNvPr>
          <p:cNvGrpSpPr/>
          <p:nvPr/>
        </p:nvGrpSpPr>
        <p:grpSpPr>
          <a:xfrm>
            <a:off x="262665" y="1196882"/>
            <a:ext cx="12051380" cy="4324277"/>
            <a:chOff x="253956" y="1205591"/>
            <a:chExt cx="12051380" cy="4324277"/>
          </a:xfrm>
        </p:grpSpPr>
        <p:sp>
          <p:nvSpPr>
            <p:cNvPr id="10" name="TextBox 9">
              <a:extLst>
                <a:ext uri="{FF2B5EF4-FFF2-40B4-BE49-F238E27FC236}">
                  <a16:creationId xmlns:a16="http://schemas.microsoft.com/office/drawing/2014/main" id="{62B128D1-A2AB-F545-A2B7-85027E4F106A}"/>
                </a:ext>
              </a:extLst>
            </p:cNvPr>
            <p:cNvSpPr txBox="1"/>
            <p:nvPr/>
          </p:nvSpPr>
          <p:spPr>
            <a:xfrm>
              <a:off x="253956" y="4329539"/>
              <a:ext cx="11684088"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 alternative TEMPEST-D cloud clearing procedure: use CSU 1DVAR TEMPEST-D Retrieved IWP and LWP (</a:t>
              </a:r>
              <a:r>
                <a:rPr lang="en-US" i="1" dirty="0">
                  <a:latin typeface="Times New Roman" panose="02020603050405020304" pitchFamily="18" charset="0"/>
                  <a:cs typeface="Times New Roman" panose="02020603050405020304" pitchFamily="18" charset="0"/>
                </a:rPr>
                <a:t>Schulte et al. 2020</a:t>
              </a:r>
              <a:r>
                <a:rPr lang="en-US" dirty="0">
                  <a:latin typeface="Times New Roman" panose="02020603050405020304" pitchFamily="18" charset="0"/>
                  <a:cs typeface="Times New Roman" panose="02020603050405020304" pitchFamily="18" charset="0"/>
                </a:rPr>
                <a:t>) and the FV3GFS first-guess IWP and LWP to screen out cloudy pixels that exceed the following thresholds:</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IWP &gt; 0.02 kg m</a:t>
              </a:r>
              <a:r>
                <a:rPr lang="en-US" baseline="30000" dirty="0">
                  <a:latin typeface="Times New Roman" panose="02020603050405020304" pitchFamily="18" charset="0"/>
                  <a:cs typeface="Times New Roman" panose="02020603050405020304" pitchFamily="18" charset="0"/>
                </a:rPr>
                <a:t>-2  </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LWP &gt; 0.015 kg m</a:t>
              </a:r>
              <a:r>
                <a:rPr lang="en-US" baseline="30000" dirty="0">
                  <a:latin typeface="Times New Roman" panose="02020603050405020304" pitchFamily="18" charset="0"/>
                  <a:cs typeface="Times New Roman" panose="02020603050405020304" pitchFamily="18" charset="0"/>
                </a:rPr>
                <a:t>-2</a:t>
              </a:r>
            </a:p>
          </p:txBody>
        </p:sp>
        <p:pic>
          <p:nvPicPr>
            <p:cNvPr id="14" name="Picture 13">
              <a:extLst>
                <a:ext uri="{FF2B5EF4-FFF2-40B4-BE49-F238E27FC236}">
                  <a16:creationId xmlns:a16="http://schemas.microsoft.com/office/drawing/2014/main" id="{2839DA31-A911-C04D-9407-4115789D3563}"/>
                </a:ext>
              </a:extLst>
            </p:cNvPr>
            <p:cNvPicPr>
              <a:picLocks noChangeAspect="1"/>
            </p:cNvPicPr>
            <p:nvPr/>
          </p:nvPicPr>
          <p:blipFill rotWithShape="1">
            <a:blip r:embed="rId3"/>
            <a:srcRect l="56356" t="50393" r="11393" b="7893"/>
            <a:stretch/>
          </p:blipFill>
          <p:spPr>
            <a:xfrm>
              <a:off x="7741913" y="1264902"/>
              <a:ext cx="4563423" cy="2951171"/>
            </a:xfrm>
            <a:prstGeom prst="rect">
              <a:avLst/>
            </a:prstGeom>
          </p:spPr>
        </p:pic>
        <p:sp>
          <p:nvSpPr>
            <p:cNvPr id="19" name="TextBox 18">
              <a:extLst>
                <a:ext uri="{FF2B5EF4-FFF2-40B4-BE49-F238E27FC236}">
                  <a16:creationId xmlns:a16="http://schemas.microsoft.com/office/drawing/2014/main" id="{F5552738-65FF-7846-BC3D-8C4E5122A467}"/>
                </a:ext>
              </a:extLst>
            </p:cNvPr>
            <p:cNvSpPr txBox="1"/>
            <p:nvPr/>
          </p:nvSpPr>
          <p:spPr>
            <a:xfrm>
              <a:off x="8391127" y="3613635"/>
              <a:ext cx="3168318" cy="338554"/>
            </a:xfrm>
            <a:prstGeom prst="rect">
              <a:avLst/>
            </a:prstGeom>
            <a:noFill/>
          </p:spPr>
          <p:txBody>
            <a:bodyPr wrap="square" rtlCol="0">
              <a:spAutoFit/>
            </a:bodyPr>
            <a:lstStyle/>
            <a:p>
              <a:pPr algn="r"/>
              <a:r>
                <a:rPr lang="en-US" sz="1600" b="1" dirty="0">
                  <a:latin typeface="Times New Roman" panose="02020603050405020304" pitchFamily="18" charset="0"/>
                  <a:cs typeface="Times New Roman" panose="02020603050405020304" pitchFamily="18" charset="0"/>
                </a:rPr>
                <a:t>Use TEMPEST-D Cloud Clearing</a:t>
              </a:r>
            </a:p>
          </p:txBody>
        </p:sp>
        <p:sp>
          <p:nvSpPr>
            <p:cNvPr id="20" name="Rectangle 19">
              <a:extLst>
                <a:ext uri="{FF2B5EF4-FFF2-40B4-BE49-F238E27FC236}">
                  <a16:creationId xmlns:a16="http://schemas.microsoft.com/office/drawing/2014/main" id="{CF872DF2-FCDF-4445-A6DC-69CC99D40F8B}"/>
                </a:ext>
              </a:extLst>
            </p:cNvPr>
            <p:cNvSpPr/>
            <p:nvPr/>
          </p:nvSpPr>
          <p:spPr>
            <a:xfrm>
              <a:off x="10603247" y="1205591"/>
              <a:ext cx="1151829" cy="237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769F444-791F-B641-A17C-4214B0DD0123}"/>
                </a:ext>
              </a:extLst>
            </p:cNvPr>
            <p:cNvSpPr/>
            <p:nvPr/>
          </p:nvSpPr>
          <p:spPr>
            <a:xfrm>
              <a:off x="7890226" y="1213350"/>
              <a:ext cx="1665983" cy="237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8E80159-97FF-E64B-AA63-3446009A2D51}"/>
              </a:ext>
            </a:extLst>
          </p:cNvPr>
          <p:cNvGrpSpPr/>
          <p:nvPr/>
        </p:nvGrpSpPr>
        <p:grpSpPr>
          <a:xfrm>
            <a:off x="258625" y="2078237"/>
            <a:ext cx="11501120" cy="3939502"/>
            <a:chOff x="253956" y="2033107"/>
            <a:chExt cx="11501120" cy="3939502"/>
          </a:xfrm>
        </p:grpSpPr>
        <p:sp>
          <p:nvSpPr>
            <p:cNvPr id="27" name="TextBox 26">
              <a:extLst>
                <a:ext uri="{FF2B5EF4-FFF2-40B4-BE49-F238E27FC236}">
                  <a16:creationId xmlns:a16="http://schemas.microsoft.com/office/drawing/2014/main" id="{E0932397-BE89-8242-85F2-07CD3993823B}"/>
                </a:ext>
              </a:extLst>
            </p:cNvPr>
            <p:cNvSpPr txBox="1"/>
            <p:nvPr/>
          </p:nvSpPr>
          <p:spPr>
            <a:xfrm>
              <a:off x="253956" y="5603277"/>
              <a:ext cx="11501120" cy="36933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However, the TEMPEST-D retrievals are not available over land. </a:t>
              </a:r>
            </a:p>
          </p:txBody>
        </p:sp>
        <p:grpSp>
          <p:nvGrpSpPr>
            <p:cNvPr id="34" name="Group 33">
              <a:extLst>
                <a:ext uri="{FF2B5EF4-FFF2-40B4-BE49-F238E27FC236}">
                  <a16:creationId xmlns:a16="http://schemas.microsoft.com/office/drawing/2014/main" id="{016DD17D-07E7-6442-8BD5-A7314C542279}"/>
                </a:ext>
              </a:extLst>
            </p:cNvPr>
            <p:cNvGrpSpPr/>
            <p:nvPr/>
          </p:nvGrpSpPr>
          <p:grpSpPr>
            <a:xfrm>
              <a:off x="5791199" y="2033107"/>
              <a:ext cx="1735164" cy="1045933"/>
              <a:chOff x="5791199" y="2033107"/>
              <a:chExt cx="1735164" cy="1045933"/>
            </a:xfrm>
          </p:grpSpPr>
          <p:sp>
            <p:nvSpPr>
              <p:cNvPr id="21" name="Oval 20">
                <a:extLst>
                  <a:ext uri="{FF2B5EF4-FFF2-40B4-BE49-F238E27FC236}">
                    <a16:creationId xmlns:a16="http://schemas.microsoft.com/office/drawing/2014/main" id="{BA1C506D-CAC6-3740-A018-21F95C92B720}"/>
                  </a:ext>
                </a:extLst>
              </p:cNvPr>
              <p:cNvSpPr/>
              <p:nvPr/>
            </p:nvSpPr>
            <p:spPr>
              <a:xfrm>
                <a:off x="5791199" y="2272937"/>
                <a:ext cx="574767" cy="45653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60665826-E567-FA4F-BE04-871FDF2EAE05}"/>
                  </a:ext>
                </a:extLst>
              </p:cNvPr>
              <p:cNvSpPr/>
              <p:nvPr/>
            </p:nvSpPr>
            <p:spPr>
              <a:xfrm>
                <a:off x="6785343" y="2333976"/>
                <a:ext cx="361801" cy="23758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2303CBBB-3AA2-E640-9974-A0B4EF780635}"/>
                  </a:ext>
                </a:extLst>
              </p:cNvPr>
              <p:cNvSpPr/>
              <p:nvPr/>
            </p:nvSpPr>
            <p:spPr>
              <a:xfrm>
                <a:off x="7164562" y="2768577"/>
                <a:ext cx="361801" cy="31046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A31848F-DE01-6646-899E-A1807CAE690E}"/>
                  </a:ext>
                </a:extLst>
              </p:cNvPr>
              <p:cNvSpPr/>
              <p:nvPr/>
            </p:nvSpPr>
            <p:spPr>
              <a:xfrm>
                <a:off x="5791199" y="2033107"/>
                <a:ext cx="866075" cy="26258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559DCA1-1896-6146-99D2-4B9C29886874}"/>
                </a:ext>
              </a:extLst>
            </p:cNvPr>
            <p:cNvGrpSpPr/>
            <p:nvPr/>
          </p:nvGrpSpPr>
          <p:grpSpPr>
            <a:xfrm>
              <a:off x="9614974" y="2048590"/>
              <a:ext cx="1735164" cy="1045933"/>
              <a:chOff x="5791199" y="2033107"/>
              <a:chExt cx="1735164" cy="1045933"/>
            </a:xfrm>
          </p:grpSpPr>
          <p:sp>
            <p:nvSpPr>
              <p:cNvPr id="36" name="Oval 35">
                <a:extLst>
                  <a:ext uri="{FF2B5EF4-FFF2-40B4-BE49-F238E27FC236}">
                    <a16:creationId xmlns:a16="http://schemas.microsoft.com/office/drawing/2014/main" id="{FAD8F0F4-5F58-584E-B7E9-3A693CD7AAD4}"/>
                  </a:ext>
                </a:extLst>
              </p:cNvPr>
              <p:cNvSpPr/>
              <p:nvPr/>
            </p:nvSpPr>
            <p:spPr>
              <a:xfrm>
                <a:off x="5791199" y="2272937"/>
                <a:ext cx="574767" cy="45653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FC926F3-7F49-E54D-AA8E-07D8B3F9282D}"/>
                  </a:ext>
                </a:extLst>
              </p:cNvPr>
              <p:cNvSpPr/>
              <p:nvPr/>
            </p:nvSpPr>
            <p:spPr>
              <a:xfrm>
                <a:off x="6785343" y="2333976"/>
                <a:ext cx="361801" cy="23758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FC2E33E-3E70-3E4E-8DEA-E4ECE7B408C9}"/>
                  </a:ext>
                </a:extLst>
              </p:cNvPr>
              <p:cNvSpPr/>
              <p:nvPr/>
            </p:nvSpPr>
            <p:spPr>
              <a:xfrm>
                <a:off x="7164562" y="2768577"/>
                <a:ext cx="361801" cy="31046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DDA5A4B-7546-904D-BDD4-B258FA124CE8}"/>
                  </a:ext>
                </a:extLst>
              </p:cNvPr>
              <p:cNvSpPr/>
              <p:nvPr/>
            </p:nvSpPr>
            <p:spPr>
              <a:xfrm>
                <a:off x="5791199" y="2033107"/>
                <a:ext cx="866075" cy="26258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611034B7-3F4D-034D-9842-B456959A58CD}"/>
              </a:ext>
            </a:extLst>
          </p:cNvPr>
          <p:cNvGrpSpPr/>
          <p:nvPr/>
        </p:nvGrpSpPr>
        <p:grpSpPr>
          <a:xfrm>
            <a:off x="253956" y="1205591"/>
            <a:ext cx="11942034" cy="5449723"/>
            <a:chOff x="253956" y="1205591"/>
            <a:chExt cx="11942034" cy="5449723"/>
          </a:xfrm>
        </p:grpSpPr>
        <p:sp>
          <p:nvSpPr>
            <p:cNvPr id="46" name="TextBox 45">
              <a:extLst>
                <a:ext uri="{FF2B5EF4-FFF2-40B4-BE49-F238E27FC236}">
                  <a16:creationId xmlns:a16="http://schemas.microsoft.com/office/drawing/2014/main" id="{8D4D467D-AF7E-A54A-B5DF-12EBFCE97991}"/>
                </a:ext>
              </a:extLst>
            </p:cNvPr>
            <p:cNvSpPr txBox="1"/>
            <p:nvPr/>
          </p:nvSpPr>
          <p:spPr>
            <a:xfrm>
              <a:off x="253956" y="6008983"/>
              <a:ext cx="11501120"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order to be consistent with the use of over land pixels from other microwave sensors currently used in GSI (e.g. MHS), we apply the MHS cloud clearing procedure on over land TEMPEST-D pixels.</a:t>
              </a:r>
            </a:p>
          </p:txBody>
        </p:sp>
        <p:grpSp>
          <p:nvGrpSpPr>
            <p:cNvPr id="53" name="Group 52">
              <a:extLst>
                <a:ext uri="{FF2B5EF4-FFF2-40B4-BE49-F238E27FC236}">
                  <a16:creationId xmlns:a16="http://schemas.microsoft.com/office/drawing/2014/main" id="{E63D4962-3544-824D-9318-7FE225D06398}"/>
                </a:ext>
              </a:extLst>
            </p:cNvPr>
            <p:cNvGrpSpPr/>
            <p:nvPr/>
          </p:nvGrpSpPr>
          <p:grpSpPr>
            <a:xfrm>
              <a:off x="7413711" y="1205591"/>
              <a:ext cx="4782279" cy="2969778"/>
              <a:chOff x="6641350" y="3065629"/>
              <a:chExt cx="4782279" cy="2969778"/>
            </a:xfrm>
          </p:grpSpPr>
          <p:pic>
            <p:nvPicPr>
              <p:cNvPr id="42" name="Picture 41">
                <a:extLst>
                  <a:ext uri="{FF2B5EF4-FFF2-40B4-BE49-F238E27FC236}">
                    <a16:creationId xmlns:a16="http://schemas.microsoft.com/office/drawing/2014/main" id="{9B803F92-3E09-354D-852E-A6D473C9B85F}"/>
                  </a:ext>
                </a:extLst>
              </p:cNvPr>
              <p:cNvPicPr>
                <a:picLocks noChangeAspect="1"/>
              </p:cNvPicPr>
              <p:nvPr/>
            </p:nvPicPr>
            <p:blipFill rotWithShape="1">
              <a:blip r:embed="rId4"/>
              <a:srcRect l="56486" t="8750" r="12218" b="49479"/>
              <a:stretch/>
            </p:blipFill>
            <p:spPr>
              <a:xfrm>
                <a:off x="6966243" y="3102545"/>
                <a:ext cx="4432455" cy="2932862"/>
              </a:xfrm>
              <a:prstGeom prst="rect">
                <a:avLst/>
              </a:prstGeom>
            </p:spPr>
          </p:pic>
          <p:sp>
            <p:nvSpPr>
              <p:cNvPr id="43" name="Rectangle 42">
                <a:extLst>
                  <a:ext uri="{FF2B5EF4-FFF2-40B4-BE49-F238E27FC236}">
                    <a16:creationId xmlns:a16="http://schemas.microsoft.com/office/drawing/2014/main" id="{5E8DF49C-0604-9943-B74B-E0E976E7DA93}"/>
                  </a:ext>
                </a:extLst>
              </p:cNvPr>
              <p:cNvSpPr/>
              <p:nvPr/>
            </p:nvSpPr>
            <p:spPr>
              <a:xfrm>
                <a:off x="6898705" y="3065630"/>
                <a:ext cx="1763426" cy="25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9F13F93-9C3B-7E43-888B-5FDE3AC26F57}"/>
                  </a:ext>
                </a:extLst>
              </p:cNvPr>
              <p:cNvSpPr/>
              <p:nvPr/>
            </p:nvSpPr>
            <p:spPr>
              <a:xfrm>
                <a:off x="9660203" y="3065629"/>
                <a:ext cx="1763426" cy="25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2057B72B-BD7E-1548-8E83-5D95B327D3ED}"/>
                  </a:ext>
                </a:extLst>
              </p:cNvPr>
              <p:cNvSpPr txBox="1"/>
              <p:nvPr/>
            </p:nvSpPr>
            <p:spPr>
              <a:xfrm>
                <a:off x="6641350" y="5312426"/>
                <a:ext cx="4250953" cy="584775"/>
              </a:xfrm>
              <a:prstGeom prst="rect">
                <a:avLst/>
              </a:prstGeom>
              <a:noFill/>
            </p:spPr>
            <p:txBody>
              <a:bodyPr wrap="square" rtlCol="0">
                <a:spAutoFit/>
              </a:bodyPr>
              <a:lstStyle/>
              <a:p>
                <a:pPr algn="r"/>
                <a:r>
                  <a:rPr lang="en-US" sz="1600" b="1" dirty="0">
                    <a:latin typeface="Times New Roman" panose="02020603050405020304" pitchFamily="18" charset="0"/>
                    <a:cs typeface="Times New Roman" panose="02020603050405020304" pitchFamily="18" charset="0"/>
                  </a:rPr>
                  <a:t>Use MHS Cloud Clearing for land </a:t>
                </a:r>
              </a:p>
              <a:p>
                <a:pPr algn="r"/>
                <a:r>
                  <a:rPr lang="en-US" sz="1600" b="1" dirty="0">
                    <a:latin typeface="Times New Roman" panose="02020603050405020304" pitchFamily="18" charset="0"/>
                    <a:cs typeface="Times New Roman" panose="02020603050405020304" pitchFamily="18" charset="0"/>
                  </a:rPr>
                  <a:t>Use TEMPEST-D Cloud Clearing for ocean</a:t>
                </a:r>
              </a:p>
            </p:txBody>
          </p:sp>
        </p:grpSp>
      </p:grpSp>
    </p:spTree>
    <p:extLst>
      <p:ext uri="{BB962C8B-B14F-4D97-AF65-F5344CB8AC3E}">
        <p14:creationId xmlns:p14="http://schemas.microsoft.com/office/powerpoint/2010/main" val="317742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2B45FA-2151-8A49-9C6B-B2489F4B8E31}"/>
              </a:ext>
            </a:extLst>
          </p:cNvPr>
          <p:cNvSpPr>
            <a:spLocks noGrp="1"/>
          </p:cNvSpPr>
          <p:nvPr>
            <p:ph idx="1"/>
          </p:nvPr>
        </p:nvSpPr>
        <p:spPr>
          <a:xfrm>
            <a:off x="244928" y="1199542"/>
            <a:ext cx="11838215" cy="4112045"/>
          </a:xfrm>
        </p:spPr>
        <p:txBody>
          <a:bodyPr>
            <a:normAutofit lnSpcReduction="10000"/>
          </a:bodyPr>
          <a:lstStyle/>
          <a:p>
            <a:r>
              <a:rPr lang="en-US" dirty="0">
                <a:latin typeface="Times New Roman" panose="02020603050405020304" pitchFamily="18" charset="0"/>
                <a:cs typeface="Times New Roman" panose="02020603050405020304" pitchFamily="18" charset="0"/>
              </a:rPr>
              <a:t>GSI uses a variational-based bias correction (</a:t>
            </a:r>
            <a:r>
              <a:rPr lang="en-US" dirty="0" err="1">
                <a:latin typeface="Times New Roman" panose="02020603050405020304" pitchFamily="18" charset="0"/>
                <a:cs typeface="Times New Roman" panose="02020603050405020304" pitchFamily="18" charset="0"/>
              </a:rPr>
              <a:t>VarBC</a:t>
            </a:r>
            <a:r>
              <a:rPr lang="en-US" dirty="0">
                <a:latin typeface="Times New Roman" panose="02020603050405020304" pitchFamily="18" charset="0"/>
                <a:cs typeface="Times New Roman" panose="02020603050405020304" pitchFamily="18" charset="0"/>
              </a:rPr>
              <a:t>) for satellite radiance assimilation, which allows the update of bias correction along with analysis variables as part of the cost function minimization. </a:t>
            </a:r>
          </a:p>
          <a:p>
            <a:r>
              <a:rPr lang="en-US" dirty="0">
                <a:latin typeface="Times New Roman" panose="02020603050405020304" pitchFamily="18" charset="0"/>
                <a:cs typeface="Times New Roman" panose="02020603050405020304" pitchFamily="18" charset="0"/>
              </a:rPr>
              <a:t>Since there does not exist a set of bias correction coefficients for TEMPEST-D radiances, as a first step, bias correction coefficients from MHS are used.</a:t>
            </a:r>
          </a:p>
          <a:p>
            <a:r>
              <a:rPr lang="en-US" dirty="0">
                <a:latin typeface="Times New Roman" panose="02020603050405020304" pitchFamily="18" charset="0"/>
                <a:cs typeface="Times New Roman" panose="02020603050405020304" pitchFamily="18" charset="0"/>
              </a:rPr>
              <a:t>In the first cycle where TEMPEST-D radiances are assimilated, MHS bias correction coefficients from the previous cycle are used in GSI </a:t>
            </a:r>
            <a:r>
              <a:rPr lang="en-US" dirty="0" err="1">
                <a:latin typeface="Times New Roman" panose="02020603050405020304" pitchFamily="18" charset="0"/>
                <a:cs typeface="Times New Roman" panose="02020603050405020304" pitchFamily="18" charset="0"/>
              </a:rPr>
              <a:t>VarBC</a:t>
            </a:r>
            <a:r>
              <a:rPr lang="en-US" dirty="0">
                <a:latin typeface="Times New Roman" panose="02020603050405020304" pitchFamily="18" charset="0"/>
                <a:cs typeface="Times New Roman" panose="02020603050405020304" pitchFamily="18" charset="0"/>
              </a:rPr>
              <a:t> to update bias correction coefficients for TEMPEST-D, which are saved and used in the second cycle. From the second cycle onward, TEMPEST-D bias correction coefficients updated from the previous cycle are used in the next cycle. </a:t>
            </a:r>
          </a:p>
        </p:txBody>
      </p:sp>
      <p:sp>
        <p:nvSpPr>
          <p:cNvPr id="4" name="Title 1">
            <a:extLst>
              <a:ext uri="{FF2B5EF4-FFF2-40B4-BE49-F238E27FC236}">
                <a16:creationId xmlns:a16="http://schemas.microsoft.com/office/drawing/2014/main" id="{C718DCF7-4E42-0443-80CE-B35E51FDC2B0}"/>
              </a:ext>
            </a:extLst>
          </p:cNvPr>
          <p:cNvSpPr txBox="1">
            <a:spLocks/>
          </p:cNvSpPr>
          <p:nvPr/>
        </p:nvSpPr>
        <p:spPr>
          <a:xfrm>
            <a:off x="108857" y="140586"/>
            <a:ext cx="11974286" cy="883352"/>
          </a:xfrm>
          <a:prstGeom prst="rect">
            <a:avLst/>
          </a:prstGeom>
          <a:solidFill>
            <a:srgbClr val="CCFFCC"/>
          </a:solidFill>
          <a:ln w="38100" cmpd="sng">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cs typeface="Times New Roman" panose="02020603050405020304" pitchFamily="18" charset="0"/>
              </a:rPr>
              <a:t>Bias Corrections (GSI </a:t>
            </a:r>
            <a:r>
              <a:rPr lang="en-US" sz="3200" b="1" dirty="0" err="1">
                <a:latin typeface="Times New Roman" panose="02020603050405020304" pitchFamily="18" charset="0"/>
                <a:cs typeface="Times New Roman" panose="02020603050405020304" pitchFamily="18" charset="0"/>
              </a:rPr>
              <a:t>VarBC</a:t>
            </a:r>
            <a:r>
              <a:rPr lang="en-US" sz="3200" b="1" dirty="0">
                <a:latin typeface="Times New Roman" panose="02020603050405020304" pitchFamily="18" charset="0"/>
                <a:cs typeface="Times New Roman" panose="02020603050405020304" pitchFamily="18" charset="0"/>
              </a:rPr>
              <a:t>)</a:t>
            </a:r>
          </a:p>
        </p:txBody>
      </p:sp>
      <p:sp>
        <p:nvSpPr>
          <p:cNvPr id="2" name="Slide Number Placeholder 1">
            <a:extLst>
              <a:ext uri="{FF2B5EF4-FFF2-40B4-BE49-F238E27FC236}">
                <a16:creationId xmlns:a16="http://schemas.microsoft.com/office/drawing/2014/main" id="{169995F9-7B0F-2948-811C-9FC0F2779417}"/>
              </a:ext>
            </a:extLst>
          </p:cNvPr>
          <p:cNvSpPr>
            <a:spLocks noGrp="1"/>
          </p:cNvSpPr>
          <p:nvPr>
            <p:ph type="sldNum" sz="quarter" idx="12"/>
          </p:nvPr>
        </p:nvSpPr>
        <p:spPr/>
        <p:txBody>
          <a:bodyPr/>
          <a:lstStyle/>
          <a:p>
            <a:fld id="{28416882-A88D-024C-AB06-1EE7348E9C2A}" type="slidenum">
              <a:rPr lang="en-US" smtClean="0"/>
              <a:t>9</a:t>
            </a:fld>
            <a:endParaRPr lang="en-US"/>
          </a:p>
        </p:txBody>
      </p:sp>
      <p:graphicFrame>
        <p:nvGraphicFramePr>
          <p:cNvPr id="5" name="Table 4">
            <a:extLst>
              <a:ext uri="{FF2B5EF4-FFF2-40B4-BE49-F238E27FC236}">
                <a16:creationId xmlns:a16="http://schemas.microsoft.com/office/drawing/2014/main" id="{7B5FCC08-1EAD-374B-A98A-D5A1BC1EE351}"/>
              </a:ext>
            </a:extLst>
          </p:cNvPr>
          <p:cNvGraphicFramePr>
            <a:graphicFrameLocks noGrp="1"/>
          </p:cNvGraphicFramePr>
          <p:nvPr>
            <p:extLst>
              <p:ext uri="{D42A27DB-BD31-4B8C-83A1-F6EECF244321}">
                <p14:modId xmlns:p14="http://schemas.microsoft.com/office/powerpoint/2010/main" val="1598901633"/>
              </p:ext>
            </p:extLst>
          </p:nvPr>
        </p:nvGraphicFramePr>
        <p:xfrm>
          <a:off x="5325034" y="5065432"/>
          <a:ext cx="6288888" cy="1593055"/>
        </p:xfrm>
        <a:graphic>
          <a:graphicData uri="http://schemas.openxmlformats.org/drawingml/2006/table">
            <a:tbl>
              <a:tblPr firstRow="1" firstCol="1" bandRow="1">
                <a:tableStyleId>{93296810-A885-4BE3-A3E7-6D5BEEA58F35}</a:tableStyleId>
              </a:tblPr>
              <a:tblGrid>
                <a:gridCol w="1510006">
                  <a:extLst>
                    <a:ext uri="{9D8B030D-6E8A-4147-A177-3AD203B41FA5}">
                      <a16:colId xmlns:a16="http://schemas.microsoft.com/office/drawing/2014/main" val="1928603324"/>
                    </a:ext>
                  </a:extLst>
                </a:gridCol>
                <a:gridCol w="908021">
                  <a:extLst>
                    <a:ext uri="{9D8B030D-6E8A-4147-A177-3AD203B41FA5}">
                      <a16:colId xmlns:a16="http://schemas.microsoft.com/office/drawing/2014/main" val="1481910497"/>
                    </a:ext>
                  </a:extLst>
                </a:gridCol>
                <a:gridCol w="968556">
                  <a:extLst>
                    <a:ext uri="{9D8B030D-6E8A-4147-A177-3AD203B41FA5}">
                      <a16:colId xmlns:a16="http://schemas.microsoft.com/office/drawing/2014/main" val="1143797031"/>
                    </a:ext>
                  </a:extLst>
                </a:gridCol>
                <a:gridCol w="968556">
                  <a:extLst>
                    <a:ext uri="{9D8B030D-6E8A-4147-A177-3AD203B41FA5}">
                      <a16:colId xmlns:a16="http://schemas.microsoft.com/office/drawing/2014/main" val="555849190"/>
                    </a:ext>
                  </a:extLst>
                </a:gridCol>
                <a:gridCol w="968556">
                  <a:extLst>
                    <a:ext uri="{9D8B030D-6E8A-4147-A177-3AD203B41FA5}">
                      <a16:colId xmlns:a16="http://schemas.microsoft.com/office/drawing/2014/main" val="2706908763"/>
                    </a:ext>
                  </a:extLst>
                </a:gridCol>
                <a:gridCol w="965193">
                  <a:extLst>
                    <a:ext uri="{9D8B030D-6E8A-4147-A177-3AD203B41FA5}">
                      <a16:colId xmlns:a16="http://schemas.microsoft.com/office/drawing/2014/main" val="2734563801"/>
                    </a:ext>
                  </a:extLst>
                </a:gridCol>
              </a:tblGrid>
              <a:tr h="318611">
                <a:tc>
                  <a:txBody>
                    <a:bodyPr/>
                    <a:lstStyle/>
                    <a:p>
                      <a:pPr marL="0" marR="0" algn="ctr">
                        <a:lnSpc>
                          <a:spcPct val="100000"/>
                        </a:lnSpc>
                        <a:spcBef>
                          <a:spcPts val="600"/>
                        </a:spcBef>
                        <a:spcAft>
                          <a:spcPts val="600"/>
                        </a:spcAft>
                      </a:pPr>
                      <a:r>
                        <a:rPr lang="en-US" sz="1200" kern="1400" dirty="0">
                          <a:effectLst/>
                          <a:latin typeface="Times New Roman" panose="02020603050405020304" pitchFamily="18" charset="0"/>
                          <a:cs typeface="Times New Roman" panose="02020603050405020304" pitchFamily="18" charset="0"/>
                        </a:rPr>
                        <a:t>Reference Sensor</a:t>
                      </a:r>
                      <a:endParaRPr lang="en-US" sz="1200" kern="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200" kern="1400">
                          <a:effectLst/>
                          <a:latin typeface="Times New Roman" panose="02020603050405020304" pitchFamily="18" charset="0"/>
                          <a:cs typeface="Times New Roman" panose="02020603050405020304" pitchFamily="18" charset="0"/>
                        </a:rPr>
                        <a:t>87 GHz</a:t>
                      </a:r>
                      <a:endParaRPr lang="en-US" sz="1200" kern="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200" kern="1400">
                          <a:effectLst/>
                          <a:latin typeface="Times New Roman" panose="02020603050405020304" pitchFamily="18" charset="0"/>
                          <a:cs typeface="Times New Roman" panose="02020603050405020304" pitchFamily="18" charset="0"/>
                        </a:rPr>
                        <a:t>164 GHz</a:t>
                      </a:r>
                      <a:endParaRPr lang="en-US" sz="1200" kern="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200" kern="1400">
                          <a:effectLst/>
                          <a:latin typeface="Times New Roman" panose="02020603050405020304" pitchFamily="18" charset="0"/>
                          <a:cs typeface="Times New Roman" panose="02020603050405020304" pitchFamily="18" charset="0"/>
                        </a:rPr>
                        <a:t>174 GHz</a:t>
                      </a:r>
                      <a:endParaRPr lang="en-US" sz="1200" kern="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200" kern="1400">
                          <a:effectLst/>
                          <a:latin typeface="Times New Roman" panose="02020603050405020304" pitchFamily="18" charset="0"/>
                          <a:cs typeface="Times New Roman" panose="02020603050405020304" pitchFamily="18" charset="0"/>
                        </a:rPr>
                        <a:t>178 GHz</a:t>
                      </a:r>
                      <a:endParaRPr lang="en-US" sz="1200" kern="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200" kern="1400">
                          <a:effectLst/>
                          <a:latin typeface="Times New Roman" panose="02020603050405020304" pitchFamily="18" charset="0"/>
                          <a:cs typeface="Times New Roman" panose="02020603050405020304" pitchFamily="18" charset="0"/>
                        </a:rPr>
                        <a:t>181 GHz</a:t>
                      </a:r>
                      <a:endParaRPr lang="en-US" sz="1200" kern="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60724185"/>
                  </a:ext>
                </a:extLst>
              </a:tr>
              <a:tr h="318611">
                <a:tc>
                  <a:txBody>
                    <a:bodyPr/>
                    <a:lstStyle/>
                    <a:p>
                      <a:pPr marL="0" marR="0" algn="ctr">
                        <a:lnSpc>
                          <a:spcPct val="100000"/>
                        </a:lnSpc>
                        <a:spcBef>
                          <a:spcPts val="600"/>
                        </a:spcBef>
                        <a:spcAft>
                          <a:spcPts val="600"/>
                        </a:spcAft>
                      </a:pPr>
                      <a:r>
                        <a:rPr lang="en-US" sz="1200" kern="1400" dirty="0" err="1">
                          <a:effectLst/>
                          <a:latin typeface="Times New Roman" panose="02020603050405020304" pitchFamily="18" charset="0"/>
                          <a:cs typeface="Times New Roman" panose="02020603050405020304" pitchFamily="18" charset="0"/>
                        </a:rPr>
                        <a:t>MetOp</a:t>
                      </a:r>
                      <a:r>
                        <a:rPr lang="en-US" sz="1200" kern="1400" dirty="0">
                          <a:effectLst/>
                          <a:latin typeface="Times New Roman" panose="02020603050405020304" pitchFamily="18" charset="0"/>
                          <a:cs typeface="Times New Roman" panose="02020603050405020304" pitchFamily="18" charset="0"/>
                        </a:rPr>
                        <a:t>-A MHS</a:t>
                      </a:r>
                      <a:endParaRPr lang="en-US" sz="1200" kern="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200" kern="1400">
                          <a:effectLst/>
                          <a:latin typeface="Times New Roman" panose="02020603050405020304" pitchFamily="18" charset="0"/>
                          <a:cs typeface="Times New Roman" panose="02020603050405020304" pitchFamily="18" charset="0"/>
                        </a:rPr>
                        <a:t>-0.38</a:t>
                      </a:r>
                      <a:endParaRPr lang="en-US" sz="1200" kern="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200" kern="1400">
                          <a:effectLst/>
                          <a:latin typeface="Times New Roman" panose="02020603050405020304" pitchFamily="18" charset="0"/>
                          <a:cs typeface="Times New Roman" panose="02020603050405020304" pitchFamily="18" charset="0"/>
                        </a:rPr>
                        <a:t>-0.94</a:t>
                      </a:r>
                      <a:endParaRPr lang="en-US" sz="1200" kern="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200" kern="1400">
                          <a:effectLst/>
                          <a:latin typeface="Times New Roman" panose="02020603050405020304" pitchFamily="18" charset="0"/>
                          <a:cs typeface="Times New Roman" panose="02020603050405020304" pitchFamily="18" charset="0"/>
                        </a:rPr>
                        <a:t>-0.36</a:t>
                      </a:r>
                      <a:endParaRPr lang="en-US" sz="1200" kern="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200" kern="1400">
                          <a:effectLst/>
                          <a:latin typeface="Times New Roman" panose="02020603050405020304" pitchFamily="18" charset="0"/>
                          <a:cs typeface="Times New Roman" panose="02020603050405020304" pitchFamily="18" charset="0"/>
                        </a:rPr>
                        <a:t>0.17</a:t>
                      </a:r>
                      <a:endParaRPr lang="en-US" sz="1200" kern="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200" kern="1400">
                          <a:effectLst/>
                          <a:latin typeface="Times New Roman" panose="02020603050405020304" pitchFamily="18" charset="0"/>
                          <a:cs typeface="Times New Roman" panose="02020603050405020304" pitchFamily="18" charset="0"/>
                        </a:rPr>
                        <a:t>1.41</a:t>
                      </a:r>
                      <a:endParaRPr lang="en-US" sz="1200" kern="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28817049"/>
                  </a:ext>
                </a:extLst>
              </a:tr>
              <a:tr h="318611">
                <a:tc>
                  <a:txBody>
                    <a:bodyPr/>
                    <a:lstStyle/>
                    <a:p>
                      <a:pPr marL="0" marR="0" algn="ctr">
                        <a:lnSpc>
                          <a:spcPct val="100000"/>
                        </a:lnSpc>
                        <a:spcBef>
                          <a:spcPts val="600"/>
                        </a:spcBef>
                        <a:spcAft>
                          <a:spcPts val="600"/>
                        </a:spcAft>
                      </a:pPr>
                      <a:r>
                        <a:rPr lang="en-US" sz="1200" kern="1400" dirty="0" err="1">
                          <a:effectLst/>
                          <a:latin typeface="Times New Roman" panose="02020603050405020304" pitchFamily="18" charset="0"/>
                          <a:cs typeface="Times New Roman" panose="02020603050405020304" pitchFamily="18" charset="0"/>
                        </a:rPr>
                        <a:t>MetOp</a:t>
                      </a:r>
                      <a:r>
                        <a:rPr lang="en-US" sz="1200" kern="1400" dirty="0">
                          <a:effectLst/>
                          <a:latin typeface="Times New Roman" panose="02020603050405020304" pitchFamily="18" charset="0"/>
                          <a:cs typeface="Times New Roman" panose="02020603050405020304" pitchFamily="18" charset="0"/>
                        </a:rPr>
                        <a:t>-B MHS</a:t>
                      </a:r>
                      <a:endParaRPr lang="en-US" sz="1200" kern="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200" kern="1400" dirty="0">
                          <a:effectLst/>
                          <a:latin typeface="Times New Roman" panose="02020603050405020304" pitchFamily="18" charset="0"/>
                          <a:cs typeface="Times New Roman" panose="02020603050405020304" pitchFamily="18" charset="0"/>
                        </a:rPr>
                        <a:t>-0.37</a:t>
                      </a:r>
                      <a:endParaRPr lang="en-US" sz="1200" kern="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200" kern="1400">
                          <a:effectLst/>
                          <a:latin typeface="Times New Roman" panose="02020603050405020304" pitchFamily="18" charset="0"/>
                          <a:cs typeface="Times New Roman" panose="02020603050405020304" pitchFamily="18" charset="0"/>
                        </a:rPr>
                        <a:t>-1.26</a:t>
                      </a:r>
                      <a:endParaRPr lang="en-US" sz="1200" kern="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200" kern="1400" dirty="0">
                          <a:effectLst/>
                          <a:latin typeface="Times New Roman" panose="02020603050405020304" pitchFamily="18" charset="0"/>
                          <a:cs typeface="Times New Roman" panose="02020603050405020304" pitchFamily="18" charset="0"/>
                        </a:rPr>
                        <a:t>-0.82</a:t>
                      </a:r>
                      <a:endParaRPr lang="en-US" sz="1200" kern="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200" kern="1400">
                          <a:effectLst/>
                          <a:latin typeface="Times New Roman" panose="02020603050405020304" pitchFamily="18" charset="0"/>
                          <a:cs typeface="Times New Roman" panose="02020603050405020304" pitchFamily="18" charset="0"/>
                        </a:rPr>
                        <a:t>-0.29</a:t>
                      </a:r>
                      <a:endParaRPr lang="en-US" sz="1200" kern="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200" kern="1400">
                          <a:effectLst/>
                          <a:latin typeface="Times New Roman" panose="02020603050405020304" pitchFamily="18" charset="0"/>
                          <a:cs typeface="Times New Roman" panose="02020603050405020304" pitchFamily="18" charset="0"/>
                        </a:rPr>
                        <a:t>1.21</a:t>
                      </a:r>
                      <a:endParaRPr lang="en-US" sz="1200" kern="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39517053"/>
                  </a:ext>
                </a:extLst>
              </a:tr>
              <a:tr h="318611">
                <a:tc>
                  <a:txBody>
                    <a:bodyPr/>
                    <a:lstStyle/>
                    <a:p>
                      <a:pPr marL="0" marR="0" algn="ctr">
                        <a:lnSpc>
                          <a:spcPct val="100000"/>
                        </a:lnSpc>
                        <a:spcBef>
                          <a:spcPts val="600"/>
                        </a:spcBef>
                        <a:spcAft>
                          <a:spcPts val="600"/>
                        </a:spcAft>
                      </a:pPr>
                      <a:r>
                        <a:rPr lang="en-US" sz="1200" kern="1400">
                          <a:effectLst/>
                          <a:latin typeface="Times New Roman" panose="02020603050405020304" pitchFamily="18" charset="0"/>
                          <a:cs typeface="Times New Roman" panose="02020603050405020304" pitchFamily="18" charset="0"/>
                        </a:rPr>
                        <a:t>NOAA-19 MHS</a:t>
                      </a:r>
                      <a:endParaRPr lang="en-US" sz="1200" kern="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200" kern="1400" dirty="0">
                          <a:effectLst/>
                          <a:latin typeface="Times New Roman" panose="02020603050405020304" pitchFamily="18" charset="0"/>
                          <a:cs typeface="Times New Roman" panose="02020603050405020304" pitchFamily="18" charset="0"/>
                        </a:rPr>
                        <a:t>-0.45</a:t>
                      </a:r>
                      <a:endParaRPr lang="en-US" sz="1200" kern="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200" kern="1400" dirty="0">
                          <a:effectLst/>
                          <a:latin typeface="Times New Roman" panose="02020603050405020304" pitchFamily="18" charset="0"/>
                          <a:cs typeface="Times New Roman" panose="02020603050405020304" pitchFamily="18" charset="0"/>
                        </a:rPr>
                        <a:t>-1.88</a:t>
                      </a:r>
                      <a:endParaRPr lang="en-US" sz="1200" kern="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200" kern="1400">
                          <a:effectLst/>
                          <a:latin typeface="Times New Roman" panose="02020603050405020304" pitchFamily="18" charset="0"/>
                          <a:cs typeface="Times New Roman" panose="02020603050405020304" pitchFamily="18" charset="0"/>
                        </a:rPr>
                        <a:t>-0.77</a:t>
                      </a:r>
                      <a:endParaRPr lang="en-US" sz="1200" kern="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200" kern="1400" dirty="0">
                          <a:effectLst/>
                          <a:latin typeface="Times New Roman" panose="02020603050405020304" pitchFamily="18" charset="0"/>
                          <a:cs typeface="Times New Roman" panose="02020603050405020304" pitchFamily="18" charset="0"/>
                        </a:rPr>
                        <a:t>-0.33</a:t>
                      </a:r>
                      <a:endParaRPr lang="en-US" sz="1200" kern="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200" kern="1400">
                          <a:effectLst/>
                          <a:latin typeface="Times New Roman" panose="02020603050405020304" pitchFamily="18" charset="0"/>
                          <a:cs typeface="Times New Roman" panose="02020603050405020304" pitchFamily="18" charset="0"/>
                        </a:rPr>
                        <a:t>0.35</a:t>
                      </a:r>
                      <a:endParaRPr lang="en-US" sz="1200" kern="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58462518"/>
                  </a:ext>
                </a:extLst>
              </a:tr>
              <a:tr h="318611">
                <a:tc>
                  <a:txBody>
                    <a:bodyPr/>
                    <a:lstStyle/>
                    <a:p>
                      <a:pPr marL="0" marR="0" algn="ctr">
                        <a:lnSpc>
                          <a:spcPct val="100000"/>
                        </a:lnSpc>
                        <a:spcBef>
                          <a:spcPts val="600"/>
                        </a:spcBef>
                        <a:spcAft>
                          <a:spcPts val="600"/>
                        </a:spcAft>
                      </a:pPr>
                      <a:r>
                        <a:rPr lang="en-US" sz="1200" kern="1400">
                          <a:effectLst/>
                          <a:latin typeface="Times New Roman" panose="02020603050405020304" pitchFamily="18" charset="0"/>
                          <a:cs typeface="Times New Roman" panose="02020603050405020304" pitchFamily="18" charset="0"/>
                        </a:rPr>
                        <a:t>Mean </a:t>
                      </a:r>
                      <a:endParaRPr lang="en-US" sz="1200" kern="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200" kern="1400">
                          <a:effectLst/>
                          <a:latin typeface="Times New Roman" panose="02020603050405020304" pitchFamily="18" charset="0"/>
                          <a:cs typeface="Times New Roman" panose="02020603050405020304" pitchFamily="18" charset="0"/>
                        </a:rPr>
                        <a:t>-0.4</a:t>
                      </a:r>
                      <a:endParaRPr lang="en-US" sz="1200" kern="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200" kern="1400">
                          <a:effectLst/>
                          <a:latin typeface="Times New Roman" panose="02020603050405020304" pitchFamily="18" charset="0"/>
                          <a:cs typeface="Times New Roman" panose="02020603050405020304" pitchFamily="18" charset="0"/>
                        </a:rPr>
                        <a:t>-1.46</a:t>
                      </a:r>
                      <a:endParaRPr lang="en-US" sz="1200" kern="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200" kern="1400" dirty="0">
                          <a:effectLst/>
                          <a:latin typeface="Times New Roman" panose="02020603050405020304" pitchFamily="18" charset="0"/>
                          <a:cs typeface="Times New Roman" panose="02020603050405020304" pitchFamily="18" charset="0"/>
                        </a:rPr>
                        <a:t>-0.69</a:t>
                      </a:r>
                      <a:endParaRPr lang="en-US" sz="1200" kern="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200" kern="1400" dirty="0">
                          <a:effectLst/>
                          <a:latin typeface="Times New Roman" panose="02020603050405020304" pitchFamily="18" charset="0"/>
                          <a:cs typeface="Times New Roman" panose="02020603050405020304" pitchFamily="18" charset="0"/>
                        </a:rPr>
                        <a:t>-0.22</a:t>
                      </a:r>
                      <a:endParaRPr lang="en-US" sz="1200" kern="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600"/>
                        </a:spcBef>
                        <a:spcAft>
                          <a:spcPts val="600"/>
                        </a:spcAft>
                      </a:pPr>
                      <a:r>
                        <a:rPr lang="en-US" sz="1200" kern="1400" dirty="0">
                          <a:effectLst/>
                          <a:latin typeface="Times New Roman" panose="02020603050405020304" pitchFamily="18" charset="0"/>
                          <a:cs typeface="Times New Roman" panose="02020603050405020304" pitchFamily="18" charset="0"/>
                        </a:rPr>
                        <a:t>0.88</a:t>
                      </a:r>
                      <a:endParaRPr lang="en-US" sz="1200" kern="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69486985"/>
                  </a:ext>
                </a:extLst>
              </a:tr>
            </a:tbl>
          </a:graphicData>
        </a:graphic>
      </p:graphicFrame>
      <p:sp>
        <p:nvSpPr>
          <p:cNvPr id="8" name="Content Placeholder 2">
            <a:extLst>
              <a:ext uri="{FF2B5EF4-FFF2-40B4-BE49-F238E27FC236}">
                <a16:creationId xmlns:a16="http://schemas.microsoft.com/office/drawing/2014/main" id="{BFACE843-CAD5-6344-AA44-8D3E7DA69B97}"/>
              </a:ext>
            </a:extLst>
          </p:cNvPr>
          <p:cNvSpPr txBox="1">
            <a:spLocks/>
          </p:cNvSpPr>
          <p:nvPr/>
        </p:nvSpPr>
        <p:spPr>
          <a:xfrm>
            <a:off x="244928" y="5061230"/>
            <a:ext cx="5080107" cy="15454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To account for calibration differences (Tb in K) between MHS and TEMPEST-D (</a:t>
            </a:r>
            <a:r>
              <a:rPr lang="en-US" i="1" dirty="0">
                <a:latin typeface="Times New Roman" panose="02020603050405020304" pitchFamily="18" charset="0"/>
                <a:cs typeface="Times New Roman" panose="02020603050405020304" pitchFamily="18" charset="0"/>
              </a:rPr>
              <a:t>Berg et al. 2020</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5769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13479</TotalTime>
  <Words>2564</Words>
  <Application>Microsoft Macintosh PowerPoint</Application>
  <PresentationFormat>Widescreen</PresentationFormat>
  <Paragraphs>279</Paragraphs>
  <Slides>20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Cambria Math</vt:lpstr>
      <vt:lpstr>Times New Roman</vt:lpstr>
      <vt:lpstr>Office Theme</vt:lpstr>
      <vt:lpstr>Assessment of the Assimilation of TEMPEST-D  in the NCEP Global Forecast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the Assimilation of TEMPEST-D in the NCEP Global Forecast System</dc:title>
  <dc:creator>Wu,TingChi</dc:creator>
  <cp:lastModifiedBy>Wu,TingChi</cp:lastModifiedBy>
  <cp:revision>195</cp:revision>
  <dcterms:created xsi:type="dcterms:W3CDTF">2020-04-27T16:47:25Z</dcterms:created>
  <dcterms:modified xsi:type="dcterms:W3CDTF">2020-05-07T16:26:51Z</dcterms:modified>
</cp:coreProperties>
</file>