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5074900" cy="20104100"/>
  <p:notesSz cx="15074900" cy="2010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C76"/>
    <a:srgbClr val="57FC04"/>
    <a:srgbClr val="E4FC04"/>
    <a:srgbClr val="F6C90A"/>
    <a:srgbClr val="FDF375"/>
    <a:srgbClr val="C9F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2163" autoAdjust="0"/>
  </p:normalViewPr>
  <p:slideViewPr>
    <p:cSldViewPr>
      <p:cViewPr>
        <p:scale>
          <a:sx n="66" d="100"/>
          <a:sy n="66" d="100"/>
        </p:scale>
        <p:origin x="-1176"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6532563" cy="10080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8539163" y="0"/>
            <a:ext cx="6532562" cy="1008063"/>
          </a:xfrm>
          <a:prstGeom prst="rect">
            <a:avLst/>
          </a:prstGeom>
        </p:spPr>
        <p:txBody>
          <a:bodyPr vert="horz" lIns="91440" tIns="45720" rIns="91440" bIns="45720" rtlCol="0"/>
          <a:lstStyle>
            <a:lvl1pPr algn="r">
              <a:defRPr sz="1200"/>
            </a:lvl1pPr>
          </a:lstStyle>
          <a:p>
            <a:fld id="{43ACF8B3-1B2D-4D2F-84CD-9FCB4CA69876}" type="datetimeFigureOut">
              <a:rPr lang="fr-FR" smtClean="0"/>
              <a:t>30/04/2020</a:t>
            </a:fld>
            <a:endParaRPr lang="fr-FR"/>
          </a:p>
        </p:txBody>
      </p:sp>
      <p:sp>
        <p:nvSpPr>
          <p:cNvPr id="4" name="Espace réservé de l'image des diapositives 3"/>
          <p:cNvSpPr>
            <a:spLocks noGrp="1" noRot="1" noChangeAspect="1"/>
          </p:cNvSpPr>
          <p:nvPr>
            <p:ph type="sldImg" idx="2"/>
          </p:nvPr>
        </p:nvSpPr>
        <p:spPr>
          <a:xfrm>
            <a:off x="4994275" y="2513013"/>
            <a:ext cx="5086350" cy="6784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508125" y="9675813"/>
            <a:ext cx="12058650" cy="7915275"/>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19096038"/>
            <a:ext cx="6532563" cy="100806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8539163" y="19096038"/>
            <a:ext cx="6532562" cy="1008062"/>
          </a:xfrm>
          <a:prstGeom prst="rect">
            <a:avLst/>
          </a:prstGeom>
        </p:spPr>
        <p:txBody>
          <a:bodyPr vert="horz" lIns="91440" tIns="45720" rIns="91440" bIns="45720" rtlCol="0" anchor="b"/>
          <a:lstStyle>
            <a:lvl1pPr algn="r">
              <a:defRPr sz="1200"/>
            </a:lvl1pPr>
          </a:lstStyle>
          <a:p>
            <a:fld id="{FB25FA54-A7B6-44D4-8081-54FFDEED2EC7}" type="slidenum">
              <a:rPr lang="fr-FR" smtClean="0"/>
              <a:t>‹Nº›</a:t>
            </a:fld>
            <a:endParaRPr lang="fr-FR"/>
          </a:p>
        </p:txBody>
      </p:sp>
    </p:spTree>
    <p:extLst>
      <p:ext uri="{BB962C8B-B14F-4D97-AF65-F5344CB8AC3E}">
        <p14:creationId xmlns:p14="http://schemas.microsoft.com/office/powerpoint/2010/main" val="344444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FB25FA54-A7B6-44D4-8081-54FFDEED2EC7}" type="slidenum">
              <a:rPr lang="fr-FR" smtClean="0"/>
              <a:t>1</a:t>
            </a:fld>
            <a:endParaRPr lang="fr-FR"/>
          </a:p>
        </p:txBody>
      </p:sp>
    </p:spTree>
    <p:extLst>
      <p:ext uri="{BB962C8B-B14F-4D97-AF65-F5344CB8AC3E}">
        <p14:creationId xmlns:p14="http://schemas.microsoft.com/office/powerpoint/2010/main" val="298357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1093" y="6232271"/>
            <a:ext cx="12819063" cy="422186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262187" y="11258296"/>
            <a:ext cx="10556875" cy="50260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4/30/2020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4/30/2020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54062" y="4623943"/>
            <a:ext cx="6560344"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766843" y="4623943"/>
            <a:ext cx="6560344" cy="1326870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4/30/2020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4/30/2020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4/30/2020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626061" y="0"/>
            <a:ext cx="11004550" cy="2025014"/>
          </a:xfrm>
          <a:custGeom>
            <a:avLst/>
            <a:gdLst/>
            <a:ahLst/>
            <a:cxnLst/>
            <a:rect l="l" t="t" r="r" b="b"/>
            <a:pathLst>
              <a:path w="11004550" h="2025014">
                <a:moveTo>
                  <a:pt x="0" y="2024770"/>
                </a:moveTo>
                <a:lnTo>
                  <a:pt x="11004246" y="2024770"/>
                </a:lnTo>
                <a:lnTo>
                  <a:pt x="11004246" y="0"/>
                </a:lnTo>
                <a:lnTo>
                  <a:pt x="0" y="0"/>
                </a:lnTo>
                <a:lnTo>
                  <a:pt x="0" y="2024770"/>
                </a:lnTo>
                <a:close/>
              </a:path>
            </a:pathLst>
          </a:custGeom>
          <a:solidFill>
            <a:srgbClr val="00449E"/>
          </a:solidFill>
        </p:spPr>
        <p:txBody>
          <a:bodyPr wrap="square" lIns="0" tIns="0" rIns="0" bIns="0" rtlCol="0"/>
          <a:lstStyle/>
          <a:p>
            <a:endParaRPr/>
          </a:p>
        </p:txBody>
      </p:sp>
      <p:sp>
        <p:nvSpPr>
          <p:cNvPr id="2" name="Holder 2"/>
          <p:cNvSpPr>
            <a:spLocks noGrp="1"/>
          </p:cNvSpPr>
          <p:nvPr>
            <p:ph type="title"/>
          </p:nvPr>
        </p:nvSpPr>
        <p:spPr>
          <a:xfrm>
            <a:off x="754062" y="804164"/>
            <a:ext cx="13573125" cy="32166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54062" y="4623943"/>
            <a:ext cx="13573125"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27625" y="18696814"/>
            <a:ext cx="4826000" cy="100520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4062" y="18696814"/>
            <a:ext cx="3468687" cy="10052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4/30/2020</a:t>
            </a:fld>
            <a:endParaRPr lang="en-US"/>
          </a:p>
        </p:txBody>
      </p:sp>
      <p:sp>
        <p:nvSpPr>
          <p:cNvPr id="6" name="Holder 6"/>
          <p:cNvSpPr>
            <a:spLocks noGrp="1"/>
          </p:cNvSpPr>
          <p:nvPr>
            <p:ph type="sldNum" sz="quarter" idx="7"/>
          </p:nvPr>
        </p:nvSpPr>
        <p:spPr>
          <a:xfrm>
            <a:off x="10858500" y="18696814"/>
            <a:ext cx="3468687" cy="10052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gif"/><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820" y="1459626"/>
            <a:ext cx="15749720" cy="20013382"/>
          </a:xfrm>
          <a:prstGeom prst="rect">
            <a:avLst/>
          </a:prstGeom>
          <a:solidFill>
            <a:srgbClr val="E9FC76"/>
          </a:solidFill>
        </p:spPr>
        <p:txBody>
          <a:bodyPr wrap="square" lIns="0" tIns="0" rIns="0" bIns="0" rtlCol="0"/>
          <a:lstStyle/>
          <a:p>
            <a:endParaRPr lang="fr-FR" dirty="0"/>
          </a:p>
        </p:txBody>
      </p:sp>
      <p:sp>
        <p:nvSpPr>
          <p:cNvPr id="55" name="object 8"/>
          <p:cNvSpPr txBox="1"/>
          <p:nvPr/>
        </p:nvSpPr>
        <p:spPr>
          <a:xfrm>
            <a:off x="603250" y="17748250"/>
            <a:ext cx="6386165" cy="386164"/>
          </a:xfrm>
          <a:prstGeom prst="rect">
            <a:avLst/>
          </a:prstGeom>
          <a:solidFill>
            <a:srgbClr val="AB0043"/>
          </a:solidFill>
        </p:spPr>
        <p:txBody>
          <a:bodyPr vert="horz" wrap="square" lIns="0" tIns="0" rIns="0" bIns="0" rtlCol="0">
            <a:spAutoFit/>
          </a:bodyPr>
          <a:lstStyle/>
          <a:p>
            <a:pPr algn="ctr">
              <a:lnSpc>
                <a:spcPts val="2875"/>
              </a:lnSpc>
            </a:pPr>
            <a:r>
              <a:rPr sz="2400" b="1" spc="5" dirty="0" smtClean="0">
                <a:solidFill>
                  <a:srgbClr val="FFFFFF"/>
                </a:solidFill>
                <a:latin typeface="Times New Roman"/>
                <a:cs typeface="Times New Roman"/>
              </a:rPr>
              <a:t>C</a:t>
            </a:r>
            <a:r>
              <a:rPr lang="fr-FR" sz="2400" b="1" spc="5" dirty="0" smtClean="0">
                <a:solidFill>
                  <a:srgbClr val="FFFFFF"/>
                </a:solidFill>
                <a:latin typeface="Times New Roman"/>
                <a:cs typeface="Times New Roman"/>
              </a:rPr>
              <a:t>ONCLUSIONS</a:t>
            </a:r>
            <a:endParaRPr sz="2450" dirty="0">
              <a:latin typeface="Times New Roman"/>
              <a:cs typeface="Times New Roman"/>
            </a:endParaRPr>
          </a:p>
        </p:txBody>
      </p:sp>
      <p:sp>
        <p:nvSpPr>
          <p:cNvPr id="56" name="object 12"/>
          <p:cNvSpPr txBox="1"/>
          <p:nvPr/>
        </p:nvSpPr>
        <p:spPr>
          <a:xfrm>
            <a:off x="497767" y="14107692"/>
            <a:ext cx="43180" cy="190500"/>
          </a:xfrm>
          <a:prstGeom prst="rect">
            <a:avLst/>
          </a:prstGeom>
        </p:spPr>
        <p:txBody>
          <a:bodyPr vert="horz" wrap="square" lIns="0" tIns="0" rIns="0" bIns="0" rtlCol="0">
            <a:spAutoFit/>
          </a:bodyPr>
          <a:lstStyle/>
          <a:p>
            <a:pPr>
              <a:lnSpc>
                <a:spcPts val="1475"/>
              </a:lnSpc>
            </a:pPr>
            <a:r>
              <a:rPr sz="1350" b="1" dirty="0">
                <a:latin typeface="Times New Roman"/>
                <a:cs typeface="Times New Roman"/>
              </a:rPr>
              <a:t>.</a:t>
            </a:r>
            <a:endParaRPr sz="1350">
              <a:latin typeface="Times New Roman"/>
              <a:cs typeface="Times New Roman"/>
            </a:endParaRPr>
          </a:p>
        </p:txBody>
      </p:sp>
      <p:sp>
        <p:nvSpPr>
          <p:cNvPr id="59" name="object 26"/>
          <p:cNvSpPr txBox="1"/>
          <p:nvPr/>
        </p:nvSpPr>
        <p:spPr>
          <a:xfrm>
            <a:off x="4239004" y="9749310"/>
            <a:ext cx="2955290" cy="162224"/>
          </a:xfrm>
          <a:prstGeom prst="rect">
            <a:avLst/>
          </a:prstGeom>
        </p:spPr>
        <p:txBody>
          <a:bodyPr vert="horz" wrap="square" lIns="0" tIns="15875" rIns="0" bIns="0" rtlCol="0">
            <a:spAutoFit/>
          </a:bodyPr>
          <a:lstStyle/>
          <a:p>
            <a:pPr marL="12700">
              <a:lnSpc>
                <a:spcPct val="100000"/>
              </a:lnSpc>
              <a:spcBef>
                <a:spcPts val="125"/>
              </a:spcBef>
            </a:pPr>
            <a:endParaRPr sz="950" dirty="0">
              <a:latin typeface="Times New Roman"/>
              <a:cs typeface="Times New Roman"/>
            </a:endParaRPr>
          </a:p>
        </p:txBody>
      </p:sp>
      <p:sp>
        <p:nvSpPr>
          <p:cNvPr id="81" name="object 66"/>
          <p:cNvSpPr/>
          <p:nvPr/>
        </p:nvSpPr>
        <p:spPr>
          <a:xfrm>
            <a:off x="541231" y="16712259"/>
            <a:ext cx="14487525" cy="1165225"/>
          </a:xfrm>
          <a:custGeom>
            <a:avLst/>
            <a:gdLst/>
            <a:ahLst/>
            <a:cxnLst/>
            <a:rect l="l" t="t" r="r" b="b"/>
            <a:pathLst>
              <a:path w="14487525" h="1165225">
                <a:moveTo>
                  <a:pt x="14487125" y="1164934"/>
                </a:moveTo>
                <a:lnTo>
                  <a:pt x="14487125" y="0"/>
                </a:lnTo>
                <a:lnTo>
                  <a:pt x="0" y="0"/>
                </a:lnTo>
                <a:lnTo>
                  <a:pt x="0" y="1164934"/>
                </a:lnTo>
              </a:path>
            </a:pathLst>
          </a:custGeom>
          <a:ln w="4432">
            <a:noFill/>
          </a:ln>
        </p:spPr>
        <p:txBody>
          <a:bodyPr wrap="square" lIns="0" tIns="0" rIns="0" bIns="0" rtlCol="0"/>
          <a:lstStyle/>
          <a:p>
            <a:endParaRPr/>
          </a:p>
        </p:txBody>
      </p:sp>
      <p:sp>
        <p:nvSpPr>
          <p:cNvPr id="85" name="object 79"/>
          <p:cNvSpPr/>
          <p:nvPr/>
        </p:nvSpPr>
        <p:spPr>
          <a:xfrm>
            <a:off x="3554910" y="7188728"/>
            <a:ext cx="7920000" cy="433070"/>
          </a:xfrm>
          <a:custGeom>
            <a:avLst/>
            <a:gdLst/>
            <a:ahLst/>
            <a:cxnLst/>
            <a:rect l="l" t="t" r="r" b="b"/>
            <a:pathLst>
              <a:path w="6556375" h="433069">
                <a:moveTo>
                  <a:pt x="0" y="432870"/>
                </a:moveTo>
                <a:lnTo>
                  <a:pt x="6555815" y="432870"/>
                </a:lnTo>
                <a:lnTo>
                  <a:pt x="6555815" y="0"/>
                </a:lnTo>
                <a:lnTo>
                  <a:pt x="0" y="0"/>
                </a:lnTo>
                <a:lnTo>
                  <a:pt x="0" y="432870"/>
                </a:lnTo>
                <a:close/>
              </a:path>
            </a:pathLst>
          </a:custGeom>
          <a:solidFill>
            <a:srgbClr val="AB0043"/>
          </a:solidFill>
        </p:spPr>
        <p:txBody>
          <a:bodyPr wrap="square" lIns="0" tIns="0" rIns="0" bIns="0" rtlCol="0"/>
          <a:lstStyle/>
          <a:p>
            <a:pPr algn="ctr">
              <a:lnSpc>
                <a:spcPts val="2875"/>
              </a:lnSpc>
            </a:pPr>
            <a:r>
              <a:rPr lang="fr-FR" sz="2400" b="1" spc="5" dirty="0" smtClean="0">
                <a:solidFill>
                  <a:srgbClr val="FFFFFF"/>
                </a:solidFill>
                <a:latin typeface="Times New Roman"/>
                <a:cs typeface="Times New Roman"/>
              </a:rPr>
              <a:t>RESULTS AND DISCUSSIONS</a:t>
            </a:r>
            <a:endParaRPr lang="fr-FR" sz="2450" b="1" spc="5" dirty="0">
              <a:solidFill>
                <a:srgbClr val="FFFFFF"/>
              </a:solidFill>
              <a:latin typeface="Times New Roman"/>
              <a:cs typeface="Times New Roman"/>
            </a:endParaRPr>
          </a:p>
        </p:txBody>
      </p:sp>
      <p:sp>
        <p:nvSpPr>
          <p:cNvPr id="113" name="object 62"/>
          <p:cNvSpPr txBox="1"/>
          <p:nvPr/>
        </p:nvSpPr>
        <p:spPr>
          <a:xfrm>
            <a:off x="495346" y="10723568"/>
            <a:ext cx="3659784" cy="162224"/>
          </a:xfrm>
          <a:prstGeom prst="rect">
            <a:avLst/>
          </a:prstGeom>
        </p:spPr>
        <p:txBody>
          <a:bodyPr vert="horz" wrap="square" lIns="0" tIns="15875" rIns="0" bIns="0" rtlCol="0">
            <a:spAutoFit/>
          </a:bodyPr>
          <a:lstStyle/>
          <a:p>
            <a:pPr marL="12700" algn="ctr">
              <a:lnSpc>
                <a:spcPct val="100000"/>
              </a:lnSpc>
              <a:spcBef>
                <a:spcPts val="125"/>
              </a:spcBef>
            </a:pPr>
            <a:endParaRPr sz="950" dirty="0">
              <a:latin typeface="Arial"/>
              <a:cs typeface="Arial"/>
            </a:endParaRPr>
          </a:p>
        </p:txBody>
      </p:sp>
      <p:sp>
        <p:nvSpPr>
          <p:cNvPr id="116" name="object 75"/>
          <p:cNvSpPr/>
          <p:nvPr/>
        </p:nvSpPr>
        <p:spPr>
          <a:xfrm>
            <a:off x="3508720" y="2632854"/>
            <a:ext cx="7920000" cy="360000"/>
          </a:xfrm>
          <a:custGeom>
            <a:avLst/>
            <a:gdLst/>
            <a:ahLst/>
            <a:cxnLst/>
            <a:rect l="l" t="t" r="r" b="b"/>
            <a:pathLst>
              <a:path w="6482080" h="346075">
                <a:moveTo>
                  <a:pt x="0" y="345705"/>
                </a:moveTo>
                <a:lnTo>
                  <a:pt x="6481946" y="345705"/>
                </a:lnTo>
                <a:lnTo>
                  <a:pt x="6481946" y="0"/>
                </a:lnTo>
                <a:lnTo>
                  <a:pt x="0" y="0"/>
                </a:lnTo>
                <a:lnTo>
                  <a:pt x="0" y="345705"/>
                </a:lnTo>
                <a:close/>
              </a:path>
            </a:pathLst>
          </a:custGeom>
          <a:solidFill>
            <a:srgbClr val="AB0043"/>
          </a:solidFill>
        </p:spPr>
        <p:txBody>
          <a:bodyPr wrap="square" lIns="0" tIns="0" rIns="0" bIns="0" rtlCol="0"/>
          <a:lstStyle/>
          <a:p>
            <a:pPr marL="1463675" algn="ctr">
              <a:lnSpc>
                <a:spcPts val="1800"/>
              </a:lnSpc>
              <a:spcBef>
                <a:spcPts val="560"/>
              </a:spcBef>
            </a:pPr>
            <a:endParaRPr lang="fr-FR" dirty="0">
              <a:latin typeface="Times New Roman"/>
              <a:cs typeface="Times New Roman"/>
            </a:endParaRPr>
          </a:p>
        </p:txBody>
      </p:sp>
      <p:sp>
        <p:nvSpPr>
          <p:cNvPr id="117" name="ZoneTexte 116"/>
          <p:cNvSpPr txBox="1"/>
          <p:nvPr/>
        </p:nvSpPr>
        <p:spPr>
          <a:xfrm>
            <a:off x="6405815" y="2572192"/>
            <a:ext cx="2740032" cy="461665"/>
          </a:xfrm>
          <a:prstGeom prst="rect">
            <a:avLst/>
          </a:prstGeom>
          <a:noFill/>
        </p:spPr>
        <p:txBody>
          <a:bodyPr wrap="square" rtlCol="0">
            <a:spAutoFit/>
          </a:bodyPr>
          <a:lstStyle/>
          <a:p>
            <a:pPr algn="ctr"/>
            <a:r>
              <a:rPr lang="fr-FR" sz="2400" b="1" spc="5" dirty="0" smtClean="0">
                <a:solidFill>
                  <a:srgbClr val="FFFFFF"/>
                </a:solidFill>
                <a:latin typeface="Times New Roman"/>
                <a:cs typeface="Times New Roman"/>
              </a:rPr>
              <a:t>INTRODUCTION</a:t>
            </a:r>
            <a:endParaRPr lang="fr-FR" b="1" spc="5" dirty="0">
              <a:solidFill>
                <a:srgbClr val="FFFFFF"/>
              </a:solidFill>
              <a:latin typeface="Times New Roman"/>
              <a:cs typeface="Times New Roman"/>
            </a:endParaRPr>
          </a:p>
        </p:txBody>
      </p:sp>
      <p:sp>
        <p:nvSpPr>
          <p:cNvPr id="118" name="object 75"/>
          <p:cNvSpPr/>
          <p:nvPr/>
        </p:nvSpPr>
        <p:spPr>
          <a:xfrm>
            <a:off x="3508720" y="4982836"/>
            <a:ext cx="7920000" cy="360000"/>
          </a:xfrm>
          <a:custGeom>
            <a:avLst/>
            <a:gdLst/>
            <a:ahLst/>
            <a:cxnLst/>
            <a:rect l="l" t="t" r="r" b="b"/>
            <a:pathLst>
              <a:path w="6482080" h="346075">
                <a:moveTo>
                  <a:pt x="0" y="345705"/>
                </a:moveTo>
                <a:lnTo>
                  <a:pt x="6481946" y="345705"/>
                </a:lnTo>
                <a:lnTo>
                  <a:pt x="6481946" y="0"/>
                </a:lnTo>
                <a:lnTo>
                  <a:pt x="0" y="0"/>
                </a:lnTo>
                <a:lnTo>
                  <a:pt x="0" y="345705"/>
                </a:lnTo>
                <a:close/>
              </a:path>
            </a:pathLst>
          </a:custGeom>
          <a:solidFill>
            <a:srgbClr val="AB0043"/>
          </a:solidFill>
        </p:spPr>
        <p:txBody>
          <a:bodyPr wrap="square" lIns="0" tIns="0" rIns="0" bIns="0" rtlCol="0"/>
          <a:lstStyle/>
          <a:p>
            <a:pPr marL="1463675" algn="ctr">
              <a:lnSpc>
                <a:spcPts val="1800"/>
              </a:lnSpc>
              <a:spcBef>
                <a:spcPts val="560"/>
              </a:spcBef>
            </a:pPr>
            <a:endParaRPr lang="fr-FR" dirty="0">
              <a:latin typeface="Times New Roman"/>
              <a:cs typeface="Times New Roman"/>
            </a:endParaRPr>
          </a:p>
        </p:txBody>
      </p:sp>
      <p:sp>
        <p:nvSpPr>
          <p:cNvPr id="120" name="ZoneTexte 119"/>
          <p:cNvSpPr txBox="1"/>
          <p:nvPr/>
        </p:nvSpPr>
        <p:spPr>
          <a:xfrm>
            <a:off x="5360429" y="4909950"/>
            <a:ext cx="4541415" cy="461665"/>
          </a:xfrm>
          <a:prstGeom prst="rect">
            <a:avLst/>
          </a:prstGeom>
          <a:noFill/>
        </p:spPr>
        <p:txBody>
          <a:bodyPr wrap="square" rtlCol="0">
            <a:spAutoFit/>
          </a:bodyPr>
          <a:lstStyle/>
          <a:p>
            <a:r>
              <a:rPr lang="fr-FR" sz="2400" b="1" spc="5" dirty="0" smtClean="0">
                <a:solidFill>
                  <a:srgbClr val="FFFFFF"/>
                </a:solidFill>
                <a:latin typeface="Times New Roman"/>
                <a:cs typeface="Times New Roman"/>
              </a:rPr>
              <a:t>MATERIAL AND METHODS</a:t>
            </a:r>
            <a:endParaRPr lang="fr-FR" sz="2400" b="1" spc="5" dirty="0">
              <a:solidFill>
                <a:srgbClr val="FFFFFF"/>
              </a:solidFill>
              <a:latin typeface="Times New Roman"/>
              <a:cs typeface="Times New Roman"/>
            </a:endParaRPr>
          </a:p>
        </p:txBody>
      </p:sp>
      <p:sp>
        <p:nvSpPr>
          <p:cNvPr id="122" name="object 62"/>
          <p:cNvSpPr txBox="1"/>
          <p:nvPr/>
        </p:nvSpPr>
        <p:spPr>
          <a:xfrm>
            <a:off x="8663940" y="9642875"/>
            <a:ext cx="3293110" cy="162224"/>
          </a:xfrm>
          <a:prstGeom prst="rect">
            <a:avLst/>
          </a:prstGeom>
        </p:spPr>
        <p:txBody>
          <a:bodyPr vert="horz" wrap="square" lIns="0" tIns="15875" rIns="0" bIns="0" rtlCol="0">
            <a:spAutoFit/>
          </a:bodyPr>
          <a:lstStyle/>
          <a:p>
            <a:pPr marL="12700">
              <a:lnSpc>
                <a:spcPct val="100000"/>
              </a:lnSpc>
              <a:spcBef>
                <a:spcPts val="125"/>
              </a:spcBef>
            </a:pPr>
            <a:endParaRPr sz="950" dirty="0">
              <a:latin typeface="Arial"/>
              <a:cs typeface="Arial"/>
            </a:endParaRPr>
          </a:p>
        </p:txBody>
      </p:sp>
      <p:sp>
        <p:nvSpPr>
          <p:cNvPr id="125" name="object 129"/>
          <p:cNvSpPr/>
          <p:nvPr/>
        </p:nvSpPr>
        <p:spPr>
          <a:xfrm>
            <a:off x="69850" y="-6350"/>
            <a:ext cx="2052000" cy="1394460"/>
          </a:xfrm>
          <a:custGeom>
            <a:avLst/>
            <a:gdLst/>
            <a:ahLst/>
            <a:cxnLst/>
            <a:rect l="l" t="t" r="r" b="b"/>
            <a:pathLst>
              <a:path w="2611755" h="1394460">
                <a:moveTo>
                  <a:pt x="0" y="1393931"/>
                </a:moveTo>
                <a:lnTo>
                  <a:pt x="2611287" y="1393931"/>
                </a:lnTo>
                <a:lnTo>
                  <a:pt x="2611287" y="0"/>
                </a:lnTo>
                <a:lnTo>
                  <a:pt x="0" y="0"/>
                </a:lnTo>
                <a:lnTo>
                  <a:pt x="0" y="1393931"/>
                </a:lnTo>
                <a:close/>
              </a:path>
            </a:pathLst>
          </a:custGeom>
          <a:ln w="5909">
            <a:noFill/>
          </a:ln>
        </p:spPr>
        <p:txBody>
          <a:bodyPr wrap="square" lIns="0" tIns="0" rIns="0" bIns="0" rtlCol="0"/>
          <a:lstStyle/>
          <a:p>
            <a:endParaRPr/>
          </a:p>
        </p:txBody>
      </p:sp>
      <p:sp>
        <p:nvSpPr>
          <p:cNvPr id="127" name="object 8"/>
          <p:cNvSpPr txBox="1"/>
          <p:nvPr/>
        </p:nvSpPr>
        <p:spPr>
          <a:xfrm>
            <a:off x="-1385" y="19762861"/>
            <a:ext cx="6577572" cy="409087"/>
          </a:xfrm>
          <a:prstGeom prst="rect">
            <a:avLst/>
          </a:prstGeom>
          <a:solidFill>
            <a:srgbClr val="AB0043"/>
          </a:solidFill>
        </p:spPr>
        <p:txBody>
          <a:bodyPr vert="horz" wrap="square" lIns="0" tIns="0" rIns="0" bIns="0" rtlCol="0">
            <a:spAutoFit/>
          </a:bodyPr>
          <a:lstStyle/>
          <a:p>
            <a:pPr algn="ctr">
              <a:lnSpc>
                <a:spcPts val="2875"/>
              </a:lnSpc>
            </a:pPr>
            <a:r>
              <a:rPr lang="en-US" sz="2400" b="1" spc="5" dirty="0" smtClean="0">
                <a:solidFill>
                  <a:srgbClr val="FFFFFF"/>
                </a:solidFill>
                <a:latin typeface="Times New Roman"/>
                <a:cs typeface="Times New Roman"/>
              </a:rPr>
              <a:t>REFERENCES</a:t>
            </a:r>
            <a:endParaRPr sz="2450" dirty="0">
              <a:latin typeface="Times New Roman"/>
              <a:cs typeface="Times New Roman"/>
            </a:endParaRPr>
          </a:p>
        </p:txBody>
      </p:sp>
      <p:sp>
        <p:nvSpPr>
          <p:cNvPr id="129" name="object 65"/>
          <p:cNvSpPr/>
          <p:nvPr/>
        </p:nvSpPr>
        <p:spPr>
          <a:xfrm>
            <a:off x="-552450" y="20273530"/>
            <a:ext cx="7679703" cy="1047350"/>
          </a:xfrm>
          <a:custGeom>
            <a:avLst/>
            <a:gdLst/>
            <a:ahLst/>
            <a:cxnLst/>
            <a:rect l="l" t="t" r="r" b="b"/>
            <a:pathLst>
              <a:path w="14487525" h="1165225">
                <a:moveTo>
                  <a:pt x="14487125" y="1164934"/>
                </a:moveTo>
                <a:lnTo>
                  <a:pt x="14487125" y="0"/>
                </a:lnTo>
                <a:lnTo>
                  <a:pt x="0" y="0"/>
                </a:lnTo>
                <a:lnTo>
                  <a:pt x="0" y="1164934"/>
                </a:lnTo>
                <a:lnTo>
                  <a:pt x="14487125" y="1164934"/>
                </a:lnTo>
                <a:close/>
              </a:path>
            </a:pathLst>
          </a:custGeom>
          <a:solidFill>
            <a:srgbClr val="B8D0FF"/>
          </a:solidFill>
          <a:ln>
            <a:solidFill>
              <a:schemeClr val="accent1">
                <a:lumMod val="75000"/>
              </a:schemeClr>
            </a:solidFill>
          </a:ln>
        </p:spPr>
        <p:txBody>
          <a:bodyPr wrap="square" lIns="0" tIns="0" rIns="0" bIns="0" rtlCol="0"/>
          <a:lstStyle/>
          <a:p>
            <a:endParaRPr/>
          </a:p>
        </p:txBody>
      </p:sp>
      <p:sp>
        <p:nvSpPr>
          <p:cNvPr id="58" name="object 15"/>
          <p:cNvSpPr/>
          <p:nvPr/>
        </p:nvSpPr>
        <p:spPr>
          <a:xfrm>
            <a:off x="-96023" y="3055050"/>
            <a:ext cx="14806506" cy="1865815"/>
          </a:xfrm>
          <a:custGeom>
            <a:avLst/>
            <a:gdLst/>
            <a:ahLst/>
            <a:cxnLst/>
            <a:rect l="l" t="t" r="r" b="b"/>
            <a:pathLst>
              <a:path w="7849870" h="3299460">
                <a:moveTo>
                  <a:pt x="0" y="3298975"/>
                </a:moveTo>
                <a:lnTo>
                  <a:pt x="7849285" y="3298975"/>
                </a:lnTo>
                <a:lnTo>
                  <a:pt x="7849285" y="0"/>
                </a:lnTo>
                <a:lnTo>
                  <a:pt x="0" y="0"/>
                </a:lnTo>
                <a:lnTo>
                  <a:pt x="0" y="3298975"/>
                </a:lnTo>
                <a:close/>
              </a:path>
            </a:pathLst>
          </a:custGeom>
          <a:solidFill>
            <a:srgbClr val="B8D0FF"/>
          </a:solidFill>
        </p:spPr>
        <p:txBody>
          <a:bodyPr wrap="square" lIns="0" tIns="0" rIns="0" bIns="0" rtlCol="0"/>
          <a:lstStyle/>
          <a:p>
            <a:pPr algn="ctr">
              <a:lnSpc>
                <a:spcPct val="150000"/>
              </a:lnSpc>
              <a:spcBef>
                <a:spcPct val="0"/>
              </a:spcBef>
            </a:pPr>
            <a:endParaRPr lang="fr-FR" b="1" spc="5" dirty="0">
              <a:solidFill>
                <a:srgbClr val="001A4F"/>
              </a:solidFill>
              <a:latin typeface="Arial"/>
              <a:cs typeface="Arial"/>
            </a:endParaRPr>
          </a:p>
        </p:txBody>
      </p:sp>
      <p:sp>
        <p:nvSpPr>
          <p:cNvPr id="3" name="ZoneTexte 2"/>
          <p:cNvSpPr txBox="1"/>
          <p:nvPr/>
        </p:nvSpPr>
        <p:spPr>
          <a:xfrm>
            <a:off x="67160" y="3094249"/>
            <a:ext cx="14579399" cy="1754326"/>
          </a:xfrm>
          <a:prstGeom prst="rect">
            <a:avLst/>
          </a:prstGeom>
          <a:noFill/>
        </p:spPr>
        <p:txBody>
          <a:bodyPr wrap="square" rtlCol="0">
            <a:spAutoFit/>
          </a:bodyPr>
          <a:lstStyle/>
          <a:p>
            <a:pPr lvl="0" algn="just">
              <a:lnSpc>
                <a:spcPct val="150000"/>
              </a:lnSpc>
              <a:spcBef>
                <a:spcPct val="0"/>
              </a:spcBef>
            </a:pPr>
            <a:r>
              <a:rPr lang="en-US" sz="1200" b="1" spc="5" dirty="0">
                <a:solidFill>
                  <a:srgbClr val="001A4F"/>
                </a:solidFill>
                <a:latin typeface="Arial"/>
                <a:cs typeface="Arial"/>
              </a:rPr>
              <a:t>Soils from arid and semi-arid ecosystems are generally very low in organic matter content, poor in nutrients and typically with sandy texture. The application of different organic amendments has been proposed as an adequate approach to improve the quality of these soils for their use in agriculture. The use of organic wastes of different origins (agricultural, industrial, urban, etc.) as soil amendments </a:t>
            </a:r>
            <a:r>
              <a:rPr lang="en-US" sz="1200" b="1" spc="5" dirty="0" smtClean="0">
                <a:solidFill>
                  <a:srgbClr val="001A4F"/>
                </a:solidFill>
                <a:latin typeface="Arial"/>
                <a:cs typeface="Arial"/>
              </a:rPr>
              <a:t>has </a:t>
            </a:r>
            <a:r>
              <a:rPr lang="en-US" sz="1200" b="1" spc="5" dirty="0">
                <a:solidFill>
                  <a:srgbClr val="001A4F"/>
                </a:solidFill>
                <a:latin typeface="Arial"/>
                <a:cs typeface="Arial"/>
              </a:rPr>
              <a:t>a dual goal: </a:t>
            </a:r>
            <a:r>
              <a:rPr lang="en-US" sz="1200" b="1" spc="5" dirty="0" err="1">
                <a:solidFill>
                  <a:srgbClr val="001A4F"/>
                </a:solidFill>
                <a:latin typeface="Arial"/>
                <a:cs typeface="Arial"/>
              </a:rPr>
              <a:t>i</a:t>
            </a:r>
            <a:r>
              <a:rPr lang="en-US" sz="1200" b="1" spc="5" dirty="0">
                <a:solidFill>
                  <a:srgbClr val="001A4F"/>
                </a:solidFill>
                <a:latin typeface="Arial"/>
                <a:cs typeface="Arial"/>
              </a:rPr>
              <a:t>) improving soil fertility and quality, ii) reducing the environmental problem that poses the disposal of these residues. Soil enzyme activities have been often used to investigate the impact of different amendments on soil quality, because they are highly sensitive to human or environmental perturbations. The objective of this study was to investigate, by using soil enzyme activities, the effectiveness of three organic residues (composted municipal solid waste, composted sewage sludge and farmyard manure) to improve the quality of one agricultural soil from Tunisia. </a:t>
            </a:r>
            <a:endParaRPr lang="fr-FR" sz="1200" b="1" spc="5" dirty="0">
              <a:solidFill>
                <a:srgbClr val="001A4F"/>
              </a:solidFill>
              <a:latin typeface="Arial"/>
              <a:cs typeface="Arial"/>
            </a:endParaRPr>
          </a:p>
        </p:txBody>
      </p:sp>
      <p:sp>
        <p:nvSpPr>
          <p:cNvPr id="62" name="object 38"/>
          <p:cNvSpPr/>
          <p:nvPr/>
        </p:nvSpPr>
        <p:spPr>
          <a:xfrm>
            <a:off x="-125145" y="5436579"/>
            <a:ext cx="14864751" cy="1682976"/>
          </a:xfrm>
          <a:custGeom>
            <a:avLst/>
            <a:gdLst/>
            <a:ahLst/>
            <a:cxnLst/>
            <a:rect l="l" t="t" r="r" b="b"/>
            <a:pathLst>
              <a:path w="7919720" h="2611754">
                <a:moveTo>
                  <a:pt x="0" y="2611287"/>
                </a:moveTo>
                <a:lnTo>
                  <a:pt x="7919490" y="2611287"/>
                </a:lnTo>
                <a:lnTo>
                  <a:pt x="7919490" y="0"/>
                </a:lnTo>
                <a:lnTo>
                  <a:pt x="0" y="0"/>
                </a:lnTo>
                <a:lnTo>
                  <a:pt x="0" y="2611287"/>
                </a:lnTo>
                <a:close/>
              </a:path>
            </a:pathLst>
          </a:custGeom>
          <a:solidFill>
            <a:srgbClr val="B8D0FF"/>
          </a:solidFill>
        </p:spPr>
        <p:txBody>
          <a:bodyPr wrap="square" lIns="0" tIns="0" rIns="0" bIns="0" rtlCol="0"/>
          <a:lstStyle/>
          <a:p>
            <a:pPr algn="just"/>
            <a:endParaRPr/>
          </a:p>
        </p:txBody>
      </p:sp>
      <p:sp>
        <p:nvSpPr>
          <p:cNvPr id="4" name="ZoneTexte 3"/>
          <p:cNvSpPr txBox="1"/>
          <p:nvPr/>
        </p:nvSpPr>
        <p:spPr>
          <a:xfrm>
            <a:off x="38038" y="5527825"/>
            <a:ext cx="14580000" cy="1477328"/>
          </a:xfrm>
          <a:prstGeom prst="rect">
            <a:avLst/>
          </a:prstGeom>
          <a:noFill/>
        </p:spPr>
        <p:txBody>
          <a:bodyPr wrap="square" rtlCol="0">
            <a:spAutoFit/>
          </a:bodyPr>
          <a:lstStyle/>
          <a:p>
            <a:pPr algn="just">
              <a:lnSpc>
                <a:spcPct val="150000"/>
              </a:lnSpc>
            </a:pPr>
            <a:r>
              <a:rPr lang="en-US" sz="1200" b="1" spc="5" dirty="0">
                <a:solidFill>
                  <a:srgbClr val="001A4F"/>
                </a:solidFill>
                <a:latin typeface="Arial"/>
                <a:cs typeface="Arial"/>
              </a:rPr>
              <a:t>A field trial was established for investigating the effectiveness of the three organic residues to improve the quality of one agricultural soil. The soil had a sandy texture, alkaline pH (pH 8.3) and was very poor in organic matter (0.21 and 0.03% of total C and N, respectively). Each of the organic residues was applied in triplicate at three different doses in nine sub-plots randomly distributed; three untreated sub-plots were also established for comparison. One, 6 and 18 months after the soil amendments, surface (0-20 cm) soil samples were collected from all the treated and untreated subplots. The soil samples were </a:t>
            </a:r>
            <a:r>
              <a:rPr lang="en-US" sz="1200" b="1" spc="5" dirty="0" err="1">
                <a:solidFill>
                  <a:srgbClr val="001A4F"/>
                </a:solidFill>
                <a:latin typeface="Arial"/>
                <a:cs typeface="Arial"/>
              </a:rPr>
              <a:t>analysed</a:t>
            </a:r>
            <a:r>
              <a:rPr lang="en-US" sz="1200" b="1" spc="5" dirty="0">
                <a:solidFill>
                  <a:srgbClr val="001A4F"/>
                </a:solidFill>
                <a:latin typeface="Arial"/>
                <a:cs typeface="Arial"/>
              </a:rPr>
              <a:t> for </a:t>
            </a:r>
            <a:r>
              <a:rPr lang="en-US" sz="1200" b="1" spc="5" dirty="0">
                <a:solidFill>
                  <a:srgbClr val="001A4F"/>
                </a:solidFill>
                <a:latin typeface="Symbol" panose="05050102010706020507" pitchFamily="18" charset="2"/>
                <a:cs typeface="Arial"/>
              </a:rPr>
              <a:t>b</a:t>
            </a:r>
            <a:r>
              <a:rPr lang="en-US" sz="1200" b="1" spc="5" dirty="0" smtClean="0">
                <a:solidFill>
                  <a:srgbClr val="001A4F"/>
                </a:solidFill>
                <a:latin typeface="Symbol" panose="05050102010706020507" pitchFamily="18" charset="2"/>
                <a:cs typeface="Arial"/>
              </a:rPr>
              <a:t>-</a:t>
            </a:r>
            <a:r>
              <a:rPr lang="en-US" sz="1200" b="1" spc="5" dirty="0" smtClean="0">
                <a:solidFill>
                  <a:srgbClr val="001A4F"/>
                </a:solidFill>
                <a:latin typeface="Arial"/>
                <a:cs typeface="Arial"/>
              </a:rPr>
              <a:t>glucosidase</a:t>
            </a:r>
            <a:r>
              <a:rPr lang="en-US" sz="1200" b="1" spc="5" dirty="0">
                <a:solidFill>
                  <a:srgbClr val="001A4F"/>
                </a:solidFill>
                <a:latin typeface="Arial"/>
                <a:cs typeface="Arial"/>
              </a:rPr>
              <a:t>, alkaline </a:t>
            </a:r>
            <a:r>
              <a:rPr lang="en-US" sz="1200" b="1" spc="5" dirty="0" err="1">
                <a:solidFill>
                  <a:srgbClr val="001A4F"/>
                </a:solidFill>
                <a:latin typeface="Arial"/>
                <a:cs typeface="Arial"/>
              </a:rPr>
              <a:t>phosphomonoesterase</a:t>
            </a:r>
            <a:r>
              <a:rPr lang="en-US" sz="1200" b="1" spc="5" dirty="0">
                <a:solidFill>
                  <a:srgbClr val="001A4F"/>
                </a:solidFill>
                <a:latin typeface="Arial"/>
                <a:cs typeface="Arial"/>
              </a:rPr>
              <a:t>, urease, arylsulphatase and dehydrogenase following the methods described in García et al. (2003). All the soil samples were also </a:t>
            </a:r>
            <a:r>
              <a:rPr lang="en-US" sz="1200" b="1" spc="5" dirty="0" err="1">
                <a:solidFill>
                  <a:srgbClr val="001A4F"/>
                </a:solidFill>
                <a:latin typeface="Arial"/>
                <a:cs typeface="Arial"/>
              </a:rPr>
              <a:t>characterised</a:t>
            </a:r>
            <a:r>
              <a:rPr lang="en-US" sz="1200" b="1" spc="5" dirty="0">
                <a:solidFill>
                  <a:srgbClr val="001A4F"/>
                </a:solidFill>
                <a:latin typeface="Arial"/>
                <a:cs typeface="Arial"/>
              </a:rPr>
              <a:t> for their main physicochemical </a:t>
            </a:r>
            <a:r>
              <a:rPr lang="en-US" sz="1200" b="1" spc="5" dirty="0" smtClean="0">
                <a:solidFill>
                  <a:srgbClr val="001A4F"/>
                </a:solidFill>
                <a:latin typeface="Arial"/>
                <a:cs typeface="Arial"/>
              </a:rPr>
              <a:t>properties, </a:t>
            </a:r>
            <a:r>
              <a:rPr lang="en-US" sz="1200" b="1" spc="5" dirty="0">
                <a:solidFill>
                  <a:srgbClr val="001A4F"/>
                </a:solidFill>
                <a:latin typeface="Arial"/>
                <a:cs typeface="Arial"/>
              </a:rPr>
              <a:t>following the methods described by </a:t>
            </a:r>
            <a:r>
              <a:rPr lang="en-US" sz="1200" b="1" spc="5" dirty="0" err="1" smtClean="0">
                <a:solidFill>
                  <a:srgbClr val="001A4F"/>
                </a:solidFill>
                <a:latin typeface="Arial"/>
                <a:cs typeface="Arial"/>
              </a:rPr>
              <a:t>Pauwles</a:t>
            </a:r>
            <a:r>
              <a:rPr lang="en-US" sz="1200" b="1" spc="5" dirty="0" smtClean="0">
                <a:solidFill>
                  <a:srgbClr val="001A4F"/>
                </a:solidFill>
                <a:latin typeface="Arial"/>
                <a:cs typeface="Arial"/>
              </a:rPr>
              <a:t> et al. (1992).</a:t>
            </a:r>
            <a:endParaRPr lang="en-US" sz="1200" b="1" spc="5" dirty="0">
              <a:solidFill>
                <a:srgbClr val="001A4F"/>
              </a:solidFill>
              <a:latin typeface="Arial"/>
              <a:cs typeface="Arial"/>
            </a:endParaRPr>
          </a:p>
        </p:txBody>
      </p:sp>
      <p:sp>
        <p:nvSpPr>
          <p:cNvPr id="131" name="object 65"/>
          <p:cNvSpPr/>
          <p:nvPr/>
        </p:nvSpPr>
        <p:spPr>
          <a:xfrm>
            <a:off x="7371074" y="20300472"/>
            <a:ext cx="7597153" cy="999631"/>
          </a:xfrm>
          <a:custGeom>
            <a:avLst/>
            <a:gdLst/>
            <a:ahLst/>
            <a:cxnLst/>
            <a:rect l="l" t="t" r="r" b="b"/>
            <a:pathLst>
              <a:path w="14487525" h="1165225">
                <a:moveTo>
                  <a:pt x="14487125" y="1164934"/>
                </a:moveTo>
                <a:lnTo>
                  <a:pt x="14487125" y="0"/>
                </a:lnTo>
                <a:lnTo>
                  <a:pt x="0" y="0"/>
                </a:lnTo>
                <a:lnTo>
                  <a:pt x="0" y="1164934"/>
                </a:lnTo>
                <a:lnTo>
                  <a:pt x="14487125" y="1164934"/>
                </a:lnTo>
                <a:close/>
              </a:path>
            </a:pathLst>
          </a:custGeom>
          <a:solidFill>
            <a:srgbClr val="B8D0FF"/>
          </a:solidFill>
          <a:ln>
            <a:solidFill>
              <a:schemeClr val="accent1">
                <a:lumMod val="75000"/>
              </a:schemeClr>
            </a:solidFill>
          </a:ln>
        </p:spPr>
        <p:txBody>
          <a:bodyPr wrap="square" lIns="0" tIns="0" rIns="0" bIns="0" rtlCol="0"/>
          <a:lstStyle/>
          <a:p>
            <a:endParaRPr dirty="0"/>
          </a:p>
        </p:txBody>
      </p:sp>
      <p:sp>
        <p:nvSpPr>
          <p:cNvPr id="48" name="object 69"/>
          <p:cNvSpPr txBox="1"/>
          <p:nvPr/>
        </p:nvSpPr>
        <p:spPr>
          <a:xfrm>
            <a:off x="7409282" y="20472893"/>
            <a:ext cx="7495336" cy="506549"/>
          </a:xfrm>
          <a:prstGeom prst="rect">
            <a:avLst/>
          </a:prstGeom>
        </p:spPr>
        <p:txBody>
          <a:bodyPr vert="horz" wrap="square" lIns="0" tIns="13970" rIns="0" bIns="0" rtlCol="0">
            <a:spAutoFit/>
          </a:bodyPr>
          <a:lstStyle/>
          <a:p>
            <a:pPr marL="116205">
              <a:lnSpc>
                <a:spcPct val="160000"/>
              </a:lnSpc>
              <a:spcBef>
                <a:spcPts val="110"/>
              </a:spcBef>
            </a:pPr>
            <a:r>
              <a:rPr lang="en-US" sz="1000" b="1" spc="5" dirty="0" smtClean="0">
                <a:solidFill>
                  <a:srgbClr val="001A4F"/>
                </a:solidFill>
                <a:latin typeface="Arial"/>
                <a:cs typeface="Arial"/>
              </a:rPr>
              <a:t>This </a:t>
            </a:r>
            <a:r>
              <a:rPr lang="en-US" sz="1000" b="1" spc="5" dirty="0">
                <a:solidFill>
                  <a:srgbClr val="001A4F"/>
                </a:solidFill>
                <a:latin typeface="Arial"/>
                <a:cs typeface="Arial"/>
              </a:rPr>
              <a:t>research was financially supported by the Xunta de Galicia (IN607A 2017/6), UE </a:t>
            </a:r>
            <a:r>
              <a:rPr lang="en-US" sz="1000" b="1" spc="5" dirty="0" err="1">
                <a:solidFill>
                  <a:srgbClr val="001A4F"/>
                </a:solidFill>
                <a:latin typeface="Arial"/>
                <a:cs typeface="Arial"/>
              </a:rPr>
              <a:t>Interreg-Sudoe</a:t>
            </a:r>
            <a:r>
              <a:rPr lang="en-US" sz="1000" b="1" spc="5" dirty="0">
                <a:solidFill>
                  <a:srgbClr val="001A4F"/>
                </a:solidFill>
                <a:latin typeface="Arial"/>
                <a:cs typeface="Arial"/>
              </a:rPr>
              <a:t> program (SOE1/P5/E0189 </a:t>
            </a:r>
            <a:r>
              <a:rPr lang="en-US" sz="1000" b="1" spc="5" dirty="0" smtClean="0">
                <a:solidFill>
                  <a:srgbClr val="001A4F"/>
                </a:solidFill>
                <a:latin typeface="Arial"/>
                <a:cs typeface="Arial"/>
              </a:rPr>
              <a:t>project). This work funded by The Institute of Arid Regions, Tunisia.</a:t>
            </a:r>
            <a:endParaRPr lang="fr-FR" sz="1000" b="1" spc="5" dirty="0">
              <a:solidFill>
                <a:srgbClr val="001A4F"/>
              </a:solidFill>
              <a:latin typeface="Arial"/>
              <a:cs typeface="Arial"/>
            </a:endParaRPr>
          </a:p>
        </p:txBody>
      </p:sp>
      <p:sp>
        <p:nvSpPr>
          <p:cNvPr id="49" name="object 69"/>
          <p:cNvSpPr txBox="1"/>
          <p:nvPr/>
        </p:nvSpPr>
        <p:spPr>
          <a:xfrm>
            <a:off x="-478573" y="20293097"/>
            <a:ext cx="7531948" cy="979435"/>
          </a:xfrm>
          <a:prstGeom prst="rect">
            <a:avLst/>
          </a:prstGeom>
        </p:spPr>
        <p:txBody>
          <a:bodyPr vert="horz" wrap="square" lIns="0" tIns="13970" rIns="0" bIns="0" rtlCol="0">
            <a:spAutoFit/>
          </a:bodyPr>
          <a:lstStyle/>
          <a:p>
            <a:pPr marL="116205" algn="just">
              <a:lnSpc>
                <a:spcPct val="160000"/>
              </a:lnSpc>
              <a:spcBef>
                <a:spcPts val="110"/>
              </a:spcBef>
            </a:pPr>
            <a:r>
              <a:rPr lang="es-ES" sz="1000" b="1" spc="5" dirty="0" smtClean="0">
                <a:solidFill>
                  <a:srgbClr val="001A4F"/>
                </a:solidFill>
                <a:latin typeface="Arial"/>
                <a:cs typeface="Arial"/>
              </a:rPr>
              <a:t>García </a:t>
            </a:r>
            <a:r>
              <a:rPr lang="es-ES" sz="1000" b="1" spc="5" dirty="0">
                <a:solidFill>
                  <a:srgbClr val="001A4F"/>
                </a:solidFill>
                <a:latin typeface="Arial"/>
                <a:cs typeface="Arial"/>
              </a:rPr>
              <a:t>C., Gil F., Hernández T., </a:t>
            </a:r>
            <a:r>
              <a:rPr lang="es-ES" sz="1000" b="1" spc="5" dirty="0" err="1">
                <a:solidFill>
                  <a:srgbClr val="001A4F"/>
                </a:solidFill>
                <a:latin typeface="Arial"/>
                <a:cs typeface="Arial"/>
              </a:rPr>
              <a:t>Trasar</a:t>
            </a:r>
            <a:r>
              <a:rPr lang="es-ES" sz="1000" b="1" spc="5" dirty="0">
                <a:solidFill>
                  <a:srgbClr val="001A4F"/>
                </a:solidFill>
                <a:latin typeface="Arial"/>
                <a:cs typeface="Arial"/>
              </a:rPr>
              <a:t> C. (2003) Técnicas de Análisis de Parámetros Bioquímicos en Suelos: Medida de Actividades Enzimáticas y Biomasa </a:t>
            </a:r>
            <a:r>
              <a:rPr lang="es-ES" sz="1000" b="1" spc="5" dirty="0" smtClean="0">
                <a:solidFill>
                  <a:srgbClr val="001A4F"/>
                </a:solidFill>
                <a:latin typeface="Arial"/>
                <a:cs typeface="Arial"/>
              </a:rPr>
              <a:t>Microbiana, Ediciones </a:t>
            </a:r>
            <a:r>
              <a:rPr lang="es-ES" sz="1000" b="1" spc="5" dirty="0" err="1">
                <a:solidFill>
                  <a:srgbClr val="001A4F"/>
                </a:solidFill>
                <a:latin typeface="Arial"/>
                <a:cs typeface="Arial"/>
              </a:rPr>
              <a:t>Mundi</a:t>
            </a:r>
            <a:r>
              <a:rPr lang="es-ES" sz="1000" b="1" spc="5" dirty="0">
                <a:solidFill>
                  <a:srgbClr val="001A4F"/>
                </a:solidFill>
                <a:latin typeface="Arial"/>
                <a:cs typeface="Arial"/>
              </a:rPr>
              <a:t>-Prensa, Madrid, 371 p</a:t>
            </a:r>
            <a:r>
              <a:rPr lang="es-ES" sz="1000" b="1" spc="5" dirty="0" smtClean="0">
                <a:solidFill>
                  <a:srgbClr val="001A4F"/>
                </a:solidFill>
                <a:latin typeface="Arial"/>
                <a:cs typeface="Arial"/>
              </a:rPr>
              <a:t>.</a:t>
            </a:r>
          </a:p>
          <a:p>
            <a:pPr marL="116205" algn="just">
              <a:lnSpc>
                <a:spcPct val="160000"/>
              </a:lnSpc>
              <a:spcBef>
                <a:spcPts val="110"/>
              </a:spcBef>
            </a:pPr>
            <a:r>
              <a:rPr lang="fr-FR" sz="1000" b="1" spc="5" dirty="0" smtClean="0">
                <a:solidFill>
                  <a:srgbClr val="001A4F"/>
                </a:solidFill>
                <a:latin typeface="Arial"/>
                <a:cs typeface="Arial"/>
              </a:rPr>
              <a:t>Pauwels JM, Van Ranst E, Verloo M, Mvond ZEA. (1992) Manuel </a:t>
            </a:r>
            <a:r>
              <a:rPr lang="fr-FR" sz="1000" b="1" spc="5" dirty="0">
                <a:solidFill>
                  <a:srgbClr val="001A4F"/>
                </a:solidFill>
                <a:latin typeface="Arial"/>
                <a:cs typeface="Arial"/>
              </a:rPr>
              <a:t>de laboratoire de pédologie: Méthodes d’analyse des sols et des plantes</a:t>
            </a:r>
            <a:r>
              <a:rPr lang="fr-FR" sz="1000" b="1" spc="5" dirty="0" smtClean="0">
                <a:solidFill>
                  <a:srgbClr val="001A4F"/>
                </a:solidFill>
                <a:latin typeface="Arial"/>
                <a:cs typeface="Arial"/>
              </a:rPr>
              <a:t>”. </a:t>
            </a:r>
            <a:r>
              <a:rPr lang="fr-FR" sz="1000" b="1" spc="5" dirty="0">
                <a:solidFill>
                  <a:srgbClr val="001A4F"/>
                </a:solidFill>
                <a:latin typeface="Arial"/>
                <a:cs typeface="Arial"/>
              </a:rPr>
              <a:t>Publications agricoles – 28. AGCD, </a:t>
            </a:r>
            <a:r>
              <a:rPr lang="fr-FR" sz="1000" b="1" spc="5" dirty="0" smtClean="0">
                <a:solidFill>
                  <a:srgbClr val="001A4F"/>
                </a:solidFill>
                <a:latin typeface="Arial"/>
                <a:cs typeface="Arial"/>
              </a:rPr>
              <a:t>Bruxelles.</a:t>
            </a:r>
            <a:endParaRPr lang="fr-FR" sz="1000" b="1" spc="5" dirty="0">
              <a:solidFill>
                <a:srgbClr val="001A4F"/>
              </a:solidFill>
              <a:latin typeface="Arial"/>
              <a:cs typeface="Arial"/>
            </a:endParaRPr>
          </a:p>
        </p:txBody>
      </p:sp>
      <p:sp>
        <p:nvSpPr>
          <p:cNvPr id="12" name="ZoneTexte 11"/>
          <p:cNvSpPr txBox="1"/>
          <p:nvPr/>
        </p:nvSpPr>
        <p:spPr>
          <a:xfrm>
            <a:off x="3270250" y="299250"/>
            <a:ext cx="9906000" cy="765081"/>
          </a:xfrm>
          <a:prstGeom prst="rect">
            <a:avLst/>
          </a:prstGeom>
          <a:noFill/>
        </p:spPr>
        <p:txBody>
          <a:bodyPr wrap="square" rtlCol="0">
            <a:spAutoFit/>
          </a:bodyPr>
          <a:lstStyle/>
          <a:p>
            <a:pPr marL="12700" marR="5080" algn="ctr">
              <a:lnSpc>
                <a:spcPct val="101200"/>
              </a:lnSpc>
              <a:spcBef>
                <a:spcPts val="95"/>
              </a:spcBef>
              <a:tabLst>
                <a:tab pos="2656840" algn="l"/>
              </a:tabLst>
            </a:pPr>
            <a:r>
              <a:rPr lang="en-US" sz="2200" spc="5" dirty="0">
                <a:solidFill>
                  <a:srgbClr val="FFFFFF"/>
                </a:solidFill>
                <a:latin typeface="Arial Black"/>
                <a:cs typeface="Arial Black"/>
              </a:rPr>
              <a:t>Do </a:t>
            </a:r>
            <a:r>
              <a:rPr lang="en-US" sz="2200" spc="5" dirty="0" smtClean="0">
                <a:solidFill>
                  <a:srgbClr val="FFFFFF"/>
                </a:solidFill>
                <a:latin typeface="Arial Black"/>
                <a:cs typeface="Arial Black"/>
              </a:rPr>
              <a:t>different </a:t>
            </a:r>
            <a:r>
              <a:rPr lang="en-US" sz="2200" spc="5" dirty="0">
                <a:solidFill>
                  <a:srgbClr val="FFFFFF"/>
                </a:solidFill>
                <a:latin typeface="Arial Black"/>
                <a:cs typeface="Arial Black"/>
              </a:rPr>
              <a:t>organic amendments effectively improve the soil biochemical activity of very poor arid soils from Tunisia?</a:t>
            </a:r>
            <a:endParaRPr lang="fr-FR" sz="2200" spc="5" dirty="0">
              <a:solidFill>
                <a:srgbClr val="FFFFFF"/>
              </a:solidFill>
              <a:latin typeface="Arial Black"/>
              <a:cs typeface="Arial Black"/>
            </a:endParaRPr>
          </a:p>
        </p:txBody>
      </p:sp>
      <p:pic>
        <p:nvPicPr>
          <p:cNvPr id="66" name="Image 6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1788" y="-10844"/>
            <a:ext cx="1358095" cy="1365249"/>
          </a:xfrm>
          <a:prstGeom prst="rect">
            <a:avLst/>
          </a:prstGeom>
        </p:spPr>
      </p:pic>
      <p:sp>
        <p:nvSpPr>
          <p:cNvPr id="70" name="object 76"/>
          <p:cNvSpPr txBox="1"/>
          <p:nvPr/>
        </p:nvSpPr>
        <p:spPr>
          <a:xfrm>
            <a:off x="2611755" y="1472427"/>
            <a:ext cx="11033267" cy="1150443"/>
          </a:xfrm>
          <a:prstGeom prst="rect">
            <a:avLst/>
          </a:prstGeom>
        </p:spPr>
        <p:txBody>
          <a:bodyPr vert="horz" wrap="square" lIns="0" tIns="16510" rIns="0" bIns="0" rtlCol="0">
            <a:spAutoFit/>
          </a:bodyPr>
          <a:lstStyle/>
          <a:p>
            <a:pPr algn="ctr">
              <a:spcBef>
                <a:spcPts val="130"/>
              </a:spcBef>
            </a:pPr>
            <a:r>
              <a:rPr lang="fr-FR" b="1" spc="-15" dirty="0" smtClean="0">
                <a:solidFill>
                  <a:srgbClr val="001A4F"/>
                </a:solidFill>
                <a:latin typeface="Calibri"/>
                <a:cs typeface="Calibri"/>
              </a:rPr>
              <a:t>H.</a:t>
            </a:r>
            <a:r>
              <a:rPr b="1" spc="-15" dirty="0" smtClean="0">
                <a:solidFill>
                  <a:srgbClr val="001A4F"/>
                </a:solidFill>
                <a:latin typeface="Calibri"/>
                <a:cs typeface="Calibri"/>
              </a:rPr>
              <a:t> </a:t>
            </a:r>
            <a:r>
              <a:rPr lang="fr-FR" b="1" spc="-10" dirty="0" err="1" smtClean="0">
                <a:solidFill>
                  <a:srgbClr val="001A4F"/>
                </a:solidFill>
                <a:latin typeface="Calibri"/>
                <a:cs typeface="Calibri"/>
              </a:rPr>
              <a:t>Oueriemmi</a:t>
            </a:r>
            <a:r>
              <a:rPr lang="fr-FR" b="1" spc="-15" baseline="26455" dirty="0" err="1" smtClean="0">
                <a:solidFill>
                  <a:srgbClr val="001A4F"/>
                </a:solidFill>
                <a:latin typeface="Calibri"/>
                <a:cs typeface="Calibri"/>
              </a:rPr>
              <a:t>a,b,c</a:t>
            </a:r>
            <a:r>
              <a:rPr b="1" spc="-10" dirty="0" smtClean="0">
                <a:solidFill>
                  <a:srgbClr val="001A4F"/>
                </a:solidFill>
                <a:latin typeface="Calibri"/>
                <a:cs typeface="Calibri"/>
              </a:rPr>
              <a:t>, </a:t>
            </a:r>
            <a:r>
              <a:rPr lang="en-US" b="1" spc="10" dirty="0" smtClean="0">
                <a:solidFill>
                  <a:srgbClr val="001A4F"/>
                </a:solidFill>
                <a:latin typeface="Calibri"/>
                <a:cs typeface="Calibri"/>
              </a:rPr>
              <a:t>P.S. </a:t>
            </a:r>
            <a:r>
              <a:rPr lang="en-US" b="1" spc="10" dirty="0" err="1" smtClean="0">
                <a:solidFill>
                  <a:srgbClr val="001A4F"/>
                </a:solidFill>
                <a:latin typeface="Calibri"/>
                <a:cs typeface="Calibri"/>
              </a:rPr>
              <a:t>Kidd</a:t>
            </a:r>
            <a:r>
              <a:rPr lang="en-US" b="1" spc="10" baseline="30000" dirty="0" err="1" smtClean="0">
                <a:solidFill>
                  <a:srgbClr val="001A4F"/>
                </a:solidFill>
                <a:latin typeface="Calibri"/>
                <a:cs typeface="Calibri"/>
              </a:rPr>
              <a:t>a</a:t>
            </a:r>
            <a:r>
              <a:rPr lang="en-US" b="1" spc="10" baseline="30000" dirty="0" smtClean="0">
                <a:solidFill>
                  <a:srgbClr val="001A4F"/>
                </a:solidFill>
                <a:latin typeface="Calibri"/>
                <a:cs typeface="Calibri"/>
              </a:rPr>
              <a:t>†</a:t>
            </a:r>
            <a:r>
              <a:rPr b="1" spc="10" dirty="0" smtClean="0">
                <a:solidFill>
                  <a:srgbClr val="001A4F"/>
                </a:solidFill>
                <a:latin typeface="Calibri"/>
                <a:cs typeface="Calibri"/>
              </a:rPr>
              <a:t>,</a:t>
            </a:r>
            <a:r>
              <a:rPr lang="fr-FR" b="1" spc="10" dirty="0" smtClean="0">
                <a:solidFill>
                  <a:srgbClr val="001A4F"/>
                </a:solidFill>
                <a:latin typeface="Calibri"/>
                <a:cs typeface="Calibri"/>
              </a:rPr>
              <a:t> A. Prieto</a:t>
            </a:r>
            <a:r>
              <a:rPr lang="es-ES" dirty="0" smtClean="0">
                <a:latin typeface="Times New Roman" panose="02020603050405020304" pitchFamily="18" charset="0"/>
                <a:ea typeface="Times New Roman" panose="02020603050405020304" pitchFamily="18" charset="0"/>
              </a:rPr>
              <a:t>-</a:t>
            </a:r>
            <a:r>
              <a:rPr lang="es-ES" b="1" spc="10" dirty="0" err="1" smtClean="0">
                <a:solidFill>
                  <a:srgbClr val="001A4F"/>
                </a:solidFill>
                <a:latin typeface="Calibri"/>
                <a:cs typeface="Calibri"/>
              </a:rPr>
              <a:t>Fernández</a:t>
            </a:r>
            <a:r>
              <a:rPr lang="es-ES" b="1" spc="10" baseline="30000" dirty="0" err="1" smtClean="0">
                <a:solidFill>
                  <a:srgbClr val="001A4F"/>
                </a:solidFill>
                <a:latin typeface="Calibri"/>
                <a:cs typeface="Calibri"/>
              </a:rPr>
              <a:t>a</a:t>
            </a:r>
            <a:r>
              <a:rPr lang="es-ES" b="1" spc="10" dirty="0" smtClean="0">
                <a:solidFill>
                  <a:srgbClr val="001A4F"/>
                </a:solidFill>
                <a:cs typeface="Calibri"/>
              </a:rPr>
              <a:t>, B. </a:t>
            </a:r>
            <a:r>
              <a:rPr lang="es-ES" b="1" spc="10" dirty="0" err="1" smtClean="0">
                <a:solidFill>
                  <a:srgbClr val="001A4F"/>
                </a:solidFill>
                <a:cs typeface="Calibri"/>
              </a:rPr>
              <a:t>Rodríguez</a:t>
            </a:r>
            <a:r>
              <a:rPr lang="es-ES" b="1" spc="10" baseline="30000" dirty="0" err="1" smtClean="0">
                <a:solidFill>
                  <a:srgbClr val="001A4F"/>
                </a:solidFill>
                <a:cs typeface="Calibri"/>
              </a:rPr>
              <a:t>a</a:t>
            </a:r>
            <a:r>
              <a:rPr lang="fr-FR" b="1" spc="10" dirty="0" smtClean="0">
                <a:solidFill>
                  <a:srgbClr val="001A4F"/>
                </a:solidFill>
                <a:latin typeface="Calibri"/>
                <a:cs typeface="Calibri"/>
              </a:rPr>
              <a:t>,</a:t>
            </a:r>
            <a:r>
              <a:rPr b="1" spc="10" dirty="0" smtClean="0">
                <a:solidFill>
                  <a:srgbClr val="001A4F"/>
                </a:solidFill>
                <a:latin typeface="Calibri"/>
                <a:cs typeface="Calibri"/>
              </a:rPr>
              <a:t> M</a:t>
            </a:r>
            <a:r>
              <a:rPr lang="fr-FR" b="1" spc="10" dirty="0" smtClean="0">
                <a:solidFill>
                  <a:srgbClr val="001A4F"/>
                </a:solidFill>
                <a:latin typeface="Calibri"/>
                <a:cs typeface="Calibri"/>
              </a:rPr>
              <a:t>.</a:t>
            </a:r>
            <a:r>
              <a:rPr b="1" spc="10" dirty="0" smtClean="0">
                <a:solidFill>
                  <a:srgbClr val="001A4F"/>
                </a:solidFill>
                <a:latin typeface="Calibri"/>
                <a:cs typeface="Calibri"/>
              </a:rPr>
              <a:t> </a:t>
            </a:r>
            <a:r>
              <a:rPr lang="fr-FR" b="1" spc="10" dirty="0" err="1" smtClean="0">
                <a:solidFill>
                  <a:srgbClr val="001A4F"/>
                </a:solidFill>
                <a:latin typeface="Calibri"/>
                <a:cs typeface="Calibri"/>
              </a:rPr>
              <a:t>Moussa</a:t>
            </a:r>
            <a:r>
              <a:rPr lang="fr-FR" b="1" spc="15" baseline="26455" dirty="0" err="1" smtClean="0">
                <a:solidFill>
                  <a:srgbClr val="001A4F"/>
                </a:solidFill>
                <a:latin typeface="Calibri"/>
                <a:cs typeface="Calibri"/>
              </a:rPr>
              <a:t>b</a:t>
            </a:r>
            <a:r>
              <a:rPr lang="fr-FR" b="1" spc="15" dirty="0" smtClean="0">
                <a:solidFill>
                  <a:srgbClr val="001A4F"/>
                </a:solidFill>
                <a:latin typeface="Calibri"/>
                <a:cs typeface="Calibri"/>
              </a:rPr>
              <a:t>,</a:t>
            </a:r>
            <a:r>
              <a:rPr lang="es-ES" dirty="0" smtClean="0">
                <a:latin typeface="Times New Roman" panose="02020603050405020304" pitchFamily="18" charset="0"/>
                <a:ea typeface="Times New Roman" panose="02020603050405020304" pitchFamily="18" charset="0"/>
              </a:rPr>
              <a:t> </a:t>
            </a:r>
            <a:r>
              <a:rPr lang="en-US" b="1" spc="10" dirty="0" smtClean="0">
                <a:solidFill>
                  <a:srgbClr val="001A4F"/>
                </a:solidFill>
                <a:latin typeface="Calibri"/>
                <a:cs typeface="Calibri"/>
              </a:rPr>
              <a:t>C. </a:t>
            </a:r>
            <a:r>
              <a:rPr lang="en-US" b="1" spc="10" dirty="0" err="1" smtClean="0">
                <a:solidFill>
                  <a:srgbClr val="001A4F"/>
                </a:solidFill>
                <a:latin typeface="Calibri"/>
                <a:cs typeface="Calibri"/>
              </a:rPr>
              <a:t>Trasar-Cepeda</a:t>
            </a:r>
            <a:r>
              <a:rPr lang="en-US" b="1" spc="10" baseline="30000" dirty="0" err="1" smtClean="0">
                <a:solidFill>
                  <a:srgbClr val="001A4F"/>
                </a:solidFill>
                <a:latin typeface="Calibri"/>
                <a:cs typeface="Calibri"/>
              </a:rPr>
              <a:t>a</a:t>
            </a:r>
            <a:r>
              <a:rPr lang="fr-FR" b="1" spc="10" dirty="0" smtClean="0">
                <a:solidFill>
                  <a:srgbClr val="001A4F"/>
                </a:solidFill>
                <a:latin typeface="Calibri"/>
                <a:cs typeface="Calibri"/>
              </a:rPr>
              <a:t> </a:t>
            </a:r>
          </a:p>
          <a:p>
            <a:pPr marL="1464310" algn="ctr">
              <a:spcBef>
                <a:spcPts val="130"/>
              </a:spcBef>
            </a:pPr>
            <a:endParaRPr sz="1000" b="1" spc="10" dirty="0">
              <a:solidFill>
                <a:srgbClr val="001A4F"/>
              </a:solidFill>
              <a:latin typeface="Calibri"/>
              <a:cs typeface="Calibri"/>
            </a:endParaRPr>
          </a:p>
          <a:p>
            <a:pPr algn="ctr">
              <a:spcAft>
                <a:spcPts val="0"/>
              </a:spcAft>
            </a:pPr>
            <a:r>
              <a:rPr lang="fr-FR" altLang="fr-FR" sz="1400" b="1" spc="-10" baseline="30000" dirty="0" smtClean="0">
                <a:solidFill>
                  <a:srgbClr val="001A4F"/>
                </a:solidFill>
                <a:cs typeface="Calibri"/>
              </a:rPr>
              <a:t>a </a:t>
            </a:r>
            <a:r>
              <a:rPr lang="fr-FR" altLang="fr-FR" sz="1400" b="1" spc="-10" dirty="0" smtClean="0">
                <a:solidFill>
                  <a:srgbClr val="001A4F"/>
                </a:solidFill>
                <a:cs typeface="Calibri"/>
              </a:rPr>
              <a:t>Department of Soil Biochemistry, </a:t>
            </a:r>
            <a:r>
              <a:rPr lang="fr-FR" altLang="fr-FR" sz="1400" b="1" spc="-10" dirty="0">
                <a:solidFill>
                  <a:srgbClr val="001A4F"/>
                </a:solidFill>
                <a:cs typeface="Calibri"/>
              </a:rPr>
              <a:t>IIAG-CSIC, Apartado 122, E-15780 Santiago de </a:t>
            </a:r>
            <a:r>
              <a:rPr lang="fr-FR" altLang="fr-FR" sz="1400" b="1" spc="-10" dirty="0" smtClean="0">
                <a:solidFill>
                  <a:srgbClr val="001A4F"/>
                </a:solidFill>
                <a:cs typeface="Calibri"/>
              </a:rPr>
              <a:t>Compostela, Spain</a:t>
            </a:r>
            <a:endParaRPr lang="fr-FR" sz="1400" b="1" dirty="0" smtClean="0">
              <a:latin typeface="Times New Roman" panose="02020603050405020304" pitchFamily="18" charset="0"/>
              <a:ea typeface="Times New Roman" panose="02020603050405020304" pitchFamily="18" charset="0"/>
            </a:endParaRPr>
          </a:p>
          <a:p>
            <a:pPr algn="ctr">
              <a:spcBef>
                <a:spcPct val="0"/>
              </a:spcBef>
            </a:pPr>
            <a:r>
              <a:rPr lang="fr-FR" altLang="fr-FR" sz="1400" b="1" spc="-10" baseline="30000" dirty="0" smtClean="0">
                <a:solidFill>
                  <a:srgbClr val="001A4F"/>
                </a:solidFill>
                <a:latin typeface="Calibri"/>
                <a:cs typeface="Calibri"/>
              </a:rPr>
              <a:t>b </a:t>
            </a:r>
            <a:r>
              <a:rPr lang="fr-FR" altLang="fr-FR" sz="1400" b="1" spc="-10" dirty="0" smtClean="0">
                <a:solidFill>
                  <a:srgbClr val="001A4F"/>
                </a:solidFill>
                <a:latin typeface="Calibri"/>
                <a:cs typeface="Calibri"/>
              </a:rPr>
              <a:t>Institute of Arid Regions of Medenine, Tunisia</a:t>
            </a:r>
          </a:p>
          <a:p>
            <a:pPr algn="ctr">
              <a:lnSpc>
                <a:spcPct val="106000"/>
              </a:lnSpc>
              <a:spcAft>
                <a:spcPts val="0"/>
              </a:spcAft>
            </a:pPr>
            <a:r>
              <a:rPr lang="en-GB" sz="1400" b="1" spc="-10" baseline="30000" dirty="0" smtClean="0">
                <a:solidFill>
                  <a:srgbClr val="001A4F"/>
                </a:solidFill>
                <a:cs typeface="Calibri"/>
              </a:rPr>
              <a:t>c </a:t>
            </a:r>
            <a:r>
              <a:rPr lang="en-GB" sz="1400" b="1" spc="-10" dirty="0" smtClean="0">
                <a:solidFill>
                  <a:srgbClr val="001A4F"/>
                </a:solidFill>
                <a:cs typeface="Calibri"/>
              </a:rPr>
              <a:t>High </a:t>
            </a:r>
            <a:r>
              <a:rPr lang="en-GB" sz="1400" b="1" spc="-10" dirty="0">
                <a:solidFill>
                  <a:srgbClr val="001A4F"/>
                </a:solidFill>
                <a:cs typeface="Calibri"/>
              </a:rPr>
              <a:t>Institute of </a:t>
            </a:r>
            <a:r>
              <a:rPr lang="en-GB" sz="1400" b="1" spc="-10" dirty="0" smtClean="0">
                <a:solidFill>
                  <a:srgbClr val="001A4F"/>
                </a:solidFill>
                <a:cs typeface="Calibri"/>
              </a:rPr>
              <a:t>Water </a:t>
            </a:r>
            <a:r>
              <a:rPr lang="en-GB" sz="1400" b="1" spc="-10" dirty="0">
                <a:solidFill>
                  <a:srgbClr val="001A4F"/>
                </a:solidFill>
                <a:cs typeface="Calibri"/>
              </a:rPr>
              <a:t>S</a:t>
            </a:r>
            <a:r>
              <a:rPr lang="en-GB" sz="1400" b="1" spc="-10" dirty="0" smtClean="0">
                <a:solidFill>
                  <a:srgbClr val="001A4F"/>
                </a:solidFill>
                <a:cs typeface="Calibri"/>
              </a:rPr>
              <a:t>ciences </a:t>
            </a:r>
            <a:r>
              <a:rPr lang="en-GB" sz="1400" b="1" spc="-10" dirty="0">
                <a:solidFill>
                  <a:srgbClr val="001A4F"/>
                </a:solidFill>
                <a:cs typeface="Calibri"/>
              </a:rPr>
              <a:t>and </a:t>
            </a:r>
            <a:r>
              <a:rPr lang="en-GB" sz="1400" b="1" spc="-10" dirty="0" smtClean="0">
                <a:solidFill>
                  <a:srgbClr val="001A4F"/>
                </a:solidFill>
                <a:cs typeface="Calibri"/>
              </a:rPr>
              <a:t>Techniques</a:t>
            </a:r>
            <a:r>
              <a:rPr lang="en-GB" sz="1400" b="1" spc="-10" dirty="0">
                <a:solidFill>
                  <a:srgbClr val="001A4F"/>
                </a:solidFill>
                <a:cs typeface="Calibri"/>
              </a:rPr>
              <a:t>, University of </a:t>
            </a:r>
            <a:r>
              <a:rPr lang="en-GB" sz="1400" b="1" spc="-10" dirty="0" err="1">
                <a:solidFill>
                  <a:srgbClr val="001A4F"/>
                </a:solidFill>
                <a:cs typeface="Calibri"/>
              </a:rPr>
              <a:t>Gabes</a:t>
            </a:r>
            <a:r>
              <a:rPr lang="en-GB" sz="1400" b="1" spc="-10" dirty="0">
                <a:solidFill>
                  <a:srgbClr val="001A4F"/>
                </a:solidFill>
                <a:cs typeface="Calibri"/>
              </a:rPr>
              <a:t>, 6072 </a:t>
            </a:r>
            <a:r>
              <a:rPr lang="en-GB" sz="1400" b="1" spc="-10" dirty="0" err="1">
                <a:solidFill>
                  <a:srgbClr val="001A4F"/>
                </a:solidFill>
                <a:cs typeface="Calibri"/>
              </a:rPr>
              <a:t>Gabes</a:t>
            </a:r>
            <a:r>
              <a:rPr lang="en-GB" sz="1400" b="1" spc="-10" dirty="0">
                <a:solidFill>
                  <a:srgbClr val="001A4F"/>
                </a:solidFill>
                <a:cs typeface="Calibri"/>
              </a:rPr>
              <a:t>, </a:t>
            </a:r>
            <a:r>
              <a:rPr lang="en-GB" sz="1400" b="1" spc="-10" dirty="0" smtClean="0">
                <a:solidFill>
                  <a:srgbClr val="001A4F"/>
                </a:solidFill>
                <a:cs typeface="Calibri"/>
              </a:rPr>
              <a:t>Tunisia</a:t>
            </a:r>
          </a:p>
        </p:txBody>
      </p:sp>
      <p:pic>
        <p:nvPicPr>
          <p:cNvPr id="7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79" y="-16550"/>
            <a:ext cx="1335123" cy="1324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 name="object 129"/>
          <p:cNvSpPr/>
          <p:nvPr/>
        </p:nvSpPr>
        <p:spPr>
          <a:xfrm>
            <a:off x="0" y="2433"/>
            <a:ext cx="2611755" cy="1394460"/>
          </a:xfrm>
          <a:custGeom>
            <a:avLst/>
            <a:gdLst/>
            <a:ahLst/>
            <a:cxnLst/>
            <a:rect l="l" t="t" r="r" b="b"/>
            <a:pathLst>
              <a:path w="2611755" h="1394460">
                <a:moveTo>
                  <a:pt x="0" y="1393931"/>
                </a:moveTo>
                <a:lnTo>
                  <a:pt x="2611287" y="1393931"/>
                </a:lnTo>
                <a:lnTo>
                  <a:pt x="2611287" y="0"/>
                </a:lnTo>
                <a:lnTo>
                  <a:pt x="0" y="0"/>
                </a:lnTo>
                <a:lnTo>
                  <a:pt x="0" y="1393931"/>
                </a:lnTo>
                <a:close/>
              </a:path>
            </a:pathLst>
          </a:custGeom>
          <a:ln w="5909">
            <a:solidFill>
              <a:schemeClr val="bg1"/>
            </a:solidFill>
          </a:ln>
        </p:spPr>
        <p:txBody>
          <a:bodyPr wrap="square" lIns="0" tIns="0" rIns="0" bIns="0" rtlCol="0"/>
          <a:lstStyle/>
          <a:p>
            <a:endParaRPr/>
          </a:p>
        </p:txBody>
      </p:sp>
      <p:sp>
        <p:nvSpPr>
          <p:cNvPr id="74" name="object 130"/>
          <p:cNvSpPr/>
          <p:nvPr/>
        </p:nvSpPr>
        <p:spPr>
          <a:xfrm>
            <a:off x="13645022" y="-16550"/>
            <a:ext cx="1470449" cy="1424240"/>
          </a:xfrm>
          <a:custGeom>
            <a:avLst/>
            <a:gdLst/>
            <a:ahLst/>
            <a:cxnLst/>
            <a:rect l="l" t="t" r="r" b="b"/>
            <a:pathLst>
              <a:path w="1433194" h="1394460">
                <a:moveTo>
                  <a:pt x="0" y="1393931"/>
                </a:moveTo>
                <a:lnTo>
                  <a:pt x="1433052" y="1393931"/>
                </a:lnTo>
                <a:lnTo>
                  <a:pt x="1433052" y="0"/>
                </a:lnTo>
                <a:lnTo>
                  <a:pt x="0" y="0"/>
                </a:lnTo>
                <a:lnTo>
                  <a:pt x="0" y="1393931"/>
                </a:lnTo>
                <a:close/>
              </a:path>
            </a:pathLst>
          </a:custGeom>
          <a:ln w="8864">
            <a:solidFill>
              <a:schemeClr val="bg1"/>
            </a:solidFill>
          </a:ln>
        </p:spPr>
        <p:txBody>
          <a:bodyPr wrap="square" lIns="0" tIns="0" rIns="0" bIns="0" rtlCol="0"/>
          <a:lstStyle/>
          <a:p>
            <a:endParaRPr/>
          </a:p>
        </p:txBody>
      </p:sp>
      <p:graphicFrame>
        <p:nvGraphicFramePr>
          <p:cNvPr id="63" name="Tableau 62"/>
          <p:cNvGraphicFramePr>
            <a:graphicFrameLocks noGrp="1"/>
          </p:cNvGraphicFramePr>
          <p:nvPr>
            <p:extLst>
              <p:ext uri="{D42A27DB-BD31-4B8C-83A1-F6EECF244321}">
                <p14:modId xmlns:p14="http://schemas.microsoft.com/office/powerpoint/2010/main" val="1427392328"/>
              </p:ext>
            </p:extLst>
          </p:nvPr>
        </p:nvGraphicFramePr>
        <p:xfrm>
          <a:off x="-479968" y="10049254"/>
          <a:ext cx="7153801" cy="2681998"/>
        </p:xfrm>
        <a:graphic>
          <a:graphicData uri="http://schemas.openxmlformats.org/drawingml/2006/table">
            <a:tbl>
              <a:tblPr firstRow="1" firstCol="1" bandRow="1"/>
              <a:tblGrid>
                <a:gridCol w="1547502">
                  <a:extLst>
                    <a:ext uri="{9D8B030D-6E8A-4147-A177-3AD203B41FA5}">
                      <a16:colId xmlns:a16="http://schemas.microsoft.com/office/drawing/2014/main" val="20000"/>
                    </a:ext>
                  </a:extLst>
                </a:gridCol>
                <a:gridCol w="1378062">
                  <a:extLst>
                    <a:ext uri="{9D8B030D-6E8A-4147-A177-3AD203B41FA5}">
                      <a16:colId xmlns:a16="http://schemas.microsoft.com/office/drawing/2014/main" val="20001"/>
                    </a:ext>
                  </a:extLst>
                </a:gridCol>
                <a:gridCol w="1501646">
                  <a:extLst>
                    <a:ext uri="{9D8B030D-6E8A-4147-A177-3AD203B41FA5}">
                      <a16:colId xmlns:a16="http://schemas.microsoft.com/office/drawing/2014/main" val="20002"/>
                    </a:ext>
                  </a:extLst>
                </a:gridCol>
                <a:gridCol w="1414594">
                  <a:extLst>
                    <a:ext uri="{9D8B030D-6E8A-4147-A177-3AD203B41FA5}">
                      <a16:colId xmlns:a16="http://schemas.microsoft.com/office/drawing/2014/main" val="20003"/>
                    </a:ext>
                  </a:extLst>
                </a:gridCol>
                <a:gridCol w="1311997">
                  <a:extLst>
                    <a:ext uri="{9D8B030D-6E8A-4147-A177-3AD203B41FA5}">
                      <a16:colId xmlns:a16="http://schemas.microsoft.com/office/drawing/2014/main" val="20004"/>
                    </a:ext>
                  </a:extLst>
                </a:gridCol>
              </a:tblGrid>
              <a:tr h="243818">
                <a:tc>
                  <a:txBody>
                    <a:bodyPr/>
                    <a:lstStyle/>
                    <a:p>
                      <a:pPr algn="just">
                        <a:lnSpc>
                          <a:spcPct val="107000"/>
                        </a:lnSpc>
                        <a:spcAft>
                          <a:spcPts val="0"/>
                        </a:spcAft>
                      </a:pPr>
                      <a:r>
                        <a:rPr lang="en-GB" sz="11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pH </a:t>
                      </a:r>
                      <a:r>
                        <a:rPr lang="en-US" sz="1100" b="1" baseline="-25000"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H2O</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Organic C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a:solidFill>
                            <a:srgbClr val="5B9BD5"/>
                          </a:solidFill>
                          <a:effectLst/>
                          <a:latin typeface="Arial" panose="020B0604020202020204" pitchFamily="34" charset="0"/>
                          <a:ea typeface="Times New Roman" panose="02020603050405020304" pitchFamily="18" charset="0"/>
                          <a:cs typeface="Arial" panose="020B0604020202020204" pitchFamily="34" charset="0"/>
                        </a:rPr>
                        <a:t>Total N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a:solidFill>
                            <a:srgbClr val="5B9BD5"/>
                          </a:solidFill>
                          <a:effectLst/>
                          <a:latin typeface="Arial" panose="020B0604020202020204" pitchFamily="34" charset="0"/>
                          <a:ea typeface="Times New Roman" panose="02020603050405020304" pitchFamily="18" charset="0"/>
                          <a:cs typeface="Arial" panose="020B0604020202020204" pitchFamily="34" charset="0"/>
                        </a:rPr>
                        <a:t>C/N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3818">
                <a:tc>
                  <a:txBody>
                    <a:bodyPr/>
                    <a:lstStyle/>
                    <a:p>
                      <a:pP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CNT</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8.3 ± 0.1</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5B9BD5"/>
                      </a:solidFill>
                      <a:prstDash val="solid"/>
                      <a:round/>
                      <a:headEnd type="none" w="med" len="med"/>
                      <a:tailEnd type="none" w="med" len="med"/>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0.21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5B9BD5"/>
                      </a:solidFill>
                      <a:prstDash val="solid"/>
                      <a:round/>
                      <a:headEnd type="none" w="med" len="med"/>
                      <a:tailEnd type="none" w="med" len="med"/>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0.03 ± 0.0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5B9BD5"/>
                      </a:solidFill>
                      <a:prstDash val="solid"/>
                      <a:round/>
                      <a:headEnd type="none" w="med" len="med"/>
                      <a:tailEnd type="none" w="med" len="med"/>
                    </a:lnT>
                    <a:lnB>
                      <a:noFill/>
                    </a:lnB>
                    <a:solidFill>
                      <a:schemeClr val="bg1"/>
                    </a:solidFill>
                  </a:tcPr>
                </a:tc>
                <a:tc>
                  <a:txBody>
                    <a:bodyPr/>
                    <a:lstStyle/>
                    <a:p>
                      <a:pPr algn="ctr">
                        <a:lnSpc>
                          <a:spcPct val="107000"/>
                        </a:lnSpc>
                        <a:spcAft>
                          <a:spcPts val="0"/>
                        </a:spcAft>
                      </a:pP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7.2 </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0.1</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1"/>
                  </a:ext>
                </a:extLst>
              </a:tr>
              <a:tr h="243818">
                <a:tc>
                  <a:txBody>
                    <a:bodyPr/>
                    <a:lstStyle/>
                    <a:p>
                      <a:pP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MSWC-20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8.2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0.31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0.03 ± 0.0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9.9 </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0.2</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2"/>
                  </a:ext>
                </a:extLst>
              </a:tr>
              <a:tr h="243818">
                <a:tc>
                  <a:txBody>
                    <a:bodyPr/>
                    <a:lstStyle/>
                    <a:p>
                      <a:pPr>
                        <a:lnSpc>
                          <a:spcPct val="107000"/>
                        </a:lnSpc>
                        <a:spcAft>
                          <a:spcPts val="0"/>
                        </a:spcAft>
                      </a:pPr>
                      <a:r>
                        <a:rPr lang="en-US" sz="1100" b="1">
                          <a:solidFill>
                            <a:srgbClr val="5B9BD5"/>
                          </a:solidFill>
                          <a:effectLst/>
                          <a:latin typeface="Arial" panose="020B0604020202020204" pitchFamily="34" charset="0"/>
                          <a:ea typeface="Times New Roman" panose="02020603050405020304" pitchFamily="18" charset="0"/>
                          <a:cs typeface="Arial" panose="020B0604020202020204" pitchFamily="34" charset="0"/>
                        </a:rPr>
                        <a:t>MSW-40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 0.1</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0.39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0.03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11.4 ± 0.3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3"/>
                  </a:ext>
                </a:extLst>
              </a:tr>
              <a:tr h="243818">
                <a:tc>
                  <a:txBody>
                    <a:bodyPr/>
                    <a:lstStyle/>
                    <a:p>
                      <a:pP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MSW-60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8.2 ± 0.1</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0.50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0.04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13.3 ± 0.2</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4"/>
                  </a:ext>
                </a:extLst>
              </a:tr>
              <a:tr h="243818">
                <a:tc>
                  <a:txBody>
                    <a:bodyPr/>
                    <a:lstStyle/>
                    <a:p>
                      <a:pPr>
                        <a:lnSpc>
                          <a:spcPct val="107000"/>
                        </a:lnSpc>
                        <a:spcAft>
                          <a:spcPts val="0"/>
                        </a:spcAft>
                      </a:pPr>
                      <a:r>
                        <a:rPr lang="en-US" sz="1100" b="1">
                          <a:solidFill>
                            <a:srgbClr val="5B9BD5"/>
                          </a:solidFill>
                          <a:effectLst/>
                          <a:latin typeface="Arial" panose="020B0604020202020204" pitchFamily="34" charset="0"/>
                          <a:ea typeface="Times New Roman" panose="02020603050405020304" pitchFamily="18" charset="0"/>
                          <a:cs typeface="Arial" panose="020B0604020202020204" pitchFamily="34" charset="0"/>
                        </a:rPr>
                        <a:t>FYM-20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 0.1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0.38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0.03 ± 0.0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11.2 ± 0.6</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5"/>
                  </a:ext>
                </a:extLst>
              </a:tr>
              <a:tr h="243818">
                <a:tc>
                  <a:txBody>
                    <a:bodyPr/>
                    <a:lstStyle/>
                    <a:p>
                      <a:pP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FYM-40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 0.1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0.49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0.04 ± 0.0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12.8 ± 0.1</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6"/>
                  </a:ext>
                </a:extLst>
              </a:tr>
              <a:tr h="243818">
                <a:tc>
                  <a:txBody>
                    <a:bodyPr/>
                    <a:lstStyle/>
                    <a:p>
                      <a:pP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FYM-60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 0.1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0.77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0.04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18.2 ± 0.2</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7"/>
                  </a:ext>
                </a:extLst>
              </a:tr>
              <a:tr h="243818">
                <a:tc>
                  <a:txBody>
                    <a:bodyPr/>
                    <a:lstStyle/>
                    <a:p>
                      <a:pP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SSC-20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8.1 ± 0.1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0.34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0.04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9.6 </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0.3</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8"/>
                  </a:ext>
                </a:extLst>
              </a:tr>
              <a:tr h="243818">
                <a:tc>
                  <a:txBody>
                    <a:bodyPr/>
                    <a:lstStyle/>
                    <a:p>
                      <a:pP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SSC-40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8.2 ± 0.1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0.44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0.04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10.8 ± 0.3</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9"/>
                  </a:ext>
                </a:extLst>
              </a:tr>
              <a:tr h="243818">
                <a:tc>
                  <a:txBody>
                    <a:bodyPr/>
                    <a:lstStyle/>
                    <a:p>
                      <a:pPr>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SSC-60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a:noFill/>
                    </a:lnR>
                    <a:lnT>
                      <a:noFill/>
                    </a:lnT>
                    <a:lnB w="1270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8.1± 0.1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0.80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0.04 ± 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17.8 ± 0.2</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graphicFrame>
        <p:nvGraphicFramePr>
          <p:cNvPr id="65" name="Tableau 64"/>
          <p:cNvGraphicFramePr>
            <a:graphicFrameLocks noGrp="1"/>
          </p:cNvGraphicFramePr>
          <p:nvPr>
            <p:extLst>
              <p:ext uri="{D42A27DB-BD31-4B8C-83A1-F6EECF244321}">
                <p14:modId xmlns:p14="http://schemas.microsoft.com/office/powerpoint/2010/main" val="1230254259"/>
              </p:ext>
            </p:extLst>
          </p:nvPr>
        </p:nvGraphicFramePr>
        <p:xfrm>
          <a:off x="-473032" y="13678741"/>
          <a:ext cx="7167070" cy="2750650"/>
        </p:xfrm>
        <a:graphic>
          <a:graphicData uri="http://schemas.openxmlformats.org/drawingml/2006/table">
            <a:tbl>
              <a:tblPr firstRow="1" firstCol="1" bandRow="1"/>
              <a:tblGrid>
                <a:gridCol w="1506673">
                  <a:extLst>
                    <a:ext uri="{9D8B030D-6E8A-4147-A177-3AD203B41FA5}">
                      <a16:colId xmlns:a16="http://schemas.microsoft.com/office/drawing/2014/main" val="20000"/>
                    </a:ext>
                  </a:extLst>
                </a:gridCol>
                <a:gridCol w="1495188">
                  <a:extLst>
                    <a:ext uri="{9D8B030D-6E8A-4147-A177-3AD203B41FA5}">
                      <a16:colId xmlns:a16="http://schemas.microsoft.com/office/drawing/2014/main" val="20001"/>
                    </a:ext>
                  </a:extLst>
                </a:gridCol>
                <a:gridCol w="1793190">
                  <a:extLst>
                    <a:ext uri="{9D8B030D-6E8A-4147-A177-3AD203B41FA5}">
                      <a16:colId xmlns:a16="http://schemas.microsoft.com/office/drawing/2014/main" val="20002"/>
                    </a:ext>
                  </a:extLst>
                </a:gridCol>
                <a:gridCol w="2372019">
                  <a:extLst>
                    <a:ext uri="{9D8B030D-6E8A-4147-A177-3AD203B41FA5}">
                      <a16:colId xmlns:a16="http://schemas.microsoft.com/office/drawing/2014/main" val="20003"/>
                    </a:ext>
                  </a:extLst>
                </a:gridCol>
              </a:tblGrid>
              <a:tr h="697948">
                <a:tc>
                  <a:txBody>
                    <a:bodyPr/>
                    <a:lstStyle/>
                    <a:p>
                      <a:pPr marL="0" algn="ctr">
                        <a:lnSpc>
                          <a:spcPct val="100000"/>
                        </a:lnSpc>
                        <a:spcAft>
                          <a:spcPts val="0"/>
                        </a:spcAft>
                      </a:pPr>
                      <a:r>
                        <a:rPr lang="en-US" sz="1200" dirty="0" smtClean="0">
                          <a:effectLst/>
                          <a:latin typeface="Arial" panose="020B0604020202020204" pitchFamily="34" charset="0"/>
                          <a:ea typeface="Times New Roman" panose="02020603050405020304" pitchFamily="18" charset="0"/>
                          <a:cs typeface="Arial" panose="020B0604020202020204" pitchFamily="34" charset="0"/>
                        </a:rPr>
                        <a:t> </a:t>
                      </a:r>
                      <a:r>
                        <a:rPr lang="en-US" sz="1100" b="1" dirty="0" smtClean="0">
                          <a:solidFill>
                            <a:srgbClr val="5B9BD5"/>
                          </a:solidFill>
                          <a:effectLst/>
                          <a:latin typeface="Arial" panose="020B0604020202020204" pitchFamily="34" charset="0"/>
                          <a:ea typeface="Times New Roman" panose="02020603050405020304" pitchFamily="18" charset="0"/>
                          <a:cs typeface="Arial" panose="020B0604020202020204" pitchFamily="34" charset="0"/>
                        </a:rPr>
                        <a:t>Organic materials</a:t>
                      </a:r>
                      <a:endParaRPr lang="fr-FR"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5B9BD5"/>
                      </a:solidFill>
                      <a:prstDash val="solid"/>
                      <a:round/>
                      <a:headEnd type="none" w="med" len="med"/>
                      <a:tailEnd type="none" w="med" len="med"/>
                    </a:lnL>
                    <a:lnR>
                      <a:noFill/>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100" b="1" dirty="0" smtClean="0">
                          <a:solidFill>
                            <a:srgbClr val="5B9BD5"/>
                          </a:solidFill>
                          <a:effectLst/>
                          <a:latin typeface="Arial" panose="020B0604020202020204" pitchFamily="34" charset="0"/>
                          <a:ea typeface="Times New Roman" panose="02020603050405020304" pitchFamily="18" charset="0"/>
                          <a:cs typeface="Arial" panose="020B0604020202020204" pitchFamily="34" charset="0"/>
                        </a:rPr>
                        <a:t>MSWC</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FYM</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SSC</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w="19050" cap="flat" cmpd="sng" algn="ctr">
                      <a:solidFill>
                        <a:srgbClr val="5B9BD5"/>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01959">
                <a:tc>
                  <a:txBody>
                    <a:bodyPr/>
                    <a:lstStyle/>
                    <a:p>
                      <a:pPr algn="just">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pH </a:t>
                      </a:r>
                      <a:r>
                        <a:rPr lang="en-US" sz="1100" b="1" baseline="-25000"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H2O</a:t>
                      </a:r>
                      <a:endParaRPr lang="fr-FR"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9050" cap="flat" cmpd="sng" algn="ctr">
                      <a:solidFill>
                        <a:srgbClr val="5B9BD5"/>
                      </a:solidFill>
                      <a:prstDash val="solid"/>
                      <a:round/>
                      <a:headEnd type="none" w="med" len="med"/>
                      <a:tailEnd type="none" w="med" len="med"/>
                    </a:lnL>
                    <a:lnR>
                      <a:noFill/>
                    </a:lnR>
                    <a:lnT w="19050" cap="flat" cmpd="sng" algn="ctr">
                      <a:solidFill>
                        <a:srgbClr val="5B9BD5"/>
                      </a:solidFill>
                      <a:prstDash val="solid"/>
                      <a:round/>
                      <a:headEnd type="none" w="med" len="med"/>
                      <a:tailEnd type="none" w="med" len="med"/>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7.6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9050" cap="flat" cmpd="sng" algn="ctr">
                      <a:solidFill>
                        <a:srgbClr val="5B9BD5"/>
                      </a:solidFill>
                      <a:prstDash val="solid"/>
                      <a:round/>
                      <a:headEnd type="none" w="med" len="med"/>
                      <a:tailEnd type="none" w="med" len="med"/>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8.7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9050" cap="flat" cmpd="sng" algn="ctr">
                      <a:solidFill>
                        <a:srgbClr val="5B9BD5"/>
                      </a:solidFill>
                      <a:prstDash val="solid"/>
                      <a:round/>
                      <a:headEnd type="none" w="med" len="med"/>
                      <a:tailEnd type="none" w="med" len="med"/>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6.2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9050" cap="flat" cmpd="sng" algn="ctr">
                      <a:solidFill>
                        <a:srgbClr val="5B9BD5"/>
                      </a:solidFill>
                      <a:prstDash val="solid"/>
                      <a:round/>
                      <a:headEnd type="none" w="med" len="med"/>
                      <a:tailEnd type="none" w="med" len="med"/>
                    </a:lnR>
                    <a:lnT w="19050" cap="flat" cmpd="sng" algn="ctr">
                      <a:solidFill>
                        <a:srgbClr val="5B9BD5"/>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1"/>
                  </a:ext>
                </a:extLst>
              </a:tr>
              <a:tr h="330145">
                <a:tc>
                  <a:txBody>
                    <a:bodyPr/>
                    <a:lstStyle/>
                    <a:p>
                      <a:pPr algn="just">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CT</a:t>
                      </a:r>
                      <a:r>
                        <a:rPr lang="en-US" sz="1100" b="1" baseline="30000"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1</a:t>
                      </a:r>
                      <a:endParaRPr lang="fr-FR"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905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7.2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28.9 ± 1.9</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22.5 ± 1.1</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905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2"/>
                  </a:ext>
                </a:extLst>
              </a:tr>
              <a:tr h="330145">
                <a:tc>
                  <a:txBody>
                    <a:bodyPr/>
                    <a:lstStyle/>
                    <a:p>
                      <a:pPr algn="just">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NT</a:t>
                      </a:r>
                      <a:r>
                        <a:rPr lang="en-US" sz="1100" b="1" baseline="30000"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1</a:t>
                      </a:r>
                      <a:endParaRPr lang="fr-FR"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905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0.5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1.9 ± 0.1</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905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3"/>
                  </a:ext>
                </a:extLst>
              </a:tr>
              <a:tr h="330163">
                <a:tc>
                  <a:txBody>
                    <a:bodyPr/>
                    <a:lstStyle/>
                    <a:p>
                      <a:pPr algn="just">
                        <a:lnSpc>
                          <a:spcPct val="107000"/>
                        </a:lnSpc>
                        <a:spcAft>
                          <a:spcPts val="0"/>
                        </a:spcAft>
                      </a:pPr>
                      <a:r>
                        <a:rPr lang="en-US" sz="1100" b="1">
                          <a:solidFill>
                            <a:srgbClr val="5B9BD5"/>
                          </a:solidFill>
                          <a:effectLst/>
                          <a:latin typeface="Arial" panose="020B0604020202020204" pitchFamily="34" charset="0"/>
                          <a:ea typeface="Times New Roman" panose="02020603050405020304" pitchFamily="18" charset="0"/>
                          <a:cs typeface="Arial" panose="020B0604020202020204" pitchFamily="34" charset="0"/>
                        </a:rPr>
                        <a:t>Dehydrogenase</a:t>
                      </a:r>
                      <a:r>
                        <a:rPr lang="en-US" sz="1100" b="1" baseline="30000">
                          <a:solidFill>
                            <a:srgbClr val="5B9BD5"/>
                          </a:solidFill>
                          <a:effectLst/>
                          <a:latin typeface="Arial" panose="020B0604020202020204" pitchFamily="34" charset="0"/>
                          <a:ea typeface="Times New Roman" panose="02020603050405020304" pitchFamily="18" charset="0"/>
                          <a:cs typeface="Arial" panose="020B0604020202020204" pitchFamily="34" charset="0"/>
                        </a:rPr>
                        <a:t>2</a:t>
                      </a:r>
                      <a:endParaRPr lang="fr-FR"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905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2.7 ± 0.3</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1.6 ± 0.1</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905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4"/>
                  </a:ext>
                </a:extLst>
              </a:tr>
              <a:tr h="330145">
                <a:tc>
                  <a:txBody>
                    <a:bodyPr/>
                    <a:lstStyle/>
                    <a:p>
                      <a:pPr algn="just">
                        <a:lnSpc>
                          <a:spcPct val="107000"/>
                        </a:lnSpc>
                        <a:spcAft>
                          <a:spcPts val="0"/>
                        </a:spcAft>
                      </a:pPr>
                      <a:r>
                        <a:rPr lang="en-US" sz="1100" b="1">
                          <a:solidFill>
                            <a:srgbClr val="5B9BD5"/>
                          </a:solidFill>
                          <a:effectLst/>
                          <a:latin typeface="Arial" panose="020B0604020202020204" pitchFamily="34" charset="0"/>
                          <a:ea typeface="Times New Roman" panose="02020603050405020304" pitchFamily="18" charset="0"/>
                          <a:cs typeface="Arial" panose="020B0604020202020204" pitchFamily="34" charset="0"/>
                        </a:rPr>
                        <a:t>Urease</a:t>
                      </a:r>
                      <a:r>
                        <a:rPr lang="en-US" sz="1100" b="1" baseline="30000">
                          <a:solidFill>
                            <a:srgbClr val="5B9BD5"/>
                          </a:solidFill>
                          <a:effectLst/>
                          <a:latin typeface="Arial" panose="020B0604020202020204" pitchFamily="34" charset="0"/>
                          <a:ea typeface="Times New Roman" panose="02020603050405020304" pitchFamily="18" charset="0"/>
                          <a:cs typeface="Arial" panose="020B0604020202020204" pitchFamily="34" charset="0"/>
                        </a:rPr>
                        <a:t>3 </a:t>
                      </a:r>
                      <a:endParaRPr lang="fr-FR"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9050" cap="flat" cmpd="sng" algn="ctr">
                      <a:solidFill>
                        <a:srgbClr val="5B9BD5"/>
                      </a:solidFill>
                      <a:prstDash val="solid"/>
                      <a:round/>
                      <a:headEnd type="none" w="med" len="med"/>
                      <a:tailEnd type="none" w="med" len="med"/>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3.3 ± 0.2</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93.7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6.2 ± 0.1</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9050" cap="flat" cmpd="sng" algn="ctr">
                      <a:solidFill>
                        <a:srgbClr val="5B9BD5"/>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5"/>
                  </a:ext>
                </a:extLst>
              </a:tr>
              <a:tr h="330145">
                <a:tc>
                  <a:txBody>
                    <a:bodyPr/>
                    <a:lstStyle/>
                    <a:p>
                      <a:pPr algn="just">
                        <a:lnSpc>
                          <a:spcPct val="107000"/>
                        </a:lnSpc>
                        <a:spcAft>
                          <a:spcPts val="0"/>
                        </a:spcAft>
                      </a:pPr>
                      <a:r>
                        <a:rPr lang="en-US" sz="1100" b="1"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β-glucosidase</a:t>
                      </a:r>
                      <a:r>
                        <a:rPr lang="en-US" sz="1100" b="1" baseline="30000" dirty="0">
                          <a:solidFill>
                            <a:srgbClr val="5B9BD5"/>
                          </a:solidFill>
                          <a:effectLst/>
                          <a:latin typeface="Arial" panose="020B0604020202020204" pitchFamily="34" charset="0"/>
                          <a:ea typeface="Times New Roman" panose="02020603050405020304" pitchFamily="18" charset="0"/>
                          <a:cs typeface="Arial" panose="020B0604020202020204" pitchFamily="34" charset="0"/>
                        </a:rPr>
                        <a:t>4</a:t>
                      </a:r>
                      <a:endParaRPr lang="fr-FR"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9050" cap="flat" cmpd="sng" algn="ctr">
                      <a:solidFill>
                        <a:srgbClr val="5B9BD5"/>
                      </a:solidFill>
                      <a:prstDash val="solid"/>
                      <a:round/>
                      <a:headEnd type="none" w="med" len="med"/>
                      <a:tailEnd type="none" w="med" len="med"/>
                    </a:lnL>
                    <a:lnR>
                      <a:noFill/>
                    </a:lnR>
                    <a:lnT>
                      <a:noFill/>
                    </a:lnT>
                    <a:lnB w="1905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 ± 0.1</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905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9050" cap="flat" cmpd="sng" algn="ctr">
                      <a:solidFill>
                        <a:srgbClr val="5B9BD5"/>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0.5 ± 0.0</a:t>
                      </a:r>
                      <a:endParaRPr lang="fr-FR"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9050" cap="flat" cmpd="sng" algn="ctr">
                      <a:solidFill>
                        <a:srgbClr val="5B9BD5"/>
                      </a:solidFill>
                      <a:prstDash val="solid"/>
                      <a:round/>
                      <a:headEnd type="none" w="med" len="med"/>
                      <a:tailEnd type="none" w="med" len="med"/>
                    </a:lnR>
                    <a:lnT>
                      <a:noFill/>
                    </a:lnT>
                    <a:lnB w="19050" cap="flat" cmpd="sng" algn="ctr">
                      <a:solidFill>
                        <a:srgbClr val="5B9BD5"/>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67" name="object 57"/>
          <p:cNvSpPr/>
          <p:nvPr/>
        </p:nvSpPr>
        <p:spPr>
          <a:xfrm>
            <a:off x="564637" y="9738054"/>
            <a:ext cx="5064590" cy="177619"/>
          </a:xfrm>
          <a:prstGeom prst="rect">
            <a:avLst/>
          </a:prstGeom>
          <a:blipFill>
            <a:blip r:embed="rId5" cstate="print"/>
            <a:stretch>
              <a:fillRect/>
            </a:stretch>
          </a:blipFill>
        </p:spPr>
        <p:txBody>
          <a:bodyPr wrap="square" lIns="0" tIns="0" rIns="0" bIns="0" rtlCol="0"/>
          <a:lstStyle/>
          <a:p>
            <a:pPr algn="ctr"/>
            <a:r>
              <a:rPr lang="fr-FR" sz="950" b="1" dirty="0" smtClean="0">
                <a:latin typeface="Arial" panose="020B0604020202020204" pitchFamily="34" charset="0"/>
                <a:cs typeface="Arial" panose="020B0604020202020204" pitchFamily="34" charset="0"/>
              </a:rPr>
              <a:t>Table 1. Main </a:t>
            </a:r>
            <a:r>
              <a:rPr lang="fr-FR" sz="950" b="1" dirty="0" err="1" smtClean="0">
                <a:latin typeface="Arial" panose="020B0604020202020204" pitchFamily="34" charset="0"/>
                <a:cs typeface="Arial" panose="020B0604020202020204" pitchFamily="34" charset="0"/>
              </a:rPr>
              <a:t>characteristics</a:t>
            </a:r>
            <a:r>
              <a:rPr lang="fr-FR" sz="950" b="1" dirty="0" smtClean="0">
                <a:latin typeface="Arial" panose="020B0604020202020204" pitchFamily="34" charset="0"/>
                <a:cs typeface="Arial" panose="020B0604020202020204" pitchFamily="34" charset="0"/>
              </a:rPr>
              <a:t> of the control and </a:t>
            </a:r>
            <a:r>
              <a:rPr lang="fr-FR" sz="950" b="1" dirty="0" err="1" smtClean="0">
                <a:latin typeface="Arial" panose="020B0604020202020204" pitchFamily="34" charset="0"/>
                <a:cs typeface="Arial" panose="020B0604020202020204" pitchFamily="34" charset="0"/>
              </a:rPr>
              <a:t>treated</a:t>
            </a:r>
            <a:r>
              <a:rPr lang="fr-FR" sz="950" b="1" dirty="0" smtClean="0">
                <a:latin typeface="Arial" panose="020B0604020202020204" pitchFamily="34" charset="0"/>
                <a:cs typeface="Arial" panose="020B0604020202020204" pitchFamily="34" charset="0"/>
              </a:rPr>
              <a:t> </a:t>
            </a:r>
            <a:r>
              <a:rPr lang="fr-FR" sz="950" b="1" dirty="0" err="1" smtClean="0">
                <a:latin typeface="Arial" panose="020B0604020202020204" pitchFamily="34" charset="0"/>
                <a:cs typeface="Arial" panose="020B0604020202020204" pitchFamily="34" charset="0"/>
              </a:rPr>
              <a:t>soils</a:t>
            </a:r>
            <a:r>
              <a:rPr lang="fr-FR" sz="950" b="1" dirty="0">
                <a:latin typeface="Arial" panose="020B0604020202020204" pitchFamily="34" charset="0"/>
                <a:cs typeface="Arial" panose="020B0604020202020204" pitchFamily="34" charset="0"/>
              </a:rPr>
              <a:t> </a:t>
            </a:r>
            <a:r>
              <a:rPr lang="fr-FR" sz="950" b="1" dirty="0" err="1" smtClean="0">
                <a:latin typeface="Arial" panose="020B0604020202020204" pitchFamily="34" charset="0"/>
                <a:cs typeface="Arial" panose="020B0604020202020204" pitchFamily="34" charset="0"/>
              </a:rPr>
              <a:t>used</a:t>
            </a:r>
            <a:r>
              <a:rPr lang="fr-FR" sz="950" b="1" dirty="0" smtClean="0">
                <a:latin typeface="Arial" panose="020B0604020202020204" pitchFamily="34" charset="0"/>
                <a:cs typeface="Arial" panose="020B0604020202020204" pitchFamily="34" charset="0"/>
              </a:rPr>
              <a:t> for the </a:t>
            </a:r>
            <a:r>
              <a:rPr lang="fr-FR" sz="950" b="1" dirty="0" err="1" smtClean="0">
                <a:latin typeface="Arial" panose="020B0604020202020204" pitchFamily="34" charset="0"/>
                <a:cs typeface="Arial" panose="020B0604020202020204" pitchFamily="34" charset="0"/>
              </a:rPr>
              <a:t>experiment</a:t>
            </a:r>
            <a:r>
              <a:rPr lang="fr-FR" sz="950" b="1" dirty="0" smtClean="0">
                <a:latin typeface="Arial" panose="020B0604020202020204" pitchFamily="34" charset="0"/>
                <a:cs typeface="Arial" panose="020B0604020202020204" pitchFamily="34" charset="0"/>
              </a:rPr>
              <a:t>  </a:t>
            </a:r>
            <a:endParaRPr sz="950" b="1" dirty="0">
              <a:latin typeface="Arial" panose="020B0604020202020204" pitchFamily="34" charset="0"/>
              <a:cs typeface="Arial" panose="020B0604020202020204" pitchFamily="34" charset="0"/>
            </a:endParaRPr>
          </a:p>
        </p:txBody>
      </p:sp>
      <p:sp>
        <p:nvSpPr>
          <p:cNvPr id="71" name="Zone de texte 9"/>
          <p:cNvSpPr txBox="1"/>
          <p:nvPr/>
        </p:nvSpPr>
        <p:spPr>
          <a:xfrm>
            <a:off x="-473032" y="16463276"/>
            <a:ext cx="7167600" cy="294374"/>
          </a:xfrm>
          <a:prstGeom prst="rect">
            <a:avLst/>
          </a:prstGeom>
          <a:solidFill>
            <a:schemeClr val="lt1"/>
          </a:solidFill>
          <a:ln w="1905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US" sz="11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100" baseline="30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a:t>
            </a: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µmol </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INTF </a:t>
            </a: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t>
            </a:r>
            <a:r>
              <a:rPr lang="en-US" sz="1100" b="1" baseline="30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t>
            </a:r>
            <a:r>
              <a:rPr lang="en-US" sz="1100" b="1" baseline="30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1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100" b="1"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μmol</a:t>
            </a: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NH</a:t>
            </a:r>
            <a:r>
              <a:rPr lang="en-US" sz="1100" b="1" baseline="-25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t>
            </a:r>
            <a:r>
              <a:rPr lang="en-US" sz="1100" b="1" baseline="30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t>
            </a:r>
            <a:r>
              <a:rPr lang="en-US" sz="1100" b="1" baseline="30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fr-FR" sz="1100" b="1" baseline="300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4 </a:t>
            </a:r>
            <a:r>
              <a:rPr lang="en-US" sz="1100" b="1"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μmol</a:t>
            </a: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PNP g</a:t>
            </a:r>
            <a:r>
              <a:rPr lang="en-US" sz="1100" b="1" baseline="30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lang="en-US" sz="11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t>
            </a:r>
            <a:r>
              <a:rPr lang="en-US" sz="1100" b="1" baseline="30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fr-FR" sz="11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fr-FR" sz="1100" dirty="0">
                <a:solidFill>
                  <a:srgbClr val="000000"/>
                </a:solidFill>
                <a:effectLst/>
                <a:ea typeface="Calibri" panose="020F0502020204030204" pitchFamily="34" charset="0"/>
                <a:cs typeface="Arial" panose="020B0604020202020204" pitchFamily="34" charset="0"/>
              </a:rPr>
              <a:t> </a:t>
            </a:r>
            <a:endParaRPr lang="fr-FR" sz="1100" dirty="0">
              <a:effectLst/>
              <a:ea typeface="Calibri" panose="020F0502020204030204" pitchFamily="34" charset="0"/>
              <a:cs typeface="Arial" panose="020B0604020202020204" pitchFamily="34" charset="0"/>
            </a:endParaRPr>
          </a:p>
        </p:txBody>
      </p:sp>
      <p:pic>
        <p:nvPicPr>
          <p:cNvPr id="84" name="Imagen 1"/>
          <p:cNvPicPr/>
          <p:nvPr/>
        </p:nvPicPr>
        <p:blipFill>
          <a:blip r:embed="rId6">
            <a:extLst>
              <a:ext uri="{28A0092B-C50C-407E-A947-70E740481C1C}">
                <a14:useLocalDpi xmlns:a14="http://schemas.microsoft.com/office/drawing/2010/main" val="0"/>
              </a:ext>
            </a:extLst>
          </a:blip>
          <a:srcRect/>
          <a:stretch>
            <a:fillRect/>
          </a:stretch>
        </p:blipFill>
        <p:spPr bwMode="auto">
          <a:xfrm>
            <a:off x="13483192" y="-2282"/>
            <a:ext cx="1582771" cy="1451142"/>
          </a:xfrm>
          <a:prstGeom prst="rect">
            <a:avLst/>
          </a:prstGeom>
          <a:noFill/>
        </p:spPr>
      </p:pic>
      <p:sp>
        <p:nvSpPr>
          <p:cNvPr id="86" name="object 38"/>
          <p:cNvSpPr/>
          <p:nvPr/>
        </p:nvSpPr>
        <p:spPr>
          <a:xfrm>
            <a:off x="-84050" y="7653477"/>
            <a:ext cx="14792192" cy="1722207"/>
          </a:xfrm>
          <a:custGeom>
            <a:avLst/>
            <a:gdLst/>
            <a:ahLst/>
            <a:cxnLst/>
            <a:rect l="l" t="t" r="r" b="b"/>
            <a:pathLst>
              <a:path w="7919720" h="2611754">
                <a:moveTo>
                  <a:pt x="0" y="2611287"/>
                </a:moveTo>
                <a:lnTo>
                  <a:pt x="7919490" y="2611287"/>
                </a:lnTo>
                <a:lnTo>
                  <a:pt x="7919490" y="0"/>
                </a:lnTo>
                <a:lnTo>
                  <a:pt x="0" y="0"/>
                </a:lnTo>
                <a:lnTo>
                  <a:pt x="0" y="2611287"/>
                </a:lnTo>
                <a:close/>
              </a:path>
            </a:pathLst>
          </a:custGeom>
          <a:solidFill>
            <a:srgbClr val="B8D0FF"/>
          </a:solidFill>
        </p:spPr>
        <p:txBody>
          <a:bodyPr wrap="square" lIns="0" tIns="0" rIns="0" bIns="0" rtlCol="0"/>
          <a:lstStyle/>
          <a:p>
            <a:endParaRPr/>
          </a:p>
        </p:txBody>
      </p:sp>
      <p:sp>
        <p:nvSpPr>
          <p:cNvPr id="6" name="ZoneTexte 5"/>
          <p:cNvSpPr txBox="1"/>
          <p:nvPr/>
        </p:nvSpPr>
        <p:spPr>
          <a:xfrm>
            <a:off x="1854" y="7537450"/>
            <a:ext cx="14580000" cy="1865126"/>
          </a:xfrm>
          <a:prstGeom prst="rect">
            <a:avLst/>
          </a:prstGeom>
          <a:noFill/>
        </p:spPr>
        <p:txBody>
          <a:bodyPr wrap="square" rtlCol="0">
            <a:spAutoFit/>
          </a:bodyPr>
          <a:lstStyle/>
          <a:p>
            <a:pPr marL="36000" marR="36195" algn="just">
              <a:lnSpc>
                <a:spcPct val="160000"/>
              </a:lnSpc>
              <a:spcBef>
                <a:spcPts val="600"/>
              </a:spcBef>
            </a:pPr>
            <a:r>
              <a:rPr lang="en-US" sz="1200" b="1" spc="5" dirty="0">
                <a:solidFill>
                  <a:srgbClr val="001A4F"/>
                </a:solidFill>
                <a:latin typeface="Arial"/>
                <a:cs typeface="Arial"/>
              </a:rPr>
              <a:t>Addition of the three organic amendments induced slight increases of the total organic carbon and nutrients content; however, the improvements observed were generally not </a:t>
            </a:r>
            <a:r>
              <a:rPr lang="en-US" sz="1200" b="1" spc="5" dirty="0" smtClean="0">
                <a:solidFill>
                  <a:srgbClr val="001A4F"/>
                </a:solidFill>
                <a:latin typeface="Arial"/>
                <a:cs typeface="Arial"/>
              </a:rPr>
              <a:t>clearly related </a:t>
            </a:r>
            <a:r>
              <a:rPr lang="en-US" sz="1200" b="1" spc="5" dirty="0">
                <a:solidFill>
                  <a:srgbClr val="001A4F"/>
                </a:solidFill>
                <a:latin typeface="Arial"/>
                <a:cs typeface="Arial"/>
              </a:rPr>
              <a:t>with </a:t>
            </a:r>
            <a:r>
              <a:rPr lang="en-US" sz="1200" b="1" spc="5" dirty="0" smtClean="0">
                <a:solidFill>
                  <a:srgbClr val="001A4F"/>
                </a:solidFill>
                <a:latin typeface="Arial"/>
                <a:cs typeface="Arial"/>
              </a:rPr>
              <a:t>the amount </a:t>
            </a:r>
            <a:r>
              <a:rPr lang="en-US" sz="1200" b="1" spc="5" dirty="0">
                <a:solidFill>
                  <a:srgbClr val="001A4F"/>
                </a:solidFill>
                <a:latin typeface="Arial"/>
                <a:cs typeface="Arial"/>
              </a:rPr>
              <a:t>of applied residue (Table 1). The activity of the enzymes increased after the application of the three residues, but these increments were </a:t>
            </a:r>
            <a:r>
              <a:rPr lang="en-US" sz="1200" b="1" spc="5" dirty="0" smtClean="0">
                <a:solidFill>
                  <a:srgbClr val="001A4F"/>
                </a:solidFill>
                <a:latin typeface="Arial"/>
                <a:cs typeface="Arial"/>
              </a:rPr>
              <a:t>not clearly </a:t>
            </a:r>
            <a:r>
              <a:rPr lang="en-US" sz="1200" b="1" spc="5" dirty="0">
                <a:solidFill>
                  <a:srgbClr val="001A4F"/>
                </a:solidFill>
                <a:latin typeface="Arial"/>
                <a:cs typeface="Arial"/>
              </a:rPr>
              <a:t>correlated with the dose of residue and did not consistently varied with the time elapsed after residue application. Generally, the highest increases in </a:t>
            </a:r>
            <a:r>
              <a:rPr lang="en-US" sz="1200" b="1" spc="5" dirty="0" smtClean="0">
                <a:solidFill>
                  <a:srgbClr val="001A4F"/>
                </a:solidFill>
                <a:latin typeface="Arial"/>
                <a:cs typeface="Arial"/>
              </a:rPr>
              <a:t>the activities were </a:t>
            </a:r>
            <a:r>
              <a:rPr lang="en-US" sz="1200" b="1" spc="5" dirty="0">
                <a:solidFill>
                  <a:srgbClr val="001A4F"/>
                </a:solidFill>
                <a:latin typeface="Arial"/>
                <a:cs typeface="Arial"/>
              </a:rPr>
              <a:t>observed for </a:t>
            </a:r>
            <a:r>
              <a:rPr lang="en-US" sz="1200" b="1" spc="5" dirty="0" smtClean="0">
                <a:solidFill>
                  <a:srgbClr val="001A4F"/>
                </a:solidFill>
                <a:latin typeface="Arial"/>
                <a:cs typeface="Arial"/>
              </a:rPr>
              <a:t>farmyard manure-amended </a:t>
            </a:r>
            <a:r>
              <a:rPr lang="en-US" sz="1200" b="1" spc="5" dirty="0">
                <a:solidFill>
                  <a:srgbClr val="001A4F"/>
                </a:solidFill>
                <a:latin typeface="Arial"/>
                <a:cs typeface="Arial"/>
              </a:rPr>
              <a:t>soils (Figure 1</a:t>
            </a:r>
            <a:r>
              <a:rPr lang="en-US" sz="1200" b="1" spc="5" dirty="0" smtClean="0">
                <a:solidFill>
                  <a:srgbClr val="001A4F"/>
                </a:solidFill>
                <a:latin typeface="Arial"/>
                <a:cs typeface="Arial"/>
              </a:rPr>
              <a:t>). The activity of urease and dehydrogenase with respect to that of the control soil tended to decrease and stabilize after 6 months, while </a:t>
            </a:r>
            <a:r>
              <a:rPr lang="en-US" sz="1200" b="1" spc="5" dirty="0" smtClean="0">
                <a:solidFill>
                  <a:srgbClr val="001A4F"/>
                </a:solidFill>
                <a:latin typeface="Symbol" panose="05050102010706020507" pitchFamily="18" charset="2"/>
                <a:cs typeface="Arial"/>
              </a:rPr>
              <a:t>b</a:t>
            </a:r>
            <a:r>
              <a:rPr lang="en-US" sz="1200" b="1" spc="5" dirty="0" smtClean="0">
                <a:solidFill>
                  <a:srgbClr val="001A4F"/>
                </a:solidFill>
                <a:latin typeface="Arial"/>
                <a:cs typeface="Arial"/>
              </a:rPr>
              <a:t>-glucosidase activity in all the organically-amended soils was maintained nearly constant throughout the duration of the experiment. Arylsulphatase activity was almost negligible, both in control and organically-amended soils. Generally, the highest and more stable along the time activities were found in farmyard manure-amended soils, especially with the highest dose.</a:t>
            </a:r>
            <a:endParaRPr lang="en-US" sz="1200" b="1" spc="5" dirty="0">
              <a:solidFill>
                <a:srgbClr val="001A4F"/>
              </a:solidFill>
              <a:latin typeface="Arial"/>
              <a:cs typeface="Arial"/>
            </a:endParaRPr>
          </a:p>
        </p:txBody>
      </p:sp>
      <p:sp>
        <p:nvSpPr>
          <p:cNvPr id="87" name="object 57"/>
          <p:cNvSpPr/>
          <p:nvPr/>
        </p:nvSpPr>
        <p:spPr>
          <a:xfrm>
            <a:off x="881820" y="13389241"/>
            <a:ext cx="4457367" cy="203692"/>
          </a:xfrm>
          <a:prstGeom prst="rect">
            <a:avLst/>
          </a:prstGeom>
          <a:blipFill>
            <a:blip r:embed="rId5" cstate="print"/>
            <a:stretch>
              <a:fillRect/>
            </a:stretch>
          </a:blipFill>
        </p:spPr>
        <p:txBody>
          <a:bodyPr wrap="square" lIns="0" tIns="0" rIns="0" bIns="0" rtlCol="0"/>
          <a:lstStyle/>
          <a:p>
            <a:pPr algn="ctr"/>
            <a:r>
              <a:rPr lang="fr-FR" sz="950" b="1" dirty="0" smtClean="0">
                <a:latin typeface="Arial" panose="020B0604020202020204" pitchFamily="34" charset="0"/>
                <a:cs typeface="Arial" panose="020B0604020202020204" pitchFamily="34" charset="0"/>
              </a:rPr>
              <a:t>Table 2 . Main </a:t>
            </a:r>
            <a:r>
              <a:rPr lang="fr-FR" sz="950" b="1" dirty="0" err="1" smtClean="0">
                <a:latin typeface="Arial" panose="020B0604020202020204" pitchFamily="34" charset="0"/>
                <a:cs typeface="Arial" panose="020B0604020202020204" pitchFamily="34" charset="0"/>
              </a:rPr>
              <a:t>characteristics</a:t>
            </a:r>
            <a:r>
              <a:rPr lang="fr-FR" sz="950" b="1" dirty="0" smtClean="0">
                <a:latin typeface="Arial" panose="020B0604020202020204" pitchFamily="34" charset="0"/>
                <a:cs typeface="Arial" panose="020B0604020202020204" pitchFamily="34" charset="0"/>
              </a:rPr>
              <a:t> of the </a:t>
            </a:r>
            <a:r>
              <a:rPr lang="fr-FR" sz="950" b="1" dirty="0" err="1" smtClean="0">
                <a:latin typeface="Arial" panose="020B0604020202020204" pitchFamily="34" charset="0"/>
                <a:cs typeface="Arial" panose="020B0604020202020204" pitchFamily="34" charset="0"/>
              </a:rPr>
              <a:t>organic</a:t>
            </a:r>
            <a:r>
              <a:rPr lang="fr-FR" sz="950" b="1" dirty="0" smtClean="0">
                <a:latin typeface="Arial" panose="020B0604020202020204" pitchFamily="34" charset="0"/>
                <a:cs typeface="Arial" panose="020B0604020202020204" pitchFamily="34" charset="0"/>
              </a:rPr>
              <a:t> </a:t>
            </a:r>
            <a:r>
              <a:rPr lang="fr-FR" sz="950" b="1" dirty="0" err="1" smtClean="0">
                <a:latin typeface="Arial" panose="020B0604020202020204" pitchFamily="34" charset="0"/>
                <a:cs typeface="Arial" panose="020B0604020202020204" pitchFamily="34" charset="0"/>
              </a:rPr>
              <a:t>materials</a:t>
            </a:r>
            <a:r>
              <a:rPr lang="fr-FR" sz="950" b="1" dirty="0" smtClean="0">
                <a:latin typeface="Arial" panose="020B0604020202020204" pitchFamily="34" charset="0"/>
                <a:cs typeface="Arial" panose="020B0604020202020204" pitchFamily="34" charset="0"/>
              </a:rPr>
              <a:t> </a:t>
            </a:r>
            <a:r>
              <a:rPr lang="fr-FR" sz="950" b="1" dirty="0" err="1" smtClean="0">
                <a:latin typeface="Arial" panose="020B0604020202020204" pitchFamily="34" charset="0"/>
                <a:cs typeface="Arial" panose="020B0604020202020204" pitchFamily="34" charset="0"/>
              </a:rPr>
              <a:t>used</a:t>
            </a:r>
            <a:r>
              <a:rPr lang="fr-FR" sz="950" b="1" dirty="0" smtClean="0">
                <a:latin typeface="Arial" panose="020B0604020202020204" pitchFamily="34" charset="0"/>
                <a:cs typeface="Arial" panose="020B0604020202020204" pitchFamily="34" charset="0"/>
              </a:rPr>
              <a:t> for the </a:t>
            </a:r>
            <a:r>
              <a:rPr lang="fr-FR" sz="950" b="1" dirty="0" err="1" smtClean="0">
                <a:latin typeface="Arial" panose="020B0604020202020204" pitchFamily="34" charset="0"/>
                <a:cs typeface="Arial" panose="020B0604020202020204" pitchFamily="34" charset="0"/>
              </a:rPr>
              <a:t>experiment</a:t>
            </a:r>
            <a:r>
              <a:rPr lang="fr-FR" sz="950" b="1" dirty="0" smtClean="0">
                <a:latin typeface="Arial" panose="020B0604020202020204" pitchFamily="34" charset="0"/>
                <a:cs typeface="Arial" panose="020B0604020202020204" pitchFamily="34" charset="0"/>
              </a:rPr>
              <a:t>  </a:t>
            </a:r>
            <a:endParaRPr sz="950" b="1" dirty="0">
              <a:latin typeface="Arial" panose="020B0604020202020204" pitchFamily="34" charset="0"/>
              <a:cs typeface="Arial" panose="020B0604020202020204" pitchFamily="34" charset="0"/>
            </a:endParaRPr>
          </a:p>
        </p:txBody>
      </p:sp>
      <p:sp>
        <p:nvSpPr>
          <p:cNvPr id="80" name="object 65"/>
          <p:cNvSpPr/>
          <p:nvPr/>
        </p:nvSpPr>
        <p:spPr>
          <a:xfrm>
            <a:off x="-522998" y="18248706"/>
            <a:ext cx="15446076" cy="1360652"/>
          </a:xfrm>
          <a:custGeom>
            <a:avLst/>
            <a:gdLst/>
            <a:ahLst/>
            <a:cxnLst/>
            <a:rect l="l" t="t" r="r" b="b"/>
            <a:pathLst>
              <a:path w="14487525" h="1165225">
                <a:moveTo>
                  <a:pt x="14487125" y="1164934"/>
                </a:moveTo>
                <a:lnTo>
                  <a:pt x="14487125" y="0"/>
                </a:lnTo>
                <a:lnTo>
                  <a:pt x="0" y="0"/>
                </a:lnTo>
                <a:lnTo>
                  <a:pt x="0" y="1164934"/>
                </a:lnTo>
                <a:lnTo>
                  <a:pt x="14487125" y="1164934"/>
                </a:lnTo>
                <a:close/>
              </a:path>
            </a:pathLst>
          </a:custGeom>
          <a:solidFill>
            <a:srgbClr val="B8D0FF"/>
          </a:solidFill>
          <a:ln>
            <a:solidFill>
              <a:schemeClr val="accent1">
                <a:lumMod val="75000"/>
              </a:schemeClr>
            </a:solidFill>
          </a:ln>
        </p:spPr>
        <p:txBody>
          <a:bodyPr wrap="square" lIns="0" tIns="0" rIns="0" bIns="0" rtlCol="0"/>
          <a:lstStyle/>
          <a:p>
            <a:endParaRPr sz="1200" b="1" spc="5" dirty="0">
              <a:solidFill>
                <a:srgbClr val="001A4F"/>
              </a:solidFill>
              <a:latin typeface="Arial"/>
              <a:cs typeface="Arial"/>
            </a:endParaRPr>
          </a:p>
        </p:txBody>
      </p:sp>
      <p:sp>
        <p:nvSpPr>
          <p:cNvPr id="46" name="object 69"/>
          <p:cNvSpPr txBox="1"/>
          <p:nvPr/>
        </p:nvSpPr>
        <p:spPr>
          <a:xfrm>
            <a:off x="-444811" y="18321397"/>
            <a:ext cx="15289703" cy="1221616"/>
          </a:xfrm>
          <a:prstGeom prst="rect">
            <a:avLst/>
          </a:prstGeom>
        </p:spPr>
        <p:txBody>
          <a:bodyPr vert="horz" wrap="square" lIns="0" tIns="13970" rIns="0" bIns="0" rtlCol="0">
            <a:spAutoFit/>
          </a:bodyPr>
          <a:lstStyle/>
          <a:p>
            <a:pPr marL="287655" lvl="0" indent="-171450" algn="just">
              <a:lnSpc>
                <a:spcPct val="160000"/>
              </a:lnSpc>
              <a:spcBef>
                <a:spcPts val="110"/>
              </a:spcBef>
              <a:buBlip>
                <a:blip r:embed="rId7"/>
              </a:buBlip>
            </a:pPr>
            <a:r>
              <a:rPr lang="en-US" sz="1200" b="1" spc="5" dirty="0" smtClean="0">
                <a:solidFill>
                  <a:srgbClr val="001A4F"/>
                </a:solidFill>
                <a:latin typeface="Arial"/>
                <a:cs typeface="Arial"/>
              </a:rPr>
              <a:t>The </a:t>
            </a:r>
            <a:r>
              <a:rPr lang="en-US" sz="1200" b="1" spc="5" dirty="0">
                <a:solidFill>
                  <a:srgbClr val="001A4F"/>
                </a:solidFill>
                <a:latin typeface="Arial"/>
                <a:cs typeface="Arial"/>
              </a:rPr>
              <a:t>application of the three organic residues increased the </a:t>
            </a:r>
            <a:r>
              <a:rPr lang="en-US" sz="1200" b="1" spc="5" dirty="0" smtClean="0">
                <a:solidFill>
                  <a:srgbClr val="001A4F"/>
                </a:solidFill>
                <a:latin typeface="Arial"/>
                <a:cs typeface="Arial"/>
              </a:rPr>
              <a:t>activities </a:t>
            </a:r>
            <a:r>
              <a:rPr lang="en-US" sz="1200" b="1" spc="5" dirty="0">
                <a:solidFill>
                  <a:srgbClr val="001A4F"/>
                </a:solidFill>
                <a:latin typeface="Arial"/>
                <a:cs typeface="Arial"/>
              </a:rPr>
              <a:t>of the four hydrolases involved in C, N, </a:t>
            </a:r>
            <a:r>
              <a:rPr lang="en-US" sz="1200" b="1" spc="5" dirty="0" smtClean="0">
                <a:solidFill>
                  <a:srgbClr val="001A4F"/>
                </a:solidFill>
                <a:latin typeface="Arial"/>
                <a:cs typeface="Arial"/>
              </a:rPr>
              <a:t>P </a:t>
            </a:r>
            <a:r>
              <a:rPr lang="en-US" sz="1200" b="1" spc="5" dirty="0">
                <a:solidFill>
                  <a:srgbClr val="001A4F"/>
                </a:solidFill>
                <a:latin typeface="Arial"/>
                <a:cs typeface="Arial"/>
              </a:rPr>
              <a:t>cycles investigated </a:t>
            </a:r>
            <a:r>
              <a:rPr lang="en-US" sz="1200" b="1" spc="5" dirty="0" smtClean="0">
                <a:solidFill>
                  <a:srgbClr val="001A4F"/>
                </a:solidFill>
                <a:latin typeface="Arial"/>
                <a:cs typeface="Arial"/>
              </a:rPr>
              <a:t>and that of dehydrogenase (an enzyme reflecting the soil microbial activity, but the effect was not equally maintained throughout the time for all the enzyme activities.</a:t>
            </a:r>
            <a:endParaRPr lang="en-US" sz="1200" b="1" spc="5" dirty="0">
              <a:solidFill>
                <a:srgbClr val="001A4F"/>
              </a:solidFill>
              <a:latin typeface="Arial"/>
              <a:cs typeface="Arial"/>
            </a:endParaRPr>
          </a:p>
          <a:p>
            <a:pPr marL="287655" lvl="0" indent="-171450" algn="just">
              <a:lnSpc>
                <a:spcPct val="160000"/>
              </a:lnSpc>
              <a:spcBef>
                <a:spcPts val="110"/>
              </a:spcBef>
              <a:buBlip>
                <a:blip r:embed="rId7"/>
              </a:buBlip>
            </a:pPr>
            <a:r>
              <a:rPr lang="en-US" sz="1200" b="1" spc="5" dirty="0" smtClean="0">
                <a:solidFill>
                  <a:srgbClr val="001A4F"/>
                </a:solidFill>
                <a:latin typeface="Arial"/>
                <a:cs typeface="Arial"/>
              </a:rPr>
              <a:t>The </a:t>
            </a:r>
            <a:r>
              <a:rPr lang="en-US" sz="1200" b="1" spc="5" dirty="0">
                <a:solidFill>
                  <a:srgbClr val="001A4F"/>
                </a:solidFill>
                <a:latin typeface="Arial"/>
                <a:cs typeface="Arial"/>
              </a:rPr>
              <a:t>effect </a:t>
            </a:r>
            <a:r>
              <a:rPr lang="en-US" sz="1200" b="1" spc="5" dirty="0" smtClean="0">
                <a:solidFill>
                  <a:srgbClr val="001A4F"/>
                </a:solidFill>
                <a:latin typeface="Arial"/>
                <a:cs typeface="Arial"/>
              </a:rPr>
              <a:t>on soil hydrolases and on microbial activity of </a:t>
            </a:r>
            <a:r>
              <a:rPr lang="en-US" sz="1200" b="1" spc="5" dirty="0">
                <a:solidFill>
                  <a:srgbClr val="001A4F"/>
                </a:solidFill>
                <a:latin typeface="Arial"/>
                <a:cs typeface="Arial"/>
              </a:rPr>
              <a:t>any of the three residues </a:t>
            </a:r>
            <a:r>
              <a:rPr lang="en-US" sz="1200" b="1" spc="5" dirty="0" smtClean="0">
                <a:solidFill>
                  <a:srgbClr val="001A4F"/>
                </a:solidFill>
                <a:latin typeface="Arial"/>
                <a:cs typeface="Arial"/>
              </a:rPr>
              <a:t>was not very strong nor </a:t>
            </a:r>
            <a:r>
              <a:rPr lang="en-US" sz="1200" b="1" spc="5" dirty="0">
                <a:solidFill>
                  <a:srgbClr val="001A4F"/>
                </a:solidFill>
                <a:latin typeface="Arial"/>
                <a:cs typeface="Arial"/>
              </a:rPr>
              <a:t>very slight, </a:t>
            </a:r>
            <a:r>
              <a:rPr lang="en-US" sz="1200" b="1" spc="5" dirty="0" smtClean="0">
                <a:solidFill>
                  <a:srgbClr val="001A4F"/>
                </a:solidFill>
                <a:latin typeface="Arial"/>
                <a:cs typeface="Arial"/>
              </a:rPr>
              <a:t>nor clearly related </a:t>
            </a:r>
            <a:r>
              <a:rPr lang="en-US" sz="1200" b="1" spc="5" dirty="0">
                <a:solidFill>
                  <a:srgbClr val="001A4F"/>
                </a:solidFill>
                <a:latin typeface="Arial"/>
                <a:cs typeface="Arial"/>
              </a:rPr>
              <a:t>with the </a:t>
            </a:r>
            <a:r>
              <a:rPr lang="en-US" sz="1200" b="1" spc="5" dirty="0" smtClean="0">
                <a:solidFill>
                  <a:srgbClr val="001A4F"/>
                </a:solidFill>
                <a:latin typeface="Arial"/>
                <a:cs typeface="Arial"/>
              </a:rPr>
              <a:t>amount of residue applied.</a:t>
            </a:r>
          </a:p>
          <a:p>
            <a:pPr marL="287655" lvl="0" indent="-171450" algn="just">
              <a:lnSpc>
                <a:spcPct val="160000"/>
              </a:lnSpc>
              <a:spcBef>
                <a:spcPts val="110"/>
              </a:spcBef>
              <a:buBlip>
                <a:blip r:embed="rId7"/>
              </a:buBlip>
            </a:pPr>
            <a:r>
              <a:rPr lang="en-US" sz="1200" b="1" spc="5" dirty="0" smtClean="0">
                <a:solidFill>
                  <a:srgbClr val="001A4F"/>
                </a:solidFill>
                <a:latin typeface="Arial"/>
                <a:cs typeface="Arial"/>
              </a:rPr>
              <a:t>Farmyard manure, the residue with the highest organic matter content and biological activity, appeared as the most promising organic residue to increase fertility and quality in these very poor soils.</a:t>
            </a:r>
          </a:p>
        </p:txBody>
      </p:sp>
      <p:sp>
        <p:nvSpPr>
          <p:cNvPr id="47" name="object 52"/>
          <p:cNvSpPr/>
          <p:nvPr/>
        </p:nvSpPr>
        <p:spPr>
          <a:xfrm>
            <a:off x="8314344" y="17891426"/>
            <a:ext cx="5443891" cy="306403"/>
          </a:xfrm>
          <a:prstGeom prst="rect">
            <a:avLst/>
          </a:prstGeom>
          <a:blipFill>
            <a:blip r:embed="rId8" cstate="print"/>
            <a:stretch>
              <a:fillRect/>
            </a:stretch>
          </a:blipFill>
        </p:spPr>
        <p:txBody>
          <a:bodyPr wrap="square" lIns="0" tIns="0" rIns="0" bIns="0" rtlCol="0"/>
          <a:lstStyle/>
          <a:p>
            <a:pPr algn="ctr"/>
            <a:r>
              <a:rPr lang="fr-FR" sz="950" b="1" dirty="0" smtClean="0">
                <a:latin typeface="Arial" panose="020B0604020202020204" pitchFamily="34" charset="0"/>
                <a:cs typeface="Arial" panose="020B0604020202020204" pitchFamily="34" charset="0"/>
              </a:rPr>
              <a:t>Figure 1. Effect the of organic residues on soil enzyme activities (expressed as percentage of the activity in control plot)</a:t>
            </a:r>
            <a:endParaRPr sz="950" b="1" dirty="0">
              <a:latin typeface="Arial" panose="020B0604020202020204" pitchFamily="34" charset="0"/>
              <a:cs typeface="Arial" panose="020B0604020202020204" pitchFamily="34" charset="0"/>
            </a:endParaRPr>
          </a:p>
        </p:txBody>
      </p:sp>
      <p:sp>
        <p:nvSpPr>
          <p:cNvPr id="51" name="object 8"/>
          <p:cNvSpPr txBox="1"/>
          <p:nvPr/>
        </p:nvSpPr>
        <p:spPr>
          <a:xfrm>
            <a:off x="7868164" y="19762861"/>
            <a:ext cx="6577572" cy="409087"/>
          </a:xfrm>
          <a:prstGeom prst="rect">
            <a:avLst/>
          </a:prstGeom>
          <a:solidFill>
            <a:srgbClr val="AB0043"/>
          </a:solidFill>
        </p:spPr>
        <p:txBody>
          <a:bodyPr vert="horz" wrap="square" lIns="0" tIns="0" rIns="0" bIns="0" rtlCol="0">
            <a:spAutoFit/>
          </a:bodyPr>
          <a:lstStyle/>
          <a:p>
            <a:pPr algn="ctr">
              <a:lnSpc>
                <a:spcPts val="2875"/>
              </a:lnSpc>
            </a:pPr>
            <a:r>
              <a:rPr lang="en-US" sz="2400" b="1" spc="5" dirty="0" smtClean="0">
                <a:solidFill>
                  <a:srgbClr val="FFFFFF"/>
                </a:solidFill>
                <a:latin typeface="Times New Roman"/>
                <a:cs typeface="Times New Roman"/>
              </a:rPr>
              <a:t>ACKNOWLEDGMENTS</a:t>
            </a:r>
            <a:endParaRPr sz="2450" dirty="0">
              <a:latin typeface="Times New Roman"/>
              <a:cs typeface="Times New Roman"/>
            </a:endParaRPr>
          </a:p>
        </p:txBody>
      </p:sp>
      <p:pic>
        <p:nvPicPr>
          <p:cNvPr id="50" name="Image 49"/>
          <p:cNvPicPr/>
          <p:nvPr/>
        </p:nvPicPr>
        <p:blipFill>
          <a:blip r:embed="rId9">
            <a:extLst>
              <a:ext uri="{28A0092B-C50C-407E-A947-70E740481C1C}">
                <a14:useLocalDpi xmlns:a14="http://schemas.microsoft.com/office/drawing/2010/main" val="0"/>
              </a:ext>
            </a:extLst>
          </a:blip>
          <a:srcRect/>
          <a:stretch>
            <a:fillRect/>
          </a:stretch>
        </p:blipFill>
        <p:spPr bwMode="auto">
          <a:xfrm>
            <a:off x="6869520" y="9556079"/>
            <a:ext cx="3996515" cy="2806941"/>
          </a:xfrm>
          <a:prstGeom prst="rect">
            <a:avLst/>
          </a:prstGeom>
          <a:noFill/>
          <a:ln>
            <a:noFill/>
          </a:ln>
        </p:spPr>
      </p:pic>
      <p:pic>
        <p:nvPicPr>
          <p:cNvPr id="52" name="Image 51"/>
          <p:cNvPicPr/>
          <p:nvPr/>
        </p:nvPicPr>
        <p:blipFill>
          <a:blip r:embed="rId10">
            <a:extLst>
              <a:ext uri="{28A0092B-C50C-407E-A947-70E740481C1C}">
                <a14:useLocalDpi xmlns:a14="http://schemas.microsoft.com/office/drawing/2010/main" val="0"/>
              </a:ext>
            </a:extLst>
          </a:blip>
          <a:srcRect/>
          <a:stretch>
            <a:fillRect/>
          </a:stretch>
        </p:blipFill>
        <p:spPr bwMode="auto">
          <a:xfrm>
            <a:off x="10990716" y="9556079"/>
            <a:ext cx="3863459" cy="2806941"/>
          </a:xfrm>
          <a:prstGeom prst="rect">
            <a:avLst/>
          </a:prstGeom>
          <a:noFill/>
          <a:ln>
            <a:noFill/>
          </a:ln>
        </p:spPr>
      </p:pic>
      <p:pic>
        <p:nvPicPr>
          <p:cNvPr id="53" name="Image 52"/>
          <p:cNvPicPr/>
          <p:nvPr/>
        </p:nvPicPr>
        <p:blipFill>
          <a:blip r:embed="rId11">
            <a:extLst>
              <a:ext uri="{28A0092B-C50C-407E-A947-70E740481C1C}">
                <a14:useLocalDpi xmlns:a14="http://schemas.microsoft.com/office/drawing/2010/main" val="0"/>
              </a:ext>
            </a:extLst>
          </a:blip>
          <a:srcRect/>
          <a:stretch>
            <a:fillRect/>
          </a:stretch>
        </p:blipFill>
        <p:spPr bwMode="auto">
          <a:xfrm>
            <a:off x="6869520" y="12426502"/>
            <a:ext cx="3996515" cy="2896795"/>
          </a:xfrm>
          <a:prstGeom prst="rect">
            <a:avLst/>
          </a:prstGeom>
          <a:noFill/>
          <a:ln>
            <a:noFill/>
          </a:ln>
        </p:spPr>
      </p:pic>
      <p:pic>
        <p:nvPicPr>
          <p:cNvPr id="54" name="Image 53"/>
          <p:cNvPicPr/>
          <p:nvPr/>
        </p:nvPicPr>
        <p:blipFill>
          <a:blip r:embed="rId12">
            <a:extLst>
              <a:ext uri="{28A0092B-C50C-407E-A947-70E740481C1C}">
                <a14:useLocalDpi xmlns:a14="http://schemas.microsoft.com/office/drawing/2010/main" val="0"/>
              </a:ext>
            </a:extLst>
          </a:blip>
          <a:srcRect/>
          <a:stretch>
            <a:fillRect/>
          </a:stretch>
        </p:blipFill>
        <p:spPr bwMode="auto">
          <a:xfrm>
            <a:off x="10990717" y="12430203"/>
            <a:ext cx="3863457" cy="2889393"/>
          </a:xfrm>
          <a:prstGeom prst="rect">
            <a:avLst/>
          </a:prstGeom>
          <a:noFill/>
          <a:ln>
            <a:noFill/>
          </a:ln>
        </p:spPr>
      </p:pic>
      <p:pic>
        <p:nvPicPr>
          <p:cNvPr id="57" name="Image 56"/>
          <p:cNvPicPr/>
          <p:nvPr/>
        </p:nvPicPr>
        <p:blipFill>
          <a:blip r:embed="rId13">
            <a:extLst>
              <a:ext uri="{28A0092B-C50C-407E-A947-70E740481C1C}">
                <a14:useLocalDpi xmlns:a14="http://schemas.microsoft.com/office/drawing/2010/main" val="0"/>
              </a:ext>
            </a:extLst>
          </a:blip>
          <a:srcRect/>
          <a:stretch>
            <a:fillRect/>
          </a:stretch>
        </p:blipFill>
        <p:spPr bwMode="auto">
          <a:xfrm>
            <a:off x="9036137" y="15433338"/>
            <a:ext cx="3870755" cy="2407104"/>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500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3132</TotalTime>
  <Words>1115</Words>
  <Application>Microsoft Office PowerPoint</Application>
  <PresentationFormat>Personalizado</PresentationFormat>
  <Paragraphs>111</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Black</vt:lpstr>
      <vt:lpstr>Calibri</vt:lpstr>
      <vt:lpstr>Symbol</vt:lpstr>
      <vt:lpstr>Times New Roman</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Poster Presentation Example</dc:subject>
  <dc:creator>Graphicsland/MakeSigns.com</dc:creator>
  <cp:keywords>scientific, research, template, custom, poster, presentation, symposium, printing, powerpoint, create, design, example, sample, download</cp:keywords>
  <cp:lastModifiedBy>M.CARMEN TRASAR CEPEDA</cp:lastModifiedBy>
  <cp:revision>190</cp:revision>
  <dcterms:created xsi:type="dcterms:W3CDTF">2018-12-15T10:35:10Z</dcterms:created>
  <dcterms:modified xsi:type="dcterms:W3CDTF">2020-04-30T13:09:55Z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2016-05-17T00:00:00Z</vt:filetime>
  </property>
  <property fmtid="{D5CDD505-2E9C-101B-9397-08002B2CF9AE}" pid="3" name="Creator">
    <vt:lpwstr>Microsoft® Office PowerPoint® 2007</vt:lpwstr>
  </property>
  <property fmtid="{D5CDD505-2E9C-101B-9397-08002B2CF9AE}" pid="4" name="LastSaved">
    <vt:filetime>2018-12-15T00:00:00Z</vt:filetime>
  </property>
</Properties>
</file>