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72" r:id="rId5"/>
    <p:sldId id="273" r:id="rId6"/>
    <p:sldId id="269" r:id="rId7"/>
    <p:sldId id="271"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72" userDrawn="1">
          <p15:clr>
            <a:srgbClr val="A4A3A4"/>
          </p15:clr>
        </p15:guide>
        <p15:guide id="2" pos="7469" userDrawn="1">
          <p15:clr>
            <a:srgbClr val="A4A3A4"/>
          </p15:clr>
        </p15:guide>
        <p15:guide id="3" pos="4520" userDrawn="1">
          <p15:clr>
            <a:srgbClr val="A4A3A4"/>
          </p15:clr>
        </p15:guide>
        <p15:guide id="4" orient="horz" pos="13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100" d="100"/>
          <a:sy n="100" d="100"/>
        </p:scale>
        <p:origin x="738" y="348"/>
      </p:cViewPr>
      <p:guideLst>
        <p:guide pos="1572"/>
        <p:guide pos="7469"/>
        <p:guide pos="4520"/>
        <p:guide orient="horz" pos="13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D5834774-C269-4195-9BD8-8C0A103BC7DA}" type="datetimeFigureOut">
              <a:rPr lang="en-GB" smtClean="0"/>
              <a:t>05/05/2020</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64DAEFB1-9C52-4D64-B037-A3AE5B6ECA56}" type="slidenum">
              <a:rPr lang="en-GB" smtClean="0"/>
              <a:t>‹N›</a:t>
            </a:fld>
            <a:endParaRPr lang="en-GB"/>
          </a:p>
        </p:txBody>
      </p:sp>
    </p:spTree>
    <p:extLst>
      <p:ext uri="{BB962C8B-B14F-4D97-AF65-F5344CB8AC3E}">
        <p14:creationId xmlns:p14="http://schemas.microsoft.com/office/powerpoint/2010/main" val="267773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D5834774-C269-4195-9BD8-8C0A103BC7DA}" type="datetimeFigureOut">
              <a:rPr lang="en-GB" smtClean="0"/>
              <a:t>05/05/2020</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64DAEFB1-9C52-4D64-B037-A3AE5B6ECA56}" type="slidenum">
              <a:rPr lang="en-GB" smtClean="0"/>
              <a:t>‹N›</a:t>
            </a:fld>
            <a:endParaRPr lang="en-GB"/>
          </a:p>
        </p:txBody>
      </p:sp>
    </p:spTree>
    <p:extLst>
      <p:ext uri="{BB962C8B-B14F-4D97-AF65-F5344CB8AC3E}">
        <p14:creationId xmlns:p14="http://schemas.microsoft.com/office/powerpoint/2010/main" val="25583062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D5834774-C269-4195-9BD8-8C0A103BC7DA}" type="datetimeFigureOut">
              <a:rPr lang="en-GB" smtClean="0"/>
              <a:t>05/05/2020</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64DAEFB1-9C52-4D64-B037-A3AE5B6ECA56}" type="slidenum">
              <a:rPr lang="en-GB" smtClean="0"/>
              <a:t>‹N›</a:t>
            </a:fld>
            <a:endParaRPr lang="en-GB"/>
          </a:p>
        </p:txBody>
      </p:sp>
    </p:spTree>
    <p:extLst>
      <p:ext uri="{BB962C8B-B14F-4D97-AF65-F5344CB8AC3E}">
        <p14:creationId xmlns:p14="http://schemas.microsoft.com/office/powerpoint/2010/main" val="457037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cxnSp>
        <p:nvCxnSpPr>
          <p:cNvPr id="7" name="Connettore diritto 6"/>
          <p:cNvCxnSpPr/>
          <p:nvPr userDrawn="1"/>
        </p:nvCxnSpPr>
        <p:spPr>
          <a:xfrm>
            <a:off x="2188723" y="0"/>
            <a:ext cx="1"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userDrawn="1"/>
        </p:nvCxnSpPr>
        <p:spPr>
          <a:xfrm flipV="1">
            <a:off x="0" y="943585"/>
            <a:ext cx="12192000" cy="19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userDrawn="1"/>
        </p:nvSpPr>
        <p:spPr>
          <a:xfrm>
            <a:off x="449996" y="1614965"/>
            <a:ext cx="1361848" cy="461665"/>
          </a:xfrm>
          <a:prstGeom prst="rect">
            <a:avLst/>
          </a:prstGeom>
          <a:noFill/>
        </p:spPr>
        <p:txBody>
          <a:bodyPr wrap="none" rtlCol="0">
            <a:spAutoFit/>
          </a:bodyPr>
          <a:lstStyle/>
          <a:p>
            <a:r>
              <a:rPr lang="en-GB" sz="2400" b="1" dirty="0" smtClean="0">
                <a:latin typeface="Times New Roman" panose="02020603050405020304" pitchFamily="18" charset="0"/>
                <a:cs typeface="Times New Roman" panose="02020603050405020304" pitchFamily="18" charset="0"/>
              </a:rPr>
              <a:t>Test sites</a:t>
            </a:r>
            <a:endParaRPr lang="en-GB" sz="2400" b="1" dirty="0">
              <a:latin typeface="Times New Roman" panose="02020603050405020304" pitchFamily="18" charset="0"/>
              <a:cs typeface="Times New Roman" panose="02020603050405020304" pitchFamily="18" charset="0"/>
            </a:endParaRPr>
          </a:p>
        </p:txBody>
      </p:sp>
      <p:sp>
        <p:nvSpPr>
          <p:cNvPr id="24" name="CasellaDiTesto 23"/>
          <p:cNvSpPr txBox="1"/>
          <p:nvPr userDrawn="1"/>
        </p:nvSpPr>
        <p:spPr>
          <a:xfrm>
            <a:off x="201355" y="5521585"/>
            <a:ext cx="1705916" cy="461665"/>
          </a:xfrm>
          <a:prstGeom prst="rect">
            <a:avLst/>
          </a:prstGeom>
          <a:noFill/>
        </p:spPr>
        <p:txBody>
          <a:bodyPr wrap="none" rtlCol="0">
            <a:spAutoFit/>
          </a:bodyPr>
          <a:lstStyle/>
          <a:p>
            <a:r>
              <a:rPr lang="en-GB" sz="2400" dirty="0" smtClean="0">
                <a:solidFill>
                  <a:schemeClr val="bg1">
                    <a:lumMod val="85000"/>
                  </a:schemeClr>
                </a:solidFill>
                <a:latin typeface="Times New Roman" panose="02020603050405020304" pitchFamily="18" charset="0"/>
                <a:cs typeface="Times New Roman" panose="02020603050405020304" pitchFamily="18" charset="0"/>
              </a:rPr>
              <a:t>Conclusions</a:t>
            </a:r>
            <a:endParaRPr lang="en-GB" sz="2400" dirty="0">
              <a:solidFill>
                <a:schemeClr val="bg1">
                  <a:lumMod val="85000"/>
                </a:schemeClr>
              </a:solidFill>
              <a:latin typeface="Times New Roman" panose="02020603050405020304" pitchFamily="18" charset="0"/>
              <a:cs typeface="Times New Roman" panose="02020603050405020304" pitchFamily="18" charset="0"/>
            </a:endParaRPr>
          </a:p>
        </p:txBody>
      </p:sp>
      <p:grpSp>
        <p:nvGrpSpPr>
          <p:cNvPr id="2" name="Gruppo 1"/>
          <p:cNvGrpSpPr/>
          <p:nvPr userDrawn="1"/>
        </p:nvGrpSpPr>
        <p:grpSpPr>
          <a:xfrm>
            <a:off x="91594" y="9683"/>
            <a:ext cx="2059029" cy="935122"/>
            <a:chOff x="91594" y="9683"/>
            <a:chExt cx="2059029" cy="935122"/>
          </a:xfrm>
        </p:grpSpPr>
        <p:pic>
          <p:nvPicPr>
            <p:cNvPr id="15" name="Immagin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5327" y="9683"/>
              <a:ext cx="405296" cy="405296"/>
            </a:xfrm>
            <a:prstGeom prst="rect">
              <a:avLst/>
            </a:prstGeom>
          </p:spPr>
        </p:pic>
        <p:pic>
          <p:nvPicPr>
            <p:cNvPr id="16" name="Immagin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109" y="123941"/>
              <a:ext cx="1029743" cy="472873"/>
            </a:xfrm>
            <a:prstGeom prst="rect">
              <a:avLst/>
            </a:prstGeom>
          </p:spPr>
        </p:pic>
        <p:pic>
          <p:nvPicPr>
            <p:cNvPr id="14" name="Immagin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70563" y="511873"/>
              <a:ext cx="440483" cy="432932"/>
            </a:xfrm>
            <a:prstGeom prst="rect">
              <a:avLst/>
            </a:prstGeom>
          </p:spPr>
        </p:pic>
        <p:pic>
          <p:nvPicPr>
            <p:cNvPr id="18" name="Immagin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594" y="195907"/>
              <a:ext cx="497728" cy="593974"/>
            </a:xfrm>
            <a:prstGeom prst="rect">
              <a:avLst/>
            </a:prstGeom>
          </p:spPr>
        </p:pic>
      </p:grpSp>
      <p:sp>
        <p:nvSpPr>
          <p:cNvPr id="19" name="CasellaDiTesto 18"/>
          <p:cNvSpPr txBox="1"/>
          <p:nvPr userDrawn="1"/>
        </p:nvSpPr>
        <p:spPr>
          <a:xfrm>
            <a:off x="482682" y="3198167"/>
            <a:ext cx="1090363" cy="461665"/>
          </a:xfrm>
          <a:prstGeom prst="rect">
            <a:avLst/>
          </a:prstGeom>
          <a:noFill/>
        </p:spPr>
        <p:txBody>
          <a:bodyPr wrap="none" rtlCol="0">
            <a:spAutoFit/>
          </a:bodyPr>
          <a:lstStyle/>
          <a:p>
            <a:pPr marL="0" algn="l" defTabSz="914400" rtl="0" eaLnBrk="1" latinLnBrk="0" hangingPunct="1"/>
            <a:r>
              <a:rPr lang="en-GB" sz="2400" kern="1200" dirty="0" smtClean="0">
                <a:solidFill>
                  <a:schemeClr val="bg1">
                    <a:lumMod val="85000"/>
                  </a:schemeClr>
                </a:solidFill>
                <a:latin typeface="Times New Roman" panose="02020603050405020304" pitchFamily="18" charset="0"/>
                <a:ea typeface="+mn-ea"/>
                <a:cs typeface="Times New Roman" panose="02020603050405020304" pitchFamily="18" charset="0"/>
              </a:rPr>
              <a:t>Results</a:t>
            </a:r>
            <a:endParaRPr lang="en-GB" sz="2400" kern="1200" dirty="0">
              <a:solidFill>
                <a:schemeClr val="bg1">
                  <a:lumMod val="85000"/>
                </a:schemeClr>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983483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cxnSp>
        <p:nvCxnSpPr>
          <p:cNvPr id="7" name="Connettore diritto 6"/>
          <p:cNvCxnSpPr/>
          <p:nvPr userDrawn="1"/>
        </p:nvCxnSpPr>
        <p:spPr>
          <a:xfrm>
            <a:off x="2188723" y="0"/>
            <a:ext cx="1"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userDrawn="1"/>
        </p:nvCxnSpPr>
        <p:spPr>
          <a:xfrm flipV="1">
            <a:off x="0" y="943585"/>
            <a:ext cx="12192000" cy="19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userDrawn="1"/>
        </p:nvSpPr>
        <p:spPr>
          <a:xfrm>
            <a:off x="449996" y="1614965"/>
            <a:ext cx="1315745" cy="461665"/>
          </a:xfrm>
          <a:prstGeom prst="rect">
            <a:avLst/>
          </a:prstGeom>
          <a:noFill/>
        </p:spPr>
        <p:txBody>
          <a:bodyPr wrap="none" rtlCol="0">
            <a:spAutoFit/>
          </a:bodyPr>
          <a:lstStyle/>
          <a:p>
            <a:r>
              <a:rPr lang="en-GB" sz="2400" dirty="0" smtClean="0">
                <a:solidFill>
                  <a:schemeClr val="bg1">
                    <a:lumMod val="85000"/>
                  </a:schemeClr>
                </a:solidFill>
                <a:latin typeface="Times New Roman" panose="02020603050405020304" pitchFamily="18" charset="0"/>
                <a:cs typeface="Times New Roman" panose="02020603050405020304" pitchFamily="18" charset="0"/>
              </a:rPr>
              <a:t>Test sites</a:t>
            </a:r>
            <a:endParaRPr lang="en-GB" sz="24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1" name="CasellaDiTesto 20"/>
          <p:cNvSpPr txBox="1"/>
          <p:nvPr userDrawn="1"/>
        </p:nvSpPr>
        <p:spPr>
          <a:xfrm>
            <a:off x="121060" y="2674728"/>
            <a:ext cx="1954381" cy="461665"/>
          </a:xfrm>
          <a:prstGeom prst="rect">
            <a:avLst/>
          </a:prstGeom>
          <a:noFill/>
        </p:spPr>
        <p:txBody>
          <a:bodyPr wrap="none" rtlCol="0">
            <a:spAutoFit/>
          </a:bodyPr>
          <a:lstStyle/>
          <a:p>
            <a:r>
              <a:rPr lang="en-GB" sz="2400" b="1" dirty="0" smtClean="0">
                <a:solidFill>
                  <a:schemeClr val="tx1"/>
                </a:solidFill>
                <a:latin typeface="Times New Roman" panose="02020603050405020304" pitchFamily="18" charset="0"/>
                <a:cs typeface="Times New Roman" panose="02020603050405020304" pitchFamily="18" charset="0"/>
              </a:rPr>
              <a:t>GPR Surveys</a:t>
            </a:r>
            <a:endParaRPr lang="en-GB" sz="2400" b="1" dirty="0">
              <a:solidFill>
                <a:schemeClr val="tx1"/>
              </a:solidFill>
              <a:latin typeface="Times New Roman" panose="02020603050405020304" pitchFamily="18" charset="0"/>
              <a:cs typeface="Times New Roman" panose="02020603050405020304" pitchFamily="18" charset="0"/>
            </a:endParaRPr>
          </a:p>
        </p:txBody>
      </p:sp>
      <p:sp>
        <p:nvSpPr>
          <p:cNvPr id="23" name="CasellaDiTesto 22"/>
          <p:cNvSpPr txBox="1"/>
          <p:nvPr userDrawn="1"/>
        </p:nvSpPr>
        <p:spPr>
          <a:xfrm>
            <a:off x="502574" y="4628038"/>
            <a:ext cx="1090363" cy="461665"/>
          </a:xfrm>
          <a:prstGeom prst="rect">
            <a:avLst/>
          </a:prstGeom>
          <a:noFill/>
        </p:spPr>
        <p:txBody>
          <a:bodyPr wrap="none" rtlCol="0">
            <a:spAutoFit/>
          </a:bodyPr>
          <a:lstStyle/>
          <a:p>
            <a:r>
              <a:rPr lang="en-GB" sz="2400" dirty="0" smtClean="0">
                <a:solidFill>
                  <a:schemeClr val="bg1">
                    <a:lumMod val="85000"/>
                  </a:schemeClr>
                </a:solidFill>
                <a:latin typeface="Times New Roman" panose="02020603050405020304" pitchFamily="18" charset="0"/>
                <a:cs typeface="Times New Roman" panose="02020603050405020304" pitchFamily="18" charset="0"/>
              </a:rPr>
              <a:t>Results</a:t>
            </a:r>
            <a:endParaRPr lang="en-GB" sz="24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4" name="CasellaDiTesto 23"/>
          <p:cNvSpPr txBox="1"/>
          <p:nvPr userDrawn="1"/>
        </p:nvSpPr>
        <p:spPr>
          <a:xfrm>
            <a:off x="201355" y="5521585"/>
            <a:ext cx="1705916" cy="461665"/>
          </a:xfrm>
          <a:prstGeom prst="rect">
            <a:avLst/>
          </a:prstGeom>
          <a:noFill/>
        </p:spPr>
        <p:txBody>
          <a:bodyPr wrap="none" rtlCol="0">
            <a:spAutoFit/>
          </a:bodyPr>
          <a:lstStyle/>
          <a:p>
            <a:r>
              <a:rPr lang="en-GB" sz="2400" dirty="0" smtClean="0">
                <a:solidFill>
                  <a:schemeClr val="bg1">
                    <a:lumMod val="85000"/>
                  </a:schemeClr>
                </a:solidFill>
                <a:latin typeface="Times New Roman" panose="02020603050405020304" pitchFamily="18" charset="0"/>
                <a:cs typeface="Times New Roman" panose="02020603050405020304" pitchFamily="18" charset="0"/>
              </a:rPr>
              <a:t>Conclusions</a:t>
            </a:r>
            <a:endParaRPr lang="en-GB" sz="24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5" name="CasellaDiTesto 24"/>
          <p:cNvSpPr txBox="1"/>
          <p:nvPr userDrawn="1"/>
        </p:nvSpPr>
        <p:spPr>
          <a:xfrm>
            <a:off x="37702" y="3719600"/>
            <a:ext cx="2020105" cy="461665"/>
          </a:xfrm>
          <a:prstGeom prst="rect">
            <a:avLst/>
          </a:prstGeom>
          <a:noFill/>
        </p:spPr>
        <p:txBody>
          <a:bodyPr wrap="none" rtlCol="0">
            <a:spAutoFit/>
          </a:bodyPr>
          <a:lstStyle/>
          <a:p>
            <a:r>
              <a:rPr lang="en-GB" sz="2400" dirty="0" smtClean="0">
                <a:solidFill>
                  <a:schemeClr val="bg1">
                    <a:lumMod val="85000"/>
                  </a:schemeClr>
                </a:solidFill>
                <a:latin typeface="Times New Roman" panose="02020603050405020304" pitchFamily="18" charset="0"/>
                <a:cs typeface="Times New Roman" panose="02020603050405020304" pitchFamily="18" charset="0"/>
              </a:rPr>
              <a:t>Radar Imaging</a:t>
            </a:r>
            <a:endParaRPr lang="en-GB" sz="2400" dirty="0">
              <a:solidFill>
                <a:schemeClr val="bg1">
                  <a:lumMod val="85000"/>
                </a:schemeClr>
              </a:solidFill>
              <a:latin typeface="Times New Roman" panose="02020603050405020304" pitchFamily="18" charset="0"/>
              <a:cs typeface="Times New Roman" panose="02020603050405020304" pitchFamily="18" charset="0"/>
            </a:endParaRPr>
          </a:p>
        </p:txBody>
      </p:sp>
      <p:grpSp>
        <p:nvGrpSpPr>
          <p:cNvPr id="19" name="Gruppo 18"/>
          <p:cNvGrpSpPr/>
          <p:nvPr userDrawn="1"/>
        </p:nvGrpSpPr>
        <p:grpSpPr>
          <a:xfrm>
            <a:off x="91594" y="9683"/>
            <a:ext cx="2059029" cy="935122"/>
            <a:chOff x="91594" y="9683"/>
            <a:chExt cx="2059029" cy="935122"/>
          </a:xfrm>
        </p:grpSpPr>
        <p:pic>
          <p:nvPicPr>
            <p:cNvPr id="20" name="Immagin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5327" y="9683"/>
              <a:ext cx="405296" cy="405296"/>
            </a:xfrm>
            <a:prstGeom prst="rect">
              <a:avLst/>
            </a:prstGeom>
          </p:spPr>
        </p:pic>
        <p:pic>
          <p:nvPicPr>
            <p:cNvPr id="22" name="Immagin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109" y="123941"/>
              <a:ext cx="1029743" cy="472873"/>
            </a:xfrm>
            <a:prstGeom prst="rect">
              <a:avLst/>
            </a:prstGeom>
          </p:spPr>
        </p:pic>
        <p:pic>
          <p:nvPicPr>
            <p:cNvPr id="26" name="Immagin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70563" y="511873"/>
              <a:ext cx="440483" cy="432932"/>
            </a:xfrm>
            <a:prstGeom prst="rect">
              <a:avLst/>
            </a:prstGeom>
          </p:spPr>
        </p:pic>
        <p:pic>
          <p:nvPicPr>
            <p:cNvPr id="27" name="Immagin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594" y="195907"/>
              <a:ext cx="497728" cy="593974"/>
            </a:xfrm>
            <a:prstGeom prst="rect">
              <a:avLst/>
            </a:prstGeom>
          </p:spPr>
        </p:pic>
      </p:grpSp>
    </p:spTree>
    <p:extLst>
      <p:ext uri="{BB962C8B-B14F-4D97-AF65-F5344CB8AC3E}">
        <p14:creationId xmlns:p14="http://schemas.microsoft.com/office/powerpoint/2010/main" val="5091520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cxnSp>
        <p:nvCxnSpPr>
          <p:cNvPr id="7" name="Connettore diritto 6"/>
          <p:cNvCxnSpPr/>
          <p:nvPr userDrawn="1"/>
        </p:nvCxnSpPr>
        <p:spPr>
          <a:xfrm>
            <a:off x="2188723" y="0"/>
            <a:ext cx="1"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userDrawn="1"/>
        </p:nvCxnSpPr>
        <p:spPr>
          <a:xfrm flipV="1">
            <a:off x="0" y="943585"/>
            <a:ext cx="12192000" cy="19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userDrawn="1"/>
        </p:nvSpPr>
        <p:spPr>
          <a:xfrm>
            <a:off x="449996" y="1614965"/>
            <a:ext cx="1315745" cy="461665"/>
          </a:xfrm>
          <a:prstGeom prst="rect">
            <a:avLst/>
          </a:prstGeom>
          <a:noFill/>
        </p:spPr>
        <p:txBody>
          <a:bodyPr wrap="none" rtlCol="0">
            <a:spAutoFit/>
          </a:bodyPr>
          <a:lstStyle/>
          <a:p>
            <a:r>
              <a:rPr lang="en-GB" sz="2400" dirty="0" smtClean="0">
                <a:solidFill>
                  <a:schemeClr val="bg1">
                    <a:lumMod val="85000"/>
                  </a:schemeClr>
                </a:solidFill>
                <a:latin typeface="Times New Roman" panose="02020603050405020304" pitchFamily="18" charset="0"/>
                <a:cs typeface="Times New Roman" panose="02020603050405020304" pitchFamily="18" charset="0"/>
              </a:rPr>
              <a:t>Test sites</a:t>
            </a:r>
            <a:endParaRPr lang="en-GB" sz="24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1" name="CasellaDiTesto 20"/>
          <p:cNvSpPr txBox="1"/>
          <p:nvPr userDrawn="1"/>
        </p:nvSpPr>
        <p:spPr>
          <a:xfrm>
            <a:off x="121060" y="2674728"/>
            <a:ext cx="1853392" cy="461665"/>
          </a:xfrm>
          <a:prstGeom prst="rect">
            <a:avLst/>
          </a:prstGeom>
          <a:noFill/>
        </p:spPr>
        <p:txBody>
          <a:bodyPr wrap="none" rtlCol="0">
            <a:spAutoFit/>
          </a:bodyPr>
          <a:lstStyle/>
          <a:p>
            <a:r>
              <a:rPr lang="en-GB" sz="2400" dirty="0" smtClean="0">
                <a:solidFill>
                  <a:schemeClr val="bg1">
                    <a:lumMod val="85000"/>
                  </a:schemeClr>
                </a:solidFill>
                <a:latin typeface="Times New Roman" panose="02020603050405020304" pitchFamily="18" charset="0"/>
                <a:cs typeface="Times New Roman" panose="02020603050405020304" pitchFamily="18" charset="0"/>
              </a:rPr>
              <a:t>GPR Surveys</a:t>
            </a:r>
            <a:endParaRPr lang="en-GB" sz="24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3" name="CasellaDiTesto 22"/>
          <p:cNvSpPr txBox="1"/>
          <p:nvPr userDrawn="1"/>
        </p:nvSpPr>
        <p:spPr>
          <a:xfrm>
            <a:off x="502574" y="4628038"/>
            <a:ext cx="1090363" cy="461665"/>
          </a:xfrm>
          <a:prstGeom prst="rect">
            <a:avLst/>
          </a:prstGeom>
          <a:noFill/>
        </p:spPr>
        <p:txBody>
          <a:bodyPr wrap="none" rtlCol="0">
            <a:spAutoFit/>
          </a:bodyPr>
          <a:lstStyle/>
          <a:p>
            <a:r>
              <a:rPr lang="en-GB" sz="2400" dirty="0" smtClean="0">
                <a:solidFill>
                  <a:schemeClr val="bg1">
                    <a:lumMod val="85000"/>
                  </a:schemeClr>
                </a:solidFill>
                <a:latin typeface="Times New Roman" panose="02020603050405020304" pitchFamily="18" charset="0"/>
                <a:cs typeface="Times New Roman" panose="02020603050405020304" pitchFamily="18" charset="0"/>
              </a:rPr>
              <a:t>Results</a:t>
            </a:r>
            <a:endParaRPr lang="en-GB" sz="24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4" name="CasellaDiTesto 23"/>
          <p:cNvSpPr txBox="1"/>
          <p:nvPr userDrawn="1"/>
        </p:nvSpPr>
        <p:spPr>
          <a:xfrm>
            <a:off x="201355" y="5521585"/>
            <a:ext cx="1705916" cy="461665"/>
          </a:xfrm>
          <a:prstGeom prst="rect">
            <a:avLst/>
          </a:prstGeom>
          <a:noFill/>
        </p:spPr>
        <p:txBody>
          <a:bodyPr wrap="none" rtlCol="0">
            <a:spAutoFit/>
          </a:bodyPr>
          <a:lstStyle/>
          <a:p>
            <a:r>
              <a:rPr lang="en-GB" sz="2400" dirty="0" smtClean="0">
                <a:solidFill>
                  <a:schemeClr val="bg1">
                    <a:lumMod val="85000"/>
                  </a:schemeClr>
                </a:solidFill>
                <a:latin typeface="Times New Roman" panose="02020603050405020304" pitchFamily="18" charset="0"/>
                <a:cs typeface="Times New Roman" panose="02020603050405020304" pitchFamily="18" charset="0"/>
              </a:rPr>
              <a:t>Conclusions</a:t>
            </a:r>
            <a:endParaRPr lang="en-GB" sz="24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5" name="CasellaDiTesto 24"/>
          <p:cNvSpPr txBox="1"/>
          <p:nvPr userDrawn="1"/>
        </p:nvSpPr>
        <p:spPr>
          <a:xfrm>
            <a:off x="37702" y="3719600"/>
            <a:ext cx="2189254" cy="461665"/>
          </a:xfrm>
          <a:prstGeom prst="rect">
            <a:avLst/>
          </a:prstGeom>
          <a:noFill/>
        </p:spPr>
        <p:txBody>
          <a:bodyPr wrap="none" rtlCol="0">
            <a:spAutoFit/>
          </a:bodyPr>
          <a:lstStyle/>
          <a:p>
            <a:r>
              <a:rPr lang="en-GB" sz="2400" b="1" dirty="0" smtClean="0">
                <a:solidFill>
                  <a:schemeClr val="tx1"/>
                </a:solidFill>
                <a:latin typeface="Times New Roman" panose="02020603050405020304" pitchFamily="18" charset="0"/>
                <a:cs typeface="Times New Roman" panose="02020603050405020304" pitchFamily="18" charset="0"/>
              </a:rPr>
              <a:t>Radar Imaging</a:t>
            </a:r>
            <a:endParaRPr lang="en-GB" sz="2400" b="1" dirty="0">
              <a:solidFill>
                <a:schemeClr val="tx1"/>
              </a:solidFill>
              <a:latin typeface="Times New Roman" panose="02020603050405020304" pitchFamily="18" charset="0"/>
              <a:cs typeface="Times New Roman" panose="02020603050405020304" pitchFamily="18" charset="0"/>
            </a:endParaRPr>
          </a:p>
        </p:txBody>
      </p:sp>
      <p:grpSp>
        <p:nvGrpSpPr>
          <p:cNvPr id="19" name="Gruppo 18"/>
          <p:cNvGrpSpPr/>
          <p:nvPr userDrawn="1"/>
        </p:nvGrpSpPr>
        <p:grpSpPr>
          <a:xfrm>
            <a:off x="91594" y="9683"/>
            <a:ext cx="2059029" cy="935122"/>
            <a:chOff x="91594" y="9683"/>
            <a:chExt cx="2059029" cy="935122"/>
          </a:xfrm>
        </p:grpSpPr>
        <p:pic>
          <p:nvPicPr>
            <p:cNvPr id="20" name="Immagin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5327" y="9683"/>
              <a:ext cx="405296" cy="405296"/>
            </a:xfrm>
            <a:prstGeom prst="rect">
              <a:avLst/>
            </a:prstGeom>
          </p:spPr>
        </p:pic>
        <p:pic>
          <p:nvPicPr>
            <p:cNvPr id="22" name="Immagin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109" y="123941"/>
              <a:ext cx="1029743" cy="472873"/>
            </a:xfrm>
            <a:prstGeom prst="rect">
              <a:avLst/>
            </a:prstGeom>
          </p:spPr>
        </p:pic>
        <p:pic>
          <p:nvPicPr>
            <p:cNvPr id="26" name="Immagin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70563" y="511873"/>
              <a:ext cx="440483" cy="432932"/>
            </a:xfrm>
            <a:prstGeom prst="rect">
              <a:avLst/>
            </a:prstGeom>
          </p:spPr>
        </p:pic>
        <p:pic>
          <p:nvPicPr>
            <p:cNvPr id="27" name="Immagin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594" y="195907"/>
              <a:ext cx="497728" cy="593974"/>
            </a:xfrm>
            <a:prstGeom prst="rect">
              <a:avLst/>
            </a:prstGeom>
          </p:spPr>
        </p:pic>
      </p:grpSp>
    </p:spTree>
    <p:extLst>
      <p:ext uri="{BB962C8B-B14F-4D97-AF65-F5344CB8AC3E}">
        <p14:creationId xmlns:p14="http://schemas.microsoft.com/office/powerpoint/2010/main" val="36544788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Layout personalizzato">
    <p:spTree>
      <p:nvGrpSpPr>
        <p:cNvPr id="1" name=""/>
        <p:cNvGrpSpPr/>
        <p:nvPr/>
      </p:nvGrpSpPr>
      <p:grpSpPr>
        <a:xfrm>
          <a:off x="0" y="0"/>
          <a:ext cx="0" cy="0"/>
          <a:chOff x="0" y="0"/>
          <a:chExt cx="0" cy="0"/>
        </a:xfrm>
      </p:grpSpPr>
      <p:cxnSp>
        <p:nvCxnSpPr>
          <p:cNvPr id="7" name="Connettore diritto 6"/>
          <p:cNvCxnSpPr/>
          <p:nvPr userDrawn="1"/>
        </p:nvCxnSpPr>
        <p:spPr>
          <a:xfrm>
            <a:off x="2188723" y="0"/>
            <a:ext cx="1"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userDrawn="1"/>
        </p:nvCxnSpPr>
        <p:spPr>
          <a:xfrm flipV="1">
            <a:off x="0" y="943585"/>
            <a:ext cx="12192000" cy="19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userDrawn="1"/>
        </p:nvSpPr>
        <p:spPr>
          <a:xfrm>
            <a:off x="449996" y="1614965"/>
            <a:ext cx="1315745" cy="461665"/>
          </a:xfrm>
          <a:prstGeom prst="rect">
            <a:avLst/>
          </a:prstGeom>
          <a:noFill/>
        </p:spPr>
        <p:txBody>
          <a:bodyPr wrap="none" rtlCol="0">
            <a:spAutoFit/>
          </a:bodyPr>
          <a:lstStyle/>
          <a:p>
            <a:r>
              <a:rPr lang="en-GB" sz="2400" dirty="0" smtClean="0">
                <a:solidFill>
                  <a:schemeClr val="bg1">
                    <a:lumMod val="85000"/>
                  </a:schemeClr>
                </a:solidFill>
                <a:latin typeface="Times New Roman" panose="02020603050405020304" pitchFamily="18" charset="0"/>
                <a:cs typeface="Times New Roman" panose="02020603050405020304" pitchFamily="18" charset="0"/>
              </a:rPr>
              <a:t>Test sites</a:t>
            </a:r>
            <a:endParaRPr lang="en-GB" sz="24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3" name="CasellaDiTesto 22"/>
          <p:cNvSpPr txBox="1"/>
          <p:nvPr userDrawn="1"/>
        </p:nvSpPr>
        <p:spPr>
          <a:xfrm>
            <a:off x="482682" y="3198167"/>
            <a:ext cx="1143262" cy="461665"/>
          </a:xfrm>
          <a:prstGeom prst="rect">
            <a:avLst/>
          </a:prstGeom>
          <a:noFill/>
        </p:spPr>
        <p:txBody>
          <a:bodyPr wrap="none" rtlCol="0">
            <a:spAutoFit/>
          </a:bodyPr>
          <a:lstStyle/>
          <a:p>
            <a:r>
              <a:rPr lang="en-GB" sz="2400" b="1" dirty="0" smtClean="0">
                <a:solidFill>
                  <a:schemeClr val="tx1"/>
                </a:solidFill>
                <a:latin typeface="Times New Roman" panose="02020603050405020304" pitchFamily="18" charset="0"/>
                <a:cs typeface="Times New Roman" panose="02020603050405020304" pitchFamily="18" charset="0"/>
              </a:rPr>
              <a:t>Results</a:t>
            </a:r>
            <a:endParaRPr lang="en-GB" sz="2400" b="1" dirty="0">
              <a:solidFill>
                <a:schemeClr val="tx1"/>
              </a:solidFill>
              <a:latin typeface="Times New Roman" panose="02020603050405020304" pitchFamily="18" charset="0"/>
              <a:cs typeface="Times New Roman" panose="02020603050405020304" pitchFamily="18" charset="0"/>
            </a:endParaRPr>
          </a:p>
        </p:txBody>
      </p:sp>
      <p:sp>
        <p:nvSpPr>
          <p:cNvPr id="24" name="CasellaDiTesto 23"/>
          <p:cNvSpPr txBox="1"/>
          <p:nvPr userDrawn="1"/>
        </p:nvSpPr>
        <p:spPr>
          <a:xfrm>
            <a:off x="201355" y="5521585"/>
            <a:ext cx="1705916" cy="461665"/>
          </a:xfrm>
          <a:prstGeom prst="rect">
            <a:avLst/>
          </a:prstGeom>
          <a:noFill/>
        </p:spPr>
        <p:txBody>
          <a:bodyPr wrap="none" rtlCol="0">
            <a:spAutoFit/>
          </a:bodyPr>
          <a:lstStyle/>
          <a:p>
            <a:r>
              <a:rPr lang="en-GB" sz="2400" dirty="0" smtClean="0">
                <a:solidFill>
                  <a:schemeClr val="bg1">
                    <a:lumMod val="85000"/>
                  </a:schemeClr>
                </a:solidFill>
                <a:latin typeface="Times New Roman" panose="02020603050405020304" pitchFamily="18" charset="0"/>
                <a:cs typeface="Times New Roman" panose="02020603050405020304" pitchFamily="18" charset="0"/>
              </a:rPr>
              <a:t>Conclusions</a:t>
            </a:r>
            <a:endParaRPr lang="en-GB" sz="2400" dirty="0">
              <a:solidFill>
                <a:schemeClr val="bg1">
                  <a:lumMod val="85000"/>
                </a:schemeClr>
              </a:solidFill>
              <a:latin typeface="Times New Roman" panose="02020603050405020304" pitchFamily="18" charset="0"/>
              <a:cs typeface="Times New Roman" panose="02020603050405020304" pitchFamily="18" charset="0"/>
            </a:endParaRPr>
          </a:p>
        </p:txBody>
      </p:sp>
      <p:grpSp>
        <p:nvGrpSpPr>
          <p:cNvPr id="19" name="Gruppo 18"/>
          <p:cNvGrpSpPr/>
          <p:nvPr userDrawn="1"/>
        </p:nvGrpSpPr>
        <p:grpSpPr>
          <a:xfrm>
            <a:off x="91594" y="9683"/>
            <a:ext cx="2059029" cy="935122"/>
            <a:chOff x="91594" y="9683"/>
            <a:chExt cx="2059029" cy="935122"/>
          </a:xfrm>
        </p:grpSpPr>
        <p:pic>
          <p:nvPicPr>
            <p:cNvPr id="20" name="Immagin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5327" y="9683"/>
              <a:ext cx="405296" cy="405296"/>
            </a:xfrm>
            <a:prstGeom prst="rect">
              <a:avLst/>
            </a:prstGeom>
          </p:spPr>
        </p:pic>
        <p:pic>
          <p:nvPicPr>
            <p:cNvPr id="22" name="Immagin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109" y="123941"/>
              <a:ext cx="1029743" cy="472873"/>
            </a:xfrm>
            <a:prstGeom prst="rect">
              <a:avLst/>
            </a:prstGeom>
          </p:spPr>
        </p:pic>
        <p:pic>
          <p:nvPicPr>
            <p:cNvPr id="26" name="Immagin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70563" y="511873"/>
              <a:ext cx="440483" cy="432932"/>
            </a:xfrm>
            <a:prstGeom prst="rect">
              <a:avLst/>
            </a:prstGeom>
          </p:spPr>
        </p:pic>
        <p:pic>
          <p:nvPicPr>
            <p:cNvPr id="27" name="Immagin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594" y="195907"/>
              <a:ext cx="497728" cy="593974"/>
            </a:xfrm>
            <a:prstGeom prst="rect">
              <a:avLst/>
            </a:prstGeom>
          </p:spPr>
        </p:pic>
      </p:grpSp>
    </p:spTree>
    <p:extLst>
      <p:ext uri="{BB962C8B-B14F-4D97-AF65-F5344CB8AC3E}">
        <p14:creationId xmlns:p14="http://schemas.microsoft.com/office/powerpoint/2010/main" val="24291408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Layout personalizzato">
    <p:spTree>
      <p:nvGrpSpPr>
        <p:cNvPr id="1" name=""/>
        <p:cNvGrpSpPr/>
        <p:nvPr/>
      </p:nvGrpSpPr>
      <p:grpSpPr>
        <a:xfrm>
          <a:off x="0" y="0"/>
          <a:ext cx="0" cy="0"/>
          <a:chOff x="0" y="0"/>
          <a:chExt cx="0" cy="0"/>
        </a:xfrm>
      </p:grpSpPr>
      <p:cxnSp>
        <p:nvCxnSpPr>
          <p:cNvPr id="7" name="Connettore diritto 6"/>
          <p:cNvCxnSpPr/>
          <p:nvPr userDrawn="1"/>
        </p:nvCxnSpPr>
        <p:spPr>
          <a:xfrm>
            <a:off x="2188723" y="0"/>
            <a:ext cx="1"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userDrawn="1"/>
        </p:nvCxnSpPr>
        <p:spPr>
          <a:xfrm flipV="1">
            <a:off x="0" y="943585"/>
            <a:ext cx="12192000" cy="19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userDrawn="1"/>
        </p:nvSpPr>
        <p:spPr>
          <a:xfrm>
            <a:off x="449996" y="1614965"/>
            <a:ext cx="1315745" cy="461665"/>
          </a:xfrm>
          <a:prstGeom prst="rect">
            <a:avLst/>
          </a:prstGeom>
          <a:noFill/>
        </p:spPr>
        <p:txBody>
          <a:bodyPr wrap="none" rtlCol="0">
            <a:spAutoFit/>
          </a:bodyPr>
          <a:lstStyle/>
          <a:p>
            <a:r>
              <a:rPr lang="en-GB" sz="2400" dirty="0" smtClean="0">
                <a:solidFill>
                  <a:schemeClr val="bg1">
                    <a:lumMod val="85000"/>
                  </a:schemeClr>
                </a:solidFill>
                <a:latin typeface="Times New Roman" panose="02020603050405020304" pitchFamily="18" charset="0"/>
                <a:cs typeface="Times New Roman" panose="02020603050405020304" pitchFamily="18" charset="0"/>
              </a:rPr>
              <a:t>Test sites</a:t>
            </a:r>
            <a:endParaRPr lang="en-GB" sz="24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4" name="CasellaDiTesto 23"/>
          <p:cNvSpPr txBox="1"/>
          <p:nvPr userDrawn="1"/>
        </p:nvSpPr>
        <p:spPr>
          <a:xfrm>
            <a:off x="201355" y="5521585"/>
            <a:ext cx="1776448" cy="461665"/>
          </a:xfrm>
          <a:prstGeom prst="rect">
            <a:avLst/>
          </a:prstGeom>
          <a:noFill/>
        </p:spPr>
        <p:txBody>
          <a:bodyPr wrap="none" rtlCol="0">
            <a:spAutoFit/>
          </a:bodyPr>
          <a:lstStyle/>
          <a:p>
            <a:r>
              <a:rPr lang="en-GB" sz="2400" b="1" dirty="0" smtClean="0">
                <a:solidFill>
                  <a:schemeClr val="tx1"/>
                </a:solidFill>
                <a:latin typeface="Times New Roman" panose="02020603050405020304" pitchFamily="18" charset="0"/>
                <a:cs typeface="Times New Roman" panose="02020603050405020304" pitchFamily="18" charset="0"/>
              </a:rPr>
              <a:t>Conclusions</a:t>
            </a:r>
            <a:endParaRPr lang="en-GB" sz="2400" b="1" dirty="0">
              <a:solidFill>
                <a:schemeClr val="tx1"/>
              </a:solidFill>
              <a:latin typeface="Times New Roman" panose="02020603050405020304" pitchFamily="18" charset="0"/>
              <a:cs typeface="Times New Roman" panose="02020603050405020304" pitchFamily="18" charset="0"/>
            </a:endParaRPr>
          </a:p>
        </p:txBody>
      </p:sp>
      <p:grpSp>
        <p:nvGrpSpPr>
          <p:cNvPr id="18" name="Gruppo 17"/>
          <p:cNvGrpSpPr/>
          <p:nvPr userDrawn="1"/>
        </p:nvGrpSpPr>
        <p:grpSpPr>
          <a:xfrm>
            <a:off x="91594" y="9683"/>
            <a:ext cx="2059029" cy="935122"/>
            <a:chOff x="91594" y="9683"/>
            <a:chExt cx="2059029" cy="935122"/>
          </a:xfrm>
        </p:grpSpPr>
        <p:pic>
          <p:nvPicPr>
            <p:cNvPr id="19" name="Immagin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5327" y="9683"/>
              <a:ext cx="405296" cy="405296"/>
            </a:xfrm>
            <a:prstGeom prst="rect">
              <a:avLst/>
            </a:prstGeom>
          </p:spPr>
        </p:pic>
        <p:pic>
          <p:nvPicPr>
            <p:cNvPr id="20" name="Immagin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109" y="123941"/>
              <a:ext cx="1029743" cy="472873"/>
            </a:xfrm>
            <a:prstGeom prst="rect">
              <a:avLst/>
            </a:prstGeom>
          </p:spPr>
        </p:pic>
        <p:pic>
          <p:nvPicPr>
            <p:cNvPr id="22" name="Immagin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70563" y="511873"/>
              <a:ext cx="440483" cy="432932"/>
            </a:xfrm>
            <a:prstGeom prst="rect">
              <a:avLst/>
            </a:prstGeom>
          </p:spPr>
        </p:pic>
        <p:pic>
          <p:nvPicPr>
            <p:cNvPr id="25" name="Immagin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594" y="195907"/>
              <a:ext cx="497728" cy="593974"/>
            </a:xfrm>
            <a:prstGeom prst="rect">
              <a:avLst/>
            </a:prstGeom>
          </p:spPr>
        </p:pic>
      </p:grpSp>
      <p:sp>
        <p:nvSpPr>
          <p:cNvPr id="26" name="CasellaDiTesto 25"/>
          <p:cNvSpPr txBox="1"/>
          <p:nvPr userDrawn="1"/>
        </p:nvSpPr>
        <p:spPr>
          <a:xfrm>
            <a:off x="482682" y="3198167"/>
            <a:ext cx="1090363" cy="461665"/>
          </a:xfrm>
          <a:prstGeom prst="rect">
            <a:avLst/>
          </a:prstGeom>
          <a:noFill/>
        </p:spPr>
        <p:txBody>
          <a:bodyPr wrap="none" rtlCol="0">
            <a:spAutoFit/>
          </a:bodyPr>
          <a:lstStyle/>
          <a:p>
            <a:r>
              <a:rPr lang="en-GB" sz="2400" kern="1200" dirty="0" smtClean="0">
                <a:solidFill>
                  <a:schemeClr val="bg1">
                    <a:lumMod val="85000"/>
                  </a:schemeClr>
                </a:solidFill>
                <a:latin typeface="Times New Roman" panose="02020603050405020304" pitchFamily="18" charset="0"/>
                <a:ea typeface="+mn-ea"/>
                <a:cs typeface="Times New Roman" panose="02020603050405020304" pitchFamily="18" charset="0"/>
              </a:rPr>
              <a:t>Results</a:t>
            </a:r>
            <a:endParaRPr lang="en-GB" sz="2400" kern="1200" dirty="0">
              <a:solidFill>
                <a:schemeClr val="bg1">
                  <a:lumMod val="85000"/>
                </a:schemeClr>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969884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D5834774-C269-4195-9BD8-8C0A103BC7DA}" type="datetimeFigureOut">
              <a:rPr lang="en-GB" smtClean="0"/>
              <a:t>05/05/2020</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64DAEFB1-9C52-4D64-B037-A3AE5B6ECA56}" type="slidenum">
              <a:rPr lang="en-GB" smtClean="0"/>
              <a:t>‹N›</a:t>
            </a:fld>
            <a:endParaRPr lang="en-GB"/>
          </a:p>
        </p:txBody>
      </p:sp>
    </p:spTree>
    <p:extLst>
      <p:ext uri="{BB962C8B-B14F-4D97-AF65-F5344CB8AC3E}">
        <p14:creationId xmlns:p14="http://schemas.microsoft.com/office/powerpoint/2010/main" val="1526921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D5834774-C269-4195-9BD8-8C0A103BC7DA}" type="datetimeFigureOut">
              <a:rPr lang="en-GB" smtClean="0"/>
              <a:t>05/05/2020</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64DAEFB1-9C52-4D64-B037-A3AE5B6ECA56}" type="slidenum">
              <a:rPr lang="en-GB" smtClean="0"/>
              <a:t>‹N›</a:t>
            </a:fld>
            <a:endParaRPr lang="en-GB"/>
          </a:p>
        </p:txBody>
      </p:sp>
    </p:spTree>
    <p:extLst>
      <p:ext uri="{BB962C8B-B14F-4D97-AF65-F5344CB8AC3E}">
        <p14:creationId xmlns:p14="http://schemas.microsoft.com/office/powerpoint/2010/main" val="321713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D5834774-C269-4195-9BD8-8C0A103BC7DA}" type="datetimeFigureOut">
              <a:rPr lang="en-GB" smtClean="0"/>
              <a:t>05/05/2020</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64DAEFB1-9C52-4D64-B037-A3AE5B6ECA56}" type="slidenum">
              <a:rPr lang="en-GB" smtClean="0"/>
              <a:t>‹N›</a:t>
            </a:fld>
            <a:endParaRPr lang="en-GB"/>
          </a:p>
        </p:txBody>
      </p:sp>
    </p:spTree>
    <p:extLst>
      <p:ext uri="{BB962C8B-B14F-4D97-AF65-F5344CB8AC3E}">
        <p14:creationId xmlns:p14="http://schemas.microsoft.com/office/powerpoint/2010/main" val="192299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D5834774-C269-4195-9BD8-8C0A103BC7DA}" type="datetimeFigureOut">
              <a:rPr lang="en-GB" smtClean="0"/>
              <a:t>05/05/2020</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64DAEFB1-9C52-4D64-B037-A3AE5B6ECA56}" type="slidenum">
              <a:rPr lang="en-GB" smtClean="0"/>
              <a:t>‹N›</a:t>
            </a:fld>
            <a:endParaRPr lang="en-GB"/>
          </a:p>
        </p:txBody>
      </p:sp>
    </p:spTree>
    <p:extLst>
      <p:ext uri="{BB962C8B-B14F-4D97-AF65-F5344CB8AC3E}">
        <p14:creationId xmlns:p14="http://schemas.microsoft.com/office/powerpoint/2010/main" val="263363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D5834774-C269-4195-9BD8-8C0A103BC7DA}" type="datetimeFigureOut">
              <a:rPr lang="en-GB" smtClean="0"/>
              <a:t>05/05/2020</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64DAEFB1-9C52-4D64-B037-A3AE5B6ECA56}" type="slidenum">
              <a:rPr lang="en-GB" smtClean="0"/>
              <a:t>‹N›</a:t>
            </a:fld>
            <a:endParaRPr lang="en-GB"/>
          </a:p>
        </p:txBody>
      </p:sp>
    </p:spTree>
    <p:extLst>
      <p:ext uri="{BB962C8B-B14F-4D97-AF65-F5344CB8AC3E}">
        <p14:creationId xmlns:p14="http://schemas.microsoft.com/office/powerpoint/2010/main" val="102857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5834774-C269-4195-9BD8-8C0A103BC7DA}" type="datetimeFigureOut">
              <a:rPr lang="en-GB" smtClean="0"/>
              <a:t>05/05/2020</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64DAEFB1-9C52-4D64-B037-A3AE5B6ECA56}" type="slidenum">
              <a:rPr lang="en-GB" smtClean="0"/>
              <a:t>‹N›</a:t>
            </a:fld>
            <a:endParaRPr lang="en-GB"/>
          </a:p>
        </p:txBody>
      </p:sp>
    </p:spTree>
    <p:extLst>
      <p:ext uri="{BB962C8B-B14F-4D97-AF65-F5344CB8AC3E}">
        <p14:creationId xmlns:p14="http://schemas.microsoft.com/office/powerpoint/2010/main" val="41192335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D5834774-C269-4195-9BD8-8C0A103BC7DA}" type="datetimeFigureOut">
              <a:rPr lang="en-GB" smtClean="0"/>
              <a:t>05/05/2020</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64DAEFB1-9C52-4D64-B037-A3AE5B6ECA56}" type="slidenum">
              <a:rPr lang="en-GB" smtClean="0"/>
              <a:t>‹N›</a:t>
            </a:fld>
            <a:endParaRPr lang="en-GB"/>
          </a:p>
        </p:txBody>
      </p:sp>
    </p:spTree>
    <p:extLst>
      <p:ext uri="{BB962C8B-B14F-4D97-AF65-F5344CB8AC3E}">
        <p14:creationId xmlns:p14="http://schemas.microsoft.com/office/powerpoint/2010/main" val="10221588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D5834774-C269-4195-9BD8-8C0A103BC7DA}" type="datetimeFigureOut">
              <a:rPr lang="en-GB" smtClean="0"/>
              <a:t>05/05/2020</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64DAEFB1-9C52-4D64-B037-A3AE5B6ECA56}" type="slidenum">
              <a:rPr lang="en-GB" smtClean="0"/>
              <a:t>‹N›</a:t>
            </a:fld>
            <a:endParaRPr lang="en-GB"/>
          </a:p>
        </p:txBody>
      </p:sp>
    </p:spTree>
    <p:extLst>
      <p:ext uri="{BB962C8B-B14F-4D97-AF65-F5344CB8AC3E}">
        <p14:creationId xmlns:p14="http://schemas.microsoft.com/office/powerpoint/2010/main" val="8386149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34774-C269-4195-9BD8-8C0A103BC7DA}" type="datetimeFigureOut">
              <a:rPr lang="en-GB" smtClean="0"/>
              <a:t>05/05/2020</a:t>
            </a:fld>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AEFB1-9C52-4D64-B037-A3AE5B6ECA56}" type="slidenum">
              <a:rPr lang="en-GB" smtClean="0"/>
              <a:t>‹N›</a:t>
            </a:fld>
            <a:endParaRPr lang="en-GB"/>
          </a:p>
        </p:txBody>
      </p:sp>
    </p:spTree>
    <p:extLst>
      <p:ext uri="{BB962C8B-B14F-4D97-AF65-F5344CB8AC3E}">
        <p14:creationId xmlns:p14="http://schemas.microsoft.com/office/powerpoint/2010/main" val="1390013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40471" y="2519451"/>
            <a:ext cx="11516567" cy="1754326"/>
          </a:xfrm>
          <a:prstGeom prst="rect">
            <a:avLst/>
          </a:prstGeom>
        </p:spPr>
        <p:txBody>
          <a:bodyPr wrap="square">
            <a:spAutoFit/>
          </a:bodyPr>
          <a:lstStyle/>
          <a:p>
            <a:pPr algn="ctr">
              <a:spcAft>
                <a:spcPts val="600"/>
              </a:spcAft>
            </a:pPr>
            <a:r>
              <a:rPr lang="en-US" sz="3600" dirty="0">
                <a:latin typeface="Times New Roman" panose="02020603050405020304" pitchFamily="18" charset="0"/>
                <a:ea typeface="MS Mincho"/>
              </a:rPr>
              <a:t>Drone based visual inspections, Infrared Thermography investigations and GPR surveys of the Roman masonry bridge Ponte </a:t>
            </a:r>
            <a:r>
              <a:rPr lang="en-US" sz="3600" dirty="0" err="1">
                <a:latin typeface="Times New Roman" panose="02020603050405020304" pitchFamily="18" charset="0"/>
                <a:ea typeface="MS Mincho"/>
              </a:rPr>
              <a:t>Lucano</a:t>
            </a:r>
            <a:r>
              <a:rPr lang="en-US" sz="3600" dirty="0">
                <a:latin typeface="Times New Roman" panose="02020603050405020304" pitchFamily="18" charset="0"/>
                <a:ea typeface="MS Mincho"/>
              </a:rPr>
              <a:t>, Tivoli, Italy</a:t>
            </a:r>
            <a:endParaRPr lang="it-IT" sz="3600" dirty="0">
              <a:latin typeface="Times New Roman" panose="02020603050405020304" pitchFamily="18" charset="0"/>
              <a:ea typeface="Times New Roman" panose="02020603050405020304" pitchFamily="18" charset="0"/>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54" y="211302"/>
            <a:ext cx="1489558" cy="1777594"/>
          </a:xfrm>
          <a:prstGeom prst="rect">
            <a:avLst/>
          </a:prstGeom>
        </p:spPr>
      </p:pic>
      <p:sp>
        <p:nvSpPr>
          <p:cNvPr id="9" name="Rettangolo 8"/>
          <p:cNvSpPr/>
          <p:nvPr/>
        </p:nvSpPr>
        <p:spPr>
          <a:xfrm>
            <a:off x="813880" y="4504206"/>
            <a:ext cx="10564238" cy="400110"/>
          </a:xfrm>
          <a:prstGeom prst="rect">
            <a:avLst/>
          </a:prstGeom>
        </p:spPr>
        <p:txBody>
          <a:bodyPr wrap="square">
            <a:spAutoFit/>
          </a:bodyPr>
          <a:lstStyle/>
          <a:p>
            <a:pPr algn="ctr"/>
            <a:r>
              <a:rPr lang="it-IT" sz="2000" dirty="0"/>
              <a:t>G. Ludeno</a:t>
            </a:r>
            <a:r>
              <a:rPr lang="it-IT" sz="2000" baseline="30000" dirty="0"/>
              <a:t>1</a:t>
            </a:r>
            <a:r>
              <a:rPr lang="it-IT" sz="2000" dirty="0"/>
              <a:t>, C. Biscarini</a:t>
            </a:r>
            <a:r>
              <a:rPr lang="it-IT" sz="2000" baseline="30000" dirty="0"/>
              <a:t>2</a:t>
            </a:r>
            <a:r>
              <a:rPr lang="it-IT" sz="2000" dirty="0"/>
              <a:t>, I. Catapano</a:t>
            </a:r>
            <a:r>
              <a:rPr lang="it-IT" sz="2000" baseline="30000" dirty="0"/>
              <a:t>1</a:t>
            </a:r>
            <a:r>
              <a:rPr lang="it-IT" sz="2000" dirty="0"/>
              <a:t>, N. Cavalagli</a:t>
            </a:r>
            <a:r>
              <a:rPr lang="it-IT" sz="2000" baseline="30000" dirty="0"/>
              <a:t>3</a:t>
            </a:r>
            <a:r>
              <a:rPr lang="it-IT" sz="2000" dirty="0"/>
              <a:t>, F.A. Pepe</a:t>
            </a:r>
            <a:r>
              <a:rPr lang="it-IT" sz="2000" baseline="30000" dirty="0"/>
              <a:t>3</a:t>
            </a:r>
            <a:r>
              <a:rPr lang="it-IT" sz="2000" dirty="0"/>
              <a:t>, and F. </a:t>
            </a:r>
            <a:r>
              <a:rPr lang="it-IT" sz="2000" dirty="0" smtClean="0"/>
              <a:t>Ubertini3</a:t>
            </a:r>
            <a:endParaRPr lang="it-IT" sz="2000" dirty="0"/>
          </a:p>
        </p:txBody>
      </p:sp>
      <p:sp>
        <p:nvSpPr>
          <p:cNvPr id="12" name="Rettangolo 11"/>
          <p:cNvSpPr/>
          <p:nvPr/>
        </p:nvSpPr>
        <p:spPr>
          <a:xfrm>
            <a:off x="1428750" y="5455643"/>
            <a:ext cx="9753599" cy="1101840"/>
          </a:xfrm>
          <a:prstGeom prst="rect">
            <a:avLst/>
          </a:prstGeom>
        </p:spPr>
        <p:txBody>
          <a:bodyPr wrap="square">
            <a:spAutoFit/>
          </a:bodyPr>
          <a:lstStyle/>
          <a:p>
            <a:pPr marL="342900" indent="-342900">
              <a:buFont typeface="+mj-lt"/>
              <a:buAutoNum type="arabicParenR"/>
            </a:pPr>
            <a:r>
              <a:rPr lang="en-GB" sz="1600" i="1" dirty="0" smtClean="0"/>
              <a:t>Institute </a:t>
            </a:r>
            <a:r>
              <a:rPr lang="en-GB" sz="1600" i="1" dirty="0"/>
              <a:t>for Electromagnetic Sensing of the Environment, National Research Council of Italy, Naples, Italy</a:t>
            </a:r>
            <a:endParaRPr lang="it-IT" sz="1600" i="1" dirty="0"/>
          </a:p>
          <a:p>
            <a:pPr marL="342900" indent="-342900">
              <a:buFont typeface="+mj-lt"/>
              <a:buAutoNum type="arabicParenR"/>
            </a:pPr>
            <a:r>
              <a:rPr lang="en-GB" sz="1600" i="1" dirty="0" smtClean="0"/>
              <a:t>University </a:t>
            </a:r>
            <a:r>
              <a:rPr lang="en-GB" sz="1600" i="1" dirty="0"/>
              <a:t>for Foreigners of Perugia, UNESCO Chair \Water Resource Management and Culture", Perugia, Italy</a:t>
            </a:r>
            <a:endParaRPr lang="it-IT" sz="1600" i="1" dirty="0"/>
          </a:p>
          <a:p>
            <a:pPr marL="342900" indent="-342900">
              <a:buFont typeface="+mj-lt"/>
              <a:buAutoNum type="arabicParenR"/>
            </a:pPr>
            <a:r>
              <a:rPr lang="en-GB" sz="1600" i="1" dirty="0" smtClean="0"/>
              <a:t>Department </a:t>
            </a:r>
            <a:r>
              <a:rPr lang="en-GB" sz="1600" i="1" dirty="0"/>
              <a:t>of Civil and Environmental Engineering, University of Perugia, Perugia, Italy</a:t>
            </a:r>
            <a:endParaRPr lang="it-IT" sz="1600" i="1" dirty="0"/>
          </a:p>
          <a:p>
            <a:pPr defTabSz="323850">
              <a:lnSpc>
                <a:spcPct val="110000"/>
              </a:lnSpc>
              <a:spcAft>
                <a:spcPct val="10000"/>
              </a:spcAft>
            </a:pPr>
            <a:endParaRPr lang="it-IT" sz="1600" i="1" dirty="0" smtClean="0">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2075" y="696179"/>
            <a:ext cx="1469120" cy="1443935"/>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1195" y="73758"/>
            <a:ext cx="1276474" cy="1276474"/>
          </a:xfrm>
          <a:prstGeom prst="rect">
            <a:avLst/>
          </a:prstGeom>
        </p:spPr>
      </p:pic>
      <p:pic>
        <p:nvPicPr>
          <p:cNvPr id="15" name="Immagin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2366" y="711995"/>
            <a:ext cx="3152775" cy="1447800"/>
          </a:xfrm>
          <a:prstGeom prst="rect">
            <a:avLst/>
          </a:prstGeom>
        </p:spPr>
      </p:pic>
    </p:spTree>
    <p:extLst>
      <p:ext uri="{BB962C8B-B14F-4D97-AF65-F5344CB8AC3E}">
        <p14:creationId xmlns:p14="http://schemas.microsoft.com/office/powerpoint/2010/main" val="194451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504108" y="163675"/>
            <a:ext cx="5333682" cy="584775"/>
          </a:xfrm>
          <a:prstGeom prst="rect">
            <a:avLst/>
          </a:prstGeom>
          <a:noFill/>
        </p:spPr>
        <p:txBody>
          <a:bodyPr wrap="square" rtlCol="0">
            <a:spAutoFit/>
          </a:bodyPr>
          <a:lstStyle/>
          <a:p>
            <a:r>
              <a:rPr lang="en-GB" sz="3200" b="1" dirty="0">
                <a:latin typeface="Times New Roman" panose="02020603050405020304" pitchFamily="18" charset="0"/>
                <a:cs typeface="Times New Roman" panose="02020603050405020304" pitchFamily="18" charset="0"/>
              </a:rPr>
              <a:t>Roman </a:t>
            </a:r>
            <a:r>
              <a:rPr lang="en-GB" sz="3200" b="1" dirty="0" smtClean="0">
                <a:latin typeface="Times New Roman" panose="02020603050405020304" pitchFamily="18" charset="0"/>
                <a:cs typeface="Times New Roman" panose="02020603050405020304" pitchFamily="18" charset="0"/>
              </a:rPr>
              <a:t>bridge: Ponte </a:t>
            </a:r>
            <a:r>
              <a:rPr lang="en-GB" sz="3200" b="1" dirty="0" err="1" smtClean="0">
                <a:latin typeface="Times New Roman" panose="02020603050405020304" pitchFamily="18" charset="0"/>
                <a:cs typeface="Times New Roman" panose="02020603050405020304" pitchFamily="18" charset="0"/>
              </a:rPr>
              <a:t>Lucano</a:t>
            </a:r>
            <a:endParaRPr lang="en-GB" sz="3200" b="1" dirty="0">
              <a:latin typeface="Times New Roman" panose="02020603050405020304" pitchFamily="18" charset="0"/>
              <a:cs typeface="Times New Roman" panose="02020603050405020304" pitchFamily="18" charset="0"/>
            </a:endParaRPr>
          </a:p>
        </p:txBody>
      </p:sp>
      <p:sp>
        <p:nvSpPr>
          <p:cNvPr id="5" name="Rettangolo 4"/>
          <p:cNvSpPr/>
          <p:nvPr/>
        </p:nvSpPr>
        <p:spPr>
          <a:xfrm>
            <a:off x="2204817" y="1088469"/>
            <a:ext cx="3631961" cy="2109680"/>
          </a:xfrm>
          <a:prstGeom prst="rect">
            <a:avLst/>
          </a:prstGeom>
        </p:spPr>
        <p:txBody>
          <a:bodyPr wrap="square">
            <a:spAutoFit/>
          </a:bodyPr>
          <a:lstStyle/>
          <a:p>
            <a:pPr algn="just" eaLnBrk="0" hangingPunct="0">
              <a:lnSpc>
                <a:spcPct val="105000"/>
              </a:lnSpc>
              <a:spcBef>
                <a:spcPts val="0"/>
              </a:spcBef>
            </a:pPr>
            <a:r>
              <a:rPr lang="en-US" dirty="0" smtClean="0">
                <a:latin typeface="Times New Roman" panose="02020603050405020304" pitchFamily="18" charset="0"/>
                <a:cs typeface="Times New Roman" panose="02020603050405020304" pitchFamily="18" charset="0"/>
              </a:rPr>
              <a:t>The case </a:t>
            </a:r>
            <a:r>
              <a:rPr lang="en-US" dirty="0">
                <a:latin typeface="Times New Roman" panose="02020603050405020304" pitchFamily="18" charset="0"/>
                <a:cs typeface="Times New Roman" panose="02020603050405020304" pitchFamily="18" charset="0"/>
              </a:rPr>
              <a:t>study </a:t>
            </a:r>
            <a:r>
              <a:rPr lang="en-US" dirty="0" smtClean="0">
                <a:latin typeface="Times New Roman" panose="02020603050405020304" pitchFamily="18" charset="0"/>
                <a:cs typeface="Times New Roman" panose="02020603050405020304" pitchFamily="18" charset="0"/>
              </a:rPr>
              <a:t>regards </a:t>
            </a:r>
            <a:r>
              <a:rPr lang="en-US" dirty="0">
                <a:latin typeface="Times New Roman" panose="02020603050405020304" pitchFamily="18" charset="0"/>
                <a:cs typeface="Times New Roman" panose="02020603050405020304" pitchFamily="18" charset="0"/>
              </a:rPr>
              <a:t>the cooperative use of </a:t>
            </a:r>
            <a:r>
              <a:rPr lang="en-US" dirty="0" smtClean="0">
                <a:latin typeface="Times New Roman" panose="02020603050405020304" pitchFamily="18" charset="0"/>
                <a:cs typeface="Times New Roman" panose="02020603050405020304" pitchFamily="18" charset="0"/>
              </a:rPr>
              <a:t>non-destructive contactless </a:t>
            </a:r>
            <a:r>
              <a:rPr lang="en-US" dirty="0">
                <a:latin typeface="Times New Roman" panose="02020603050405020304" pitchFamily="18" charset="0"/>
                <a:cs typeface="Times New Roman" panose="02020603050405020304" pitchFamily="18" charset="0"/>
              </a:rPr>
              <a:t>diagnostic technologies as a tool to enhance the amount of information useful to evaluate the structural and material degradation of historical assets</a:t>
            </a:r>
            <a:r>
              <a:rPr lang="en-US" dirty="0" smtClean="0">
                <a:latin typeface="Times New Roman" panose="02020603050405020304" pitchFamily="18" charset="0"/>
                <a:cs typeface="Times New Roman" panose="02020603050405020304" pitchFamily="18" charset="0"/>
              </a:rPr>
              <a:t>.</a:t>
            </a:r>
            <a:endParaRPr lang="en-US" sz="1100" dirty="0" smtClean="0">
              <a:latin typeface="Times New Roman" panose="02020603050405020304" pitchFamily="18" charset="0"/>
              <a:cs typeface="Times New Roman" panose="02020603050405020304" pitchFamily="18" charset="0"/>
            </a:endParaRPr>
          </a:p>
        </p:txBody>
      </p:sp>
      <p:sp>
        <p:nvSpPr>
          <p:cNvPr id="3" name="Rettangolo 2"/>
          <p:cNvSpPr/>
          <p:nvPr/>
        </p:nvSpPr>
        <p:spPr>
          <a:xfrm>
            <a:off x="2556879" y="3978281"/>
            <a:ext cx="9252533" cy="2169825"/>
          </a:xfrm>
          <a:prstGeom prst="rect">
            <a:avLst/>
          </a:prstGeom>
        </p:spPr>
        <p:txBody>
          <a:bodyPr wrap="square">
            <a:spAutoFit/>
          </a:bodyPr>
          <a:lstStyle/>
          <a:p>
            <a:pPr marL="285750" indent="-285750">
              <a:lnSpc>
                <a:spcPct val="150000"/>
              </a:lnSpc>
              <a:buFont typeface="Wingdings" panose="05000000000000000000" pitchFamily="2" charset="2"/>
              <a:buChar char="Ø"/>
            </a:pPr>
            <a:r>
              <a:rPr lang="en-GB" dirty="0" smtClean="0">
                <a:latin typeface="Times New Roman" panose="02020603050405020304" pitchFamily="18" charset="0"/>
                <a:ea typeface="Calibri" panose="020F0502020204030204" pitchFamily="34" charset="0"/>
                <a:cs typeface="Times New Roman" panose="02020603050405020304" pitchFamily="18" charset="0"/>
              </a:rPr>
              <a:t>UAV </a:t>
            </a:r>
            <a:r>
              <a:rPr lang="en-GB" dirty="0">
                <a:latin typeface="Times New Roman" panose="02020603050405020304" pitchFamily="18" charset="0"/>
                <a:ea typeface="Calibri" panose="020F0502020204030204" pitchFamily="34" charset="0"/>
                <a:cs typeface="Times New Roman" panose="02020603050405020304" pitchFamily="18" charset="0"/>
              </a:rPr>
              <a:t>3D photogrammetric </a:t>
            </a:r>
            <a:r>
              <a:rPr lang="en-GB" dirty="0" smtClean="0">
                <a:latin typeface="Times New Roman" panose="02020603050405020304" pitchFamily="18" charset="0"/>
                <a:ea typeface="Calibri" panose="020F0502020204030204" pitchFamily="34" charset="0"/>
                <a:cs typeface="Times New Roman" panose="02020603050405020304" pitchFamily="18" charset="0"/>
              </a:rPr>
              <a:t>surveys</a:t>
            </a:r>
            <a:r>
              <a:rPr lang="en-GB" dirty="0">
                <a:latin typeface="Times New Roman" panose="02020603050405020304" pitchFamily="18" charset="0"/>
                <a:ea typeface="Calibri" panose="020F0502020204030204" pitchFamily="34" charset="0"/>
                <a:cs typeface="Times New Roman" panose="02020603050405020304" pitchFamily="18" charset="0"/>
              </a:rPr>
              <a:t>, allows us a visual inspections </a:t>
            </a:r>
            <a:r>
              <a:rPr lang="en-GB" dirty="0" smtClean="0">
                <a:latin typeface="Times New Roman" panose="02020603050405020304" pitchFamily="18" charset="0"/>
                <a:ea typeface="Calibri" panose="020F0502020204030204" pitchFamily="34" charset="0"/>
                <a:cs typeface="Times New Roman" panose="02020603050405020304" pitchFamily="18" charset="0"/>
              </a:rPr>
              <a:t>of the bridge </a:t>
            </a:r>
          </a:p>
          <a:p>
            <a:pPr>
              <a:lnSpc>
                <a:spcPct val="150000"/>
              </a:lnSpc>
            </a:pPr>
            <a:endParaRPr lang="en-GB"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dirty="0" smtClean="0">
                <a:latin typeface="Times New Roman" panose="02020603050405020304" pitchFamily="18" charset="0"/>
                <a:ea typeface="Calibri" panose="020F0502020204030204" pitchFamily="34" charset="0"/>
                <a:cs typeface="Times New Roman" panose="02020603050405020304" pitchFamily="18" charset="0"/>
              </a:rPr>
              <a:t>Infrared </a:t>
            </a:r>
            <a:r>
              <a:rPr lang="en-GB" dirty="0">
                <a:latin typeface="Times New Roman" panose="02020603050405020304" pitchFamily="18" charset="0"/>
                <a:ea typeface="Calibri" panose="020F0502020204030204" pitchFamily="34" charset="0"/>
                <a:cs typeface="Times New Roman" panose="02020603050405020304" pitchFamily="18" charset="0"/>
              </a:rPr>
              <a:t>thermography (IRT) </a:t>
            </a:r>
            <a:r>
              <a:rPr lang="en-GB" dirty="0" smtClean="0">
                <a:latin typeface="Times New Roman" panose="02020603050405020304" pitchFamily="18" charset="0"/>
                <a:ea typeface="Calibri" panose="020F0502020204030204" pitchFamily="34" charset="0"/>
                <a:cs typeface="Times New Roman" panose="02020603050405020304" pitchFamily="18" charset="0"/>
              </a:rPr>
              <a:t>allows us </a:t>
            </a:r>
            <a:r>
              <a:rPr lang="en-US" dirty="0">
                <a:latin typeface="Times New Roman" panose="02020603050405020304" pitchFamily="18" charset="0"/>
                <a:ea typeface="Calibri" panose="020F0502020204030204" pitchFamily="34" charset="0"/>
                <a:cs typeface="Times New Roman" panose="02020603050405020304" pitchFamily="18" charset="0"/>
              </a:rPr>
              <a:t>to characterize the thermal profile of the bridge and detect its most humid </a:t>
            </a:r>
            <a:r>
              <a:rPr lang="en-US" dirty="0" smtClean="0">
                <a:latin typeface="Times New Roman" panose="02020603050405020304" pitchFamily="18" charset="0"/>
                <a:ea typeface="Calibri" panose="020F0502020204030204" pitchFamily="34" charset="0"/>
                <a:cs typeface="Times New Roman" panose="02020603050405020304" pitchFamily="18" charset="0"/>
              </a:rPr>
              <a:t>parts</a:t>
            </a:r>
          </a:p>
          <a:p>
            <a:endParaRPr lang="en-GB"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Ø"/>
            </a:pPr>
            <a:r>
              <a:rPr lang="en-GB" dirty="0" smtClean="0">
                <a:latin typeface="Times New Roman" panose="02020603050405020304" pitchFamily="18" charset="0"/>
                <a:ea typeface="Calibri" panose="020F0502020204030204" pitchFamily="34" charset="0"/>
                <a:cs typeface="Times New Roman" panose="02020603050405020304" pitchFamily="18" charset="0"/>
              </a:rPr>
              <a:t>Ground Penetrating Radar </a:t>
            </a:r>
            <a:r>
              <a:rPr lang="en-GB" dirty="0">
                <a:latin typeface="Times New Roman" panose="02020603050405020304" pitchFamily="18" charset="0"/>
                <a:ea typeface="Calibri" panose="020F0502020204030204" pitchFamily="34" charset="0"/>
                <a:cs typeface="Times New Roman" panose="02020603050405020304" pitchFamily="18" charset="0"/>
              </a:rPr>
              <a:t>(GPR</a:t>
            </a:r>
            <a:r>
              <a:rPr lang="en-GB" dirty="0" smtClean="0">
                <a:latin typeface="Times New Roman" panose="02020603050405020304" pitchFamily="18" charset="0"/>
                <a:ea typeface="Calibri" panose="020F0502020204030204" pitchFamily="34" charset="0"/>
                <a:cs typeface="Times New Roman" panose="02020603050405020304" pitchFamily="18" charset="0"/>
              </a:rPr>
              <a:t>) used </a:t>
            </a:r>
            <a:r>
              <a:rPr lang="en-US" dirty="0" smtClean="0">
                <a:latin typeface="Times New Roman" panose="02020603050405020304" pitchFamily="18" charset="0"/>
                <a:ea typeface="Calibri" panose="020F0502020204030204" pitchFamily="34" charset="0"/>
                <a:cs typeface="Times New Roman" panose="02020603050405020304" pitchFamily="18" charset="0"/>
              </a:rPr>
              <a:t>to </a:t>
            </a:r>
            <a:r>
              <a:rPr lang="en-US" dirty="0">
                <a:latin typeface="Times New Roman" panose="02020603050405020304" pitchFamily="18" charset="0"/>
                <a:ea typeface="Calibri" panose="020F0502020204030204" pitchFamily="34" charset="0"/>
                <a:cs typeface="Times New Roman" panose="02020603050405020304" pitchFamily="18" charset="0"/>
              </a:rPr>
              <a:t>improve knowledge of the bridge subsurface structure</a:t>
            </a:r>
            <a:endParaRPr lang="en-US" dirty="0">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l="2649"/>
          <a:stretch/>
        </p:blipFill>
        <p:spPr>
          <a:xfrm>
            <a:off x="5836778" y="1004731"/>
            <a:ext cx="6165540" cy="2257737"/>
          </a:xfrm>
          <a:prstGeom prst="rect">
            <a:avLst/>
          </a:prstGeom>
        </p:spPr>
      </p:pic>
    </p:spTree>
    <p:extLst>
      <p:ext uri="{BB962C8B-B14F-4D97-AF65-F5344CB8AC3E}">
        <p14:creationId xmlns:p14="http://schemas.microsoft.com/office/powerpoint/2010/main" val="608171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031562" y="165771"/>
            <a:ext cx="6287876" cy="584775"/>
          </a:xfrm>
          <a:prstGeom prst="rect">
            <a:avLst/>
          </a:prstGeom>
          <a:noFill/>
        </p:spPr>
        <p:txBody>
          <a:bodyPr wrap="none" rtlCol="0">
            <a:spAutoFit/>
          </a:bodyPr>
          <a:lstStyle/>
          <a:p>
            <a:pPr algn="ctr"/>
            <a:r>
              <a:rPr lang="en-US" sz="3200" b="1" dirty="0">
                <a:latin typeface="Times New Roman" panose="02020603050405020304" pitchFamily="18" charset="0"/>
                <a:cs typeface="Times New Roman" panose="02020603050405020304" pitchFamily="18" charset="0"/>
              </a:rPr>
              <a:t>UAV 3D </a:t>
            </a:r>
            <a:r>
              <a:rPr lang="en-US" sz="3200" b="1" dirty="0" smtClean="0">
                <a:latin typeface="Times New Roman" panose="02020603050405020304" pitchFamily="18" charset="0"/>
                <a:cs typeface="Times New Roman" panose="02020603050405020304" pitchFamily="18" charset="0"/>
              </a:rPr>
              <a:t>photogrammetry and IRT</a:t>
            </a:r>
            <a:endParaRPr lang="en-US" sz="3200" b="1" dirty="0">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568" y="1014892"/>
            <a:ext cx="7036007" cy="3651811"/>
          </a:xfrm>
          <a:prstGeom prst="rect">
            <a:avLst/>
          </a:prstGeom>
        </p:spPr>
      </p:pic>
      <p:sp>
        <p:nvSpPr>
          <p:cNvPr id="10" name="CasellaDiTesto 9"/>
          <p:cNvSpPr txBox="1"/>
          <p:nvPr/>
        </p:nvSpPr>
        <p:spPr>
          <a:xfrm>
            <a:off x="10066338" y="1571625"/>
            <a:ext cx="1790700" cy="646331"/>
          </a:xfrm>
          <a:prstGeom prst="rect">
            <a:avLst/>
          </a:prstGeom>
          <a:noFill/>
        </p:spPr>
        <p:txBody>
          <a:bodyPr wrap="square" rtlCol="0">
            <a:spAutoFit/>
          </a:bodyPr>
          <a:lstStyle/>
          <a:p>
            <a:pPr algn="ctr"/>
            <a:r>
              <a:rPr lang="en-US" dirty="0" smtClean="0"/>
              <a:t>UAV 3D photogrammetry</a:t>
            </a:r>
            <a:endParaRPr lang="en-US" dirty="0"/>
          </a:p>
        </p:txBody>
      </p:sp>
      <p:sp>
        <p:nvSpPr>
          <p:cNvPr id="11" name="CasellaDiTesto 10"/>
          <p:cNvSpPr txBox="1"/>
          <p:nvPr/>
        </p:nvSpPr>
        <p:spPr>
          <a:xfrm>
            <a:off x="10133013" y="3438525"/>
            <a:ext cx="1790700" cy="646331"/>
          </a:xfrm>
          <a:prstGeom prst="rect">
            <a:avLst/>
          </a:prstGeom>
          <a:noFill/>
        </p:spPr>
        <p:txBody>
          <a:bodyPr wrap="square" rtlCol="0">
            <a:spAutoFit/>
          </a:bodyPr>
          <a:lstStyle/>
          <a:p>
            <a:pPr algn="ctr"/>
            <a:r>
              <a:rPr lang="en-US" dirty="0" smtClean="0"/>
              <a:t>Infrared thermography </a:t>
            </a:r>
            <a:endParaRPr lang="en-US" dirty="0"/>
          </a:p>
        </p:txBody>
      </p:sp>
      <p:sp>
        <p:nvSpPr>
          <p:cNvPr id="12" name="Rettangolo 11"/>
          <p:cNvSpPr/>
          <p:nvPr/>
        </p:nvSpPr>
        <p:spPr>
          <a:xfrm>
            <a:off x="2495550" y="5223436"/>
            <a:ext cx="9010649" cy="1015663"/>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The images highlight  interesting links between the color maps identifying the material degradation (UAV 3D photogrammetry) and the superficial temperature observed through thermography.</a:t>
            </a:r>
          </a:p>
        </p:txBody>
      </p:sp>
    </p:spTree>
    <p:extLst>
      <p:ext uri="{BB962C8B-B14F-4D97-AF65-F5344CB8AC3E}">
        <p14:creationId xmlns:p14="http://schemas.microsoft.com/office/powerpoint/2010/main" val="3224623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654034" y="251261"/>
            <a:ext cx="1050288" cy="584775"/>
          </a:xfrm>
          <a:prstGeom prst="rect">
            <a:avLst/>
          </a:prstGeom>
          <a:noFill/>
        </p:spPr>
        <p:txBody>
          <a:bodyPr wrap="none" rtlCol="0">
            <a:spAutoFit/>
          </a:bodyPr>
          <a:lstStyle/>
          <a:p>
            <a:r>
              <a:rPr lang="en-GB" sz="3200" b="1" dirty="0" smtClean="0">
                <a:latin typeface="Times New Roman" panose="02020603050405020304" pitchFamily="18" charset="0"/>
                <a:cs typeface="Times New Roman" panose="02020603050405020304" pitchFamily="18" charset="0"/>
              </a:rPr>
              <a:t>GPR</a:t>
            </a:r>
            <a:endParaRPr lang="en-GB" sz="3200" b="1" dirty="0">
              <a:latin typeface="Times New Roman" panose="02020603050405020304" pitchFamily="18" charset="0"/>
              <a:cs typeface="Times New Roman" panose="02020603050405020304" pitchFamily="18" charset="0"/>
            </a:endParaRPr>
          </a:p>
        </p:txBody>
      </p:sp>
      <p:sp>
        <p:nvSpPr>
          <p:cNvPr id="4" name="Rettangolo 3"/>
          <p:cNvSpPr/>
          <p:nvPr/>
        </p:nvSpPr>
        <p:spPr>
          <a:xfrm>
            <a:off x="7175500" y="1138074"/>
            <a:ext cx="4681538" cy="1477328"/>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Figure (a) corresponds to the North side of the bridge and shows the presence of buried structures, which could be the structural elements of the ancient bridge covered by the deposit materials of the river banks.</a:t>
            </a:r>
            <a:endParaRPr lang="en-US" dirty="0">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rotWithShape="1">
          <a:blip r:embed="rId2"/>
          <a:srcRect l="1376" t="3196" r="2717" b="1222"/>
          <a:stretch/>
        </p:blipFill>
        <p:spPr>
          <a:xfrm>
            <a:off x="2215673" y="974219"/>
            <a:ext cx="4761599" cy="5760000"/>
          </a:xfrm>
          <a:prstGeom prst="rect">
            <a:avLst/>
          </a:prstGeom>
        </p:spPr>
      </p:pic>
      <p:sp>
        <p:nvSpPr>
          <p:cNvPr id="6" name="Rettangolo 5"/>
          <p:cNvSpPr/>
          <p:nvPr/>
        </p:nvSpPr>
        <p:spPr>
          <a:xfrm>
            <a:off x="2657922" y="6633310"/>
            <a:ext cx="3862519" cy="215444"/>
          </a:xfrm>
          <a:prstGeom prst="rect">
            <a:avLst/>
          </a:prstGeom>
        </p:spPr>
        <p:txBody>
          <a:bodyPr wrap="square">
            <a:spAutoFit/>
          </a:bodyPr>
          <a:lstStyle/>
          <a:p>
            <a:pPr algn="ctr"/>
            <a:r>
              <a:rPr lang="en-US" sz="800" dirty="0">
                <a:solidFill>
                  <a:srgbClr val="000000"/>
                </a:solidFill>
                <a:latin typeface="Times New Roman" panose="02020603050405020304" pitchFamily="18" charset="0"/>
              </a:rPr>
              <a:t>Portions of the 600 MHz filtered </a:t>
            </a:r>
            <a:r>
              <a:rPr lang="en-US" sz="800" dirty="0" err="1">
                <a:solidFill>
                  <a:srgbClr val="000000"/>
                </a:solidFill>
                <a:latin typeface="Times New Roman" panose="02020603050405020304" pitchFamily="18" charset="0"/>
              </a:rPr>
              <a:t>radargram</a:t>
            </a:r>
            <a:r>
              <a:rPr lang="en-US" sz="800" dirty="0">
                <a:solidFill>
                  <a:srgbClr val="000000"/>
                </a:solidFill>
                <a:latin typeface="Times New Roman" panose="02020603050405020304" pitchFamily="18" charset="0"/>
              </a:rPr>
              <a:t>: (a) West bank; (b) Actual deck; (c) East </a:t>
            </a:r>
            <a:r>
              <a:rPr lang="en-US" sz="800" dirty="0" smtClean="0">
                <a:solidFill>
                  <a:srgbClr val="000000"/>
                </a:solidFill>
                <a:latin typeface="Times New Roman" panose="02020603050405020304" pitchFamily="18" charset="0"/>
              </a:rPr>
              <a:t>bank</a:t>
            </a:r>
            <a:endParaRPr lang="it-IT" sz="800" dirty="0"/>
          </a:p>
        </p:txBody>
      </p:sp>
      <p:sp>
        <p:nvSpPr>
          <p:cNvPr id="7" name="Rettangolo 6"/>
          <p:cNvSpPr/>
          <p:nvPr/>
        </p:nvSpPr>
        <p:spPr>
          <a:xfrm>
            <a:off x="7175501" y="2936092"/>
            <a:ext cx="4681538" cy="1754326"/>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Figure (b) </a:t>
            </a:r>
            <a:r>
              <a:rPr lang="en-US" dirty="0" smtClean="0">
                <a:solidFill>
                  <a:srgbClr val="000000"/>
                </a:solidFill>
                <a:latin typeface="Times New Roman" panose="02020603050405020304" pitchFamily="18" charset="0"/>
              </a:rPr>
              <a:t>shows the </a:t>
            </a:r>
            <a:r>
              <a:rPr lang="en-US" dirty="0" err="1" smtClean="0">
                <a:solidFill>
                  <a:srgbClr val="000000"/>
                </a:solidFill>
                <a:latin typeface="Times New Roman" panose="02020603050405020304" pitchFamily="18" charset="0"/>
              </a:rPr>
              <a:t>radargram</a:t>
            </a:r>
            <a:r>
              <a:rPr lang="en-US" dirty="0" smtClean="0">
                <a:solidFill>
                  <a:srgbClr val="000000"/>
                </a:solidFill>
                <a:latin typeface="Times New Roman" panose="02020603050405020304" pitchFamily="18" charset="0"/>
              </a:rPr>
              <a:t> portion corresponding to the current out-of-banks bridge and allows the localization of the deck level, the arrangement of the stone pavement and the concrete </a:t>
            </a:r>
            <a:r>
              <a:rPr lang="en-US" altLang="it-IT" dirty="0" smtClean="0">
                <a:solidFill>
                  <a:srgbClr val="000000"/>
                </a:solidFill>
                <a:latin typeface="Times New Roman" panose="02020603050405020304" pitchFamily="18" charset="0"/>
                <a:cs typeface="Times New Roman" panose="02020603050405020304" pitchFamily="18" charset="0"/>
              </a:rPr>
              <a:t>reinforcement structure, which appears at a depth of about 0.5 m</a:t>
            </a:r>
            <a:r>
              <a:rPr lang="en-US" altLang="it-IT" sz="1400" dirty="0" smtClean="0"/>
              <a:t>.</a:t>
            </a:r>
            <a:endParaRPr lang="en-US" dirty="0">
              <a:latin typeface="Times New Roman" panose="02020603050405020304" pitchFamily="18" charset="0"/>
              <a:cs typeface="Times New Roman" panose="02020603050405020304" pitchFamily="18" charset="0"/>
            </a:endParaRPr>
          </a:p>
        </p:txBody>
      </p:sp>
      <p:sp>
        <p:nvSpPr>
          <p:cNvPr id="14" name="Rettangolo 13"/>
          <p:cNvSpPr/>
          <p:nvPr/>
        </p:nvSpPr>
        <p:spPr>
          <a:xfrm>
            <a:off x="7175500" y="4878984"/>
            <a:ext cx="4681538" cy="1754326"/>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Figure (c) </a:t>
            </a:r>
            <a:r>
              <a:rPr lang="en-US" dirty="0" smtClean="0">
                <a:solidFill>
                  <a:srgbClr val="000000"/>
                </a:solidFill>
                <a:latin typeface="Times New Roman" panose="02020603050405020304" pitchFamily="18" charset="0"/>
              </a:rPr>
              <a:t>shows </a:t>
            </a:r>
            <a:r>
              <a:rPr lang="en-US" dirty="0">
                <a:solidFill>
                  <a:srgbClr val="000000"/>
                </a:solidFill>
                <a:latin typeface="Times New Roman" panose="02020603050405020304" pitchFamily="18" charset="0"/>
              </a:rPr>
              <a:t>the </a:t>
            </a:r>
            <a:r>
              <a:rPr lang="en-US" dirty="0" err="1">
                <a:solidFill>
                  <a:srgbClr val="000000"/>
                </a:solidFill>
                <a:latin typeface="Times New Roman" panose="02020603050405020304" pitchFamily="18" charset="0"/>
              </a:rPr>
              <a:t>radargram</a:t>
            </a:r>
            <a:r>
              <a:rPr lang="en-US" dirty="0">
                <a:solidFill>
                  <a:srgbClr val="000000"/>
                </a:solidFill>
                <a:latin typeface="Times New Roman" panose="02020603050405020304" pitchFamily="18" charset="0"/>
              </a:rPr>
              <a:t> corresponding to the East </a:t>
            </a:r>
            <a:r>
              <a:rPr lang="en-US" dirty="0" smtClean="0">
                <a:solidFill>
                  <a:srgbClr val="000000"/>
                </a:solidFill>
                <a:latin typeface="Times New Roman" panose="02020603050405020304" pitchFamily="18" charset="0"/>
              </a:rPr>
              <a:t>side. The old </a:t>
            </a:r>
            <a:r>
              <a:rPr lang="en-US" dirty="0">
                <a:solidFill>
                  <a:srgbClr val="000000"/>
                </a:solidFill>
                <a:latin typeface="Times New Roman" panose="02020603050405020304" pitchFamily="18" charset="0"/>
              </a:rPr>
              <a:t>deck level of the bridge appears at x </a:t>
            </a:r>
            <a:r>
              <a:rPr lang="en-US" dirty="0" smtClean="0">
                <a:solidFill>
                  <a:srgbClr val="000000"/>
                </a:solidFill>
                <a:latin typeface="Times New Roman" panose="02020603050405020304" pitchFamily="18" charset="0"/>
              </a:rPr>
              <a:t>from 82m to 102m </a:t>
            </a:r>
            <a:r>
              <a:rPr lang="en-US" dirty="0">
                <a:solidFill>
                  <a:srgbClr val="000000"/>
                </a:solidFill>
                <a:latin typeface="Times New Roman" panose="02020603050405020304" pitchFamily="18" charset="0"/>
              </a:rPr>
              <a:t>at </a:t>
            </a:r>
            <a:r>
              <a:rPr lang="en-US" dirty="0" smtClean="0">
                <a:solidFill>
                  <a:srgbClr val="000000"/>
                </a:solidFill>
                <a:latin typeface="Times New Roman" panose="02020603050405020304" pitchFamily="18" charset="0"/>
              </a:rPr>
              <a:t>depth ~0.4m. The </a:t>
            </a:r>
            <a:r>
              <a:rPr lang="en-US" dirty="0">
                <a:solidFill>
                  <a:srgbClr val="000000"/>
                </a:solidFill>
                <a:latin typeface="Times New Roman" panose="02020603050405020304" pitchFamily="18" charset="0"/>
              </a:rPr>
              <a:t>presence of a reinforcement metallic grid appears from x = 102 m up </a:t>
            </a:r>
            <a:r>
              <a:rPr lang="en-US" dirty="0" smtClean="0">
                <a:solidFill>
                  <a:srgbClr val="000000"/>
                </a:solidFill>
                <a:latin typeface="Times New Roman" panose="02020603050405020304" pitchFamily="18" charset="0"/>
              </a:rPr>
              <a:t>to the </a:t>
            </a:r>
            <a:r>
              <a:rPr lang="en-US" dirty="0">
                <a:solidFill>
                  <a:srgbClr val="000000"/>
                </a:solidFill>
                <a:latin typeface="Times New Roman" panose="02020603050405020304" pitchFamily="18" charset="0"/>
              </a:rPr>
              <a:t>end of the </a:t>
            </a:r>
            <a:r>
              <a:rPr lang="en-US" dirty="0" err="1">
                <a:solidFill>
                  <a:srgbClr val="000000"/>
                </a:solidFill>
                <a:latin typeface="Times New Roman" panose="02020603050405020304" pitchFamily="18" charset="0"/>
              </a:rPr>
              <a:t>radargram</a:t>
            </a:r>
            <a:r>
              <a:rPr lang="en-US" dirty="0">
                <a:solidFill>
                  <a:srgbClr val="000000"/>
                </a:solidFill>
                <a:latin typeface="Times New Roman" panose="02020603050405020304" pitchFamily="18" charset="0"/>
              </a:rPr>
              <a:t> at a depth from 0.20 m to 0.50 m</a:t>
            </a:r>
            <a:r>
              <a:rPr lang="en-US" dirty="0" smtClean="0">
                <a:solidFill>
                  <a:srgbClr val="000000"/>
                </a:solidFill>
                <a:latin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7250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859273" y="242716"/>
            <a:ext cx="2632452" cy="584775"/>
          </a:xfrm>
          <a:prstGeom prst="rect">
            <a:avLst/>
          </a:prstGeom>
          <a:noFill/>
        </p:spPr>
        <p:txBody>
          <a:bodyPr wrap="none" rtlCol="0">
            <a:spAutoFit/>
          </a:bodyPr>
          <a:lstStyle/>
          <a:p>
            <a:r>
              <a:rPr lang="en-GB" sz="3200" b="1" dirty="0" smtClean="0">
                <a:latin typeface="Times New Roman" panose="02020603050405020304" pitchFamily="18" charset="0"/>
                <a:cs typeface="Times New Roman" panose="02020603050405020304" pitchFamily="18" charset="0"/>
              </a:rPr>
              <a:t>GPR and IRT</a:t>
            </a:r>
            <a:endParaRPr lang="en-GB" sz="3200" b="1" dirty="0">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9333" y="1020689"/>
            <a:ext cx="7552333" cy="4306156"/>
          </a:xfrm>
          <a:prstGeom prst="rect">
            <a:avLst/>
          </a:prstGeom>
        </p:spPr>
      </p:pic>
      <p:sp>
        <p:nvSpPr>
          <p:cNvPr id="4" name="Rettangolo 3"/>
          <p:cNvSpPr/>
          <p:nvPr/>
        </p:nvSpPr>
        <p:spPr>
          <a:xfrm>
            <a:off x="2495550" y="5334059"/>
            <a:ext cx="9361488" cy="1477328"/>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The metallic reinforcement </a:t>
            </a:r>
            <a:r>
              <a:rPr lang="en-US" dirty="0">
                <a:latin typeface="Times New Roman" panose="02020603050405020304" pitchFamily="18" charset="0"/>
                <a:cs typeface="Times New Roman" panose="02020603050405020304" pitchFamily="18" charset="0"/>
              </a:rPr>
              <a:t>structure does not appear at a constant depth and this suggests that </a:t>
            </a:r>
            <a:r>
              <a:rPr lang="en-US" dirty="0" smtClean="0">
                <a:latin typeface="Times New Roman" panose="02020603050405020304" pitchFamily="18" charset="0"/>
                <a:cs typeface="Times New Roman" panose="02020603050405020304" pitchFamily="18" charset="0"/>
              </a:rPr>
              <a:t>where </a:t>
            </a:r>
            <a:r>
              <a:rPr lang="en-US" dirty="0">
                <a:latin typeface="Times New Roman" panose="02020603050405020304" pitchFamily="18" charset="0"/>
                <a:cs typeface="Times New Roman" panose="02020603050405020304" pitchFamily="18" charset="0"/>
              </a:rPr>
              <a:t>an increased depth is experienced the relative permittivity is higher than the </a:t>
            </a:r>
            <a:r>
              <a:rPr lang="en-US" dirty="0" smtClean="0">
                <a:latin typeface="Times New Roman" panose="02020603050405020304" pitchFamily="18" charset="0"/>
                <a:cs typeface="Times New Roman" panose="02020603050405020304" pitchFamily="18" charset="0"/>
              </a:rPr>
              <a:t>adopted average </a:t>
            </a:r>
            <a:r>
              <a:rPr lang="en-US" dirty="0">
                <a:latin typeface="Times New Roman" panose="02020603050405020304" pitchFamily="18" charset="0"/>
                <a:cs typeface="Times New Roman" panose="02020603050405020304" pitchFamily="18" charset="0"/>
              </a:rPr>
              <a:t>value. This is coherent with an increased water content. Moreover a soft </a:t>
            </a:r>
            <a:r>
              <a:rPr lang="en-US" dirty="0" smtClean="0">
                <a:latin typeface="Times New Roman" panose="02020603050405020304" pitchFamily="18" charset="0"/>
                <a:cs typeface="Times New Roman" panose="02020603050405020304" pitchFamily="18" charset="0"/>
              </a:rPr>
              <a:t>signal attenuation </a:t>
            </a:r>
            <a:r>
              <a:rPr lang="en-US" dirty="0">
                <a:latin typeface="Times New Roman" panose="02020603050405020304" pitchFamily="18" charset="0"/>
                <a:cs typeface="Times New Roman" panose="02020603050405020304" pitchFamily="18" charset="0"/>
              </a:rPr>
              <a:t>is observed over the middle arch, while a significant signal </a:t>
            </a:r>
            <a:r>
              <a:rPr lang="en-US" dirty="0" smtClean="0">
                <a:latin typeface="Times New Roman" panose="02020603050405020304" pitchFamily="18" charset="0"/>
                <a:cs typeface="Times New Roman" panose="02020603050405020304" pitchFamily="18" charset="0"/>
              </a:rPr>
              <a:t>attenuation occurs </a:t>
            </a:r>
            <a:r>
              <a:rPr lang="en-US" dirty="0">
                <a:latin typeface="Times New Roman" panose="02020603050405020304" pitchFamily="18" charset="0"/>
                <a:cs typeface="Times New Roman" panose="02020603050405020304" pitchFamily="18" charset="0"/>
              </a:rPr>
              <a:t>over the first arch of the East side </a:t>
            </a:r>
          </a:p>
        </p:txBody>
      </p:sp>
    </p:spTree>
    <p:extLst>
      <p:ext uri="{BB962C8B-B14F-4D97-AF65-F5344CB8AC3E}">
        <p14:creationId xmlns:p14="http://schemas.microsoft.com/office/powerpoint/2010/main" val="1104063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513158" y="280018"/>
            <a:ext cx="5339923" cy="560153"/>
          </a:xfrm>
          <a:prstGeom prst="rect">
            <a:avLst/>
          </a:prstGeom>
        </p:spPr>
        <p:txBody>
          <a:bodyPr wrap="none">
            <a:spAutoFit/>
          </a:bodyPr>
          <a:lstStyle/>
          <a:p>
            <a:pPr marL="0" lvl="1" fontAlgn="base">
              <a:lnSpc>
                <a:spcPct val="95000"/>
              </a:lnSpc>
              <a:spcBef>
                <a:spcPts val="600"/>
              </a:spcBef>
              <a:spcAft>
                <a:spcPts val="300"/>
              </a:spcAft>
              <a:buSzPts val="1000"/>
              <a:tabLst>
                <a:tab pos="228600" algn="l"/>
                <a:tab pos="182880" algn="l"/>
              </a:tabLst>
            </a:pPr>
            <a:r>
              <a:rPr lang="en-US" sz="3200" b="1" u="none" strike="noStrike" dirty="0" smtClean="0">
                <a:ln>
                  <a:noFill/>
                </a:ln>
                <a:latin typeface="Times New Roman" panose="02020603050405020304" pitchFamily="18" charset="0"/>
                <a:ea typeface="MS Mincho"/>
                <a:cs typeface="Times New Roman" panose="02020603050405020304" pitchFamily="18" charset="0"/>
              </a:rPr>
              <a:t>CONCLUDING REMARKS </a:t>
            </a:r>
            <a:endParaRPr lang="it-IT" sz="3200" b="1" u="none" strike="noStrike" dirty="0">
              <a:ln>
                <a:noFill/>
              </a:ln>
              <a:latin typeface="Times New Roman" panose="02020603050405020304" pitchFamily="18" charset="0"/>
              <a:ea typeface="MS Mincho"/>
              <a:cs typeface="Times New Roman" panose="02020603050405020304" pitchFamily="18" charset="0"/>
            </a:endParaRPr>
          </a:p>
        </p:txBody>
      </p:sp>
      <p:sp>
        <p:nvSpPr>
          <p:cNvPr id="3" name="CasellaDiTesto 2"/>
          <p:cNvSpPr txBox="1"/>
          <p:nvPr/>
        </p:nvSpPr>
        <p:spPr>
          <a:xfrm>
            <a:off x="2494757" y="1273181"/>
            <a:ext cx="9361486" cy="923330"/>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Visual </a:t>
            </a:r>
            <a:r>
              <a:rPr lang="en-US" dirty="0">
                <a:latin typeface="Times New Roman" panose="02020603050405020304" pitchFamily="18" charset="0"/>
                <a:cs typeface="Times New Roman" panose="02020603050405020304" pitchFamily="18" charset="0"/>
              </a:rPr>
              <a:t>inspections via unmanned aerial photogrammetry, as well as thermographic and GPR</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analysis </a:t>
            </a:r>
            <a:r>
              <a:rPr lang="en-US" dirty="0">
                <a:latin typeface="Times New Roman" panose="02020603050405020304" pitchFamily="18" charset="0"/>
                <a:cs typeface="Times New Roman" panose="02020603050405020304" pitchFamily="18" charset="0"/>
              </a:rPr>
              <a:t>have been carried out in order to generate a “solid” link between the optical and</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qualitative </a:t>
            </a:r>
            <a:r>
              <a:rPr lang="en-US" dirty="0">
                <a:latin typeface="Times New Roman" panose="02020603050405020304" pitchFamily="18" charset="0"/>
                <a:cs typeface="Times New Roman" panose="02020603050405020304" pitchFamily="18" charset="0"/>
              </a:rPr>
              <a:t>analysis. </a:t>
            </a:r>
          </a:p>
        </p:txBody>
      </p:sp>
      <p:sp>
        <p:nvSpPr>
          <p:cNvPr id="7" name="Rettangolo 6"/>
          <p:cNvSpPr/>
          <p:nvPr/>
        </p:nvSpPr>
        <p:spPr>
          <a:xfrm>
            <a:off x="2494757" y="2715578"/>
            <a:ext cx="9361486" cy="1754326"/>
          </a:xfrm>
          <a:prstGeom prst="rect">
            <a:avLst/>
          </a:prstGeom>
        </p:spPr>
        <p:txBody>
          <a:bodyPr wrap="square">
            <a:spAutoFit/>
          </a:bodyPr>
          <a:lstStyle/>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work contributes to demonstrating that innovative contactless </a:t>
            </a:r>
            <a:r>
              <a:rPr lang="en-US" dirty="0" smtClean="0">
                <a:latin typeface="Times New Roman" panose="02020603050405020304" pitchFamily="18" charset="0"/>
                <a:cs typeface="Times New Roman" panose="02020603050405020304" pitchFamily="18" charset="0"/>
              </a:rPr>
              <a:t>non-destructive </a:t>
            </a:r>
            <a:r>
              <a:rPr lang="en-US" dirty="0">
                <a:latin typeface="Times New Roman" panose="02020603050405020304" pitchFamily="18" charset="0"/>
                <a:cs typeface="Times New Roman" panose="02020603050405020304" pitchFamily="18" charset="0"/>
              </a:rPr>
              <a:t>diagnostic tools can work synergistically and provide precious </a:t>
            </a:r>
            <a:r>
              <a:rPr lang="en-US" dirty="0" smtClean="0">
                <a:latin typeface="Times New Roman" panose="02020603050405020304" pitchFamily="18" charset="0"/>
                <a:cs typeface="Times New Roman" panose="02020603050405020304" pitchFamily="18" charset="0"/>
              </a:rPr>
              <a:t>information </a:t>
            </a:r>
            <a:r>
              <a:rPr lang="en-US" dirty="0">
                <a:latin typeface="Times New Roman" panose="02020603050405020304" pitchFamily="18" charset="0"/>
                <a:cs typeface="Times New Roman" panose="02020603050405020304" pitchFamily="18" charset="0"/>
              </a:rPr>
              <a:t>to aid structural evaluation and guide the design of restoration interventions </a:t>
            </a:r>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landmark historic masterpieces, in a context of preventive conservation of </a:t>
            </a:r>
            <a:r>
              <a:rPr lang="en-US" dirty="0" smtClean="0">
                <a:latin typeface="Times New Roman" panose="02020603050405020304" pitchFamily="18" charset="0"/>
                <a:cs typeface="Times New Roman" panose="02020603050405020304" pitchFamily="18" charset="0"/>
              </a:rPr>
              <a:t>architectural </a:t>
            </a:r>
            <a:r>
              <a:rPr lang="en-US" dirty="0">
                <a:latin typeface="Times New Roman" panose="02020603050405020304" pitchFamily="18" charset="0"/>
                <a:cs typeface="Times New Roman" panose="02020603050405020304" pitchFamily="18" charset="0"/>
              </a:rPr>
              <a:t>heritage. The illustrated methodology can be extended to a large sample of </a:t>
            </a:r>
            <a:r>
              <a:rPr lang="en-US" dirty="0" smtClean="0">
                <a:latin typeface="Times New Roman" panose="02020603050405020304" pitchFamily="18" charset="0"/>
                <a:cs typeface="Times New Roman" panose="02020603050405020304" pitchFamily="18" charset="0"/>
              </a:rPr>
              <a:t>bridges, </a:t>
            </a:r>
            <a:r>
              <a:rPr lang="en-US" dirty="0">
                <a:latin typeface="Times New Roman" panose="02020603050405020304" pitchFamily="18" charset="0"/>
                <a:cs typeface="Times New Roman" panose="02020603050405020304" pitchFamily="18" charset="0"/>
              </a:rPr>
              <a:t>which have an important infrastructural function in connecting urban areas, </a:t>
            </a:r>
            <a:r>
              <a:rPr lang="en-US" dirty="0" smtClean="0">
                <a:latin typeface="Times New Roman" panose="02020603050405020304" pitchFamily="18" charset="0"/>
                <a:cs typeface="Times New Roman" panose="02020603050405020304" pitchFamily="18" charset="0"/>
              </a:rPr>
              <a:t>beyond </a:t>
            </a:r>
            <a:r>
              <a:rPr lang="en-US" dirty="0">
                <a:latin typeface="Times New Roman" panose="02020603050405020304" pitchFamily="18" charset="0"/>
                <a:cs typeface="Times New Roman" panose="02020603050405020304" pitchFamily="18" charset="0"/>
              </a:rPr>
              <a:t>their historical and monumental value</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p:txBody>
      </p:sp>
      <p:sp>
        <p:nvSpPr>
          <p:cNvPr id="5" name="Rettangolo 4"/>
          <p:cNvSpPr/>
          <p:nvPr/>
        </p:nvSpPr>
        <p:spPr>
          <a:xfrm>
            <a:off x="2494757" y="4877753"/>
            <a:ext cx="9361486" cy="1754326"/>
          </a:xfrm>
          <a:prstGeom prst="rect">
            <a:avLst/>
          </a:prstGeom>
        </p:spPr>
        <p:txBody>
          <a:bodyPr wrap="square">
            <a:spAutoFit/>
          </a:bodyPr>
          <a:lstStyle/>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presented materials </a:t>
            </a:r>
            <a:r>
              <a:rPr lang="en-US" smtClean="0">
                <a:latin typeface="Times New Roman" panose="02020603050405020304" pitchFamily="18" charset="0"/>
                <a:cs typeface="Times New Roman" panose="02020603050405020304" pitchFamily="18" charset="0"/>
              </a:rPr>
              <a:t>is published </a:t>
            </a:r>
            <a:r>
              <a:rPr lang="en-US" dirty="0" smtClean="0">
                <a:latin typeface="Times New Roman" panose="02020603050405020304" pitchFamily="18" charset="0"/>
                <a:cs typeface="Times New Roman" panose="02020603050405020304" pitchFamily="18" charset="0"/>
              </a:rPr>
              <a:t>in "UAV Photogrammetry, Infrared Thermography and GPR for Enhancing Structural and Material Degradation Evaluation of the Roman Masonry Bridge of Ponte </a:t>
            </a:r>
            <a:r>
              <a:rPr lang="en-US" dirty="0" err="1" smtClean="0">
                <a:latin typeface="Times New Roman" panose="02020603050405020304" pitchFamily="18" charset="0"/>
                <a:cs typeface="Times New Roman" panose="02020603050405020304" pitchFamily="18" charset="0"/>
              </a:rPr>
              <a:t>Lucano</a:t>
            </a:r>
            <a:r>
              <a:rPr lang="en-US" dirty="0" smtClean="0">
                <a:latin typeface="Times New Roman" panose="02020603050405020304" pitchFamily="18" charset="0"/>
                <a:cs typeface="Times New Roman" panose="02020603050405020304" pitchFamily="18" charset="0"/>
              </a:rPr>
              <a:t> in Italy", by C. </a:t>
            </a:r>
            <a:r>
              <a:rPr lang="en-US" dirty="0" err="1" smtClean="0">
                <a:latin typeface="Times New Roman" panose="02020603050405020304" pitchFamily="18" charset="0"/>
                <a:cs typeface="Times New Roman" panose="02020603050405020304" pitchFamily="18" charset="0"/>
              </a:rPr>
              <a:t>Biscarini</a:t>
            </a:r>
            <a:r>
              <a:rPr lang="en-US" dirty="0" smtClean="0">
                <a:latin typeface="Times New Roman" panose="02020603050405020304" pitchFamily="18" charset="0"/>
                <a:cs typeface="Times New Roman" panose="02020603050405020304" pitchFamily="18" charset="0"/>
              </a:rPr>
              <a:t>, I. </a:t>
            </a:r>
            <a:r>
              <a:rPr lang="en-US" dirty="0" err="1" smtClean="0">
                <a:latin typeface="Times New Roman" panose="02020603050405020304" pitchFamily="18" charset="0"/>
                <a:cs typeface="Times New Roman" panose="02020603050405020304" pitchFamily="18" charset="0"/>
              </a:rPr>
              <a:t>Catapano</a:t>
            </a:r>
            <a:r>
              <a:rPr lang="en-US" dirty="0" smtClean="0">
                <a:latin typeface="Times New Roman" panose="02020603050405020304" pitchFamily="18" charset="0"/>
                <a:cs typeface="Times New Roman" panose="02020603050405020304" pitchFamily="18" charset="0"/>
              </a:rPr>
              <a:t>, N. </a:t>
            </a:r>
            <a:r>
              <a:rPr lang="en-US" dirty="0" err="1" smtClean="0">
                <a:latin typeface="Times New Roman" panose="02020603050405020304" pitchFamily="18" charset="0"/>
                <a:cs typeface="Times New Roman" panose="02020603050405020304" pitchFamily="18" charset="0"/>
              </a:rPr>
              <a:t>Cavalagli</a:t>
            </a:r>
            <a:r>
              <a:rPr lang="en-US" dirty="0" smtClean="0">
                <a:latin typeface="Times New Roman" panose="02020603050405020304" pitchFamily="18" charset="0"/>
                <a:cs typeface="Times New Roman" panose="02020603050405020304" pitchFamily="18" charset="0"/>
              </a:rPr>
              <a:t>, G. </a:t>
            </a:r>
            <a:r>
              <a:rPr lang="en-US" dirty="0" err="1" smtClean="0">
                <a:latin typeface="Times New Roman" panose="02020603050405020304" pitchFamily="18" charset="0"/>
                <a:cs typeface="Times New Roman" panose="02020603050405020304" pitchFamily="18" charset="0"/>
              </a:rPr>
              <a:t>Ludeno</a:t>
            </a:r>
            <a:r>
              <a:rPr lang="en-US" dirty="0" smtClean="0">
                <a:latin typeface="Times New Roman" panose="02020603050405020304" pitchFamily="18" charset="0"/>
                <a:cs typeface="Times New Roman" panose="02020603050405020304" pitchFamily="18" charset="0"/>
              </a:rPr>
              <a:t>, F.A. Pepe, F. </a:t>
            </a:r>
            <a:r>
              <a:rPr lang="en-US" dirty="0" err="1" smtClean="0">
                <a:latin typeface="Times New Roman" panose="02020603050405020304" pitchFamily="18" charset="0"/>
                <a:cs typeface="Times New Roman" panose="02020603050405020304" pitchFamily="18" charset="0"/>
              </a:rPr>
              <a:t>Ubertini</a:t>
            </a:r>
            <a:r>
              <a:rPr lang="en-US" dirty="0" smtClean="0">
                <a:latin typeface="Times New Roman" panose="02020603050405020304" pitchFamily="18" charset="0"/>
                <a:cs typeface="Times New Roman" panose="02020603050405020304" pitchFamily="18" charset="0"/>
              </a:rPr>
              <a:t>, accepted for publication in NDT&amp;E International – Special Issue in “Data Fusion, Integration and Advances of Non-Destructive Testing Methods in Civil and Environmental Engineering”.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0054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113087" y="2695575"/>
            <a:ext cx="8124825" cy="2123658"/>
          </a:xfrm>
          <a:prstGeom prst="rect">
            <a:avLst/>
          </a:prstGeom>
          <a:noFill/>
        </p:spPr>
        <p:txBody>
          <a:bodyPr wrap="square" rtlCol="0">
            <a:spAutoFit/>
          </a:bodyPr>
          <a:lstStyle/>
          <a:p>
            <a:pPr algn="ctr"/>
            <a:r>
              <a:rPr lang="en-US" sz="6600" b="1" i="1" dirty="0" smtClean="0">
                <a:latin typeface="Times New Roman" panose="02020603050405020304" pitchFamily="18" charset="0"/>
                <a:cs typeface="Times New Roman" panose="02020603050405020304" pitchFamily="18" charset="0"/>
              </a:rPr>
              <a:t>Thank you all for your attention</a:t>
            </a:r>
            <a:endParaRPr lang="en-US" sz="6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1842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2149</TotalTime>
  <Words>641</Words>
  <Application>Microsoft Office PowerPoint</Application>
  <PresentationFormat>Widescreen</PresentationFormat>
  <Paragraphs>28</Paragraphs>
  <Slides>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vt:i4>
      </vt:variant>
    </vt:vector>
  </HeadingPairs>
  <TitlesOfParts>
    <vt:vector size="14" baseType="lpstr">
      <vt:lpstr>MS Mincho</vt:lpstr>
      <vt:lpstr>Arial</vt:lpstr>
      <vt:lpstr>Calibri</vt:lpstr>
      <vt:lpstr>Calibri Light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Ludeno</dc:creator>
  <cp:lastModifiedBy>Ilaria</cp:lastModifiedBy>
  <cp:revision>107</cp:revision>
  <dcterms:created xsi:type="dcterms:W3CDTF">2018-06-13T07:20:09Z</dcterms:created>
  <dcterms:modified xsi:type="dcterms:W3CDTF">2020-05-05T07:33:07Z</dcterms:modified>
</cp:coreProperties>
</file>