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5" r:id="rId9"/>
    <p:sldId id="266" r:id="rId10"/>
    <p:sldId id="262" r:id="rId11"/>
    <p:sldId id="268" r:id="rId12"/>
    <p:sldId id="264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ya Petrova" initials="KP" lastIdx="2" clrIdx="0">
    <p:extLst>
      <p:ext uri="{19B8F6BF-5375-455C-9EA6-DF929625EA0E}">
        <p15:presenceInfo xmlns:p15="http://schemas.microsoft.com/office/powerpoint/2012/main" userId="S::Katya.Petrova@hutton.ac.uk::b59b975b-788e-414c-b67d-137ac2066f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2417"/>
    <a:srgbClr val="6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2" autoAdjust="0"/>
    <p:restoredTop sz="72171" autoAdjust="0"/>
  </p:normalViewPr>
  <p:slideViewPr>
    <p:cSldViewPr snapToGrid="0" showGuides="1">
      <p:cViewPr varScale="1">
        <p:scale>
          <a:sx n="52" d="100"/>
          <a:sy n="52" d="100"/>
        </p:scale>
        <p:origin x="564" y="66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4673A-1CF3-4AEE-894E-8282D36710D1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C8ED5-4521-42B7-A96A-8C75169032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463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C8ED5-4521-42B7-A96A-8C751690329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852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C8ED5-4521-42B7-A96A-8C751690329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914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C8ED5-4521-42B7-A96A-8C751690329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121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C8ED5-4521-42B7-A96A-8C751690329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136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C8ED5-4521-42B7-A96A-8C751690329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907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C8ED5-4521-42B7-A96A-8C751690329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88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C8ED5-4521-42B7-A96A-8C751690329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722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C8ED5-4521-42B7-A96A-8C751690329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616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C8ED5-4521-42B7-A96A-8C751690329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774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b="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C8ED5-4521-42B7-A96A-8C751690329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438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C8ED5-4521-42B7-A96A-8C751690329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143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C8ED5-4521-42B7-A96A-8C751690329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431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C8ED5-4521-42B7-A96A-8C751690329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599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05974-A01C-415C-B41A-8B81E2ACE7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FC0821-32B9-43CC-B003-D2351F810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BE5EB-270B-444A-8762-7001D87FF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CF6-C2D1-4A9D-9E47-BD5039371DD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ED852-9EC1-48D4-A1A2-D1551B6EE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265AB-88C3-4F09-BBA0-70C5074E0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ADE1-2F68-480A-9B08-49777D2DD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10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38709-87B6-4DAB-9930-9037BA988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E77197-A31F-40D9-900F-36C4D9F41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F5C93-A7AB-4051-8F5C-5DA4F784F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CF6-C2D1-4A9D-9E47-BD5039371DD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07EB3-BAB8-4883-A5D8-1BEEA5258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63BCE-1844-4228-B04C-CEDA3F472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ADE1-2F68-480A-9B08-49777D2DD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45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DCEF-C717-44F1-9A39-FE38F43055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BBFF6F-7798-45BB-A970-286E123B27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F0CAD-37F4-40C9-93F9-07096D127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CF6-C2D1-4A9D-9E47-BD5039371DD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C9A29-6ABE-49B1-8CF6-4463A84B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2B05F-0DC2-4B7C-A357-9BE5BA92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ADE1-2F68-480A-9B08-49777D2DD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4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A6FEB-A867-4111-B58D-9E6974C62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DDD96-64DE-4F75-AB61-FD54E1227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83DDA-BF2A-417A-852C-94E680636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CF6-C2D1-4A9D-9E47-BD5039371DD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A371C-DFE5-419F-B89A-D78B887E4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926F6-1DA6-4552-BAEA-FA82BC31B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ADE1-2F68-480A-9B08-49777D2DD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11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49E76-7169-4B0C-BA23-CA3A0D858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93523-3B4A-4CC0-9C6E-E08F9F217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C09F5-2351-44CE-8406-B21C0EE18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CF6-C2D1-4A9D-9E47-BD5039371DD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ECA84-3A4A-4273-A791-8670EB334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75BEA-A83D-4B7C-856B-43DC81615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ADE1-2F68-480A-9B08-49777D2DD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366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2DC45-84A3-4D13-A3A2-5D63E921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4BE2B-C8D9-44E9-9F8E-6E1234DB83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E748AB-EFC6-4EE3-AACD-DF104BEA6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DB51DF-8AFD-4757-BB35-3D2E2A87F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CF6-C2D1-4A9D-9E47-BD5039371DD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68407-E8D3-43D5-8858-D4EE487D3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29D59-13F4-461A-8B0E-B5DC6418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ADE1-2F68-480A-9B08-49777D2DD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474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5FD9B-22AD-403D-B273-8F3D6F6C8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D89AB-4A2F-4126-8A77-08E22BFDB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AB8860-56EC-4812-A7C6-CD7CBD5B0D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2D6DB7-5732-4CDC-BBD8-92CA249048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4DA2CE-B4E1-4E4E-914B-504567F426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DDC942-205A-40B0-B466-B2A31E5CA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CF6-C2D1-4A9D-9E47-BD5039371DD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43377D-713A-416C-A2DA-8053A21DA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F655EC-51DE-423D-97FD-B4E3B3959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ADE1-2F68-480A-9B08-49777D2DD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442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73BF1-5107-4FB7-9E93-4B0DC327E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496DB8-70FA-4520-8187-402E8DC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CF6-C2D1-4A9D-9E47-BD5039371DD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C5E464-5349-43E4-92B9-6ECAFBF11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982B61-F649-48B2-AB3D-43915B318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ADE1-2F68-480A-9B08-49777D2DD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87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61D76C-0DCD-49F6-921A-1E3649518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CF6-C2D1-4A9D-9E47-BD5039371DD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DA1682-6587-48E8-B7E4-807CCBE1E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534EA-1411-4852-A572-2B4D8F442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ADE1-2F68-480A-9B08-49777D2DD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54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CBBF0-CCDD-43E9-9B3C-E717A8C6E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8DF76-83FA-41E0-B632-6DF3BE4CF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5E4BC1-9387-4606-83E3-8DDC54C0E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F7AA8-DE15-42B5-A58D-58905DF63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CF6-C2D1-4A9D-9E47-BD5039371DD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09A45-3379-49A9-AB46-8DCED0F57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4301C-1EF5-42A8-8278-1F5166A48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ADE1-2F68-480A-9B08-49777D2DD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501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E21CD-F3B1-400D-A284-DE0A56D2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538E54-B8A1-4A8E-97F7-498A1241A7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987C9-3D43-451D-8C0A-3E98F26BD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FD7895-F889-4401-BF3B-65DEC7F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CF6-C2D1-4A9D-9E47-BD5039371DD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4D941-EBCC-40C6-BCB9-5A7215B14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5CAF1C-C5E6-4EC8-BDD8-7473492B0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ADE1-2F68-480A-9B08-49777D2DD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917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BFCD16-50B2-4B02-9A70-BEAFF2CD6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C884FC-3943-4CFB-A015-C1F2B3263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B968C-B862-44FA-A60A-1840A80473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5BCF6-C2D1-4A9D-9E47-BD5039371DD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72D05-9B66-4BBF-AD22-506F32C870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A1AFA-A79F-4EE1-A0F8-E129631DE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2ADE1-2F68-480A-9B08-49777D2DD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24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.m4a"/><Relationship Id="rId7" Type="http://schemas.openxmlformats.org/officeDocument/2006/relationships/image" Target="../media/image5.pn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34.tiff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.m4a"/><Relationship Id="rId7" Type="http://schemas.openxmlformats.org/officeDocument/2006/relationships/image" Target="../media/image5.pn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35.tiff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jhydrol.2020.124878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oi.org/10.1002/hyp.13627" TargetMode="Externa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6.png"/><Relationship Id="rId3" Type="http://schemas.openxmlformats.org/officeDocument/2006/relationships/audio" Target="../media/media2.m4a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5.png"/><Relationship Id="rId2" Type="http://schemas.microsoft.com/office/2007/relationships/media" Target="../media/media2.m4a"/><Relationship Id="rId16" Type="http://schemas.openxmlformats.org/officeDocument/2006/relationships/image" Target="../media/image17.svg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6.png"/><Relationship Id="rId18" Type="http://schemas.openxmlformats.org/officeDocument/2006/relationships/image" Target="../media/image5.png"/><Relationship Id="rId3" Type="http://schemas.openxmlformats.org/officeDocument/2006/relationships/audio" Target="../media/media3.m4a"/><Relationship Id="rId7" Type="http://schemas.openxmlformats.org/officeDocument/2006/relationships/image" Target="../media/image12.png"/><Relationship Id="rId12" Type="http://schemas.openxmlformats.org/officeDocument/2006/relationships/image" Target="../media/image9.svg"/><Relationship Id="rId17" Type="http://schemas.openxmlformats.org/officeDocument/2006/relationships/image" Target="../media/image20.png"/><Relationship Id="rId2" Type="http://schemas.microsoft.com/office/2007/relationships/media" Target="../media/media3.m4a"/><Relationship Id="rId16" Type="http://schemas.openxmlformats.org/officeDocument/2006/relationships/image" Target="../media/image19.svg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8.png"/><Relationship Id="rId10" Type="http://schemas.openxmlformats.org/officeDocument/2006/relationships/image" Target="../media/image15.svg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Relationship Id="rId1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5.png"/><Relationship Id="rId3" Type="http://schemas.openxmlformats.org/officeDocument/2006/relationships/audio" Target="../media/media5.m4a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21.tif"/><Relationship Id="rId11" Type="http://schemas.openxmlformats.org/officeDocument/2006/relationships/image" Target="../media/image26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5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png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6.m4a"/><Relationship Id="rId7" Type="http://schemas.openxmlformats.org/officeDocument/2006/relationships/image" Target="../media/image28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1.tif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1.tif"/><Relationship Id="rId5" Type="http://schemas.openxmlformats.org/officeDocument/2006/relationships/image" Target="../media/image30.tif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32.ti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D0D62-AD79-436D-9AE7-7F25E3E759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912" y="318733"/>
            <a:ext cx="11635410" cy="2387600"/>
          </a:xfrm>
        </p:spPr>
        <p:txBody>
          <a:bodyPr>
            <a:noAutofit/>
          </a:bodyPr>
          <a:lstStyle/>
          <a:p>
            <a:r>
              <a:rPr lang="en-GB" sz="4400" dirty="0"/>
              <a:t>Integrating </a:t>
            </a:r>
            <a:r>
              <a:rPr lang="en-GB" sz="4400" b="1" dirty="0"/>
              <a:t>water isotopes </a:t>
            </a:r>
            <a:r>
              <a:rPr lang="en-GB" sz="4400" dirty="0"/>
              <a:t>and </a:t>
            </a:r>
            <a:r>
              <a:rPr lang="en-GB" sz="4400" b="1" dirty="0"/>
              <a:t>cosmic ray sensor</a:t>
            </a:r>
            <a:r>
              <a:rPr lang="en-GB" sz="4400" dirty="0"/>
              <a:t> data with </a:t>
            </a:r>
            <a:r>
              <a:rPr lang="en-GB" sz="4400" b="1" dirty="0"/>
              <a:t>modelling</a:t>
            </a:r>
            <a:r>
              <a:rPr lang="en-GB" sz="4400" dirty="0"/>
              <a:t> to understand </a:t>
            </a:r>
            <a:r>
              <a:rPr lang="en-GB" sz="4400" b="1" dirty="0"/>
              <a:t>near-surface</a:t>
            </a:r>
            <a:r>
              <a:rPr lang="en-GB" sz="4400" dirty="0"/>
              <a:t> </a:t>
            </a:r>
            <a:r>
              <a:rPr lang="en-GB" sz="4400" b="1" dirty="0"/>
              <a:t>storage-discharge</a:t>
            </a:r>
            <a:r>
              <a:rPr lang="en-GB" sz="4400" dirty="0"/>
              <a:t> relationships in </a:t>
            </a:r>
            <a:r>
              <a:rPr lang="en-GB" sz="4400" b="1" dirty="0"/>
              <a:t>managed</a:t>
            </a:r>
            <a:r>
              <a:rPr lang="en-GB" sz="4400" dirty="0"/>
              <a:t> landscapes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D10880E-3269-4A6A-9CFF-D060870809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0" t="25882" r="13529" b="18494"/>
          <a:stretch/>
        </p:blipFill>
        <p:spPr>
          <a:xfrm>
            <a:off x="-2933" y="5275150"/>
            <a:ext cx="2577450" cy="821014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E759D3-070A-4C03-BEA7-D168C4624F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0" t="1542"/>
          <a:stretch/>
        </p:blipFill>
        <p:spPr>
          <a:xfrm>
            <a:off x="2457786" y="5275150"/>
            <a:ext cx="2196612" cy="807767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011711A-F683-4255-A281-136EB80A14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13" y="5320076"/>
            <a:ext cx="2383591" cy="72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A5B4D5-74F5-41D1-94D4-7D123425E8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2" y="2739351"/>
            <a:ext cx="11635410" cy="23892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3F9D4F-0DF3-4A72-8874-2CDD9CA553F7}"/>
              </a:ext>
            </a:extLst>
          </p:cNvPr>
          <p:cNvSpPr txBox="1"/>
          <p:nvPr/>
        </p:nvSpPr>
        <p:spPr>
          <a:xfrm>
            <a:off x="7723320" y="3313819"/>
            <a:ext cx="464162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solidFill>
                  <a:schemeClr val="bg1"/>
                </a:solidFill>
                <a:highlight>
                  <a:srgbClr val="392417"/>
                </a:highlight>
              </a:rPr>
              <a:t>Katya Dimitrova-Petrova </a:t>
            </a:r>
            <a:r>
              <a:rPr lang="en-GB" sz="2400" b="1" dirty="0">
                <a:solidFill>
                  <a:schemeClr val="bg1"/>
                </a:solidFill>
                <a:highlight>
                  <a:srgbClr val="392417"/>
                </a:highlight>
              </a:rPr>
              <a:t>*</a:t>
            </a:r>
          </a:p>
          <a:p>
            <a:r>
              <a:rPr lang="en-GB" sz="2400" b="1" dirty="0">
                <a:solidFill>
                  <a:schemeClr val="bg1"/>
                </a:solidFill>
                <a:highlight>
                  <a:srgbClr val="392417"/>
                </a:highlight>
              </a:rPr>
              <a:t>Josie Geris</a:t>
            </a:r>
          </a:p>
          <a:p>
            <a:r>
              <a:rPr lang="en-GB" sz="2400" b="1" dirty="0">
                <a:solidFill>
                  <a:schemeClr val="bg1"/>
                </a:solidFill>
                <a:highlight>
                  <a:srgbClr val="392417"/>
                </a:highlight>
              </a:rPr>
              <a:t>Mark Wilkinson</a:t>
            </a:r>
          </a:p>
          <a:p>
            <a:r>
              <a:rPr lang="en-GB" sz="2400" b="1" dirty="0">
                <a:solidFill>
                  <a:schemeClr val="bg1"/>
                </a:solidFill>
                <a:highlight>
                  <a:srgbClr val="392417"/>
                </a:highlight>
              </a:rPr>
              <a:t>Allan Lilly</a:t>
            </a:r>
          </a:p>
          <a:p>
            <a:r>
              <a:rPr lang="en-GB" sz="2400" b="1" dirty="0">
                <a:solidFill>
                  <a:schemeClr val="bg1"/>
                </a:solidFill>
                <a:highlight>
                  <a:srgbClr val="392417"/>
                </a:highlight>
              </a:rPr>
              <a:t>Rafael Rosolem</a:t>
            </a:r>
          </a:p>
          <a:p>
            <a:r>
              <a:rPr lang="en-GB" sz="2400" b="1" dirty="0">
                <a:solidFill>
                  <a:schemeClr val="bg1"/>
                </a:solidFill>
                <a:highlight>
                  <a:srgbClr val="392417"/>
                </a:highlight>
              </a:rPr>
              <a:t>Lucile Verrot</a:t>
            </a:r>
          </a:p>
          <a:p>
            <a:r>
              <a:rPr lang="en-GB" sz="2400" b="1" dirty="0">
                <a:solidFill>
                  <a:schemeClr val="bg1"/>
                </a:solidFill>
                <a:highlight>
                  <a:srgbClr val="392417"/>
                </a:highlight>
              </a:rPr>
              <a:t>Chris  Soulsby</a:t>
            </a:r>
          </a:p>
          <a:p>
            <a:endParaRPr lang="en-GB" dirty="0"/>
          </a:p>
          <a:p>
            <a:r>
              <a:rPr lang="en-GB" sz="2000" i="1" u="sng" dirty="0">
                <a:solidFill>
                  <a:schemeClr val="accent1">
                    <a:lumMod val="75000"/>
                  </a:schemeClr>
                </a:solidFill>
              </a:rPr>
              <a:t>* k.dimitrovap@abdn.ac.uk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A14A6D6-D152-43F0-B591-934DB1491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15" name="Picture 14" descr="A drawing of a face&#10;&#10;Description automatically generated">
            <a:extLst>
              <a:ext uri="{FF2B5EF4-FFF2-40B4-BE49-F238E27FC236}">
                <a16:creationId xmlns:a16="http://schemas.microsoft.com/office/drawing/2014/main" id="{C630CEEB-4D2B-46EA-89DB-59626E0333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215" y="6287110"/>
            <a:ext cx="1102885" cy="38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7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32"/>
    </mc:Choice>
    <mc:Fallback xmlns="">
      <p:transition spd="slow" advTm="26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0C50D-A0D8-4C77-9959-C89B9438B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CRS near-surface storage related well to catchment scale storage and stream discharge</a:t>
            </a:r>
            <a:endParaRPr lang="en-GB" dirty="0"/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D6FE3200-EF5E-4895-ABD1-F909B73140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1852"/>
          <a:stretch/>
        </p:blipFill>
        <p:spPr>
          <a:xfrm>
            <a:off x="1318848" y="2355427"/>
            <a:ext cx="4104000" cy="3741176"/>
          </a:xfrm>
          <a:prstGeom prst="rect">
            <a:avLst/>
          </a:prstGeom>
        </p:spPr>
      </p:pic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1FC50DED-08D8-4F6A-83E0-BCD1641B43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84" r="50000"/>
          <a:stretch/>
        </p:blipFill>
        <p:spPr>
          <a:xfrm>
            <a:off x="5723021" y="1967516"/>
            <a:ext cx="4104000" cy="409611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42E240-EB00-4DF8-8B32-269FB0E2D1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753C87BC-1810-4079-B582-DF77CEC0C9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215" y="6287110"/>
            <a:ext cx="1102885" cy="3858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42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47"/>
    </mc:Choice>
    <mc:Fallback xmlns="">
      <p:transition spd="slow" advTm="33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0C50D-A0D8-4C77-9959-C89B9438B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47" y="234498"/>
            <a:ext cx="11781453" cy="1874222"/>
          </a:xfrm>
        </p:spPr>
        <p:txBody>
          <a:bodyPr>
            <a:noAutofit/>
          </a:bodyPr>
          <a:lstStyle/>
          <a:p>
            <a:r>
              <a:rPr lang="en-GB" b="1" dirty="0"/>
              <a:t>Model calibration including CRS near-surface storage improved model catchment internal dynamics</a:t>
            </a:r>
            <a:endParaRPr lang="en-GB" dirty="0"/>
          </a:p>
        </p:txBody>
      </p:sp>
      <p:pic>
        <p:nvPicPr>
          <p:cNvPr id="8" name="Picture 7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E53A080E-6823-4D1E-99F0-84682BB703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4" b="7603"/>
          <a:stretch/>
        </p:blipFill>
        <p:spPr>
          <a:xfrm>
            <a:off x="1261195" y="1675314"/>
            <a:ext cx="8960484" cy="496678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F857739-C00F-4132-AB3A-62F1A3D549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7616A10-97B8-4F0E-B62C-CF027B0C33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215" y="6287110"/>
            <a:ext cx="1102885" cy="3858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283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765"/>
    </mc:Choice>
    <mc:Fallback xmlns="">
      <p:transition spd="slow" advTm="115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0C50D-A0D8-4C77-9959-C89B9438B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Conclusions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73B0-A918-47D3-B82C-4655D8EC4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GB" sz="2600" dirty="0"/>
              <a:t>Distributed agricultural management produced generally homogeneous responses.</a:t>
            </a:r>
          </a:p>
          <a:p>
            <a:pPr marL="0" indent="0">
              <a:buNone/>
            </a:pPr>
            <a:endParaRPr lang="en-GB" sz="2600" dirty="0"/>
          </a:p>
          <a:p>
            <a:pPr marL="514350" indent="-514350">
              <a:buAutoNum type="alphaLcParenR"/>
            </a:pPr>
            <a:r>
              <a:rPr lang="en-GB" sz="2600" dirty="0"/>
              <a:t>Near-surface processes play important role in regulating streamflow generation.</a:t>
            </a:r>
          </a:p>
          <a:p>
            <a:pPr marL="0" indent="0">
              <a:buNone/>
            </a:pPr>
            <a:endParaRPr lang="en-GB" sz="2600" dirty="0"/>
          </a:p>
          <a:p>
            <a:pPr marL="514350" indent="-514350">
              <a:buAutoNum type="alphaLcParenR"/>
            </a:pPr>
            <a:r>
              <a:rPr lang="en-GB" sz="2600" dirty="0"/>
              <a:t>A combination of approaches and observation scales helped to better understand the hydrological functioning of humid managed landscapes. </a:t>
            </a:r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A9E5B04-5159-466D-AD0D-8BCC5E04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A3D61952-D81A-4D81-A1C8-262D5F9FE6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215" y="6287110"/>
            <a:ext cx="1102885" cy="38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8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70"/>
    </mc:Choice>
    <mc:Fallback xmlns="">
      <p:transition spd="slow" advTm="74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E13AD-1240-4C7C-86F5-84EEBA52B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Want to know more?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D5A30B9-646D-4768-801D-688C985161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300" y="3850619"/>
            <a:ext cx="2857500" cy="2857500"/>
          </a:xfrm>
          <a:prstGeom prst="rect">
            <a:avLst/>
          </a:prstGeom>
        </p:spPr>
      </p:pic>
      <p:pic>
        <p:nvPicPr>
          <p:cNvPr id="7" name="Picture 6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81FDABE0-0D07-4AF2-8359-34EA9BDDE0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300" y="1042021"/>
            <a:ext cx="2857500" cy="2857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FC4531C-C2FB-4B9A-87E9-7F98C7C096F8}"/>
              </a:ext>
            </a:extLst>
          </p:cNvPr>
          <p:cNvSpPr/>
          <p:nvPr/>
        </p:nvSpPr>
        <p:spPr>
          <a:xfrm>
            <a:off x="284921" y="1831009"/>
            <a:ext cx="7288696" cy="1553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 algn="just"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Dimitrova-Petrova, K., Geris, J., Wilkinson, M. E., Lilly, A., &amp;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Soulsby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C. (2020). </a:t>
            </a: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Using isotopes to understand the evolution of water ages in disturbed mixed land-use catchments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Hydrological Processes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(August 2019), 1–19.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https://doi.org/10.1002/hyp.13627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0D545C-9AD4-4F7B-B90B-A887907537FD}"/>
              </a:ext>
            </a:extLst>
          </p:cNvPr>
          <p:cNvSpPr/>
          <p:nvPr/>
        </p:nvSpPr>
        <p:spPr>
          <a:xfrm>
            <a:off x="284921" y="3899521"/>
            <a:ext cx="7288696" cy="2325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 algn="just">
              <a:lnSpc>
                <a:spcPct val="115000"/>
              </a:lnSpc>
              <a:spcAft>
                <a:spcPts val="1000"/>
              </a:spcAft>
            </a:pPr>
            <a:r>
              <a:rPr lang="en-GB" dirty="0"/>
              <a:t>Dimitrova-Petrova, K., Geris, J., Wilkinson, M. E., Rosolem, R., Verrot, L., Lilly, A., &amp; Soulsby, C. (2020). </a:t>
            </a:r>
            <a:r>
              <a:rPr lang="en-GB" sz="2000" b="1" dirty="0"/>
              <a:t>Opportunities and challenges in using catchment-scale storage estimates from cosmic ray neutron sensors for rainfall-runoff modelling. </a:t>
            </a:r>
            <a:r>
              <a:rPr lang="en-GB" i="1" dirty="0"/>
              <a:t>Journal of Hydrology</a:t>
            </a:r>
            <a:r>
              <a:rPr lang="en-GB" dirty="0"/>
              <a:t>, 124878.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https://doi.org/10.1016/j.jhydrol.2020.124878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04800" indent="-304800">
              <a:lnSpc>
                <a:spcPct val="115000"/>
              </a:lnSpc>
              <a:spcAft>
                <a:spcPts val="1000"/>
              </a:spcAft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110585B-4A09-4A41-A725-B648468A4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123C8ACE-E58C-44DE-BDE2-75FFC51B0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215" y="6287110"/>
            <a:ext cx="1102885" cy="38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9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83"/>
    </mc:Choice>
    <mc:Fallback xmlns="">
      <p:transition spd="slow" advTm="33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10B81-7ED3-4D96-91AA-37394C659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Near-surface storage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C03402-B14F-4AD7-989A-7251DA3ED9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478" t="40201" r="54239" b="32165"/>
          <a:stretch/>
        </p:blipFill>
        <p:spPr>
          <a:xfrm>
            <a:off x="124981" y="2299542"/>
            <a:ext cx="5621177" cy="3867468"/>
          </a:xfrm>
          <a:prstGeom prst="rect">
            <a:avLst/>
          </a:prstGeom>
        </p:spPr>
      </p:pic>
      <p:pic>
        <p:nvPicPr>
          <p:cNvPr id="6" name="Graphic 45" descr="Farmer">
            <a:extLst>
              <a:ext uri="{FF2B5EF4-FFF2-40B4-BE49-F238E27FC236}">
                <a16:creationId xmlns:a16="http://schemas.microsoft.com/office/drawing/2014/main" id="{FB8147CE-C476-4F4B-87F5-A2CF5165FF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68787" y="3016251"/>
            <a:ext cx="1462137" cy="1462137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B9BC653F-D970-41CA-978C-0D365A91DB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154" y="4436245"/>
            <a:ext cx="1759405" cy="1660562"/>
          </a:xfrm>
          <a:prstGeom prst="rect">
            <a:avLst/>
          </a:prstGeom>
        </p:spPr>
      </p:pic>
      <p:pic>
        <p:nvPicPr>
          <p:cNvPr id="13" name="Picture 12" descr="A black sign with white text&#10;&#10;Description automatically generated">
            <a:extLst>
              <a:ext uri="{FF2B5EF4-FFF2-40B4-BE49-F238E27FC236}">
                <a16:creationId xmlns:a16="http://schemas.microsoft.com/office/drawing/2014/main" id="{F491384A-1F64-4397-B9C6-08B59645D8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28" y="859990"/>
            <a:ext cx="1661396" cy="1661396"/>
          </a:xfrm>
          <a:prstGeom prst="rect">
            <a:avLst/>
          </a:prstGeom>
        </p:spPr>
      </p:pic>
      <p:pic>
        <p:nvPicPr>
          <p:cNvPr id="15" name="Graphic 14" descr="Tractor">
            <a:extLst>
              <a:ext uri="{FF2B5EF4-FFF2-40B4-BE49-F238E27FC236}">
                <a16:creationId xmlns:a16="http://schemas.microsoft.com/office/drawing/2014/main" id="{4BE00E67-471C-40D5-971B-95CB24C1AA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395" y="3501442"/>
            <a:ext cx="914400" cy="914400"/>
          </a:xfrm>
          <a:prstGeom prst="rect">
            <a:avLst/>
          </a:prstGeom>
        </p:spPr>
      </p:pic>
      <p:pic>
        <p:nvPicPr>
          <p:cNvPr id="17" name="Graphic 16" descr="Car">
            <a:extLst>
              <a:ext uri="{FF2B5EF4-FFF2-40B4-BE49-F238E27FC236}">
                <a16:creationId xmlns:a16="http://schemas.microsoft.com/office/drawing/2014/main" id="{240A0932-8C34-4C23-9AA7-AAC82F4FE9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31925" y="3854701"/>
            <a:ext cx="914400" cy="914400"/>
          </a:xfrm>
          <a:prstGeom prst="rect">
            <a:avLst/>
          </a:prstGeom>
        </p:spPr>
      </p:pic>
      <p:pic>
        <p:nvPicPr>
          <p:cNvPr id="18" name="Graphic 45" descr="Farmer">
            <a:extLst>
              <a:ext uri="{FF2B5EF4-FFF2-40B4-BE49-F238E27FC236}">
                <a16:creationId xmlns:a16="http://schemas.microsoft.com/office/drawing/2014/main" id="{49C89EB6-9C77-4A06-A47B-3A45D24E10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10925" y="3895968"/>
            <a:ext cx="813816" cy="813816"/>
          </a:xfrm>
          <a:prstGeom prst="rect">
            <a:avLst/>
          </a:prstGeom>
        </p:spPr>
      </p:pic>
      <p:pic>
        <p:nvPicPr>
          <p:cNvPr id="21" name="Graphic 55" descr="Group">
            <a:extLst>
              <a:ext uri="{FF2B5EF4-FFF2-40B4-BE49-F238E27FC236}">
                <a16:creationId xmlns:a16="http://schemas.microsoft.com/office/drawing/2014/main" id="{28801B60-4600-4F0F-B535-D08A3014AFD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121120" y="4380481"/>
            <a:ext cx="777240" cy="7772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7D949F-4BAD-4BA7-9D18-AAD6949BFDDA}"/>
              </a:ext>
            </a:extLst>
          </p:cNvPr>
          <p:cNvSpPr txBox="1"/>
          <p:nvPr/>
        </p:nvSpPr>
        <p:spPr>
          <a:xfrm>
            <a:off x="8226221" y="1300654"/>
            <a:ext cx="2997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Runoff generation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A1AD1F-1359-490B-8D5C-812EEF1B198D}"/>
              </a:ext>
            </a:extLst>
          </p:cNvPr>
          <p:cNvSpPr txBox="1"/>
          <p:nvPr/>
        </p:nvSpPr>
        <p:spPr>
          <a:xfrm>
            <a:off x="8221941" y="3357563"/>
            <a:ext cx="2997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Food  production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A8BA46-9BB8-41F1-B85B-EFE03FAA605F}"/>
              </a:ext>
            </a:extLst>
          </p:cNvPr>
          <p:cNvSpPr txBox="1"/>
          <p:nvPr/>
        </p:nvSpPr>
        <p:spPr>
          <a:xfrm>
            <a:off x="8242430" y="4896111"/>
            <a:ext cx="3124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Buffering capacity to extremes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3AC0854-E592-48DC-8666-5274FB537A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22" name="Picture 21" descr="A drawing of a face&#10;&#10;Description automatically generated">
            <a:extLst>
              <a:ext uri="{FF2B5EF4-FFF2-40B4-BE49-F238E27FC236}">
                <a16:creationId xmlns:a16="http://schemas.microsoft.com/office/drawing/2014/main" id="{A198C800-4CB6-47BD-8CBE-EF644C28E8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215" y="6287110"/>
            <a:ext cx="1102885" cy="3858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803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36"/>
    </mc:Choice>
    <mc:Fallback xmlns="">
      <p:transition spd="slow" advTm="33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10B81-7ED3-4D96-91AA-37394C659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Near-surface storage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C03402-B14F-4AD7-989A-7251DA3ED9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478" t="40201" r="54239" b="32165"/>
          <a:stretch/>
        </p:blipFill>
        <p:spPr>
          <a:xfrm>
            <a:off x="201940" y="1359543"/>
            <a:ext cx="4658280" cy="3204978"/>
          </a:xfrm>
          <a:prstGeom prst="rect">
            <a:avLst/>
          </a:prstGeom>
        </p:spPr>
      </p:pic>
      <p:pic>
        <p:nvPicPr>
          <p:cNvPr id="15" name="Graphic 14" descr="Tractor">
            <a:extLst>
              <a:ext uri="{FF2B5EF4-FFF2-40B4-BE49-F238E27FC236}">
                <a16:creationId xmlns:a16="http://schemas.microsoft.com/office/drawing/2014/main" id="{4BE00E67-471C-40D5-971B-95CB24C1AA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29308" y="2381771"/>
            <a:ext cx="914400" cy="914400"/>
          </a:xfrm>
          <a:prstGeom prst="rect">
            <a:avLst/>
          </a:prstGeom>
        </p:spPr>
      </p:pic>
      <p:pic>
        <p:nvPicPr>
          <p:cNvPr id="17" name="Graphic 16" descr="Car">
            <a:extLst>
              <a:ext uri="{FF2B5EF4-FFF2-40B4-BE49-F238E27FC236}">
                <a16:creationId xmlns:a16="http://schemas.microsoft.com/office/drawing/2014/main" id="{240A0932-8C34-4C23-9AA7-AAC82F4FE9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18540" y="2511097"/>
            <a:ext cx="914400" cy="914400"/>
          </a:xfrm>
          <a:prstGeom prst="rect">
            <a:avLst/>
          </a:prstGeom>
        </p:spPr>
      </p:pic>
      <p:pic>
        <p:nvPicPr>
          <p:cNvPr id="18" name="Graphic 45" descr="Farmer">
            <a:extLst>
              <a:ext uri="{FF2B5EF4-FFF2-40B4-BE49-F238E27FC236}">
                <a16:creationId xmlns:a16="http://schemas.microsoft.com/office/drawing/2014/main" id="{49C89EB6-9C77-4A06-A47B-3A45D24E10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89838" y="2776297"/>
            <a:ext cx="813816" cy="813816"/>
          </a:xfrm>
          <a:prstGeom prst="rect">
            <a:avLst/>
          </a:prstGeom>
        </p:spPr>
      </p:pic>
      <p:pic>
        <p:nvPicPr>
          <p:cNvPr id="21" name="Graphic 55" descr="Group">
            <a:extLst>
              <a:ext uri="{FF2B5EF4-FFF2-40B4-BE49-F238E27FC236}">
                <a16:creationId xmlns:a16="http://schemas.microsoft.com/office/drawing/2014/main" id="{28801B60-4600-4F0F-B535-D08A3014AFD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07735" y="3036877"/>
            <a:ext cx="777240" cy="777240"/>
          </a:xfrm>
          <a:prstGeom prst="rect">
            <a:avLst/>
          </a:prstGeom>
        </p:spPr>
      </p:pic>
      <p:pic>
        <p:nvPicPr>
          <p:cNvPr id="22" name="Graphic 9" descr="Stopwatch">
            <a:extLst>
              <a:ext uri="{FF2B5EF4-FFF2-40B4-BE49-F238E27FC236}">
                <a16:creationId xmlns:a16="http://schemas.microsoft.com/office/drawing/2014/main" id="{8679EDC7-BBCC-4B72-ACC1-501E4801471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83541" y="1693537"/>
            <a:ext cx="1306286" cy="13062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13D8806-260E-42DF-85B9-40150549C10E}"/>
              </a:ext>
            </a:extLst>
          </p:cNvPr>
          <p:cNvSpPr txBox="1"/>
          <p:nvPr/>
        </p:nvSpPr>
        <p:spPr>
          <a:xfrm>
            <a:off x="6375087" y="1884379"/>
            <a:ext cx="1306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dirty="0"/>
              <a:t>δ</a:t>
            </a:r>
            <a:r>
              <a:rPr lang="en-GB" sz="5400" baseline="30000" dirty="0"/>
              <a:t>2</a:t>
            </a:r>
            <a:r>
              <a:rPr lang="en-GB" sz="5400" dirty="0"/>
              <a:t>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F7B9B-31B6-448C-B0E5-8C2D6E6ADE8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22379" y="4202098"/>
            <a:ext cx="4327703" cy="235391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5FC6BEB-C4F4-4B2E-A9C1-3FA276C8613D}"/>
              </a:ext>
            </a:extLst>
          </p:cNvPr>
          <p:cNvSpPr txBox="1"/>
          <p:nvPr/>
        </p:nvSpPr>
        <p:spPr>
          <a:xfrm>
            <a:off x="5980317" y="4295959"/>
            <a:ext cx="2138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~ 14ha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59568F-1D8A-4694-B9B2-1AD0316B9C16}"/>
              </a:ext>
            </a:extLst>
          </p:cNvPr>
          <p:cNvSpPr txBox="1"/>
          <p:nvPr/>
        </p:nvSpPr>
        <p:spPr>
          <a:xfrm>
            <a:off x="5976138" y="713255"/>
            <a:ext cx="6172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Full characterisation is challenging: a combination of methods recommended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D195A1-A689-44F9-97FA-4D61480D1642}"/>
              </a:ext>
            </a:extLst>
          </p:cNvPr>
          <p:cNvSpPr txBox="1"/>
          <p:nvPr/>
        </p:nvSpPr>
        <p:spPr>
          <a:xfrm>
            <a:off x="8381442" y="1780744"/>
            <a:ext cx="42094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Water isotopes &amp; transit time modelling:</a:t>
            </a:r>
          </a:p>
          <a:p>
            <a:r>
              <a:rPr lang="en-GB" sz="2800" dirty="0"/>
              <a:t>Timescale of dominant stores and flow paths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12EFC35-2D1B-4002-8C66-83D25F9DEAE7}"/>
              </a:ext>
            </a:extLst>
          </p:cNvPr>
          <p:cNvSpPr txBox="1"/>
          <p:nvPr/>
        </p:nvSpPr>
        <p:spPr>
          <a:xfrm>
            <a:off x="8560605" y="4037633"/>
            <a:ext cx="38138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Cosmic ray neutron sensor  (CRNS): </a:t>
            </a:r>
          </a:p>
          <a:p>
            <a:r>
              <a:rPr lang="en-GB" sz="2800" dirty="0"/>
              <a:t>Large scale near-surface storage dynamics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FEF1663-E162-4637-9562-CB80EE43EA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16" name="Picture 15" descr="A drawing of a face&#10;&#10;Description automatically generated">
            <a:extLst>
              <a:ext uri="{FF2B5EF4-FFF2-40B4-BE49-F238E27FC236}">
                <a16:creationId xmlns:a16="http://schemas.microsoft.com/office/drawing/2014/main" id="{5ED9FCE9-FD68-432F-94A3-305170E975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8" y="6082917"/>
            <a:ext cx="2027246" cy="7092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85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27"/>
    </mc:Choice>
    <mc:Fallback xmlns="">
      <p:transition spd="slow" advTm="24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CD08B-440A-44BD-91D0-D90F5E307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Aim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3A6E3-F218-4905-9030-C2F508574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9665"/>
            <a:ext cx="11353800" cy="46972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Aim: </a:t>
            </a:r>
            <a:r>
              <a:rPr lang="en-GB" dirty="0"/>
              <a:t>Improve understanding of near-surface storage dynamics and their relationship to catchment runoff in a humid managed landscape</a:t>
            </a:r>
          </a:p>
          <a:p>
            <a:pPr marL="0" indent="0">
              <a:buNone/>
            </a:pPr>
            <a:r>
              <a:rPr lang="en-GB" b="1" dirty="0"/>
              <a:t>Objectives: </a:t>
            </a:r>
          </a:p>
          <a:p>
            <a:pPr marL="514350" indent="-514350">
              <a:buAutoNum type="alphaLcParenR"/>
            </a:pPr>
            <a:r>
              <a:rPr lang="en-GB" dirty="0"/>
              <a:t>Assess spatial patterns and timescales of dominant (subsurface) stores and flow pathways using isotope approaches</a:t>
            </a:r>
          </a:p>
          <a:p>
            <a:pPr marL="0" indent="0">
              <a:buNone/>
            </a:pPr>
            <a:endParaRPr lang="en-GB" dirty="0"/>
          </a:p>
          <a:p>
            <a:pPr marL="514350" indent="-514350">
              <a:buAutoNum type="alphaLcParenR" startAt="2"/>
            </a:pPr>
            <a:r>
              <a:rPr lang="en-GB" dirty="0"/>
              <a:t>Understand catchment scale Near Surface Storage (S</a:t>
            </a:r>
            <a:r>
              <a:rPr lang="en-GB" baseline="-25000" dirty="0"/>
              <a:t>NS</a:t>
            </a:r>
            <a:r>
              <a:rPr lang="en-GB" dirty="0"/>
              <a:t>) dynamics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c)   Improve  rainfall runoff modelling by including S</a:t>
            </a:r>
            <a:r>
              <a:rPr lang="en-GB" baseline="-25000" dirty="0"/>
              <a:t>NS  </a:t>
            </a:r>
            <a:r>
              <a:rPr lang="en-GB" dirty="0"/>
              <a:t>in model calibration</a:t>
            </a:r>
          </a:p>
          <a:p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5C97704-177F-4EEB-9D6D-D36723A5A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87AB26A8-5760-40E3-942E-030A54AA30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215" y="6287110"/>
            <a:ext cx="1102885" cy="38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0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00"/>
    </mc:Choice>
    <mc:Fallback xmlns="">
      <p:transition spd="slow" advTm="48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A87F0-1BA9-45BA-B9D8-164E0205F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Study site &amp; Methods</a:t>
            </a:r>
            <a:endParaRPr lang="en-GB" dirty="0"/>
          </a:p>
        </p:txBody>
      </p:sp>
      <p:pic>
        <p:nvPicPr>
          <p:cNvPr id="9" name="Content Placeholder 8" descr="A close up of a map&#10;&#10;Description automatically generated">
            <a:extLst>
              <a:ext uri="{FF2B5EF4-FFF2-40B4-BE49-F238E27FC236}">
                <a16:creationId xmlns:a16="http://schemas.microsoft.com/office/drawing/2014/main" id="{D120C6B5-AD53-48E6-BD71-CFAF4C538C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9" y="1560875"/>
            <a:ext cx="7228000" cy="50040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F4E1B52-D7C4-4673-A5A4-A04D6EAF737F}"/>
              </a:ext>
            </a:extLst>
          </p:cNvPr>
          <p:cNvSpPr/>
          <p:nvPr/>
        </p:nvSpPr>
        <p:spPr>
          <a:xfrm>
            <a:off x="3737113" y="3829878"/>
            <a:ext cx="3846526" cy="2662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9649DB1-F836-4A7B-9851-8B2839CA75D0}"/>
              </a:ext>
            </a:extLst>
          </p:cNvPr>
          <p:cNvSpPr txBox="1">
            <a:spLocks/>
          </p:cNvSpPr>
          <p:nvPr/>
        </p:nvSpPr>
        <p:spPr>
          <a:xfrm>
            <a:off x="3737112" y="4138077"/>
            <a:ext cx="3922432" cy="5154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dirty="0"/>
              <a:t>Elsick catchment (~10km</a:t>
            </a:r>
            <a:r>
              <a:rPr lang="en-GB" sz="2600" baseline="30000" dirty="0"/>
              <a:t>2</a:t>
            </a:r>
            <a:r>
              <a:rPr lang="en-GB" sz="2600" dirty="0"/>
              <a:t>), 90-165 </a:t>
            </a:r>
            <a:r>
              <a:rPr lang="en-GB" sz="2600" dirty="0" err="1"/>
              <a:t>m.a.s.l</a:t>
            </a:r>
            <a:r>
              <a:rPr lang="en-GB" sz="2600" dirty="0"/>
              <a:t>., NE Scotland, UK</a:t>
            </a:r>
          </a:p>
          <a:p>
            <a:r>
              <a:rPr lang="en-GB" sz="2600" dirty="0"/>
              <a:t>Precipitation 800 mm y</a:t>
            </a:r>
            <a:r>
              <a:rPr lang="en-GB" sz="2600" baseline="30000" dirty="0"/>
              <a:t>-1</a:t>
            </a:r>
          </a:p>
          <a:p>
            <a:r>
              <a:rPr lang="en-GB" sz="2600" dirty="0"/>
              <a:t>PET 350 mm y</a:t>
            </a:r>
            <a:r>
              <a:rPr lang="en-GB" sz="2600" baseline="30000" dirty="0"/>
              <a:t>-1</a:t>
            </a:r>
            <a:endParaRPr lang="en-GB" sz="2600" dirty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39DB34-58E7-4964-B62F-BB883EDC6C15}"/>
              </a:ext>
            </a:extLst>
          </p:cNvPr>
          <p:cNvGrpSpPr/>
          <p:nvPr/>
        </p:nvGrpSpPr>
        <p:grpSpPr>
          <a:xfrm>
            <a:off x="8451114" y="3114189"/>
            <a:ext cx="3221588" cy="1788036"/>
            <a:chOff x="11137700" y="3677678"/>
            <a:chExt cx="3221588" cy="1788036"/>
          </a:xfrm>
        </p:grpSpPr>
        <p:sp>
          <p:nvSpPr>
            <p:cNvPr id="59" name="Cube 58">
              <a:extLst>
                <a:ext uri="{FF2B5EF4-FFF2-40B4-BE49-F238E27FC236}">
                  <a16:creationId xmlns:a16="http://schemas.microsoft.com/office/drawing/2014/main" id="{8FB90CA2-1F63-4410-B793-29674A904A41}"/>
                </a:ext>
              </a:extLst>
            </p:cNvPr>
            <p:cNvSpPr/>
            <p:nvPr/>
          </p:nvSpPr>
          <p:spPr>
            <a:xfrm flipH="1">
              <a:off x="11143931" y="4010283"/>
              <a:ext cx="3215357" cy="1455431"/>
            </a:xfrm>
            <a:prstGeom prst="cube">
              <a:avLst>
                <a:gd name="adj" fmla="val 50693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5F434C0-0612-4CF4-B6AE-21C615C45FC2}"/>
                </a:ext>
              </a:extLst>
            </p:cNvPr>
            <p:cNvSpPr txBox="1"/>
            <p:nvPr/>
          </p:nvSpPr>
          <p:spPr>
            <a:xfrm>
              <a:off x="12467023" y="4396716"/>
              <a:ext cx="836563" cy="3192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Podzols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2DAF6EA-8B42-48E8-AE52-6CB77A32C250}"/>
                </a:ext>
              </a:extLst>
            </p:cNvPr>
            <p:cNvGrpSpPr/>
            <p:nvPr/>
          </p:nvGrpSpPr>
          <p:grpSpPr>
            <a:xfrm>
              <a:off x="11143931" y="3843482"/>
              <a:ext cx="2520560" cy="166802"/>
              <a:chOff x="4492822" y="3758550"/>
              <a:chExt cx="5042255" cy="158400"/>
            </a:xfrm>
          </p:grpSpPr>
          <p:sp>
            <p:nvSpPr>
              <p:cNvPr id="65" name="Cube 64">
                <a:extLst>
                  <a:ext uri="{FF2B5EF4-FFF2-40B4-BE49-F238E27FC236}">
                    <a16:creationId xmlns:a16="http://schemas.microsoft.com/office/drawing/2014/main" id="{B0E644A7-EA6E-493B-9DCD-DF15FE76E4F4}"/>
                  </a:ext>
                </a:extLst>
              </p:cNvPr>
              <p:cNvSpPr/>
              <p:nvPr/>
            </p:nvSpPr>
            <p:spPr>
              <a:xfrm flipH="1">
                <a:off x="4492822" y="3758550"/>
                <a:ext cx="5042255" cy="158400"/>
              </a:xfrm>
              <a:prstGeom prst="cube">
                <a:avLst>
                  <a:gd name="adj" fmla="val 83775"/>
                </a:avLst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C44FB00C-7C27-4E0C-B14E-A4C39A4132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76688" y="3832331"/>
                <a:ext cx="4581347" cy="16504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8" name="Graphic 67" descr="Cow">
              <a:extLst>
                <a:ext uri="{FF2B5EF4-FFF2-40B4-BE49-F238E27FC236}">
                  <a16:creationId xmlns:a16="http://schemas.microsoft.com/office/drawing/2014/main" id="{D01B968D-48C4-44D3-9D7C-A73F51EBE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492928" y="3720901"/>
              <a:ext cx="749844" cy="749844"/>
            </a:xfrm>
            <a:prstGeom prst="rect">
              <a:avLst/>
            </a:prstGeom>
          </p:spPr>
        </p:pic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FAEA5597-6ACF-4628-BD49-52955CA3393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1137700" y="3677678"/>
              <a:ext cx="302621" cy="5236"/>
            </a:xfrm>
            <a:prstGeom prst="straightConnector1">
              <a:avLst/>
            </a:prstGeom>
            <a:ln w="254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E550C8AA-3BD5-47BF-A2BA-15B4586AEA34}"/>
                </a:ext>
              </a:extLst>
            </p:cNvPr>
            <p:cNvGrpSpPr/>
            <p:nvPr/>
          </p:nvGrpSpPr>
          <p:grpSpPr>
            <a:xfrm>
              <a:off x="12392941" y="4745390"/>
              <a:ext cx="175310" cy="418365"/>
              <a:chOff x="4019777" y="5629058"/>
              <a:chExt cx="175310" cy="418365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C826641E-988B-47C6-B640-17D24B4486F0}"/>
                  </a:ext>
                </a:extLst>
              </p:cNvPr>
              <p:cNvSpPr/>
              <p:nvPr/>
            </p:nvSpPr>
            <p:spPr>
              <a:xfrm>
                <a:off x="4019777" y="5629058"/>
                <a:ext cx="175142" cy="12469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33F7CEE6-59F3-42E1-A286-3AB7F461ABF1}"/>
                  </a:ext>
                </a:extLst>
              </p:cNvPr>
              <p:cNvSpPr/>
              <p:nvPr/>
            </p:nvSpPr>
            <p:spPr>
              <a:xfrm>
                <a:off x="4019945" y="5776912"/>
                <a:ext cx="175142" cy="124691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39FB1F4A-F073-4AA0-AFF5-C16E69EF29FF}"/>
                  </a:ext>
                </a:extLst>
              </p:cNvPr>
              <p:cNvSpPr/>
              <p:nvPr/>
            </p:nvSpPr>
            <p:spPr>
              <a:xfrm>
                <a:off x="4019777" y="5922732"/>
                <a:ext cx="175142" cy="12469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C8F70A6-26E6-4715-B737-250048596032}"/>
              </a:ext>
            </a:extLst>
          </p:cNvPr>
          <p:cNvGrpSpPr/>
          <p:nvPr/>
        </p:nvGrpSpPr>
        <p:grpSpPr>
          <a:xfrm>
            <a:off x="7927314" y="1027906"/>
            <a:ext cx="3560518" cy="1706979"/>
            <a:chOff x="7927314" y="1027906"/>
            <a:chExt cx="3560518" cy="1706979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81FF39E3-9904-4144-8AE2-5ADA21510CC0}"/>
                </a:ext>
              </a:extLst>
            </p:cNvPr>
            <p:cNvGrpSpPr/>
            <p:nvPr/>
          </p:nvGrpSpPr>
          <p:grpSpPr>
            <a:xfrm>
              <a:off x="7927314" y="1027906"/>
              <a:ext cx="3560518" cy="1706979"/>
              <a:chOff x="7927314" y="1027906"/>
              <a:chExt cx="3560518" cy="1706979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0E9CC1E8-EADB-4574-A1E3-3B25F876D386}"/>
                  </a:ext>
                </a:extLst>
              </p:cNvPr>
              <p:cNvGrpSpPr/>
              <p:nvPr/>
            </p:nvGrpSpPr>
            <p:grpSpPr>
              <a:xfrm>
                <a:off x="8150140" y="1123067"/>
                <a:ext cx="2636048" cy="160422"/>
                <a:chOff x="4492822" y="3758550"/>
                <a:chExt cx="5042255" cy="158400"/>
              </a:xfrm>
            </p:grpSpPr>
            <p:sp>
              <p:nvSpPr>
                <p:cNvPr id="88" name="Cube 87">
                  <a:extLst>
                    <a:ext uri="{FF2B5EF4-FFF2-40B4-BE49-F238E27FC236}">
                      <a16:creationId xmlns:a16="http://schemas.microsoft.com/office/drawing/2014/main" id="{D69BE599-484A-4DD1-BD65-4595B536ADB2}"/>
                    </a:ext>
                  </a:extLst>
                </p:cNvPr>
                <p:cNvSpPr/>
                <p:nvPr/>
              </p:nvSpPr>
              <p:spPr>
                <a:xfrm flipH="1">
                  <a:off x="4492822" y="3758550"/>
                  <a:ext cx="5042255" cy="158400"/>
                </a:xfrm>
                <a:prstGeom prst="cube">
                  <a:avLst>
                    <a:gd name="adj" fmla="val 83775"/>
                  </a:avLst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3C279249-E935-4445-A9A0-A3412BDE03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76688" y="3832331"/>
                  <a:ext cx="4581347" cy="16504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5A02720-AD83-4EE6-AF26-55ACA2FC6BA2}"/>
                  </a:ext>
                </a:extLst>
              </p:cNvPr>
              <p:cNvGrpSpPr/>
              <p:nvPr/>
            </p:nvGrpSpPr>
            <p:grpSpPr>
              <a:xfrm>
                <a:off x="7927314" y="1027906"/>
                <a:ext cx="3560518" cy="1706979"/>
                <a:chOff x="7666057" y="966889"/>
                <a:chExt cx="3560518" cy="1706979"/>
              </a:xfrm>
            </p:grpSpPr>
            <p:sp>
              <p:nvSpPr>
                <p:cNvPr id="35" name="Cube 34">
                  <a:extLst>
                    <a:ext uri="{FF2B5EF4-FFF2-40B4-BE49-F238E27FC236}">
                      <a16:creationId xmlns:a16="http://schemas.microsoft.com/office/drawing/2014/main" id="{A27C84EE-E93B-4401-AEEE-6C2031852C2F}"/>
                    </a:ext>
                  </a:extLst>
                </p:cNvPr>
                <p:cNvSpPr/>
                <p:nvPr/>
              </p:nvSpPr>
              <p:spPr>
                <a:xfrm flipH="1">
                  <a:off x="8011218" y="1249916"/>
                  <a:ext cx="3215357" cy="1423555"/>
                </a:xfrm>
                <a:prstGeom prst="cube">
                  <a:avLst>
                    <a:gd name="adj" fmla="val 50693"/>
                  </a:avLst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044D312-65EB-4669-8AB8-6B1791542E81}"/>
                    </a:ext>
                  </a:extLst>
                </p:cNvPr>
                <p:cNvSpPr txBox="1"/>
                <p:nvPr/>
              </p:nvSpPr>
              <p:spPr>
                <a:xfrm>
                  <a:off x="9119781" y="1608037"/>
                  <a:ext cx="891724" cy="307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b="1" dirty="0"/>
                    <a:t>Gleys </a:t>
                  </a:r>
                </a:p>
              </p:txBody>
            </p: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A913276F-05B0-4A5F-B6AD-B55907042F9D}"/>
                    </a:ext>
                  </a:extLst>
                </p:cNvPr>
                <p:cNvCxnSpPr>
                  <a:cxnSpLocks/>
                  <a:stCxn id="35" idx="2"/>
                  <a:endCxn id="35" idx="4"/>
                </p:cNvCxnSpPr>
                <p:nvPr/>
              </p:nvCxnSpPr>
              <p:spPr>
                <a:xfrm flipH="1">
                  <a:off x="8732861" y="2322515"/>
                  <a:ext cx="2493714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4" name="Graphic 43" descr="Tractor">
                  <a:extLst>
                    <a:ext uri="{FF2B5EF4-FFF2-40B4-BE49-F238E27FC236}">
                      <a16:creationId xmlns:a16="http://schemas.microsoft.com/office/drawing/2014/main" id="{4A969EC4-6FE2-44FB-9DFA-9627A766FD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16058" y="966889"/>
                  <a:ext cx="749844" cy="749844"/>
                </a:xfrm>
                <a:prstGeom prst="rect">
                  <a:avLst/>
                </a:prstGeom>
              </p:spPr>
            </p:pic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BDC2F7C7-B207-4970-89CE-71CCB2E7C2E6}"/>
                    </a:ext>
                  </a:extLst>
                </p:cNvPr>
                <p:cNvSpPr/>
                <p:nvPr/>
              </p:nvSpPr>
              <p:spPr>
                <a:xfrm>
                  <a:off x="8730198" y="2233924"/>
                  <a:ext cx="2493715" cy="21925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AC36A06C-018F-4196-84FC-F854686F5119}"/>
                    </a:ext>
                  </a:extLst>
                </p:cNvPr>
                <p:cNvGrpSpPr/>
                <p:nvPr/>
              </p:nvGrpSpPr>
              <p:grpSpPr>
                <a:xfrm>
                  <a:off x="9107434" y="1961331"/>
                  <a:ext cx="175310" cy="418365"/>
                  <a:chOff x="4019777" y="5629058"/>
                  <a:chExt cx="175310" cy="418365"/>
                </a:xfrm>
              </p:grpSpPr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0A428FB6-12C6-4E26-A99C-989516178340}"/>
                      </a:ext>
                    </a:extLst>
                  </p:cNvPr>
                  <p:cNvSpPr/>
                  <p:nvPr/>
                </p:nvSpPr>
                <p:spPr>
                  <a:xfrm>
                    <a:off x="4019777" y="5629058"/>
                    <a:ext cx="175142" cy="124691"/>
                  </a:xfrm>
                  <a:prstGeom prst="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C5195E97-A400-48F8-A400-306A4ED386B6}"/>
                      </a:ext>
                    </a:extLst>
                  </p:cNvPr>
                  <p:cNvSpPr/>
                  <p:nvPr/>
                </p:nvSpPr>
                <p:spPr>
                  <a:xfrm>
                    <a:off x="4019945" y="5776912"/>
                    <a:ext cx="175142" cy="124691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AAC0AA4A-38ED-4251-8959-FA3FB9A41C51}"/>
                      </a:ext>
                    </a:extLst>
                  </p:cNvPr>
                  <p:cNvSpPr/>
                  <p:nvPr/>
                </p:nvSpPr>
                <p:spPr>
                  <a:xfrm>
                    <a:off x="4019777" y="5922732"/>
                    <a:ext cx="175142" cy="124691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50" name="Cube 49">
                  <a:extLst>
                    <a:ext uri="{FF2B5EF4-FFF2-40B4-BE49-F238E27FC236}">
                      <a16:creationId xmlns:a16="http://schemas.microsoft.com/office/drawing/2014/main" id="{E5D7E987-9E95-4D37-89D8-6F488AA481C4}"/>
                    </a:ext>
                  </a:extLst>
                </p:cNvPr>
                <p:cNvSpPr/>
                <p:nvPr/>
              </p:nvSpPr>
              <p:spPr>
                <a:xfrm flipH="1">
                  <a:off x="7666057" y="1701868"/>
                  <a:ext cx="1047600" cy="972000"/>
                </a:xfrm>
                <a:prstGeom prst="cube">
                  <a:avLst>
                    <a:gd name="adj" fmla="val 83775"/>
                  </a:avLst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" name="Can 22">
                  <a:extLst>
                    <a:ext uri="{FF2B5EF4-FFF2-40B4-BE49-F238E27FC236}">
                      <a16:creationId xmlns:a16="http://schemas.microsoft.com/office/drawing/2014/main" id="{8296B088-424F-42E0-BCD4-4B5796F97A70}"/>
                    </a:ext>
                  </a:extLst>
                </p:cNvPr>
                <p:cNvSpPr/>
                <p:nvPr/>
              </p:nvSpPr>
              <p:spPr>
                <a:xfrm rot="5400000" flipV="1">
                  <a:off x="8097019" y="1686867"/>
                  <a:ext cx="307774" cy="266947"/>
                </a:xfrm>
                <a:prstGeom prst="can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52" name="Straight Arrow Connector 51">
                  <a:extLst>
                    <a:ext uri="{FF2B5EF4-FFF2-40B4-BE49-F238E27FC236}">
                      <a16:creationId xmlns:a16="http://schemas.microsoft.com/office/drawing/2014/main" id="{D432E31D-5ECA-4C19-BF35-B1F6C9382A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12628" y="2150966"/>
                  <a:ext cx="302621" cy="307777"/>
                </a:xfrm>
                <a:prstGeom prst="straightConnector1">
                  <a:avLst/>
                </a:prstGeom>
                <a:ln w="22225">
                  <a:solidFill>
                    <a:schemeClr val="accent5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>
                  <a:extLst>
                    <a:ext uri="{FF2B5EF4-FFF2-40B4-BE49-F238E27FC236}">
                      <a16:creationId xmlns:a16="http://schemas.microsoft.com/office/drawing/2014/main" id="{DA387EA0-0585-4F03-848F-EA8B0F27F5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7888883" y="1831599"/>
                  <a:ext cx="302621" cy="5236"/>
                </a:xfrm>
                <a:prstGeom prst="straightConnector1">
                  <a:avLst/>
                </a:prstGeom>
                <a:ln w="22225">
                  <a:solidFill>
                    <a:schemeClr val="accent5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2F47CC36-A376-4444-BF79-68AD71983B99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042673" y="1027906"/>
              <a:ext cx="302621" cy="5236"/>
            </a:xfrm>
            <a:prstGeom prst="straightConnector1">
              <a:avLst/>
            </a:prstGeom>
            <a:ln w="254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44B50B6-258A-4C10-B42A-9E38D7BA5895}"/>
              </a:ext>
            </a:extLst>
          </p:cNvPr>
          <p:cNvGrpSpPr/>
          <p:nvPr/>
        </p:nvGrpSpPr>
        <p:grpSpPr>
          <a:xfrm>
            <a:off x="9373554" y="4920771"/>
            <a:ext cx="2510001" cy="1633456"/>
            <a:chOff x="9373554" y="4920771"/>
            <a:chExt cx="2510001" cy="1633456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28859EB4-6A23-449A-BB60-046217F5DFF4}"/>
                </a:ext>
              </a:extLst>
            </p:cNvPr>
            <p:cNvGrpSpPr/>
            <p:nvPr/>
          </p:nvGrpSpPr>
          <p:grpSpPr>
            <a:xfrm>
              <a:off x="9373554" y="4920771"/>
              <a:ext cx="2510001" cy="1633456"/>
              <a:chOff x="9373554" y="4920771"/>
              <a:chExt cx="2510001" cy="1633456"/>
            </a:xfrm>
          </p:grpSpPr>
          <p:sp>
            <p:nvSpPr>
              <p:cNvPr id="92" name="Cube 91">
                <a:extLst>
                  <a:ext uri="{FF2B5EF4-FFF2-40B4-BE49-F238E27FC236}">
                    <a16:creationId xmlns:a16="http://schemas.microsoft.com/office/drawing/2014/main" id="{25BB85AA-B038-48B4-B54B-1C6DA378E9C0}"/>
                  </a:ext>
                </a:extLst>
              </p:cNvPr>
              <p:cNvSpPr/>
              <p:nvPr/>
            </p:nvSpPr>
            <p:spPr>
              <a:xfrm flipH="1">
                <a:off x="9373554" y="5524074"/>
                <a:ext cx="2510001" cy="1030153"/>
              </a:xfrm>
              <a:prstGeom prst="cube">
                <a:avLst>
                  <a:gd name="adj" fmla="val 50693"/>
                </a:avLst>
              </a:prstGeom>
              <a:solidFill>
                <a:srgbClr val="392417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highlight>
                    <a:srgbClr val="800000"/>
                  </a:highlight>
                </a:endParaRPr>
              </a:p>
            </p:txBody>
          </p:sp>
          <p:pic>
            <p:nvPicPr>
              <p:cNvPr id="103" name="Graphic 102" descr="Forest scene">
                <a:extLst>
                  <a:ext uri="{FF2B5EF4-FFF2-40B4-BE49-F238E27FC236}">
                    <a16:creationId xmlns:a16="http://schemas.microsoft.com/office/drawing/2014/main" id="{F6D6245F-A0D4-4FEB-A6FE-0C63E5582E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0171354" y="4920771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8A2784D0-9DD4-4EA2-BA46-1620A43D5AAA}"/>
                </a:ext>
              </a:extLst>
            </p:cNvPr>
            <p:cNvSpPr txBox="1"/>
            <p:nvPr/>
          </p:nvSpPr>
          <p:spPr>
            <a:xfrm>
              <a:off x="10272762" y="5875411"/>
              <a:ext cx="1081038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Peaty podzols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AB9EC4C-C967-4CE6-B760-C0581CD66082}"/>
              </a:ext>
            </a:extLst>
          </p:cNvPr>
          <p:cNvSpPr/>
          <p:nvPr/>
        </p:nvSpPr>
        <p:spPr>
          <a:xfrm>
            <a:off x="519298" y="6288258"/>
            <a:ext cx="1000013" cy="110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DFCB15-5F3F-448A-BD08-F9B1405756A2}"/>
              </a:ext>
            </a:extLst>
          </p:cNvPr>
          <p:cNvGrpSpPr/>
          <p:nvPr/>
        </p:nvGrpSpPr>
        <p:grpSpPr>
          <a:xfrm>
            <a:off x="156411" y="4073367"/>
            <a:ext cx="2166929" cy="2607622"/>
            <a:chOff x="156411" y="3977831"/>
            <a:chExt cx="2166929" cy="2607622"/>
          </a:xfrm>
        </p:grpSpPr>
        <p:pic>
          <p:nvPicPr>
            <p:cNvPr id="54" name="Content Placeholder 8" descr="A close up of a map&#10;&#10;Description automatically generated">
              <a:extLst>
                <a:ext uri="{FF2B5EF4-FFF2-40B4-BE49-F238E27FC236}">
                  <a16:creationId xmlns:a16="http://schemas.microsoft.com/office/drawing/2014/main" id="{089402CB-75D3-4DB3-979C-398F1F0A1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8" t="50959" r="79899" b="38010"/>
            <a:stretch/>
          </p:blipFill>
          <p:spPr>
            <a:xfrm>
              <a:off x="156411" y="3977831"/>
              <a:ext cx="1973178" cy="883178"/>
            </a:xfrm>
            <a:prstGeom prst="rect">
              <a:avLst/>
            </a:prstGeom>
          </p:spPr>
        </p:pic>
        <p:pic>
          <p:nvPicPr>
            <p:cNvPr id="55" name="Content Placeholder 8" descr="A close up of a map&#10;&#10;Description automatically generated">
              <a:extLst>
                <a:ext uri="{FF2B5EF4-FFF2-40B4-BE49-F238E27FC236}">
                  <a16:creationId xmlns:a16="http://schemas.microsoft.com/office/drawing/2014/main" id="{98FE9571-A10F-4CDC-A24E-DF5E8DA384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3" t="88226" r="93874" b="8008"/>
            <a:stretch/>
          </p:blipFill>
          <p:spPr>
            <a:xfrm rot="16200000">
              <a:off x="241498" y="6276427"/>
              <a:ext cx="254016" cy="301584"/>
            </a:xfrm>
            <a:prstGeom prst="rect">
              <a:avLst/>
            </a:prstGeom>
          </p:spPr>
        </p:pic>
        <p:pic>
          <p:nvPicPr>
            <p:cNvPr id="57" name="Content Placeholder 8" descr="A close up of a map&#10;&#10;Description automatically generated">
              <a:extLst>
                <a:ext uri="{FF2B5EF4-FFF2-40B4-BE49-F238E27FC236}">
                  <a16:creationId xmlns:a16="http://schemas.microsoft.com/office/drawing/2014/main" id="{9A1453D2-F1CC-4F85-9195-AF9B07F23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8" t="67827" r="79899" b="14224"/>
            <a:stretch/>
          </p:blipFill>
          <p:spPr>
            <a:xfrm>
              <a:off x="156411" y="4863171"/>
              <a:ext cx="1973178" cy="143704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9CF8A2-5BE3-487C-BC78-185C4A0B804E}"/>
                </a:ext>
              </a:extLst>
            </p:cNvPr>
            <p:cNvSpPr txBox="1"/>
            <p:nvPr/>
          </p:nvSpPr>
          <p:spPr>
            <a:xfrm>
              <a:off x="513671" y="6277676"/>
              <a:ext cx="18096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Mobile soil water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531819C-A1C2-4149-A5FC-C0FB418CE6EE}"/>
              </a:ext>
            </a:extLst>
          </p:cNvPr>
          <p:cNvSpPr/>
          <p:nvPr/>
        </p:nvSpPr>
        <p:spPr>
          <a:xfrm>
            <a:off x="513671" y="3005449"/>
            <a:ext cx="1005640" cy="2472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6F07E63-D728-4A9E-BEBB-A753FBFC4BF6}"/>
              </a:ext>
            </a:extLst>
          </p:cNvPr>
          <p:cNvSpPr/>
          <p:nvPr/>
        </p:nvSpPr>
        <p:spPr>
          <a:xfrm>
            <a:off x="513671" y="2834940"/>
            <a:ext cx="1005640" cy="2472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EEFB51C-60A4-4FB4-9B90-4F4AC44E3C47}"/>
              </a:ext>
            </a:extLst>
          </p:cNvPr>
          <p:cNvSpPr/>
          <p:nvPr/>
        </p:nvSpPr>
        <p:spPr>
          <a:xfrm>
            <a:off x="514026" y="3201184"/>
            <a:ext cx="1451252" cy="2220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F4D709D8-66D3-4AC6-81E9-2098F22517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8" name="Picture 57" descr="A drawing of a face&#10;&#10;Description automatically generated">
            <a:extLst>
              <a:ext uri="{FF2B5EF4-FFF2-40B4-BE49-F238E27FC236}">
                <a16:creationId xmlns:a16="http://schemas.microsoft.com/office/drawing/2014/main" id="{72A72A18-DAF5-42FB-AB9B-0B25B96BEA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297" y="6395747"/>
            <a:ext cx="1102885" cy="3858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227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20"/>
    </mc:Choice>
    <mc:Fallback xmlns="">
      <p:transition spd="slow" advTm="85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60" grpId="0" animBg="1"/>
      <p:bldP spid="60" grpId="1" animBg="1"/>
      <p:bldP spid="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A0470-94B7-496E-B93D-435F4AF3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Study site &amp; Methods</a:t>
            </a:r>
            <a:endParaRPr lang="en-GB" dirty="0"/>
          </a:p>
        </p:txBody>
      </p:sp>
      <p:pic>
        <p:nvPicPr>
          <p:cNvPr id="3" name="Content Placeholder 8" descr="A close up of a map&#10;&#10;Description automatically generated">
            <a:extLst>
              <a:ext uri="{FF2B5EF4-FFF2-40B4-BE49-F238E27FC236}">
                <a16:creationId xmlns:a16="http://schemas.microsoft.com/office/drawing/2014/main" id="{E8B47B83-80EE-4C4E-9AF7-E31F637D3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" r="48120"/>
          <a:stretch/>
        </p:blipFill>
        <p:spPr>
          <a:xfrm>
            <a:off x="690464" y="1480566"/>
            <a:ext cx="4030825" cy="5377434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CE1C93-4462-4329-9F15-B2DD66645B22}"/>
              </a:ext>
            </a:extLst>
          </p:cNvPr>
          <p:cNvSpPr/>
          <p:nvPr/>
        </p:nvSpPr>
        <p:spPr>
          <a:xfrm>
            <a:off x="4068146" y="1455576"/>
            <a:ext cx="1306286" cy="765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D10656-10DA-4A09-9D29-646FE4AC7C28}"/>
              </a:ext>
            </a:extLst>
          </p:cNvPr>
          <p:cNvSpPr/>
          <p:nvPr/>
        </p:nvSpPr>
        <p:spPr>
          <a:xfrm>
            <a:off x="4201885" y="3891789"/>
            <a:ext cx="1306286" cy="765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47EA2F-68CD-4EC6-855F-97F3C48EDC5A}"/>
              </a:ext>
            </a:extLst>
          </p:cNvPr>
          <p:cNvSpPr/>
          <p:nvPr/>
        </p:nvSpPr>
        <p:spPr>
          <a:xfrm>
            <a:off x="838200" y="6578546"/>
            <a:ext cx="1306286" cy="111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3044DD83-68B9-4AC3-9C31-F445476EF7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9367" y="3893684"/>
            <a:ext cx="4180051" cy="226752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833C6F8-EA9C-4960-896C-549F0A5E41AA}"/>
              </a:ext>
            </a:extLst>
          </p:cNvPr>
          <p:cNvGrpSpPr/>
          <p:nvPr/>
        </p:nvGrpSpPr>
        <p:grpSpPr>
          <a:xfrm>
            <a:off x="5698290" y="368746"/>
            <a:ext cx="6788569" cy="3530988"/>
            <a:chOff x="5698290" y="368746"/>
            <a:chExt cx="6788569" cy="353098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7401232-510B-48EB-B6D8-C7883695A53E}"/>
                </a:ext>
              </a:extLst>
            </p:cNvPr>
            <p:cNvGrpSpPr/>
            <p:nvPr/>
          </p:nvGrpSpPr>
          <p:grpSpPr>
            <a:xfrm>
              <a:off x="5698290" y="368746"/>
              <a:ext cx="3881812" cy="3530988"/>
              <a:chOff x="5744756" y="171472"/>
              <a:chExt cx="4359691" cy="431485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A759F9C-0CFA-4DD3-BB72-E8A1B36AB6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31411" t="25797" r="32831" b="11255"/>
              <a:stretch/>
            </p:blipFill>
            <p:spPr>
              <a:xfrm>
                <a:off x="5744756" y="171472"/>
                <a:ext cx="4359691" cy="4314859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4D7DE46-18CE-4537-8C29-1868FCB6233E}"/>
                  </a:ext>
                </a:extLst>
              </p:cNvPr>
              <p:cNvSpPr/>
              <p:nvPr/>
            </p:nvSpPr>
            <p:spPr>
              <a:xfrm>
                <a:off x="9011112" y="1869743"/>
                <a:ext cx="777521" cy="3664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BECC25D-B232-4948-9641-F7F83BB3A282}"/>
                  </a:ext>
                </a:extLst>
              </p:cNvPr>
              <p:cNvSpPr/>
              <p:nvPr/>
            </p:nvSpPr>
            <p:spPr>
              <a:xfrm>
                <a:off x="5821978" y="1834768"/>
                <a:ext cx="777521" cy="3664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26436264-FEDC-4BEC-91F2-04769F45119F}"/>
                </a:ext>
              </a:extLst>
            </p:cNvPr>
            <p:cNvSpPr txBox="1"/>
            <p:nvPr/>
          </p:nvSpPr>
          <p:spPr>
            <a:xfrm>
              <a:off x="9434194" y="1062827"/>
              <a:ext cx="305266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Gamma distribution model, </a:t>
              </a:r>
              <a:r>
                <a:rPr lang="en-GB" i="1" dirty="0"/>
                <a:t>Kirchner 2000</a:t>
              </a:r>
            </a:p>
            <a:p>
              <a:endParaRPr lang="en-GB" dirty="0"/>
            </a:p>
            <a:p>
              <a:r>
                <a:rPr lang="en-GB" dirty="0"/>
                <a:t>Young water fractions,</a:t>
              </a:r>
            </a:p>
            <a:p>
              <a:r>
                <a:rPr lang="en-GB" dirty="0"/>
                <a:t>(&lt;60 days in age)  </a:t>
              </a:r>
            </a:p>
            <a:p>
              <a:r>
                <a:rPr lang="en-GB" i="1" dirty="0"/>
                <a:t>Kirchner 2016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79D25A3-7B1A-4589-9341-93FF3A839C91}"/>
              </a:ext>
            </a:extLst>
          </p:cNvPr>
          <p:cNvSpPr txBox="1"/>
          <p:nvPr/>
        </p:nvSpPr>
        <p:spPr>
          <a:xfrm>
            <a:off x="6599499" y="3785162"/>
            <a:ext cx="3721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From: McGuire &amp; McDonnell, 2006</a:t>
            </a:r>
            <a:endParaRPr lang="en-GB" sz="1200" i="1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E18EF78-CCAA-4781-A2E8-53E66794BD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7517" y="4430276"/>
            <a:ext cx="3381850" cy="183945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B95787A-61BC-45D6-8857-B89F88506914}"/>
              </a:ext>
            </a:extLst>
          </p:cNvPr>
          <p:cNvSpPr/>
          <p:nvPr/>
        </p:nvSpPr>
        <p:spPr>
          <a:xfrm>
            <a:off x="838200" y="4169283"/>
            <a:ext cx="1544053" cy="2409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690AAA2-FDE9-401A-9D29-93A3896D8E0A}"/>
              </a:ext>
            </a:extLst>
          </p:cNvPr>
          <p:cNvGrpSpPr/>
          <p:nvPr/>
        </p:nvGrpSpPr>
        <p:grpSpPr>
          <a:xfrm>
            <a:off x="213148" y="4180202"/>
            <a:ext cx="2166929" cy="2607622"/>
            <a:chOff x="156411" y="3977831"/>
            <a:chExt cx="2166929" cy="2607622"/>
          </a:xfrm>
        </p:grpSpPr>
        <p:pic>
          <p:nvPicPr>
            <p:cNvPr id="45" name="Content Placeholder 8" descr="A close up of a map&#10;&#10;Description automatically generated">
              <a:extLst>
                <a:ext uri="{FF2B5EF4-FFF2-40B4-BE49-F238E27FC236}">
                  <a16:creationId xmlns:a16="http://schemas.microsoft.com/office/drawing/2014/main" id="{2A33BEB6-8ED5-4B52-B493-B5A2765AEC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8" t="50959" r="79899" b="38010"/>
            <a:stretch/>
          </p:blipFill>
          <p:spPr>
            <a:xfrm>
              <a:off x="156411" y="3977831"/>
              <a:ext cx="1973178" cy="883178"/>
            </a:xfrm>
            <a:prstGeom prst="rect">
              <a:avLst/>
            </a:prstGeom>
          </p:spPr>
        </p:pic>
        <p:pic>
          <p:nvPicPr>
            <p:cNvPr id="46" name="Content Placeholder 8" descr="A close up of a map&#10;&#10;Description automatically generated">
              <a:extLst>
                <a:ext uri="{FF2B5EF4-FFF2-40B4-BE49-F238E27FC236}">
                  <a16:creationId xmlns:a16="http://schemas.microsoft.com/office/drawing/2014/main" id="{72474C21-164A-4B94-8697-D0D033B0A5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3" t="88226" r="93874" b="8008"/>
            <a:stretch/>
          </p:blipFill>
          <p:spPr>
            <a:xfrm rot="16200000">
              <a:off x="241498" y="6276427"/>
              <a:ext cx="254016" cy="301584"/>
            </a:xfrm>
            <a:prstGeom prst="rect">
              <a:avLst/>
            </a:prstGeom>
          </p:spPr>
        </p:pic>
        <p:pic>
          <p:nvPicPr>
            <p:cNvPr id="47" name="Content Placeholder 8" descr="A close up of a map&#10;&#10;Description automatically generated">
              <a:extLst>
                <a:ext uri="{FF2B5EF4-FFF2-40B4-BE49-F238E27FC236}">
                  <a16:creationId xmlns:a16="http://schemas.microsoft.com/office/drawing/2014/main" id="{79CBDE61-161A-443F-AB1E-6A422E5A3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8" t="67827" r="79899" b="14224"/>
            <a:stretch/>
          </p:blipFill>
          <p:spPr>
            <a:xfrm>
              <a:off x="156411" y="4863171"/>
              <a:ext cx="1973178" cy="1437042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17D287D-0294-46E3-A0E4-3BD4D90949CE}"/>
                </a:ext>
              </a:extLst>
            </p:cNvPr>
            <p:cNvSpPr txBox="1"/>
            <p:nvPr/>
          </p:nvSpPr>
          <p:spPr>
            <a:xfrm>
              <a:off x="513671" y="6277676"/>
              <a:ext cx="18096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Mobile soil water</a:t>
              </a:r>
            </a:p>
          </p:txBody>
        </p:sp>
      </p:grp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3509B2AD-72F9-4C1B-BB2E-4B4AE1C3FE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23" name="Picture 22" descr="A drawing of a face&#10;&#10;Description automatically generated">
            <a:extLst>
              <a:ext uri="{FF2B5EF4-FFF2-40B4-BE49-F238E27FC236}">
                <a16:creationId xmlns:a16="http://schemas.microsoft.com/office/drawing/2014/main" id="{DAE2085A-B854-48CD-993F-7F038F5A33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215" y="6287110"/>
            <a:ext cx="1102885" cy="3858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68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84"/>
    </mc:Choice>
    <mc:Fallback xmlns="">
      <p:transition spd="slow" advTm="92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6CEFF-4CF2-401E-9833-A8B897DD0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90" y="253159"/>
            <a:ext cx="11567110" cy="1325563"/>
          </a:xfrm>
        </p:spPr>
        <p:txBody>
          <a:bodyPr/>
          <a:lstStyle/>
          <a:p>
            <a:r>
              <a:rPr lang="en-GB" b="1" dirty="0"/>
              <a:t>Greater isotopic variability during wetter conditions</a:t>
            </a:r>
            <a:endParaRPr lang="en-GB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7809EF6F-4F91-44A8-B6A3-6CF67267D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9"/>
          <a:stretch/>
        </p:blipFill>
        <p:spPr>
          <a:xfrm>
            <a:off x="408990" y="1272875"/>
            <a:ext cx="5546659" cy="5220000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B097B9E5-1DBF-4797-9EF0-A3F4DE547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353" y="1272875"/>
            <a:ext cx="5817657" cy="533330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54A88D3-0C96-4848-A01A-E948C3D82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6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88"/>
    </mc:Choice>
    <mc:Fallback xmlns="">
      <p:transition spd="slow" advTm="92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6CEFF-4CF2-401E-9833-A8B897DD0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28300" cy="1668948"/>
          </a:xfrm>
        </p:spPr>
        <p:txBody>
          <a:bodyPr>
            <a:noAutofit/>
          </a:bodyPr>
          <a:lstStyle/>
          <a:p>
            <a:r>
              <a:rPr lang="en-GB" b="1" dirty="0"/>
              <a:t>Stable water isotopes revealed fast and homogeneous responses across soil units and sub-catchments</a:t>
            </a:r>
            <a:endParaRPr lang="en-GB" dirty="0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EDFD70AE-19C5-48CF-8CB4-6F38662995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6"/>
          <a:stretch/>
        </p:blipFill>
        <p:spPr>
          <a:xfrm>
            <a:off x="1584960" y="2065550"/>
            <a:ext cx="9022080" cy="47924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5640B2F-ECF6-41A7-A986-6F3504EE9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883AA953-4614-4B1C-ACAB-B0600A8BDC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215" y="6287110"/>
            <a:ext cx="1102885" cy="38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8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48"/>
    </mc:Choice>
    <mc:Fallback xmlns="">
      <p:transition spd="slow" advTm="80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>
            <a:extLst>
              <a:ext uri="{FF2B5EF4-FFF2-40B4-BE49-F238E27FC236}">
                <a16:creationId xmlns:a16="http://schemas.microsoft.com/office/drawing/2014/main" id="{6666EA14-1792-4828-A57E-E9E508B17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4077" y="1072145"/>
            <a:ext cx="12439614" cy="5104067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99C9E7A6-0884-4769-8485-1836BA9596B4}"/>
              </a:ext>
            </a:extLst>
          </p:cNvPr>
          <p:cNvSpPr txBox="1"/>
          <p:nvPr/>
        </p:nvSpPr>
        <p:spPr>
          <a:xfrm>
            <a:off x="2342148" y="3439512"/>
            <a:ext cx="978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0-40 cm</a:t>
            </a:r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72FD874D-8902-465E-AA31-5ED8972D4E34}"/>
              </a:ext>
            </a:extLst>
          </p:cNvPr>
          <p:cNvCxnSpPr>
            <a:cxnSpLocks/>
          </p:cNvCxnSpPr>
          <p:nvPr/>
        </p:nvCxnSpPr>
        <p:spPr>
          <a:xfrm>
            <a:off x="2390274" y="3439512"/>
            <a:ext cx="0" cy="57101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8715394-0F74-420F-BC94-4031322CA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CEC97BC-BE55-44DD-8F76-7B6B14ECC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62" y="-191533"/>
            <a:ext cx="12015538" cy="1668948"/>
          </a:xfrm>
        </p:spPr>
        <p:txBody>
          <a:bodyPr>
            <a:noAutofit/>
          </a:bodyPr>
          <a:lstStyle/>
          <a:p>
            <a:r>
              <a:rPr lang="en-GB" b="1" dirty="0"/>
              <a:t>CRS-near surface storage in rainfall-runoff modelling</a:t>
            </a: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DBDE9217-E7C7-4593-B487-F6E81D8E1D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215" y="6287110"/>
            <a:ext cx="1102885" cy="38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5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87"/>
    </mc:Choice>
    <mc:Fallback xmlns="">
      <p:transition spd="slow" advTm="91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1.3|1.7|12.5|0.6|10.3|10.9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1.3|1.7|12.5|0.6|10.3|10.9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9|9.6|0.8|6.1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2.4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8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8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4580</TotalTime>
  <Words>464</Words>
  <Application>Microsoft Office PowerPoint</Application>
  <PresentationFormat>Widescreen</PresentationFormat>
  <Paragraphs>74</Paragraphs>
  <Slides>13</Slides>
  <Notes>13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Office Theme</vt:lpstr>
      <vt:lpstr>Integrating water isotopes and cosmic ray sensor data with modelling to understand near-surface storage-discharge relationships in managed landscapes</vt:lpstr>
      <vt:lpstr>Near-surface storage</vt:lpstr>
      <vt:lpstr>Near-surface storage</vt:lpstr>
      <vt:lpstr>Aim and objectives</vt:lpstr>
      <vt:lpstr>Study site &amp; Methods</vt:lpstr>
      <vt:lpstr>Study site &amp; Methods</vt:lpstr>
      <vt:lpstr>Greater isotopic variability during wetter conditions</vt:lpstr>
      <vt:lpstr>Stable water isotopes revealed fast and homogeneous responses across soil units and sub-catchments</vt:lpstr>
      <vt:lpstr>CRS-near surface storage in rainfall-runoff modelling</vt:lpstr>
      <vt:lpstr>CRS near-surface storage related well to catchment scale storage and stream discharge</vt:lpstr>
      <vt:lpstr>Model calibration including CRS near-surface storage improved model catchment internal dynamics</vt:lpstr>
      <vt:lpstr>Conclusions</vt:lpstr>
      <vt:lpstr>Want to know more?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Integrating water isotopes and cosmic ray sensor data with modelling to understand near-surface storage-discharge relationships in managed landscapes</dc:title>
  <dc:creator>Katya Petrova</dc:creator>
  <cp:lastModifiedBy>Katya Petrova</cp:lastModifiedBy>
  <cp:revision>165</cp:revision>
  <dcterms:created xsi:type="dcterms:W3CDTF">2020-04-03T10:17:19Z</dcterms:created>
  <dcterms:modified xsi:type="dcterms:W3CDTF">2020-05-01T21:33:03Z</dcterms:modified>
</cp:coreProperties>
</file>