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16"/>
  </p:notesMasterIdLst>
  <p:handoutMasterIdLst>
    <p:handoutMasterId r:id="rId17"/>
  </p:handoutMasterIdLst>
  <p:sldIdLst>
    <p:sldId id="259" r:id="rId2"/>
    <p:sldId id="272" r:id="rId3"/>
    <p:sldId id="274" r:id="rId4"/>
    <p:sldId id="283" r:id="rId5"/>
    <p:sldId id="275" r:id="rId6"/>
    <p:sldId id="276" r:id="rId7"/>
    <p:sldId id="277" r:id="rId8"/>
    <p:sldId id="284" r:id="rId9"/>
    <p:sldId id="280" r:id="rId10"/>
    <p:sldId id="282" r:id="rId11"/>
    <p:sldId id="278" r:id="rId12"/>
    <p:sldId id="279" r:id="rId13"/>
    <p:sldId id="273" r:id="rId14"/>
    <p:sldId id="285" r:id="rId15"/>
  </p:sldIdLst>
  <p:sldSz cx="12192000" cy="6858000"/>
  <p:notesSz cx="6858000" cy="9945688"/>
  <p:defaultTextStyle>
    <a:defPPr>
      <a:defRPr lang="en-GB"/>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Chris" initials="JC" lastIdx="1" clrIdx="0">
    <p:extLst>
      <p:ext uri="{19B8F6BF-5375-455C-9EA6-DF929625EA0E}">
        <p15:presenceInfo xmlns:p15="http://schemas.microsoft.com/office/powerpoint/2012/main" userId="S::calj2004@ic.ac.uk::08b54edf-948f-4f4a-be77-0236d76bbf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A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26"/>
    <p:restoredTop sz="59831"/>
  </p:normalViewPr>
  <p:slideViewPr>
    <p:cSldViewPr>
      <p:cViewPr varScale="1">
        <p:scale>
          <a:sx n="67" d="100"/>
          <a:sy n="67" d="100"/>
        </p:scale>
        <p:origin x="2264" y="168"/>
      </p:cViewPr>
      <p:guideLst>
        <p:guide orient="horz" pos="2160"/>
        <p:guide pos="3840"/>
      </p:guideLst>
    </p:cSldViewPr>
  </p:slideViewPr>
  <p:notesTextViewPr>
    <p:cViewPr>
      <p:scale>
        <a:sx n="195" d="100"/>
        <a:sy n="195" d="100"/>
      </p:scale>
      <p:origin x="0" y="-488"/>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888"/>
          </a:xfrm>
          <a:prstGeom prst="rect">
            <a:avLst/>
          </a:prstGeom>
        </p:spPr>
        <p:txBody>
          <a:bodyPr vert="horz" lIns="92574" tIns="46287" rIns="92574" bIns="46287"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96888"/>
          </a:xfrm>
          <a:prstGeom prst="rect">
            <a:avLst/>
          </a:prstGeom>
        </p:spPr>
        <p:txBody>
          <a:bodyPr vert="horz" wrap="square" lIns="92574" tIns="46287" rIns="92574" bIns="46287" numCol="1" anchor="t"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F6218994-8086-4297-A5D8-8BF031E0171E}" type="datetimeFigureOut">
              <a:rPr lang="en-US" altLang="en-US"/>
              <a:pPr/>
              <a:t>4/26/20</a:t>
            </a:fld>
            <a:endParaRPr lang="en-US" altLang="en-US"/>
          </a:p>
        </p:txBody>
      </p:sp>
      <p:sp>
        <p:nvSpPr>
          <p:cNvPr id="4" name="Footer Placeholder 3"/>
          <p:cNvSpPr>
            <a:spLocks noGrp="1"/>
          </p:cNvSpPr>
          <p:nvPr>
            <p:ph type="ftr" sz="quarter" idx="2"/>
          </p:nvPr>
        </p:nvSpPr>
        <p:spPr>
          <a:xfrm>
            <a:off x="0" y="9447213"/>
            <a:ext cx="2971800" cy="496887"/>
          </a:xfrm>
          <a:prstGeom prst="rect">
            <a:avLst/>
          </a:prstGeom>
        </p:spPr>
        <p:txBody>
          <a:bodyPr vert="horz" lIns="92574" tIns="46287" rIns="92574" bIns="46287"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9447213"/>
            <a:ext cx="2971800" cy="496887"/>
          </a:xfrm>
          <a:prstGeom prst="rect">
            <a:avLst/>
          </a:prstGeom>
        </p:spPr>
        <p:txBody>
          <a:bodyPr vert="horz" wrap="square" lIns="92574" tIns="46287" rIns="92574" bIns="46287" numCol="1" anchor="b"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2C8283DB-22A6-43A2-B3A2-2DA6BC7335A6}" type="slidenum">
              <a:rPr lang="en-US" altLang="en-US"/>
              <a:pPr/>
              <a:t>‹#›</a:t>
            </a:fld>
            <a:endParaRPr lang="en-US" altLang="en-US"/>
          </a:p>
        </p:txBody>
      </p:sp>
    </p:spTree>
    <p:extLst>
      <p:ext uri="{BB962C8B-B14F-4D97-AF65-F5344CB8AC3E}">
        <p14:creationId xmlns:p14="http://schemas.microsoft.com/office/powerpoint/2010/main" val="25753194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888"/>
          </a:xfrm>
          <a:prstGeom prst="rect">
            <a:avLst/>
          </a:prstGeom>
        </p:spPr>
        <p:txBody>
          <a:bodyPr vert="horz" lIns="92574" tIns="46287" rIns="92574" bIns="46287"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96888"/>
          </a:xfrm>
          <a:prstGeom prst="rect">
            <a:avLst/>
          </a:prstGeom>
        </p:spPr>
        <p:txBody>
          <a:bodyPr vert="horz" wrap="square" lIns="92574" tIns="46287" rIns="92574" bIns="46287" numCol="1" anchor="t"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CE91C88C-9620-4265-A5A2-0D75A45ADF2F}" type="datetimeFigureOut">
              <a:rPr lang="en-US" altLang="en-US"/>
              <a:pPr/>
              <a:t>4/26/20</a:t>
            </a:fld>
            <a:endParaRPr lang="en-US" altLang="en-US"/>
          </a:p>
        </p:txBody>
      </p:sp>
      <p:sp>
        <p:nvSpPr>
          <p:cNvPr id="4" name="Slide Image Placeholder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2574" tIns="46287" rIns="92574" bIns="46287" rtlCol="0" anchor="ctr"/>
          <a:lstStyle/>
          <a:p>
            <a:pPr lvl="0"/>
            <a:endParaRPr lang="en-US" noProof="0" dirty="0"/>
          </a:p>
        </p:txBody>
      </p:sp>
      <p:sp>
        <p:nvSpPr>
          <p:cNvPr id="5" name="Notes Placeholder 4"/>
          <p:cNvSpPr>
            <a:spLocks noGrp="1"/>
          </p:cNvSpPr>
          <p:nvPr>
            <p:ph type="body" sz="quarter" idx="3"/>
          </p:nvPr>
        </p:nvSpPr>
        <p:spPr>
          <a:xfrm>
            <a:off x="685800" y="4724400"/>
            <a:ext cx="5486400" cy="4475163"/>
          </a:xfrm>
          <a:prstGeom prst="rect">
            <a:avLst/>
          </a:prstGeom>
        </p:spPr>
        <p:txBody>
          <a:bodyPr vert="horz" lIns="92574" tIns="46287" rIns="92574" bIns="4628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47213"/>
            <a:ext cx="2971800" cy="496887"/>
          </a:xfrm>
          <a:prstGeom prst="rect">
            <a:avLst/>
          </a:prstGeom>
        </p:spPr>
        <p:txBody>
          <a:bodyPr vert="horz" lIns="92574" tIns="46287" rIns="92574" bIns="46287"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9447213"/>
            <a:ext cx="2971800" cy="496887"/>
          </a:xfrm>
          <a:prstGeom prst="rect">
            <a:avLst/>
          </a:prstGeom>
        </p:spPr>
        <p:txBody>
          <a:bodyPr vert="horz" wrap="square" lIns="92574" tIns="46287" rIns="92574" bIns="46287" numCol="1" anchor="b"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07AE8FD5-D03F-4FC4-A776-49BF8DD12504}" type="slidenum">
              <a:rPr lang="en-US" altLang="en-US"/>
              <a:pPr/>
              <a:t>‹#›</a:t>
            </a:fld>
            <a:endParaRPr lang="en-US" altLang="en-US"/>
          </a:p>
        </p:txBody>
      </p:sp>
    </p:spTree>
    <p:extLst>
      <p:ext uri="{BB962C8B-B14F-4D97-AF65-F5344CB8AC3E}">
        <p14:creationId xmlns:p14="http://schemas.microsoft.com/office/powerpoint/2010/main" val="369199557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bwMode="auto">
          <a:xfrm>
            <a:off x="115888" y="744538"/>
            <a:ext cx="6630987"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en-GB" sz="1200" kern="1200" dirty="0">
                <a:solidFill>
                  <a:schemeClr val="tx1"/>
                </a:solidFill>
                <a:effectLst/>
                <a:latin typeface="+mn-lt"/>
                <a:ea typeface="MS PGothic" panose="020B0600070205080204" pitchFamily="34" charset="-128"/>
                <a:cs typeface="ＭＳ Ｐゴシック" charset="0"/>
              </a:rPr>
              <a:t>Continental rifting is often considered in terms of extension of relatively homogeneous lithosphere. However, continental lithosphere is considerably more complex than envisaged in these idealised models, typically containing a range of structures imparted by previous tectonic events. These structures span a range of scales; from large-scale crustal sutures and orogenic belts, to structures formed at the grain- and even micro-scale. Such pre-existing heterogeneities may; </a:t>
            </a:r>
            <a:r>
              <a:rPr lang="en-GB" sz="1200" kern="1200" dirty="0" err="1">
                <a:solidFill>
                  <a:schemeClr val="tx1"/>
                </a:solidFill>
                <a:effectLst/>
                <a:latin typeface="+mn-lt"/>
                <a:ea typeface="MS PGothic" panose="020B0600070205080204" pitchFamily="34" charset="-128"/>
                <a:cs typeface="ＭＳ Ｐゴシック" charset="0"/>
              </a:rPr>
              <a:t>i</a:t>
            </a:r>
            <a:r>
              <a:rPr lang="en-GB" sz="1200" kern="1200" dirty="0">
                <a:solidFill>
                  <a:schemeClr val="tx1"/>
                </a:solidFill>
                <a:effectLst/>
                <a:latin typeface="+mn-lt"/>
                <a:ea typeface="MS PGothic" panose="020B0600070205080204" pitchFamily="34" charset="-128"/>
                <a:cs typeface="ＭＳ Ｐゴシック" charset="0"/>
              </a:rPr>
              <a:t>) reactivate during later tectonic events; ii) act as nucleation sites for later rift-related faults; and iii) localise and modify the regional stress field; thus fundamentally modifying the physiography and evolution of overlying rifts. Field, seismic and potential field data indicate that the reactivation of intrabasement structures may influence the development of rift systems, an observation further supported by numerical and analogue modelling. interactions, primarily due to difficulties in imaging and constraining the 3D geometry of the intrabasement structure. For instance, in seismic reflection data, crystalline basement often appears acoustically transparent due to typically low internal impedance contrasts and large burial depths. Although intrabasement structures have previously been imaged using deep seismic reflection data, these studies have sparse data coverage and are unable to resolve the required detail and 3D geometry of said structures, particularly at upper crustal levels. In addition, interpretations based upon potential field data may be non-unique and of relatively low resolution, with these data typically unable to image discrete structures. In contrast, discrete structures can be analysed in some detail in the field, although these data may not be of sufficient extent to permit truly three-dimensional analysis of large-scale structure.</a:t>
            </a:r>
          </a:p>
          <a:p>
            <a:endParaRPr lang="en-GB" sz="1200" kern="1200" dirty="0">
              <a:solidFill>
                <a:schemeClr val="tx1"/>
              </a:solidFill>
              <a:effectLst/>
              <a:latin typeface="+mn-lt"/>
              <a:ea typeface="MS PGothic" panose="020B0600070205080204"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S PGothic" panose="020B0600070205080204" pitchFamily="34" charset="-128"/>
                <a:cs typeface="ＭＳ Ｐゴシック" charset="0"/>
              </a:rPr>
              <a:t>Despite their importance, the geometry and composition of crystalline basement are largely neglected or simply considered homogeneous in analogue and numerical models; as such, these properties are not explicitly represented in tectono-stratigraphic models of rift development. A better understanding of basement heterogeneity will, however, allow us to: (1) construct more realistic physical and numerical models of rift tectono-stratigraphic development; (2) understand how basement properties control structural inheritance in a range of tectonic settings (e.g., rifts, orogenic belts); and (3) better account for heat-flow variations and impacts in numerical models of basin geodynamics. Our study is also timely, given that intrabasement hydrocarbon plays related to fractured and weathered crystalline basement are becoming increasingly important in the northern North Sea; this has driven interest in the nature and three-dimensional (3-D) geometry of intrabasement structures.</a:t>
            </a:r>
          </a:p>
          <a:p>
            <a:pPr defTabSz="936625" eaLnBrk="1" hangingPunct="1">
              <a:spcBef>
                <a:spcPct val="0"/>
              </a:spcBef>
            </a:pPr>
            <a:endParaRPr lang="en-GB" altLang="en-US" dirty="0"/>
          </a:p>
          <a:p>
            <a:pPr defTabSz="936625" eaLnBrk="1" hangingPunct="1">
              <a:spcBef>
                <a:spcPct val="0"/>
              </a:spcBef>
            </a:pPr>
            <a:endParaRPr lang="en-GB" altLang="en-US" dirty="0"/>
          </a:p>
        </p:txBody>
      </p:sp>
    </p:spTree>
    <p:extLst>
      <p:ext uri="{BB962C8B-B14F-4D97-AF65-F5344CB8AC3E}">
        <p14:creationId xmlns:p14="http://schemas.microsoft.com/office/powerpoint/2010/main" val="3438769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S PGothic" panose="020B0600070205080204" pitchFamily="34" charset="-128"/>
                <a:cs typeface="ＭＳ Ｐゴシック" charset="0"/>
              </a:rPr>
              <a:t>The influence of pre-existing, intrabasement structures on rift-related normal faulting and basin geometry is well-expressed in the Taranaki Basin, offshore North Island, New Zealand (left) (Cape Egmont Fault=CEF)</a:t>
            </a:r>
          </a:p>
          <a:p>
            <a:pPr marL="171450" indent="-171450">
              <a:buFont typeface="Arial" panose="020B0604020202020204" pitchFamily="34" charset="0"/>
              <a:buChar char="•"/>
            </a:pPr>
            <a:r>
              <a:rPr lang="en-GB" sz="1200" kern="1200" dirty="0">
                <a:solidFill>
                  <a:schemeClr val="tx1"/>
                </a:solidFill>
                <a:effectLst/>
                <a:latin typeface="+mn-lt"/>
                <a:ea typeface="MS PGothic" panose="020B0600070205080204" pitchFamily="34" charset="-128"/>
                <a:cs typeface="ＭＳ Ｐゴシック" charset="0"/>
              </a:rPr>
              <a:t>Numerous intrabasement structures (indicated with red arrows) are visible on the regional seismic line (right); many of these structures appear physically connected to relatively low-displacement, rift-related normal faults that offset the post-Paleocene sedimentary sequence</a:t>
            </a:r>
          </a:p>
          <a:p>
            <a:pPr marL="171450" indent="-171450">
              <a:buFont typeface="Arial" panose="020B0604020202020204" pitchFamily="34" charset="0"/>
              <a:buChar char="•"/>
            </a:pPr>
            <a:r>
              <a:rPr lang="en-GB" sz="1200" kern="1200" dirty="0">
                <a:solidFill>
                  <a:schemeClr val="tx1"/>
                </a:solidFill>
                <a:effectLst/>
                <a:latin typeface="+mn-lt"/>
                <a:ea typeface="MS PGothic" panose="020B0600070205080204" pitchFamily="34" charset="-128"/>
                <a:cs typeface="ＭＳ Ｐゴシック" charset="0"/>
              </a:rPr>
              <a:t>Note the position of the study area in the uplifted footwall of the Cape Egmont Fault and the low‐strain, stratigraphically simple setting</a:t>
            </a:r>
            <a:endParaRPr lang="en-GB" dirty="0"/>
          </a:p>
        </p:txBody>
      </p:sp>
    </p:spTree>
    <p:extLst>
      <p:ext uri="{BB962C8B-B14F-4D97-AF65-F5344CB8AC3E}">
        <p14:creationId xmlns:p14="http://schemas.microsoft.com/office/powerpoint/2010/main" val="784019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Despite striking sub-parallel to and at least locally being physically linked to the intrabasement structures (see Collanega et al., 2019), the geometry (left and right) throw patterns (right) on the rift-related cover faults is complex</a:t>
            </a:r>
          </a:p>
          <a:p>
            <a:pPr marL="171450" indent="-171450">
              <a:buFont typeface="Arial" panose="020B0604020202020204" pitchFamily="34" charset="0"/>
              <a:buChar char="•"/>
            </a:pPr>
            <a:r>
              <a:rPr lang="en-GB" dirty="0"/>
              <a:t>For example, detailed mapping of F7 reveals</a:t>
            </a:r>
            <a:r>
              <a:rPr lang="en-GB" dirty="0">
                <a:sym typeface="Wingdings" pitchFamily="2" charset="2"/>
              </a:rPr>
              <a:t>: (</a:t>
            </a:r>
            <a:r>
              <a:rPr lang="en-GB" dirty="0" err="1">
                <a:sym typeface="Wingdings" pitchFamily="2" charset="2"/>
              </a:rPr>
              <a:t>i</a:t>
            </a:r>
            <a:r>
              <a:rPr lang="en-GB" dirty="0">
                <a:sym typeface="Wingdings" pitchFamily="2" charset="2"/>
              </a:rPr>
              <a:t>)</a:t>
            </a:r>
            <a:r>
              <a:rPr lang="en-GB" dirty="0"/>
              <a:t> multiple throw maxima (all of which lie some distance above the basement-cover interface); (ii) upward-splaying of the main fault surface</a:t>
            </a:r>
          </a:p>
          <a:p>
            <a:pPr marL="171450" indent="-171450">
              <a:buFont typeface="Arial" panose="020B0604020202020204" pitchFamily="34" charset="0"/>
              <a:buChar char="•"/>
            </a:pPr>
            <a:r>
              <a:rPr lang="en-GB" dirty="0"/>
              <a:t>The geometry and throw patterns on this and other rift-related faults likely document: (</a:t>
            </a:r>
            <a:r>
              <a:rPr lang="en-GB" dirty="0" err="1"/>
              <a:t>i</a:t>
            </a:r>
            <a:r>
              <a:rPr lang="en-GB" dirty="0"/>
              <a:t>) nucleation of faults at two separate structure levels (defined by two belts of relatively high fault throw) above the intrabasement structures, rather than direct reactivation and upward propagation of the latter; (ii) downward propagation of the faults to link with the intrabasement structures; (iii) splaying of the faults during upward propagation</a:t>
            </a:r>
          </a:p>
        </p:txBody>
      </p:sp>
    </p:spTree>
    <p:extLst>
      <p:ext uri="{BB962C8B-B14F-4D97-AF65-F5344CB8AC3E}">
        <p14:creationId xmlns:p14="http://schemas.microsoft.com/office/powerpoint/2010/main" val="2273530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S PGothic" panose="020B0600070205080204" pitchFamily="34" charset="-128"/>
                <a:cs typeface="ＭＳ Ｐゴシック" charset="0"/>
              </a:rPr>
              <a:t>Our analyses show that km-scale, intra-basement structures can control the nucleation and development of newly formed, rift-related normal faults, most likely due to a local perturbation of the regional stress field. Because of this, simply inverting fault strike for causal extension direction may be incorrect, especially in provinces where pre-existing, intra-basement structures occur. We also show that a detailed kinematic analysis is key to deciphering the temporal as well as the geometric relationships between structures developed at multiple structural levels.</a:t>
            </a:r>
            <a:endParaRPr lang="en-GB" dirty="0"/>
          </a:p>
        </p:txBody>
      </p:sp>
    </p:spTree>
    <p:extLst>
      <p:ext uri="{BB962C8B-B14F-4D97-AF65-F5344CB8AC3E}">
        <p14:creationId xmlns:p14="http://schemas.microsoft.com/office/powerpoint/2010/main" val="308078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would like to thank everyone who made this study possible, including those providing logistical support, funding, data, and software</a:t>
            </a:r>
          </a:p>
        </p:txBody>
      </p:sp>
    </p:spTree>
    <p:extLst>
      <p:ext uri="{BB962C8B-B14F-4D97-AF65-F5344CB8AC3E}">
        <p14:creationId xmlns:p14="http://schemas.microsoft.com/office/powerpoint/2010/main" val="1864821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bwMode="auto">
          <a:xfrm>
            <a:off x="114300" y="746125"/>
            <a:ext cx="6629400"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171450" indent="-171450">
              <a:buFont typeface="Arial" panose="020B0604020202020204" pitchFamily="34" charset="0"/>
              <a:buChar char="•"/>
            </a:pPr>
            <a:r>
              <a:rPr lang="en-GB" sz="1200" kern="1200" dirty="0">
                <a:solidFill>
                  <a:schemeClr val="tx1"/>
                </a:solidFill>
                <a:effectLst/>
                <a:latin typeface="+mn-lt"/>
                <a:ea typeface="MS PGothic" panose="020B0600070205080204" pitchFamily="34" charset="-128"/>
                <a:cs typeface="ＭＳ Ｐゴシック" charset="0"/>
              </a:rPr>
              <a:t>Determining the sources of crustal reflectivity, and mapping crystalline basement structure and composition require a holistic approach, drawing on a range data types, methods, and scales of observation (e.g. cm-scale physical models to continent-scale natural examples)</a:t>
            </a:r>
          </a:p>
          <a:p>
            <a:pPr marL="171450" indent="-171450">
              <a:buFont typeface="Arial" panose="020B0604020202020204" pitchFamily="34" charset="0"/>
              <a:buChar char="•"/>
            </a:pPr>
            <a:endParaRPr lang="en-GB" sz="1200" kern="1200" dirty="0">
              <a:solidFill>
                <a:schemeClr val="tx1"/>
              </a:solidFill>
              <a:effectLst/>
              <a:latin typeface="+mn-lt"/>
              <a:ea typeface="MS PGothic" panose="020B0600070205080204" pitchFamily="34" charset="-128"/>
              <a:cs typeface="ＭＳ Ｐゴシック" charset="0"/>
            </a:endParaRPr>
          </a:p>
          <a:p>
            <a:pPr marL="171450" indent="-171450">
              <a:buFont typeface="Arial" panose="020B0604020202020204" pitchFamily="34" charset="0"/>
              <a:buChar char="•"/>
            </a:pPr>
            <a:r>
              <a:rPr lang="en-GB" sz="1200" kern="1200" dirty="0">
                <a:solidFill>
                  <a:schemeClr val="tx1"/>
                </a:solidFill>
                <a:effectLst/>
                <a:latin typeface="+mn-lt"/>
                <a:ea typeface="MS PGothic" panose="020B0600070205080204" pitchFamily="34" charset="-128"/>
                <a:cs typeface="ＭＳ Ｐゴシック" charset="0"/>
              </a:rPr>
              <a:t>Seismic-scale variations in crystalline basement lithology typically produce small impedance contrasts due to minor differences in seismic velocity and density, and do not produce prominent reflections in seismic reflection data. In conjunction with the typically large burial depths of crystalline basement beneath rifts, intrabasement structures are often poorly resolved on seismic reflection data.</a:t>
            </a:r>
          </a:p>
          <a:p>
            <a:pPr marL="171450" indent="-171450">
              <a:buFont typeface="Arial" panose="020B0604020202020204" pitchFamily="34" charset="0"/>
              <a:buChar char="•"/>
            </a:pPr>
            <a:endParaRPr lang="en-GB" sz="1200" kern="1200" dirty="0">
              <a:solidFill>
                <a:schemeClr val="tx1"/>
              </a:solidFill>
              <a:effectLst/>
              <a:latin typeface="+mn-lt"/>
              <a:ea typeface="MS PGothic" panose="020B0600070205080204" pitchFamily="34" charset="-128"/>
              <a:cs typeface="ＭＳ Ｐゴシック" charset="0"/>
            </a:endParaRPr>
          </a:p>
          <a:p>
            <a:pPr marL="171450" indent="-171450">
              <a:buFont typeface="Arial" panose="020B0604020202020204" pitchFamily="34" charset="0"/>
              <a:buChar char="•"/>
            </a:pPr>
            <a:r>
              <a:rPr lang="en-GB" sz="1200" kern="1200" dirty="0">
                <a:solidFill>
                  <a:schemeClr val="tx1"/>
                </a:solidFill>
                <a:effectLst/>
                <a:latin typeface="+mn-lt"/>
                <a:ea typeface="MS PGothic" panose="020B0600070205080204" pitchFamily="34" charset="-128"/>
                <a:cs typeface="ＭＳ Ｐゴシック" charset="0"/>
              </a:rPr>
              <a:t>However, imaging of crystalline basement may be improved within areas of shallow basement. In addition, intrabasement reflectivity may be enhanced through constructive interference within layered sequences, such as those observed between highly strained </a:t>
            </a:r>
            <a:r>
              <a:rPr lang="en-GB" sz="1200" kern="1200" dirty="0" err="1">
                <a:solidFill>
                  <a:schemeClr val="tx1"/>
                </a:solidFill>
                <a:effectLst/>
                <a:latin typeface="+mn-lt"/>
                <a:ea typeface="MS PGothic" panose="020B0600070205080204" pitchFamily="34" charset="-128"/>
                <a:cs typeface="ＭＳ Ｐゴシック" charset="0"/>
              </a:rPr>
              <a:t>mylonite</a:t>
            </a:r>
            <a:r>
              <a:rPr lang="en-GB" sz="1200" kern="1200" dirty="0">
                <a:solidFill>
                  <a:schemeClr val="tx1"/>
                </a:solidFill>
                <a:effectLst/>
                <a:latin typeface="+mn-lt"/>
                <a:ea typeface="MS PGothic" panose="020B0600070205080204" pitchFamily="34" charset="-128"/>
                <a:cs typeface="ＭＳ Ｐゴシック" charset="0"/>
              </a:rPr>
              <a:t> zones and less deformed country rock. Interpretation confidence can be increased given basement-penetrating wells sample Caledonian and Proterozoic crystalline basement, confirming that the mapped deep reflectivity is within crystalline basement.</a:t>
            </a:r>
          </a:p>
          <a:p>
            <a:pPr marL="171450" indent="-171450">
              <a:buFont typeface="Arial" panose="020B0604020202020204" pitchFamily="34" charset="0"/>
              <a:buChar char="•"/>
            </a:pPr>
            <a:endParaRPr lang="en-GB" sz="1200" kern="1200" dirty="0">
              <a:solidFill>
                <a:schemeClr val="tx1"/>
              </a:solidFill>
              <a:effectLst/>
              <a:latin typeface="+mn-lt"/>
              <a:ea typeface="MS PGothic" panose="020B0600070205080204" pitchFamily="34" charset="-128"/>
              <a:cs typeface="ＭＳ Ｐゴシック" charset="0"/>
            </a:endParaRPr>
          </a:p>
          <a:p>
            <a:pPr marL="171450" indent="-171450">
              <a:buFont typeface="Arial" panose="020B0604020202020204" pitchFamily="34" charset="0"/>
              <a:buChar char="•"/>
            </a:pPr>
            <a:r>
              <a:rPr lang="en-GB" sz="1200" kern="1200" dirty="0">
                <a:solidFill>
                  <a:schemeClr val="tx1"/>
                </a:solidFill>
                <a:effectLst/>
                <a:latin typeface="+mn-lt"/>
                <a:ea typeface="MS PGothic" panose="020B0600070205080204" pitchFamily="34" charset="-128"/>
                <a:cs typeface="ＭＳ Ｐゴシック" charset="0"/>
              </a:rPr>
              <a:t>The geometry and extent of intrabasement reflections also do not mimic that of any reflections in the overlying cover, thus we can readily argue they are not multiples; the intrabasement reflections are also visible across independent seismic datasets, suggesting that they represent real geological boundaries rather than an acquisition- or processing-related geophysical artefact.</a:t>
            </a:r>
          </a:p>
          <a:p>
            <a:endParaRPr lang="en-GB" sz="1200" kern="1200" dirty="0">
              <a:solidFill>
                <a:schemeClr val="tx1"/>
              </a:solidFill>
              <a:effectLst/>
              <a:latin typeface="+mn-lt"/>
              <a:ea typeface="MS PGothic" panose="020B0600070205080204" pitchFamily="34" charset="-128"/>
              <a:cs typeface="ＭＳ Ｐゴシック" charset="0"/>
            </a:endParaRPr>
          </a:p>
        </p:txBody>
      </p:sp>
    </p:spTree>
    <p:extLst>
      <p:ext uri="{BB962C8B-B14F-4D97-AF65-F5344CB8AC3E}">
        <p14:creationId xmlns:p14="http://schemas.microsoft.com/office/powerpoint/2010/main" val="2367776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anose="020B0600070205080204" pitchFamily="34" charset="-128"/>
                <a:cs typeface="ＭＳ Ｐゴシック" charset="0"/>
              </a:rPr>
              <a:t>Due to its long history of hydrocarbon exploration and production, the northern North Sea rift, the type example of a multiphase rift system influenced by structural inheritance, is the ideal natural laboratory in which to study how </a:t>
            </a:r>
            <a:r>
              <a:rPr lang="en-GB" sz="1200" kern="1200" dirty="0" err="1">
                <a:solidFill>
                  <a:schemeClr val="tx1"/>
                </a:solidFill>
                <a:effectLst/>
                <a:latin typeface="+mn-lt"/>
                <a:ea typeface="MS PGothic" panose="020B0600070205080204" pitchFamily="34" charset="-128"/>
                <a:cs typeface="ＭＳ Ｐゴシック" charset="0"/>
              </a:rPr>
              <a:t>preexisting</a:t>
            </a:r>
            <a:r>
              <a:rPr lang="en-GB" sz="1200" kern="1200" dirty="0">
                <a:solidFill>
                  <a:schemeClr val="tx1"/>
                </a:solidFill>
                <a:effectLst/>
                <a:latin typeface="+mn-lt"/>
                <a:ea typeface="MS PGothic" panose="020B0600070205080204" pitchFamily="34" charset="-128"/>
                <a:cs typeface="ＭＳ Ｐゴシック" charset="0"/>
              </a:rPr>
              <a:t> structures and multiple phases of rifting influence the geometric and kinematic development of rifts.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200" kern="1200" dirty="0">
              <a:solidFill>
                <a:schemeClr val="tx1"/>
              </a:solidFill>
              <a:effectLst/>
              <a:latin typeface="+mn-lt"/>
              <a:ea typeface="MS PGothic"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anose="020B0600070205080204" pitchFamily="34" charset="-128"/>
                <a:cs typeface="ＭＳ Ｐゴシック" charset="0"/>
              </a:rPr>
              <a:t>The northern North Sea contains an abundance of geophysical and geological data, including near‐complete coverage by 2‐D (29 2‐D seismic reflection surveys with a total line length of ~315,000 km total length and covering c. 100,000 km2), and 3‐D seismic reflection data, and &gt;6000 boreholes (72 wells penetrate crystalline basement). Seismic line spacing is typically ~3 km and lines image down to ~9s TWT, allowing us to constrain deeper structures and thus the early rift history. The dominant intrabasement frequency within the 2D seismic data is c. 20 Hz; using an interval velocity of 6100 ms1 for crystalline basement.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200" kern="1200" dirty="0">
              <a:solidFill>
                <a:schemeClr val="tx1"/>
              </a:solidFill>
              <a:effectLst/>
              <a:latin typeface="+mn-lt"/>
              <a:ea typeface="MS PGothic"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anose="020B0600070205080204" pitchFamily="34" charset="-128"/>
                <a:cs typeface="ＭＳ Ｐゴシック" charset="0"/>
              </a:rPr>
              <a:t>The geodynamic history and lithological composition of the Proterozoic basement, Caledonian nappes, and Devonian extensional basins and shear zones of onshore west Norway are relatively well-constrained (left). The crystalline basement resulted from terrane accretion during the </a:t>
            </a:r>
            <a:r>
              <a:rPr lang="en-GB" sz="1200" kern="1200" dirty="0" err="1">
                <a:solidFill>
                  <a:schemeClr val="tx1"/>
                </a:solidFill>
                <a:effectLst/>
                <a:latin typeface="+mn-lt"/>
                <a:ea typeface="MS PGothic" panose="020B0600070205080204" pitchFamily="34" charset="-128"/>
                <a:cs typeface="ＭＳ Ｐゴシック" charset="0"/>
              </a:rPr>
              <a:t>Sveconorwegian</a:t>
            </a:r>
            <a:r>
              <a:rPr lang="en-GB" sz="1200" kern="1200" dirty="0">
                <a:solidFill>
                  <a:schemeClr val="tx1"/>
                </a:solidFill>
                <a:effectLst/>
                <a:latin typeface="+mn-lt"/>
                <a:ea typeface="MS PGothic" panose="020B0600070205080204" pitchFamily="34" charset="-128"/>
                <a:cs typeface="ＭＳ Ｐゴシック" charset="0"/>
              </a:rPr>
              <a:t> and Caledonian </a:t>
            </a:r>
            <a:r>
              <a:rPr lang="en-GB" sz="1200" kern="1200" dirty="0" err="1">
                <a:solidFill>
                  <a:schemeClr val="tx1"/>
                </a:solidFill>
                <a:effectLst/>
                <a:latin typeface="+mn-lt"/>
                <a:ea typeface="MS PGothic" panose="020B0600070205080204" pitchFamily="34" charset="-128"/>
                <a:cs typeface="ＭＳ Ｐゴシック" charset="0"/>
              </a:rPr>
              <a:t>orogenies</a:t>
            </a:r>
            <a:r>
              <a:rPr lang="en-GB" sz="1200" kern="1200" dirty="0">
                <a:solidFill>
                  <a:schemeClr val="tx1"/>
                </a:solidFill>
                <a:effectLst/>
                <a:latin typeface="+mn-lt"/>
                <a:ea typeface="MS PGothic" panose="020B0600070205080204" pitchFamily="34" charset="-128"/>
                <a:cs typeface="ＭＳ Ｐゴシック" charset="0"/>
              </a:rPr>
              <a:t>, the latter culminating in SE-directed thrusting of allochthonous nappes onto the subducting margin (Western Gneiss Region; WGR). Early to Middle Devonian </a:t>
            </a:r>
            <a:r>
              <a:rPr lang="en-GB" sz="1200" kern="1200" dirty="0" err="1">
                <a:solidFill>
                  <a:schemeClr val="tx1"/>
                </a:solidFill>
                <a:effectLst/>
                <a:latin typeface="+mn-lt"/>
                <a:ea typeface="MS PGothic" panose="020B0600070205080204" pitchFamily="34" charset="-128"/>
                <a:cs typeface="ＭＳ Ｐゴシック" charset="0"/>
              </a:rPr>
              <a:t>postorogenic</a:t>
            </a:r>
            <a:r>
              <a:rPr lang="en-GB" sz="1200" kern="1200" dirty="0">
                <a:solidFill>
                  <a:schemeClr val="tx1"/>
                </a:solidFill>
                <a:effectLst/>
                <a:latin typeface="+mn-lt"/>
                <a:ea typeface="MS PGothic" panose="020B0600070205080204" pitchFamily="34" charset="-128"/>
                <a:cs typeface="ＭＳ Ｐゴシック" charset="0"/>
              </a:rPr>
              <a:t> extension (ca. 400 Ma) resulted in W- to WNW-directed backsliding of the nappe pile along a reactivated low-angle Caledonian decollement zone, the formation of large-scale WNW-dipping extensional shear zones (</a:t>
            </a:r>
            <a:r>
              <a:rPr lang="en-GB" sz="1200" kern="1200" dirty="0" err="1">
                <a:solidFill>
                  <a:schemeClr val="tx1"/>
                </a:solidFill>
                <a:effectLst/>
                <a:latin typeface="+mn-lt"/>
                <a:ea typeface="MS PGothic" panose="020B0600070205080204" pitchFamily="34" charset="-128"/>
                <a:cs typeface="ＭＳ Ｐゴシック" charset="0"/>
              </a:rPr>
              <a:t>Nordfjord</a:t>
            </a:r>
            <a:r>
              <a:rPr lang="en-GB" sz="1200" kern="1200" dirty="0">
                <a:solidFill>
                  <a:schemeClr val="tx1"/>
                </a:solidFill>
                <a:effectLst/>
                <a:latin typeface="+mn-lt"/>
                <a:ea typeface="MS PGothic" panose="020B0600070205080204" pitchFamily="34" charset="-128"/>
                <a:cs typeface="ＭＳ Ｐゴシック" charset="0"/>
              </a:rPr>
              <a:t>-Sogn detachment zone; NSDZ), exhumation of the WGR, and the formation of Devonian continental basins.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200" kern="1200" dirty="0">
              <a:solidFill>
                <a:schemeClr val="tx1"/>
              </a:solidFill>
              <a:effectLst/>
              <a:latin typeface="+mn-lt"/>
              <a:ea typeface="MS PGothic"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anose="020B0600070205080204" pitchFamily="34" charset="-128"/>
                <a:cs typeface="ＭＳ Ｐゴシック" charset="0"/>
              </a:rPr>
              <a:t>These basement units are suspected to form the crystalline basement offshore west Norway, where they are suspected to have influenced the structural evolution of the North Sea rift, but their offshore continuation and 3-D geometry remain unclear. Existing interpretations of the offshore continuation of Caledonian and Devonian structures are based on simple map-view correlations between changes in offshore fault patterns and pronounced onshore structures, without providing evidence for the presence, nature, and geometry of offshore, basement-hosted structures.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200" kern="1200" dirty="0">
              <a:solidFill>
                <a:schemeClr val="tx1"/>
              </a:solidFill>
              <a:effectLst/>
              <a:latin typeface="+mn-lt"/>
              <a:ea typeface="MS PGothic"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anose="020B0600070205080204" pitchFamily="34" charset="-128"/>
                <a:cs typeface="ＭＳ Ｐゴシック" charset="0"/>
              </a:rPr>
              <a:t>We use seismic reflection data to map intrabasement seismic facies changes that define both changes in rock type and structure; i.e. large intrabasement folds identified immediately onshore (lower-left) can be identified offshore (upper-right, this slide and next slide), with this interpretation supported by gravity (lower-right) and magnetic modelling, as well as borehole data (see Lenhart et al., 2019)</a:t>
            </a:r>
          </a:p>
          <a:p>
            <a:endParaRPr lang="en-GB" sz="1200" kern="1200" dirty="0">
              <a:solidFill>
                <a:schemeClr val="tx1"/>
              </a:solidFill>
              <a:effectLst/>
              <a:latin typeface="+mn-lt"/>
              <a:ea typeface="MS PGothic" panose="020B0600070205080204" pitchFamily="34" charset="-128"/>
              <a:cs typeface="ＭＳ Ｐゴシック" charset="0"/>
            </a:endParaRPr>
          </a:p>
          <a:p>
            <a:endParaRPr lang="en-GB" sz="1200" kern="1200" dirty="0">
              <a:solidFill>
                <a:schemeClr val="tx1"/>
              </a:solidFill>
              <a:effectLst/>
              <a:latin typeface="+mn-lt"/>
              <a:ea typeface="MS PGothic" panose="020B0600070205080204" pitchFamily="34" charset="-128"/>
              <a:cs typeface="ＭＳ Ｐゴシック" charset="0"/>
            </a:endParaRPr>
          </a:p>
          <a:p>
            <a:endParaRPr lang="en-GB" sz="1200" kern="1200" dirty="0">
              <a:solidFill>
                <a:schemeClr val="tx1"/>
              </a:solidFill>
              <a:effectLst/>
              <a:latin typeface="+mn-lt"/>
              <a:ea typeface="MS PGothic" panose="020B0600070205080204" pitchFamily="34" charset="-128"/>
              <a:cs typeface="ＭＳ Ｐゴシック" charset="0"/>
            </a:endParaRPr>
          </a:p>
          <a:p>
            <a:endParaRPr lang="en-GB" sz="1200" kern="1200" dirty="0">
              <a:solidFill>
                <a:schemeClr val="tx1"/>
              </a:solidFill>
              <a:effectLst/>
              <a:latin typeface="+mn-lt"/>
              <a:ea typeface="MS PGothic" panose="020B0600070205080204" pitchFamily="34" charset="-128"/>
              <a:cs typeface="ＭＳ Ｐゴシック" charset="0"/>
            </a:endParaRPr>
          </a:p>
          <a:p>
            <a:endParaRPr lang="en-GB" sz="1200" kern="1200" dirty="0">
              <a:solidFill>
                <a:schemeClr val="tx1"/>
              </a:solidFill>
              <a:effectLst/>
              <a:latin typeface="+mn-lt"/>
              <a:ea typeface="MS PGothic" panose="020B0600070205080204" pitchFamily="34" charset="-128"/>
              <a:cs typeface="ＭＳ Ｐゴシック" charset="0"/>
            </a:endParaRPr>
          </a:p>
        </p:txBody>
      </p:sp>
    </p:spTree>
    <p:extLst>
      <p:ext uri="{BB962C8B-B14F-4D97-AF65-F5344CB8AC3E}">
        <p14:creationId xmlns:p14="http://schemas.microsoft.com/office/powerpoint/2010/main" val="1547034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anose="020B0600070205080204" pitchFamily="34" charset="-128"/>
                <a:cs typeface="ＭＳ Ｐゴシック" charset="0"/>
              </a:rPr>
              <a:t>Due to its long history of hydrocarbon exploration and production, the northern North Sea rift, the type example of a multiphase rift system influenced by structural inheritance, is the ideal natural laboratory in which to study how </a:t>
            </a:r>
            <a:r>
              <a:rPr lang="en-GB" sz="1200" kern="1200" dirty="0" err="1">
                <a:solidFill>
                  <a:schemeClr val="tx1"/>
                </a:solidFill>
                <a:effectLst/>
                <a:latin typeface="+mn-lt"/>
                <a:ea typeface="MS PGothic" panose="020B0600070205080204" pitchFamily="34" charset="-128"/>
                <a:cs typeface="ＭＳ Ｐゴシック" charset="0"/>
              </a:rPr>
              <a:t>preexisting</a:t>
            </a:r>
            <a:r>
              <a:rPr lang="en-GB" sz="1200" kern="1200" dirty="0">
                <a:solidFill>
                  <a:schemeClr val="tx1"/>
                </a:solidFill>
                <a:effectLst/>
                <a:latin typeface="+mn-lt"/>
                <a:ea typeface="MS PGothic" panose="020B0600070205080204" pitchFamily="34" charset="-128"/>
                <a:cs typeface="ＭＳ Ｐゴシック" charset="0"/>
              </a:rPr>
              <a:t> structures and multiple phases of rifting influence the geometric and kinematic development of rifts.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200" kern="1200" dirty="0">
              <a:solidFill>
                <a:schemeClr val="tx1"/>
              </a:solidFill>
              <a:effectLst/>
              <a:latin typeface="+mn-lt"/>
              <a:ea typeface="MS PGothic"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anose="020B0600070205080204" pitchFamily="34" charset="-128"/>
                <a:cs typeface="ＭＳ Ｐゴシック" charset="0"/>
              </a:rPr>
              <a:t>The northern North Sea contains an abundance of geophysical and geological data, including near‐complete coverage by 2‐D (29 2‐D seismic reflection surveys with a total line length of ~315,000 km total length and covering c. 100,000 km2), and 3‐D seismic reflection data, and &gt;6000 boreholes (72 wells penetrate crystalline basement). Seismic line spacing is typically ~3 km and lines image down to ~9s TWT, allowing us to constrain deeper structures and thus the early rift history. The dominant intrabasement frequency within the 2D seismic data is c. 20 Hz; using an interval velocity of 6100 ms1 for crystalline basement.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200" kern="1200" dirty="0">
              <a:solidFill>
                <a:schemeClr val="tx1"/>
              </a:solidFill>
              <a:effectLst/>
              <a:latin typeface="+mn-lt"/>
              <a:ea typeface="MS PGothic"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anose="020B0600070205080204" pitchFamily="34" charset="-128"/>
                <a:cs typeface="ＭＳ Ｐゴシック" charset="0"/>
              </a:rPr>
              <a:t>The geodynamic history and lithological composition of the Proterozoic basement, Caledonian nappes, and Devonian extensional basins and shear zones of onshore west Norway are relatively well-constrained (left). The crystalline basement resulted from terrane accretion during the </a:t>
            </a:r>
            <a:r>
              <a:rPr lang="en-GB" sz="1200" kern="1200" dirty="0" err="1">
                <a:solidFill>
                  <a:schemeClr val="tx1"/>
                </a:solidFill>
                <a:effectLst/>
                <a:latin typeface="+mn-lt"/>
                <a:ea typeface="MS PGothic" panose="020B0600070205080204" pitchFamily="34" charset="-128"/>
                <a:cs typeface="ＭＳ Ｐゴシック" charset="0"/>
              </a:rPr>
              <a:t>Sveconorwegian</a:t>
            </a:r>
            <a:r>
              <a:rPr lang="en-GB" sz="1200" kern="1200" dirty="0">
                <a:solidFill>
                  <a:schemeClr val="tx1"/>
                </a:solidFill>
                <a:effectLst/>
                <a:latin typeface="+mn-lt"/>
                <a:ea typeface="MS PGothic" panose="020B0600070205080204" pitchFamily="34" charset="-128"/>
                <a:cs typeface="ＭＳ Ｐゴシック" charset="0"/>
              </a:rPr>
              <a:t> and Caledonian </a:t>
            </a:r>
            <a:r>
              <a:rPr lang="en-GB" sz="1200" kern="1200" dirty="0" err="1">
                <a:solidFill>
                  <a:schemeClr val="tx1"/>
                </a:solidFill>
                <a:effectLst/>
                <a:latin typeface="+mn-lt"/>
                <a:ea typeface="MS PGothic" panose="020B0600070205080204" pitchFamily="34" charset="-128"/>
                <a:cs typeface="ＭＳ Ｐゴシック" charset="0"/>
              </a:rPr>
              <a:t>orogenies</a:t>
            </a:r>
            <a:r>
              <a:rPr lang="en-GB" sz="1200" kern="1200" dirty="0">
                <a:solidFill>
                  <a:schemeClr val="tx1"/>
                </a:solidFill>
                <a:effectLst/>
                <a:latin typeface="+mn-lt"/>
                <a:ea typeface="MS PGothic" panose="020B0600070205080204" pitchFamily="34" charset="-128"/>
                <a:cs typeface="ＭＳ Ｐゴシック" charset="0"/>
              </a:rPr>
              <a:t>, the latter culminating in SE-directed thrusting of allochthonous nappes onto the subducting margin (Western Gneiss Region; WGR). Early to Middle Devonian </a:t>
            </a:r>
            <a:r>
              <a:rPr lang="en-GB" sz="1200" kern="1200" dirty="0" err="1">
                <a:solidFill>
                  <a:schemeClr val="tx1"/>
                </a:solidFill>
                <a:effectLst/>
                <a:latin typeface="+mn-lt"/>
                <a:ea typeface="MS PGothic" panose="020B0600070205080204" pitchFamily="34" charset="-128"/>
                <a:cs typeface="ＭＳ Ｐゴシック" charset="0"/>
              </a:rPr>
              <a:t>postorogenic</a:t>
            </a:r>
            <a:r>
              <a:rPr lang="en-GB" sz="1200" kern="1200" dirty="0">
                <a:solidFill>
                  <a:schemeClr val="tx1"/>
                </a:solidFill>
                <a:effectLst/>
                <a:latin typeface="+mn-lt"/>
                <a:ea typeface="MS PGothic" panose="020B0600070205080204" pitchFamily="34" charset="-128"/>
                <a:cs typeface="ＭＳ Ｐゴシック" charset="0"/>
              </a:rPr>
              <a:t> extension (ca. 400 Ma) resulted in W- to WNW-directed backsliding of the nappe pile along a reactivated low-angle Caledonian decollement zone, the formation of large-scale WNW-dipping extensional shear zones (</a:t>
            </a:r>
            <a:r>
              <a:rPr lang="en-GB" sz="1200" kern="1200" dirty="0" err="1">
                <a:solidFill>
                  <a:schemeClr val="tx1"/>
                </a:solidFill>
                <a:effectLst/>
                <a:latin typeface="+mn-lt"/>
                <a:ea typeface="MS PGothic" panose="020B0600070205080204" pitchFamily="34" charset="-128"/>
                <a:cs typeface="ＭＳ Ｐゴシック" charset="0"/>
              </a:rPr>
              <a:t>Nordfjord</a:t>
            </a:r>
            <a:r>
              <a:rPr lang="en-GB" sz="1200" kern="1200" dirty="0">
                <a:solidFill>
                  <a:schemeClr val="tx1"/>
                </a:solidFill>
                <a:effectLst/>
                <a:latin typeface="+mn-lt"/>
                <a:ea typeface="MS PGothic" panose="020B0600070205080204" pitchFamily="34" charset="-128"/>
                <a:cs typeface="ＭＳ Ｐゴシック" charset="0"/>
              </a:rPr>
              <a:t>-Sogn detachment zone; NSDZ), exhumation of the WGR, and the formation of Devonian continental basins.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200" kern="1200" dirty="0">
              <a:solidFill>
                <a:schemeClr val="tx1"/>
              </a:solidFill>
              <a:effectLst/>
              <a:latin typeface="+mn-lt"/>
              <a:ea typeface="MS PGothic"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anose="020B0600070205080204" pitchFamily="34" charset="-128"/>
                <a:cs typeface="ＭＳ Ｐゴシック" charset="0"/>
              </a:rPr>
              <a:t>These basement units are suspected to form the crystalline basement offshore west Norway, where they are suspected to have influenced the structural evolution of the North Sea rift, but their offshore continuation and 3-D geometry remain unclear. Existing interpretations of the offshore continuation of Caledonian and Devonian structures are based on simple map-view correlations between changes in offshore fault patterns and pronounced onshore structures, without providing evidence for the presence, nature, and geometry of offshore, basement-hosted structures.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200" kern="1200" dirty="0">
              <a:solidFill>
                <a:schemeClr val="tx1"/>
              </a:solidFill>
              <a:effectLst/>
              <a:latin typeface="+mn-lt"/>
              <a:ea typeface="MS PGothic"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S PGothic" panose="020B0600070205080204" pitchFamily="34" charset="-128"/>
                <a:cs typeface="ＭＳ Ｐゴシック" charset="0"/>
              </a:rPr>
              <a:t>We use seismic reflection data to map intrabasement seismic facies changes that define both changes in rock type and structure; i.e. large intrabasement folds identified immediately onshore (lower-left) can be identified offshore (upper-right, this slide and next slide), with this interpretation supported by gravity (lower-right) and magnetic modelling, as well as borehole data (see Lenhart et al., 2019)</a:t>
            </a:r>
          </a:p>
          <a:p>
            <a:endParaRPr lang="en-GB" sz="1200" kern="1200" dirty="0">
              <a:solidFill>
                <a:schemeClr val="tx1"/>
              </a:solidFill>
              <a:effectLst/>
              <a:latin typeface="+mn-lt"/>
              <a:ea typeface="MS PGothic" panose="020B0600070205080204" pitchFamily="34" charset="-128"/>
              <a:cs typeface="ＭＳ Ｐゴシック" charset="0"/>
            </a:endParaRPr>
          </a:p>
          <a:p>
            <a:endParaRPr lang="en-GB" sz="1200" kern="1200" dirty="0">
              <a:solidFill>
                <a:schemeClr val="tx1"/>
              </a:solidFill>
              <a:effectLst/>
              <a:latin typeface="+mn-lt"/>
              <a:ea typeface="MS PGothic" panose="020B0600070205080204" pitchFamily="34" charset="-128"/>
              <a:cs typeface="ＭＳ Ｐゴシック" charset="0"/>
            </a:endParaRPr>
          </a:p>
          <a:p>
            <a:endParaRPr lang="en-GB" sz="1200" kern="1200" dirty="0">
              <a:solidFill>
                <a:schemeClr val="tx1"/>
              </a:solidFill>
              <a:effectLst/>
              <a:latin typeface="+mn-lt"/>
              <a:ea typeface="MS PGothic" panose="020B0600070205080204" pitchFamily="34" charset="-128"/>
              <a:cs typeface="ＭＳ Ｐゴシック" charset="0"/>
            </a:endParaRPr>
          </a:p>
          <a:p>
            <a:endParaRPr lang="en-GB" sz="1200" kern="1200" dirty="0">
              <a:solidFill>
                <a:schemeClr val="tx1"/>
              </a:solidFill>
              <a:effectLst/>
              <a:latin typeface="+mn-lt"/>
              <a:ea typeface="MS PGothic" panose="020B0600070205080204" pitchFamily="34" charset="-128"/>
              <a:cs typeface="ＭＳ Ｐゴシック" charset="0"/>
            </a:endParaRPr>
          </a:p>
          <a:p>
            <a:endParaRPr lang="en-GB" sz="1200" kern="1200" dirty="0">
              <a:solidFill>
                <a:schemeClr val="tx1"/>
              </a:solidFill>
              <a:effectLst/>
              <a:latin typeface="+mn-lt"/>
              <a:ea typeface="MS PGothic" panose="020B0600070205080204" pitchFamily="34" charset="-128"/>
              <a:cs typeface="ＭＳ Ｐゴシック" charset="0"/>
            </a:endParaRPr>
          </a:p>
        </p:txBody>
      </p:sp>
    </p:spTree>
    <p:extLst>
      <p:ext uri="{BB962C8B-B14F-4D97-AF65-F5344CB8AC3E}">
        <p14:creationId xmlns:p14="http://schemas.microsoft.com/office/powerpoint/2010/main" val="3326070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S PGothic" panose="020B0600070205080204" pitchFamily="34" charset="-128"/>
                <a:cs typeface="ＭＳ Ｐゴシック" charset="0"/>
              </a:rPr>
              <a:t>The top basement/Base RP1 surface records the cumulative effects of RP1 and RP2 basement‐involved fault activity, defining a c.200 km‐wide, predominately N‐trending rift (left) comprises several sub-basins (e.g. Viking Graben, Stord Basin) and bounding structural highs (e.g. Utsira High)</a:t>
            </a:r>
          </a:p>
          <a:p>
            <a:pPr marL="171450" indent="-171450">
              <a:buFont typeface="Arial" panose="020B0604020202020204" pitchFamily="34" charset="0"/>
              <a:buChar char="•"/>
            </a:pPr>
            <a:r>
              <a:rPr lang="en-GB" sz="1200" kern="1200" dirty="0">
                <a:solidFill>
                  <a:schemeClr val="tx1"/>
                </a:solidFill>
                <a:effectLst/>
                <a:latin typeface="+mn-lt"/>
                <a:ea typeface="MS PGothic" panose="020B0600070205080204" pitchFamily="34" charset="-128"/>
              </a:rPr>
              <a:t>Mapping of sediment thickness (i.e. isochrons; above-right) reveals the long-term rift dynamics, highlighting: (</a:t>
            </a:r>
            <a:r>
              <a:rPr lang="en-GB" sz="1200" kern="1200" dirty="0" err="1">
                <a:solidFill>
                  <a:schemeClr val="tx1"/>
                </a:solidFill>
                <a:effectLst/>
                <a:latin typeface="+mn-lt"/>
                <a:ea typeface="MS PGothic" panose="020B0600070205080204" pitchFamily="34" charset="-128"/>
              </a:rPr>
              <a:t>i</a:t>
            </a:r>
            <a:r>
              <a:rPr lang="en-GB" sz="1200" kern="1200" dirty="0">
                <a:solidFill>
                  <a:schemeClr val="tx1"/>
                </a:solidFill>
                <a:effectLst/>
                <a:latin typeface="+mn-lt"/>
                <a:ea typeface="MS PGothic" panose="020B0600070205080204" pitchFamily="34" charset="-128"/>
              </a:rPr>
              <a:t>) the role of pre-existing, intra-crystalline basement structures on fault trends (e.g. local changes in strike) and rift physiography (i.e. segmentation); and (ii) large-scale strain migration between sub-basins, defined by an overall rift narrowing (RP1 to RP2) and a subsequent northward shift in rift activity (RP2 to RP3)</a:t>
            </a:r>
            <a:endParaRPr lang="en-GB" dirty="0"/>
          </a:p>
        </p:txBody>
      </p:sp>
    </p:spTree>
    <p:extLst>
      <p:ext uri="{BB962C8B-B14F-4D97-AF65-F5344CB8AC3E}">
        <p14:creationId xmlns:p14="http://schemas.microsoft.com/office/powerpoint/2010/main" val="3845966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can identify discrete intra-crystalline basement fractures (e.g. shear zones, such as the </a:t>
            </a:r>
            <a:r>
              <a:rPr lang="en-GB" dirty="0" err="1"/>
              <a:t>Karmøy</a:t>
            </a:r>
            <a:r>
              <a:rPr lang="en-GB" dirty="0"/>
              <a:t> and </a:t>
            </a:r>
            <a:r>
              <a:rPr lang="en-GB" dirty="0" err="1"/>
              <a:t>Flekkefjord</a:t>
            </a:r>
            <a:r>
              <a:rPr lang="en-GB" dirty="0"/>
              <a:t> shear zones; top-left) using seismic reflection data, as well as broader seismic facies transitions, folds (see slide 3)</a:t>
            </a:r>
          </a:p>
          <a:p>
            <a:pPr marL="171450" indent="-171450">
              <a:buFont typeface="Arial" panose="020B0604020202020204" pitchFamily="34" charset="0"/>
              <a:buChar char="•"/>
            </a:pPr>
            <a:r>
              <a:rPr lang="en-GB" dirty="0"/>
              <a:t>Detailed mapping (right) of their subcrop with top-basement reveals these structures are the offshore continuation of intra-crystalline basement structures identified onshore southern Norway</a:t>
            </a:r>
          </a:p>
          <a:p>
            <a:pPr marL="171450" indent="-171450">
              <a:buFont typeface="Arial" panose="020B0604020202020204" pitchFamily="34" charset="0"/>
              <a:buChar char="•"/>
            </a:pPr>
            <a:r>
              <a:rPr lang="en-GB" dirty="0"/>
              <a:t>Offshore core data confirm changes in rock types between shear zone-bound domains (right)</a:t>
            </a:r>
          </a:p>
          <a:p>
            <a:pPr marL="171450" indent="-171450">
              <a:buFont typeface="Arial" panose="020B0604020202020204" pitchFamily="34" charset="0"/>
              <a:buChar char="•"/>
            </a:pPr>
            <a:r>
              <a:rPr lang="en-GB" dirty="0"/>
              <a:t>We observe a variety of geometrical and apparent kinematic relationships between intrabasement structure and overlying, rift-related faults (lower-left); these relationships define segmentation at the basin-scale</a:t>
            </a:r>
          </a:p>
        </p:txBody>
      </p:sp>
    </p:spTree>
    <p:extLst>
      <p:ext uri="{BB962C8B-B14F-4D97-AF65-F5344CB8AC3E}">
        <p14:creationId xmlns:p14="http://schemas.microsoft.com/office/powerpoint/2010/main" val="1414006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Segmentation imposed by pre-existing structures is also identified at the fault segment- and system-scale</a:t>
            </a:r>
          </a:p>
          <a:p>
            <a:pPr marL="171450" indent="-171450">
              <a:buFont typeface="Arial" panose="020B0604020202020204" pitchFamily="34" charset="0"/>
              <a:buChar char="•"/>
            </a:pPr>
            <a:r>
              <a:rPr lang="en-GB" dirty="0"/>
              <a:t>On the NE flank of the Utsira High (for location see previous slide), a long-lived, intra-basin structural high, we observe a non-colinear normal fault array comprising NE-SW- (e.g. WUHF) and N-S-striking (e.g. HHF) structures (left)</a:t>
            </a:r>
          </a:p>
          <a:p>
            <a:pPr marL="171450" indent="-171450">
              <a:buFont typeface="Arial" panose="020B0604020202020204" pitchFamily="34" charset="0"/>
              <a:buChar char="•"/>
            </a:pPr>
            <a:r>
              <a:rPr lang="en-GB" dirty="0"/>
              <a:t>Variance-based mapping of intrabasement structures reveal these faults are underlain by two main shear zones; the Utsira (NE-trending) and Heimdal (WNW-trending) shear zones (for location, see previous slide)</a:t>
            </a:r>
          </a:p>
          <a:p>
            <a:pPr marL="171450" indent="-171450">
              <a:buFont typeface="Arial" panose="020B0604020202020204" pitchFamily="34" charset="0"/>
              <a:buChar char="•"/>
            </a:pPr>
            <a:r>
              <a:rPr lang="en-GB" dirty="0"/>
              <a:t>Because of the variations in shear zone trend and rift fault strike, we observe two different geometric (and possibly kinematic) relationships; (</a:t>
            </a:r>
            <a:r>
              <a:rPr lang="en-GB" dirty="0" err="1"/>
              <a:t>i</a:t>
            </a:r>
            <a:r>
              <a:rPr lang="en-GB" dirty="0"/>
              <a:t>) merging (i.e. WUHF and the Utsira Shear Zone; above-right); and (ii) cross-cutting (i.e. HHF and the Heimdal Shear Zone) (for terminology see slide 4).</a:t>
            </a:r>
          </a:p>
        </p:txBody>
      </p:sp>
    </p:spTree>
    <p:extLst>
      <p:ext uri="{BB962C8B-B14F-4D97-AF65-F5344CB8AC3E}">
        <p14:creationId xmlns:p14="http://schemas.microsoft.com/office/powerpoint/2010/main" val="3540185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Segmentation imposed by pre-existing structures is also identified at the fault segment- and system-scale</a:t>
            </a:r>
          </a:p>
          <a:p>
            <a:pPr marL="171450" indent="-171450">
              <a:buFont typeface="Arial" panose="020B0604020202020204" pitchFamily="34" charset="0"/>
              <a:buChar char="•"/>
            </a:pPr>
            <a:r>
              <a:rPr lang="en-GB" dirty="0"/>
              <a:t>On the NE flank of the Utsira High (for location see previous slide), a long-lived, intra-basin structural high, we observe a non-colinear normal fault array comprising NE-SW- (e.g. WUHF) and N-S-striking (e.g. HHF) structures (left)</a:t>
            </a:r>
          </a:p>
          <a:p>
            <a:pPr marL="171450" indent="-171450">
              <a:buFont typeface="Arial" panose="020B0604020202020204" pitchFamily="34" charset="0"/>
              <a:buChar char="•"/>
            </a:pPr>
            <a:r>
              <a:rPr lang="en-GB" dirty="0"/>
              <a:t>Variance-based mapping of intrabasement structures reveal these faults are underlain by two main shear zones; the Utsira (NE-trending) and Heimdal (WNW-trending) shear zones (for location, see previous slide)</a:t>
            </a:r>
          </a:p>
          <a:p>
            <a:pPr marL="171450" indent="-171450">
              <a:buFont typeface="Arial" panose="020B0604020202020204" pitchFamily="34" charset="0"/>
              <a:buChar char="•"/>
            </a:pPr>
            <a:r>
              <a:rPr lang="en-GB" dirty="0"/>
              <a:t>Because of the variations in shear zone trend and rift fault strike, we observe two different geometric (and possibly kinematic) relationships; (</a:t>
            </a:r>
            <a:r>
              <a:rPr lang="en-GB" dirty="0" err="1"/>
              <a:t>i</a:t>
            </a:r>
            <a:r>
              <a:rPr lang="en-GB" dirty="0"/>
              <a:t>) merging (i.e. WUHF and the Utsira Shear Zone; above-right); and (ii) cross-cutting (i.e. HHF and the Heimdal Shear Zone) (for terminology see slide 4).</a:t>
            </a:r>
          </a:p>
        </p:txBody>
      </p:sp>
    </p:spTree>
    <p:extLst>
      <p:ext uri="{BB962C8B-B14F-4D97-AF65-F5344CB8AC3E}">
        <p14:creationId xmlns:p14="http://schemas.microsoft.com/office/powerpoint/2010/main" val="2390731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Temporal changes in the stratigraphic architecture of Middle to Late Jurassic syn-rift deposits (i.e. syn-tectonic or ‘growth’ strata) may document the kinematic relationships between intrabasement shear zones and overlying, rift-related faults</a:t>
            </a:r>
          </a:p>
          <a:p>
            <a:pPr marL="171450" indent="-171450">
              <a:buFont typeface="Arial" panose="020B0604020202020204" pitchFamily="34" charset="0"/>
              <a:buChar char="•"/>
            </a:pPr>
            <a:r>
              <a:rPr lang="en-GB" dirty="0"/>
              <a:t>Tabular growth strata (i.e. Middle Jurassic Sleipner Formation) that are thicker in the hangingwall than the footwall of the WUHF, but which do not thicken towards the fault, may document periods of non-rotational faulting prior to shear zone-fault coupling</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Wedge-shaped growth strata (i.e. Middle-Upper Jurassic Hugin, Heather and Draupne formations) that are thicker in the hangingwall than the footwall of the WUHF, and which also thicken towards the fault, may document periods of rotational faulting after shear zone-fault coupling (see kinematic model in animation)</a:t>
            </a:r>
          </a:p>
          <a:p>
            <a:pPr marL="171450" indent="-171450">
              <a:buFont typeface="Arial" panose="020B0604020202020204" pitchFamily="34" charset="0"/>
              <a:buChar char="•"/>
            </a:pPr>
            <a:endParaRPr lang="en-GB" dirty="0"/>
          </a:p>
        </p:txBody>
      </p:sp>
    </p:spTree>
    <p:extLst>
      <p:ext uri="{BB962C8B-B14F-4D97-AF65-F5344CB8AC3E}">
        <p14:creationId xmlns:p14="http://schemas.microsoft.com/office/powerpoint/2010/main" val="15576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mp"/><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7" name="Picture 46" descr="Screen Clipping"/>
          <p:cNvPicPr>
            <a:picLocks/>
          </p:cNvPicPr>
          <p:nvPr/>
        </p:nvPicPr>
        <p:blipFill>
          <a:blip r:embed="rId2" cstate="email">
            <a:extLst>
              <a:ext uri="{28A0092B-C50C-407E-A947-70E740481C1C}">
                <a14:useLocalDpi xmlns:a14="http://schemas.microsoft.com/office/drawing/2010/main"/>
              </a:ext>
            </a:extLst>
          </a:blip>
          <a:stretch>
            <a:fillRect/>
          </a:stretch>
        </p:blipFill>
        <p:spPr>
          <a:xfrm>
            <a:off x="0" y="6119763"/>
            <a:ext cx="12192000" cy="743809"/>
          </a:xfrm>
          <a:prstGeom prst="rect">
            <a:avLst/>
          </a:prstGeom>
        </p:spPr>
      </p:pic>
      <p:sp>
        <p:nvSpPr>
          <p:cNvPr id="12" name="Freeform 11"/>
          <p:cNvSpPr/>
          <p:nvPr/>
        </p:nvSpPr>
        <p:spPr bwMode="auto">
          <a:xfrm>
            <a:off x="0" y="6111151"/>
            <a:ext cx="7704307" cy="752421"/>
          </a:xfrm>
          <a:custGeom>
            <a:avLst/>
            <a:gdLst>
              <a:gd name="connsiteX0" fmla="*/ 0 w 5778230"/>
              <a:gd name="connsiteY0" fmla="*/ 0 h 758757"/>
              <a:gd name="connsiteX1" fmla="*/ 5778230 w 5778230"/>
              <a:gd name="connsiteY1" fmla="*/ 19455 h 758757"/>
              <a:gd name="connsiteX2" fmla="*/ 5379396 w 5778230"/>
              <a:gd name="connsiteY2" fmla="*/ 758757 h 758757"/>
              <a:gd name="connsiteX3" fmla="*/ 0 w 5778230"/>
              <a:gd name="connsiteY3" fmla="*/ 758757 h 758757"/>
              <a:gd name="connsiteX4" fmla="*/ 0 w 5778230"/>
              <a:gd name="connsiteY4" fmla="*/ 0 h 75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230" h="758757">
                <a:moveTo>
                  <a:pt x="0" y="0"/>
                </a:moveTo>
                <a:lnTo>
                  <a:pt x="5778230" y="19455"/>
                </a:lnTo>
                <a:lnTo>
                  <a:pt x="5379396" y="758757"/>
                </a:lnTo>
                <a:lnTo>
                  <a:pt x="0" y="758757"/>
                </a:lnTo>
                <a:lnTo>
                  <a:pt x="0" y="0"/>
                </a:lnTo>
                <a:close/>
              </a:path>
            </a:pathLst>
          </a:custGeom>
          <a:gradFill>
            <a:gsLst>
              <a:gs pos="100000">
                <a:srgbClr val="87ACD5"/>
              </a:gs>
              <a:gs pos="59000">
                <a:srgbClr val="74A0CF"/>
              </a:gs>
              <a:gs pos="0">
                <a:srgbClr val="4B76AF"/>
              </a:gs>
            </a:gsLst>
            <a:lin ang="10800000" scaled="0"/>
          </a:gradFill>
          <a:ln w="12700" cap="flat" cmpd="sng" algn="ctr">
            <a:no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7170" name="Rectangle 2"/>
          <p:cNvSpPr>
            <a:spLocks noGrp="1" noChangeArrowheads="1"/>
          </p:cNvSpPr>
          <p:nvPr>
            <p:ph type="ctrTitle"/>
          </p:nvPr>
        </p:nvSpPr>
        <p:spPr>
          <a:xfrm>
            <a:off x="623392" y="1159445"/>
            <a:ext cx="10945216" cy="1470025"/>
          </a:xfrm>
        </p:spPr>
        <p:txBody>
          <a:bodyPr/>
          <a:lstStyle>
            <a:lvl1pPr algn="ctr">
              <a:defRPr b="0">
                <a:solidFill>
                  <a:srgbClr val="000000"/>
                </a:solidFill>
                <a:latin typeface="+mn-lt"/>
              </a:defRPr>
            </a:lvl1pPr>
          </a:lstStyle>
          <a:p>
            <a:r>
              <a:rPr lang="en-GB"/>
              <a:t>Click to edit Master title style</a:t>
            </a:r>
            <a:endParaRPr lang="en-GB" dirty="0"/>
          </a:p>
        </p:txBody>
      </p:sp>
      <p:sp>
        <p:nvSpPr>
          <p:cNvPr id="9" name="Rectangle 8"/>
          <p:cNvSpPr/>
          <p:nvPr/>
        </p:nvSpPr>
        <p:spPr bwMode="auto">
          <a:xfrm>
            <a:off x="0" y="-243409"/>
            <a:ext cx="12192000" cy="1131915"/>
          </a:xfrm>
          <a:prstGeom prst="rect">
            <a:avLst/>
          </a:prstGeom>
          <a:solidFill>
            <a:srgbClr val="FFFFFF"/>
          </a:solidFill>
          <a:ln w="12700" cap="flat" cmpd="sng" algn="ctr">
            <a:no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norm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43" name="Date Placeholder 3"/>
          <p:cNvSpPr txBox="1">
            <a:spLocks/>
          </p:cNvSpPr>
          <p:nvPr/>
        </p:nvSpPr>
        <p:spPr>
          <a:xfrm rot="5400000">
            <a:off x="13041574" y="-6075782"/>
            <a:ext cx="1328829" cy="486833"/>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0FFEE5F-65BB-4268-AC17-D19CED90FB82}" type="datetimeFigureOut">
              <a:rPr kumimoji="0" lang="en-US" sz="1200" b="0" i="0" u="none" strike="noStrike" kern="1200" cap="none" spc="0" normalizeH="0" baseline="0" noProof="0" smtClean="0">
                <a:ln>
                  <a:noFill/>
                </a:ln>
                <a:solidFill>
                  <a:prstClr val="white">
                    <a:lumMod val="50000"/>
                    <a:lumOff val="50000"/>
                  </a:prstClr>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4/26/20</a:t>
            </a:fld>
            <a:endParaRPr kumimoji="0" lang="en-US" sz="1200" b="0" i="0" u="none" strike="noStrike" kern="1200" cap="none" spc="0" normalizeH="0" baseline="0" noProof="0" dirty="0">
              <a:ln>
                <a:noFill/>
              </a:ln>
              <a:solidFill>
                <a:prstClr val="white">
                  <a:lumMod val="50000"/>
                  <a:lumOff val="50000"/>
                </a:prstClr>
              </a:solidFill>
              <a:effectLst/>
              <a:uLnTx/>
              <a:uFillTx/>
              <a:latin typeface="Segoe UI" panose="020B0502040204020203" pitchFamily="34" charset="0"/>
              <a:ea typeface="+mn-ea"/>
              <a:cs typeface="Segoe UI" panose="020B0502040204020203" pitchFamily="34" charset="0"/>
            </a:endParaRPr>
          </a:p>
        </p:txBody>
      </p:sp>
      <p:sp>
        <p:nvSpPr>
          <p:cNvPr id="44" name="Footer Placeholder 4"/>
          <p:cNvSpPr txBox="1">
            <a:spLocks/>
          </p:cNvSpPr>
          <p:nvPr/>
        </p:nvSpPr>
        <p:spPr>
          <a:xfrm rot="5400000">
            <a:off x="11553134" y="-3107166"/>
            <a:ext cx="4351338" cy="486833"/>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2"/>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8F8F8"/>
              </a:solidFill>
              <a:effectLst/>
              <a:uLnTx/>
              <a:uFillTx/>
              <a:latin typeface="Segoe UI" panose="020B0502040204020203" pitchFamily="34" charset="0"/>
              <a:ea typeface="+mn-ea"/>
              <a:cs typeface="Segoe UI" panose="020B0502040204020203" pitchFamily="34" charset="0"/>
            </a:endParaRPr>
          </a:p>
        </p:txBody>
      </p:sp>
      <p:sp>
        <p:nvSpPr>
          <p:cNvPr id="46" name="Freeform 15"/>
          <p:cNvSpPr>
            <a:spLocks/>
          </p:cNvSpPr>
          <p:nvPr/>
        </p:nvSpPr>
        <p:spPr bwMode="auto">
          <a:xfrm>
            <a:off x="-2165149" y="-7485702"/>
            <a:ext cx="16272933" cy="8112126"/>
          </a:xfrm>
          <a:custGeom>
            <a:avLst/>
            <a:gdLst>
              <a:gd name="T0" fmla="*/ 7688 w 7688"/>
              <a:gd name="T1" fmla="*/ 0 h 5110"/>
              <a:gd name="T2" fmla="*/ 5495 w 7688"/>
              <a:gd name="T3" fmla="*/ 0 h 5110"/>
              <a:gd name="T4" fmla="*/ 0 w 7688"/>
              <a:gd name="T5" fmla="*/ 5110 h 5110"/>
              <a:gd name="T6" fmla="*/ 5050 w 7688"/>
              <a:gd name="T7" fmla="*/ 5110 h 5110"/>
              <a:gd name="T8" fmla="*/ 7495 w 7688"/>
              <a:gd name="T9" fmla="*/ 376 h 5110"/>
              <a:gd name="T10" fmla="*/ 7688 w 7688"/>
              <a:gd name="T11" fmla="*/ 0 h 5110"/>
            </a:gdLst>
            <a:ahLst/>
            <a:cxnLst>
              <a:cxn ang="0">
                <a:pos x="T0" y="T1"/>
              </a:cxn>
              <a:cxn ang="0">
                <a:pos x="T2" y="T3"/>
              </a:cxn>
              <a:cxn ang="0">
                <a:pos x="T4" y="T5"/>
              </a:cxn>
              <a:cxn ang="0">
                <a:pos x="T6" y="T7"/>
              </a:cxn>
              <a:cxn ang="0">
                <a:pos x="T8" y="T9"/>
              </a:cxn>
              <a:cxn ang="0">
                <a:pos x="T10" y="T11"/>
              </a:cxn>
            </a:cxnLst>
            <a:rect l="0" t="0" r="r" b="b"/>
            <a:pathLst>
              <a:path w="7688" h="5110">
                <a:moveTo>
                  <a:pt x="7688" y="0"/>
                </a:moveTo>
                <a:lnTo>
                  <a:pt x="5495" y="0"/>
                </a:lnTo>
                <a:lnTo>
                  <a:pt x="0" y="5110"/>
                </a:lnTo>
                <a:lnTo>
                  <a:pt x="5050" y="5110"/>
                </a:lnTo>
                <a:lnTo>
                  <a:pt x="7495" y="376"/>
                </a:lnTo>
                <a:lnTo>
                  <a:pt x="76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white"/>
              </a:solidFill>
              <a:latin typeface="Segoe UI"/>
              <a:ea typeface="+mn-ea"/>
              <a:cs typeface="+mn-cs"/>
            </a:endParaRPr>
          </a:p>
        </p:txBody>
      </p:sp>
      <p:sp>
        <p:nvSpPr>
          <p:cNvPr id="17" name="Subtitle 2"/>
          <p:cNvSpPr>
            <a:spLocks noGrp="1"/>
          </p:cNvSpPr>
          <p:nvPr>
            <p:ph type="subTitle" idx="1"/>
          </p:nvPr>
        </p:nvSpPr>
        <p:spPr>
          <a:xfrm>
            <a:off x="1828800" y="2900408"/>
            <a:ext cx="8534400" cy="744617"/>
          </a:xfrm>
        </p:spPr>
        <p:txBody>
          <a:bodyPr rtlCol="0">
            <a:noAutofit/>
          </a:bodyPr>
          <a:lstStyle>
            <a:lvl1pPr marL="0" indent="0" algn="ctr" eaLnBrk="1" fontAlgn="auto" hangingPunct="1">
              <a:spcAft>
                <a:spcPts val="0"/>
              </a:spcAft>
              <a:buFont typeface="Arial"/>
              <a:buNone/>
              <a:defRPr sz="1600"/>
            </a:lvl1pPr>
          </a:lstStyle>
          <a:p>
            <a:pPr eaLnBrk="1" fontAlgn="auto" hangingPunct="1">
              <a:spcAft>
                <a:spcPts val="0"/>
              </a:spcAft>
              <a:buFont typeface="Arial"/>
              <a:buNone/>
              <a:defRPr/>
            </a:pPr>
            <a:r>
              <a:rPr lang="en-GB" sz="2800">
                <a:latin typeface="+mn-lt"/>
                <a:ea typeface="+mn-ea"/>
              </a:rPr>
              <a:t>Click to edit Master subtitle style</a:t>
            </a:r>
            <a:endParaRPr lang="en-GB" sz="2800" dirty="0">
              <a:latin typeface="+mn-lt"/>
              <a:ea typeface="+mn-ea"/>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39303" y="6176388"/>
            <a:ext cx="1743335" cy="7308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504" y="6196985"/>
            <a:ext cx="2311083" cy="606967"/>
          </a:xfrm>
          <a:prstGeom prst="rect">
            <a:avLst/>
          </a:prstGeom>
        </p:spPr>
      </p:pic>
    </p:spTree>
    <p:extLst>
      <p:ext uri="{BB962C8B-B14F-4D97-AF65-F5344CB8AC3E}">
        <p14:creationId xmlns:p14="http://schemas.microsoft.com/office/powerpoint/2010/main" val="3999771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a:t>Click to edit Master title style</a:t>
            </a:r>
          </a:p>
        </p:txBody>
      </p:sp>
      <p:sp>
        <p:nvSpPr>
          <p:cNvPr id="3" name="Vertical Text Placeholder 2"/>
          <p:cNvSpPr>
            <a:spLocks noGrp="1"/>
          </p:cNvSpPr>
          <p:nvPr>
            <p:ph type="body" orient="vert" idx="1"/>
          </p:nvPr>
        </p:nvSpPr>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72984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6434" y="847726"/>
            <a:ext cx="2865967" cy="6010275"/>
          </a:xfrm>
        </p:spPr>
        <p:txBody>
          <a:bodyPr vert="eaVert"/>
          <a:lstStyle>
            <a:lvl1pPr>
              <a:defRPr>
                <a:latin typeface="+mn-lt"/>
              </a:defRPr>
            </a:lvl1pPr>
          </a:lstStyle>
          <a:p>
            <a:r>
              <a:rPr lang="en-GB"/>
              <a:t>Click to edit Master title style</a:t>
            </a:r>
          </a:p>
        </p:txBody>
      </p:sp>
      <p:sp>
        <p:nvSpPr>
          <p:cNvPr id="3" name="Vertical Text Placeholder 2"/>
          <p:cNvSpPr>
            <a:spLocks noGrp="1"/>
          </p:cNvSpPr>
          <p:nvPr>
            <p:ph type="body" orient="vert" idx="1"/>
          </p:nvPr>
        </p:nvSpPr>
        <p:spPr>
          <a:xfrm>
            <a:off x="116417" y="847726"/>
            <a:ext cx="8396816" cy="6010275"/>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60905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a:t>Click to edit Master title style</a:t>
            </a:r>
            <a:endParaRPr lang="en-GB" dirty="0"/>
          </a:p>
        </p:txBody>
      </p:sp>
      <p:sp>
        <p:nvSpPr>
          <p:cNvPr id="3" name="Content Placeholder 2"/>
          <p:cNvSpPr>
            <a:spLocks noGrp="1"/>
          </p:cNvSpPr>
          <p:nvPr>
            <p:ph idx="1"/>
          </p:nvPr>
        </p:nvSpPr>
        <p:spPr>
          <a:xfrm>
            <a:off x="143339" y="908720"/>
            <a:ext cx="11809312" cy="583264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54382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mn-lt"/>
              </a:defRPr>
            </a:lvl1pPr>
          </a:lstStyle>
          <a:p>
            <a:r>
              <a:rPr lang="en-GB"/>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atin typeface="+mn-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13164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a:t>Click to edit Master title style</a:t>
            </a:r>
            <a:endParaRPr lang="en-GB" dirty="0"/>
          </a:p>
        </p:txBody>
      </p:sp>
      <p:sp>
        <p:nvSpPr>
          <p:cNvPr id="3" name="Content Placeholder 2"/>
          <p:cNvSpPr>
            <a:spLocks noGrp="1"/>
          </p:cNvSpPr>
          <p:nvPr>
            <p:ph sz="half" idx="1"/>
          </p:nvPr>
        </p:nvSpPr>
        <p:spPr>
          <a:xfrm>
            <a:off x="143339" y="836712"/>
            <a:ext cx="5851061" cy="5904656"/>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836712"/>
            <a:ext cx="5755051" cy="5904656"/>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33548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3339" y="116632"/>
            <a:ext cx="9793088" cy="490066"/>
          </a:xfrm>
        </p:spPr>
        <p:txBody>
          <a:bodyPr/>
          <a:lstStyle>
            <a:lvl1pPr>
              <a:defRPr>
                <a:latin typeface="+mn-lt"/>
              </a:defRPr>
            </a:lvl1pPr>
          </a:lstStyle>
          <a:p>
            <a:r>
              <a:rPr lang="en-GB"/>
              <a:t>Click to edit Master title style</a:t>
            </a:r>
            <a:endParaRPr lang="en-GB" dirty="0"/>
          </a:p>
        </p:txBody>
      </p:sp>
      <p:sp>
        <p:nvSpPr>
          <p:cNvPr id="3" name="Text Placeholder 2"/>
          <p:cNvSpPr>
            <a:spLocks noGrp="1"/>
          </p:cNvSpPr>
          <p:nvPr>
            <p:ph type="body" idx="1"/>
          </p:nvPr>
        </p:nvSpPr>
        <p:spPr>
          <a:xfrm>
            <a:off x="143339" y="836713"/>
            <a:ext cx="5853179" cy="64807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3339" y="1484784"/>
            <a:ext cx="5853179" cy="5256584"/>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93367" y="836713"/>
            <a:ext cx="5855295" cy="64807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7" y="1484784"/>
            <a:ext cx="5855295" cy="5256584"/>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3077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a:t>Click to edit Master title style</a:t>
            </a:r>
            <a:endParaRPr lang="en-GB" dirty="0"/>
          </a:p>
        </p:txBody>
      </p:sp>
    </p:spTree>
    <p:extLst>
      <p:ext uri="{BB962C8B-B14F-4D97-AF65-F5344CB8AC3E}">
        <p14:creationId xmlns:p14="http://schemas.microsoft.com/office/powerpoint/2010/main" val="2053676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78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826790"/>
            <a:ext cx="4011084" cy="1162050"/>
          </a:xfrm>
        </p:spPr>
        <p:txBody>
          <a:bodyPr anchor="b"/>
          <a:lstStyle>
            <a:lvl1pPr algn="l">
              <a:defRPr sz="2000" b="1">
                <a:latin typeface="+mn-lt"/>
              </a:defRPr>
            </a:lvl1pPr>
          </a:lstStyle>
          <a:p>
            <a:r>
              <a:rPr lang="en-GB"/>
              <a:t>Click to edit Master title style</a:t>
            </a:r>
            <a:endParaRPr lang="en-GB" dirty="0"/>
          </a:p>
        </p:txBody>
      </p:sp>
      <p:sp>
        <p:nvSpPr>
          <p:cNvPr id="3" name="Content Placeholder 2"/>
          <p:cNvSpPr>
            <a:spLocks noGrp="1"/>
          </p:cNvSpPr>
          <p:nvPr>
            <p:ph idx="1"/>
          </p:nvPr>
        </p:nvSpPr>
        <p:spPr>
          <a:xfrm>
            <a:off x="4766733" y="826791"/>
            <a:ext cx="6815667" cy="5853113"/>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1" y="1988841"/>
            <a:ext cx="4011084" cy="4691063"/>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28173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168553"/>
            <a:ext cx="7315200" cy="566738"/>
          </a:xfrm>
        </p:spPr>
        <p:txBody>
          <a:bodyPr anchor="b"/>
          <a:lstStyle>
            <a:lvl1pPr algn="l">
              <a:defRPr sz="2000" b="1">
                <a:latin typeface="+mn-lt"/>
              </a:defRPr>
            </a:lvl1pPr>
          </a:lstStyle>
          <a:p>
            <a:r>
              <a:rPr lang="en-GB"/>
              <a:t>Click to edit Master title style</a:t>
            </a:r>
          </a:p>
        </p:txBody>
      </p:sp>
      <p:sp>
        <p:nvSpPr>
          <p:cNvPr id="3" name="Picture Placeholder 2"/>
          <p:cNvSpPr>
            <a:spLocks noGrp="1"/>
          </p:cNvSpPr>
          <p:nvPr>
            <p:ph type="pic" idx="1"/>
          </p:nvPr>
        </p:nvSpPr>
        <p:spPr>
          <a:xfrm>
            <a:off x="2389717" y="980728"/>
            <a:ext cx="7315200" cy="4114800"/>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p>
        </p:txBody>
      </p:sp>
      <p:sp>
        <p:nvSpPr>
          <p:cNvPr id="4" name="Text Placeholder 3"/>
          <p:cNvSpPr>
            <a:spLocks noGrp="1"/>
          </p:cNvSpPr>
          <p:nvPr>
            <p:ph type="body" sz="half" idx="2"/>
          </p:nvPr>
        </p:nvSpPr>
        <p:spPr>
          <a:xfrm>
            <a:off x="2389717" y="5735291"/>
            <a:ext cx="7315200" cy="804862"/>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9824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Screen Clipping"/>
          <p:cNvPicPr>
            <a:picLocks/>
          </p:cNvPicPr>
          <p:nvPr/>
        </p:nvPicPr>
        <p:blipFill>
          <a:blip r:embed="rId13" cstate="email">
            <a:extLst>
              <a:ext uri="{BEBA8EAE-BF5A-486C-A8C5-ECC9F3942E4B}">
                <a14:imgProps xmlns:a14="http://schemas.microsoft.com/office/drawing/2010/main">
                  <a14:imgLayer r:embed="rId14">
                    <a14:imgEffect>
                      <a14:colorTemperature colorTemp="5900"/>
                    </a14:imgEffect>
                  </a14:imgLayer>
                </a14:imgProps>
              </a:ext>
              <a:ext uri="{28A0092B-C50C-407E-A947-70E740481C1C}">
                <a14:useLocalDpi xmlns:a14="http://schemas.microsoft.com/office/drawing/2010/main"/>
              </a:ext>
            </a:extLst>
          </a:blip>
          <a:stretch>
            <a:fillRect/>
          </a:stretch>
        </p:blipFill>
        <p:spPr>
          <a:xfrm>
            <a:off x="0" y="1"/>
            <a:ext cx="12192000" cy="743809"/>
          </a:xfrm>
          <a:prstGeom prst="rect">
            <a:avLst/>
          </a:prstGeom>
        </p:spPr>
      </p:pic>
      <p:sp>
        <p:nvSpPr>
          <p:cNvPr id="3" name="Freeform 2"/>
          <p:cNvSpPr/>
          <p:nvPr/>
        </p:nvSpPr>
        <p:spPr bwMode="auto">
          <a:xfrm>
            <a:off x="-4628" y="1"/>
            <a:ext cx="7704307" cy="740643"/>
          </a:xfrm>
          <a:custGeom>
            <a:avLst/>
            <a:gdLst>
              <a:gd name="connsiteX0" fmla="*/ 0 w 5778230"/>
              <a:gd name="connsiteY0" fmla="*/ 0 h 758757"/>
              <a:gd name="connsiteX1" fmla="*/ 5778230 w 5778230"/>
              <a:gd name="connsiteY1" fmla="*/ 19455 h 758757"/>
              <a:gd name="connsiteX2" fmla="*/ 5379396 w 5778230"/>
              <a:gd name="connsiteY2" fmla="*/ 758757 h 758757"/>
              <a:gd name="connsiteX3" fmla="*/ 0 w 5778230"/>
              <a:gd name="connsiteY3" fmla="*/ 758757 h 758757"/>
              <a:gd name="connsiteX4" fmla="*/ 0 w 5778230"/>
              <a:gd name="connsiteY4" fmla="*/ 0 h 75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230" h="758757">
                <a:moveTo>
                  <a:pt x="0" y="0"/>
                </a:moveTo>
                <a:lnTo>
                  <a:pt x="5778230" y="19455"/>
                </a:lnTo>
                <a:lnTo>
                  <a:pt x="5379396" y="758757"/>
                </a:lnTo>
                <a:lnTo>
                  <a:pt x="0" y="758757"/>
                </a:lnTo>
                <a:lnTo>
                  <a:pt x="0" y="0"/>
                </a:lnTo>
                <a:close/>
              </a:path>
            </a:pathLst>
          </a:custGeom>
          <a:gradFill>
            <a:gsLst>
              <a:gs pos="100000">
                <a:srgbClr val="87ACD5"/>
              </a:gs>
              <a:gs pos="59000">
                <a:srgbClr val="74A0CF"/>
              </a:gs>
              <a:gs pos="0">
                <a:srgbClr val="4B76AF"/>
              </a:gs>
            </a:gsLst>
            <a:lin ang="10800000" scaled="0"/>
          </a:gradFill>
          <a:ln w="12700" cap="flat" cmpd="sng" algn="ctr">
            <a:no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1027" name="Rectangle 2"/>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28" name="Rectangle 4"/>
          <p:cNvSpPr>
            <a:spLocks noGrp="1" noChangeArrowheads="1"/>
          </p:cNvSpPr>
          <p:nvPr>
            <p:ph type="title"/>
          </p:nvPr>
        </p:nvSpPr>
        <p:spPr bwMode="auto">
          <a:xfrm>
            <a:off x="116417" y="115888"/>
            <a:ext cx="8955616"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GB" dirty="0"/>
          </a:p>
        </p:txBody>
      </p:sp>
      <p:pic>
        <p:nvPicPr>
          <p:cNvPr id="9" name="Picture 8"/>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339303" y="16583"/>
            <a:ext cx="1743335" cy="730800"/>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485657" y="556319"/>
            <a:ext cx="604669" cy="158806"/>
          </a:xfrm>
          <a:prstGeom prst="rect">
            <a:avLst/>
          </a:prstGeom>
        </p:spPr>
      </p:pic>
    </p:spTree>
    <p:extLst>
      <p:ext uri="{BB962C8B-B14F-4D97-AF65-F5344CB8AC3E}">
        <p14:creationId xmlns:p14="http://schemas.microsoft.com/office/powerpoint/2010/main" val="297828558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1" fontAlgn="base" hangingPunct="1">
        <a:spcBef>
          <a:spcPct val="0"/>
        </a:spcBef>
        <a:spcAft>
          <a:spcPct val="0"/>
        </a:spcAft>
        <a:defRPr sz="3200" b="1">
          <a:solidFill>
            <a:schemeClr val="bg1"/>
          </a:solidFill>
          <a:latin typeface="+mn-lt"/>
          <a:ea typeface="ＭＳ Ｐゴシック" charset="0"/>
          <a:cs typeface="+mj-cs"/>
        </a:defRPr>
      </a:lvl1pPr>
      <a:lvl2pPr algn="l" rtl="0" eaLnBrk="1" fontAlgn="base" hangingPunct="1">
        <a:spcBef>
          <a:spcPct val="0"/>
        </a:spcBef>
        <a:spcAft>
          <a:spcPct val="0"/>
        </a:spcAft>
        <a:defRPr sz="3200" b="1">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3200" b="1">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3200" b="1">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3200" b="1">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3200" b="1">
          <a:solidFill>
            <a:schemeClr val="bg1"/>
          </a:solidFill>
          <a:latin typeface="Arial" charset="0"/>
          <a:cs typeface="Arial" charset="0"/>
        </a:defRPr>
      </a:lvl6pPr>
      <a:lvl7pPr marL="914400" algn="l" rtl="0" eaLnBrk="1" fontAlgn="base" hangingPunct="1">
        <a:spcBef>
          <a:spcPct val="0"/>
        </a:spcBef>
        <a:spcAft>
          <a:spcPct val="0"/>
        </a:spcAft>
        <a:defRPr sz="3200" b="1">
          <a:solidFill>
            <a:schemeClr val="bg1"/>
          </a:solidFill>
          <a:latin typeface="Arial" charset="0"/>
          <a:cs typeface="Arial" charset="0"/>
        </a:defRPr>
      </a:lvl7pPr>
      <a:lvl8pPr marL="1371600" algn="l" rtl="0" eaLnBrk="1" fontAlgn="base" hangingPunct="1">
        <a:spcBef>
          <a:spcPct val="0"/>
        </a:spcBef>
        <a:spcAft>
          <a:spcPct val="0"/>
        </a:spcAft>
        <a:defRPr sz="3200" b="1">
          <a:solidFill>
            <a:schemeClr val="bg1"/>
          </a:solidFill>
          <a:latin typeface="Arial" charset="0"/>
          <a:cs typeface="Arial" charset="0"/>
        </a:defRPr>
      </a:lvl8pPr>
      <a:lvl9pPr marL="1828800" algn="l" rtl="0" eaLnBrk="1" fontAlgn="base" hangingPunct="1">
        <a:spcBef>
          <a:spcPct val="0"/>
        </a:spcBef>
        <a:spcAft>
          <a:spcPct val="0"/>
        </a:spcAft>
        <a:defRPr sz="3200" b="1">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ＭＳ Ｐゴシック" charset="0"/>
          <a:cs typeface="+mn-cs"/>
        </a:defRPr>
      </a:lvl1pPr>
      <a:lvl2pPr marL="742950" indent="-285750" algn="l" rtl="0" eaLnBrk="1" fontAlgn="base" hangingPunct="1">
        <a:spcBef>
          <a:spcPct val="20000"/>
        </a:spcBef>
        <a:spcAft>
          <a:spcPct val="0"/>
        </a:spcAft>
        <a:buChar char="–"/>
        <a:defRPr sz="2800">
          <a:solidFill>
            <a:srgbClr val="000000"/>
          </a:solidFill>
          <a:latin typeface="+mn-lt"/>
          <a:ea typeface="Arial" charset="0"/>
          <a:cs typeface="+mn-cs"/>
        </a:defRPr>
      </a:lvl2pPr>
      <a:lvl3pPr marL="1143000" indent="-228600" algn="l" rtl="0" eaLnBrk="1" fontAlgn="base" hangingPunct="1">
        <a:spcBef>
          <a:spcPct val="20000"/>
        </a:spcBef>
        <a:spcAft>
          <a:spcPct val="0"/>
        </a:spcAft>
        <a:buChar char="•"/>
        <a:defRPr sz="2400">
          <a:solidFill>
            <a:srgbClr val="000000"/>
          </a:solidFill>
          <a:latin typeface="+mn-lt"/>
          <a:ea typeface="Arial" charset="0"/>
          <a:cs typeface="+mn-cs"/>
        </a:defRPr>
      </a:lvl3pPr>
      <a:lvl4pPr marL="1600200" indent="-228600" algn="l" rtl="0" eaLnBrk="1" fontAlgn="base" hangingPunct="1">
        <a:spcBef>
          <a:spcPct val="20000"/>
        </a:spcBef>
        <a:spcAft>
          <a:spcPct val="0"/>
        </a:spcAft>
        <a:buChar char="–"/>
        <a:defRPr sz="2000">
          <a:solidFill>
            <a:srgbClr val="000000"/>
          </a:solidFill>
          <a:latin typeface="+mn-lt"/>
          <a:ea typeface="Arial" charset="0"/>
          <a:cs typeface="+mn-cs"/>
        </a:defRPr>
      </a:lvl4pPr>
      <a:lvl5pPr marL="2057400" indent="-228600" algn="l" rtl="0" eaLnBrk="1" fontAlgn="base" hangingPunct="1">
        <a:spcBef>
          <a:spcPct val="20000"/>
        </a:spcBef>
        <a:spcAft>
          <a:spcPct val="0"/>
        </a:spcAft>
        <a:buChar char="»"/>
        <a:defRPr sz="2000">
          <a:solidFill>
            <a:srgbClr val="000000"/>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bg1"/>
          </a:solidFill>
          <a:latin typeface="+mn-lt"/>
          <a:cs typeface="+mn-cs"/>
        </a:defRPr>
      </a:lvl6pPr>
      <a:lvl7pPr marL="2971800" indent="-228600" algn="l" rtl="0" eaLnBrk="1" fontAlgn="base" hangingPunct="1">
        <a:spcBef>
          <a:spcPct val="20000"/>
        </a:spcBef>
        <a:spcAft>
          <a:spcPct val="0"/>
        </a:spcAft>
        <a:buChar char="»"/>
        <a:defRPr sz="2000">
          <a:solidFill>
            <a:schemeClr val="bg1"/>
          </a:solidFill>
          <a:latin typeface="+mn-lt"/>
          <a:cs typeface="+mn-cs"/>
        </a:defRPr>
      </a:lvl7pPr>
      <a:lvl8pPr marL="3429000" indent="-228600" algn="l" rtl="0" eaLnBrk="1" fontAlgn="base" hangingPunct="1">
        <a:spcBef>
          <a:spcPct val="20000"/>
        </a:spcBef>
        <a:spcAft>
          <a:spcPct val="0"/>
        </a:spcAft>
        <a:buChar char="»"/>
        <a:defRPr sz="2000">
          <a:solidFill>
            <a:schemeClr val="bg1"/>
          </a:solidFill>
          <a:latin typeface="+mn-lt"/>
          <a:cs typeface="+mn-cs"/>
        </a:defRPr>
      </a:lvl8pPr>
      <a:lvl9pPr marL="3886200" indent="-228600" algn="l" rtl="0" eaLnBrk="1" fontAlgn="base" hangingPunct="1">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jpeg"/><Relationship Id="rId7"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1.tiff"/></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4.tiff"/><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3.xml"/><Relationship Id="rId16" Type="http://schemas.openxmlformats.org/officeDocument/2006/relationships/image" Target="../media/image60.tiff"/><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50.jpeg"/><Relationship Id="rId15" Type="http://schemas.openxmlformats.org/officeDocument/2006/relationships/image" Target="../media/image44.tiff"/><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tiff"/></Relationships>
</file>

<file path=ppt/slides/_rels/slide14.xml.rels><?xml version="1.0" encoding="UTF-8" standalone="yes"?>
<Relationships xmlns="http://schemas.openxmlformats.org/package/2006/relationships"><Relationship Id="rId3" Type="http://schemas.openxmlformats.org/officeDocument/2006/relationships/hyperlink" Target="https://www.dropbox.com/s/q23x29lsvi99qkb/Lenhart%20et%20al.%20%282018%29%20-%20intracrystalline%20basement%20NNS.pdf?dl=0" TargetMode="External"/><Relationship Id="rId7" Type="http://schemas.openxmlformats.org/officeDocument/2006/relationships/hyperlink" Target="https://www.dropbox.com/s/6vc52voz63mkyqs/Phillips%20et%20al%20%282016%29%20-%20intrabasement?dl=0" TargetMode="External"/><Relationship Id="rId2" Type="http://schemas.openxmlformats.org/officeDocument/2006/relationships/hyperlink" Target="https://www.dropbox.com/s/7w34kun138gluri/Phillips%20et%20al.%20%282019%29%20-%20NNS%20multiphase%20rifting.pdf?dl=0" TargetMode="External"/><Relationship Id="rId1" Type="http://schemas.openxmlformats.org/officeDocument/2006/relationships/slideLayout" Target="../slideLayouts/slideLayout2.xml"/><Relationship Id="rId6" Type="http://schemas.openxmlformats.org/officeDocument/2006/relationships/hyperlink" Target="https://agupubs.onlinelibrary.wiley.com/doi/epdf/10.1002/2017TC004514" TargetMode="External"/><Relationship Id="rId5" Type="http://schemas.openxmlformats.org/officeDocument/2006/relationships/hyperlink" Target="https://www.dropbox.com/s/q7mtrzua1s3z3as/Osagiede%20et%20al.%20%282019%29%20-%20Utsira%20High.pdf?dl=0" TargetMode="External"/><Relationship Id="rId4" Type="http://schemas.openxmlformats.org/officeDocument/2006/relationships/hyperlink" Target="https://www.dropbox.com/s/8mamk2ui7an29k0/Collanega%20et%20al.%20%282018%29%20-%20Taranaki.pdf?dl=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tiff"/><Relationship Id="rId5" Type="http://schemas.openxmlformats.org/officeDocument/2006/relationships/image" Target="../media/image19.tiff"/><Relationship Id="rId4" Type="http://schemas.openxmlformats.org/officeDocument/2006/relationships/image" Target="../media/image18.tiff"/></Relationships>
</file>

<file path=ppt/slides/_rels/slide5.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tiff"/><Relationship Id="rId7" Type="http://schemas.openxmlformats.org/officeDocument/2006/relationships/image" Target="../media/image27.tif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1.tiff"/><Relationship Id="rId4" Type="http://schemas.openxmlformats.org/officeDocument/2006/relationships/image" Target="../media/image30.tiff"/></Relationships>
</file>

<file path=ppt/slides/_rels/slide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8.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5.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6.tiff"/></Relationships>
</file>

<file path=ppt/slides/_rels/slide9.xml.rels><?xml version="1.0" encoding="UTF-8" standalone="yes"?>
<Relationships xmlns="http://schemas.openxmlformats.org/package/2006/relationships"><Relationship Id="rId8" Type="http://schemas.openxmlformats.org/officeDocument/2006/relationships/image" Target="../media/image39.tiff"/><Relationship Id="rId3" Type="http://schemas.openxmlformats.org/officeDocument/2006/relationships/image" Target="../media/image33.tiff"/><Relationship Id="rId7" Type="http://schemas.openxmlformats.org/officeDocument/2006/relationships/image" Target="../media/image38.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tiff"/><Relationship Id="rId5" Type="http://schemas.openxmlformats.org/officeDocument/2006/relationships/image" Target="../media/image35.tiff"/><Relationship Id="rId4" Type="http://schemas.openxmlformats.org/officeDocument/2006/relationships/image" Target="../media/image3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D84B48E-3655-A440-ACD9-C224FA99A847}"/>
              </a:ext>
            </a:extLst>
          </p:cNvPr>
          <p:cNvPicPr>
            <a:picLocks noChangeAspect="1"/>
          </p:cNvPicPr>
          <p:nvPr/>
        </p:nvPicPr>
        <p:blipFill rotWithShape="1">
          <a:blip r:embed="rId3" cstate="hqprint">
            <a:alphaModFix amt="13000"/>
            <a:extLst>
              <a:ext uri="{28A0092B-C50C-407E-A947-70E740481C1C}">
                <a14:useLocalDpi xmlns:a14="http://schemas.microsoft.com/office/drawing/2010/main"/>
              </a:ext>
            </a:extLst>
          </a:blip>
          <a:srcRect/>
          <a:stretch/>
        </p:blipFill>
        <p:spPr>
          <a:xfrm>
            <a:off x="2461328" y="-437622"/>
            <a:ext cx="7157881" cy="5786192"/>
          </a:xfrm>
          <a:prstGeom prst="rect">
            <a:avLst/>
          </a:prstGeom>
        </p:spPr>
      </p:pic>
      <p:sp>
        <p:nvSpPr>
          <p:cNvPr id="4098" name="Rectangle 2"/>
          <p:cNvSpPr>
            <a:spLocks noGrp="1" noChangeArrowheads="1"/>
          </p:cNvSpPr>
          <p:nvPr>
            <p:ph type="ctrTitle"/>
          </p:nvPr>
        </p:nvSpPr>
        <p:spPr>
          <a:xfrm>
            <a:off x="407368" y="-269344"/>
            <a:ext cx="11584386" cy="1470025"/>
          </a:xfrm>
        </p:spPr>
        <p:txBody>
          <a:bodyPr/>
          <a:lstStyle/>
          <a:p>
            <a:pPr algn="r">
              <a:defRPr/>
            </a:pPr>
            <a:r>
              <a:rPr lang="en-GB" sz="3400" b="1" dirty="0">
                <a:ea typeface="+mj-ea"/>
              </a:rPr>
              <a:t>Do Pre-Existing Basement Structures Influence the Geometry and Growth of Normal Faults and Rifts?</a:t>
            </a:r>
            <a:endParaRPr lang="en-GB" sz="3400" b="1" dirty="0">
              <a:latin typeface="+mj-lt"/>
              <a:ea typeface="+mj-ea"/>
            </a:endParaRPr>
          </a:p>
        </p:txBody>
      </p:sp>
      <p:sp>
        <p:nvSpPr>
          <p:cNvPr id="8" name="Rectangle 3"/>
          <p:cNvSpPr txBox="1">
            <a:spLocks noChangeArrowheads="1"/>
          </p:cNvSpPr>
          <p:nvPr/>
        </p:nvSpPr>
        <p:spPr bwMode="auto">
          <a:xfrm>
            <a:off x="2786303" y="1575479"/>
            <a:ext cx="9174898" cy="3096339"/>
          </a:xfrm>
          <a:prstGeom prst="rect">
            <a:avLst/>
          </a:prstGeom>
          <a:noFill/>
          <a:ln w="9525">
            <a:noFill/>
            <a:miter lim="800000"/>
            <a:headEnd/>
            <a:tailEnd/>
          </a:ln>
          <a:effectLst/>
        </p:spPr>
        <p:txBody>
          <a:bodyPr/>
          <a:lstStyle/>
          <a:p>
            <a:pPr marL="0" indent="0" algn="r" eaLnBrk="1" hangingPunct="1">
              <a:buFontTx/>
              <a:buNone/>
            </a:pPr>
            <a:r>
              <a:rPr lang="en-GB" sz="2400" b="1" u="sng" dirty="0"/>
              <a:t>Christopher Jackson</a:t>
            </a:r>
            <a:r>
              <a:rPr lang="en-GB" sz="2400" b="1" u="sng" baseline="30000" dirty="0"/>
              <a:t>1</a:t>
            </a:r>
            <a:r>
              <a:rPr lang="en-GB" sz="2400" dirty="0"/>
              <a:t>, Luca Collanega</a:t>
            </a:r>
            <a:r>
              <a:rPr lang="en-GB" sz="2400" baseline="30000" dirty="0"/>
              <a:t>2</a:t>
            </a:r>
            <a:r>
              <a:rPr lang="en-GB" sz="2400" dirty="0"/>
              <a:t>, Thomas Phillips</a:t>
            </a:r>
            <a:r>
              <a:rPr lang="en-GB" sz="2400" baseline="30000" dirty="0"/>
              <a:t>1</a:t>
            </a:r>
            <a:r>
              <a:rPr lang="en-GB" sz="2400" dirty="0"/>
              <a:t>,</a:t>
            </a:r>
          </a:p>
          <a:p>
            <a:pPr marL="0" indent="0" algn="r" eaLnBrk="1" hangingPunct="1">
              <a:buFontTx/>
              <a:buNone/>
            </a:pPr>
            <a:r>
              <a:rPr lang="en-GB" sz="2400" dirty="0"/>
              <a:t>Hamed Fazlikhani</a:t>
            </a:r>
            <a:r>
              <a:rPr lang="en-GB" sz="2400" baseline="30000" dirty="0"/>
              <a:t>3</a:t>
            </a:r>
            <a:r>
              <a:rPr lang="en-GB" sz="2400" dirty="0"/>
              <a:t>, Antje Lenhart</a:t>
            </a:r>
            <a:r>
              <a:rPr lang="en-GB" sz="2400" baseline="30000" dirty="0"/>
              <a:t>1</a:t>
            </a:r>
            <a:r>
              <a:rPr lang="en-GB" sz="2400" dirty="0"/>
              <a:t>, </a:t>
            </a:r>
            <a:r>
              <a:rPr lang="en-GB" sz="2400" dirty="0" err="1"/>
              <a:t>Edoseghe</a:t>
            </a:r>
            <a:r>
              <a:rPr lang="en-GB" sz="2400" dirty="0"/>
              <a:t> Osagiede</a:t>
            </a:r>
            <a:r>
              <a:rPr lang="en-GB" sz="2400" baseline="30000" dirty="0"/>
              <a:t>3</a:t>
            </a:r>
            <a:r>
              <a:rPr lang="en-GB" sz="2400" dirty="0"/>
              <a:t>, Catherine Siuda</a:t>
            </a:r>
            <a:r>
              <a:rPr lang="en-GB" sz="2400" baseline="30000" dirty="0"/>
              <a:t>1</a:t>
            </a:r>
            <a:r>
              <a:rPr lang="en-GB" sz="2400" dirty="0"/>
              <a:t>, Matthew Reeve</a:t>
            </a:r>
            <a:r>
              <a:rPr lang="en-GB" sz="2400" baseline="30000" dirty="0"/>
              <a:t>1</a:t>
            </a:r>
            <a:r>
              <a:rPr lang="en-GB" sz="2400" dirty="0"/>
              <a:t>, Oliver Duffy</a:t>
            </a:r>
            <a:r>
              <a:rPr lang="en-GB" sz="2400" baseline="30000" dirty="0"/>
              <a:t>1</a:t>
            </a:r>
            <a:r>
              <a:rPr lang="en-GB" sz="2400" dirty="0"/>
              <a:t>, </a:t>
            </a:r>
          </a:p>
          <a:p>
            <a:pPr marL="0" indent="0" algn="r" eaLnBrk="1" hangingPunct="1">
              <a:buFontTx/>
              <a:buNone/>
            </a:pPr>
            <a:r>
              <a:rPr lang="en-GB" sz="2400" dirty="0"/>
              <a:t>Rebecca Bell</a:t>
            </a:r>
            <a:r>
              <a:rPr lang="en-GB" sz="2400" baseline="30000" dirty="0"/>
              <a:t>1</a:t>
            </a:r>
            <a:r>
              <a:rPr lang="en-GB" sz="2400" dirty="0"/>
              <a:t>, Atle Rotevatn</a:t>
            </a:r>
            <a:r>
              <a:rPr lang="en-GB" sz="2400" baseline="30000" dirty="0"/>
              <a:t>3</a:t>
            </a:r>
            <a:r>
              <a:rPr lang="en-GB" sz="2400" dirty="0"/>
              <a:t>, Craig Magee</a:t>
            </a:r>
            <a:r>
              <a:rPr lang="en-GB" sz="2400" baseline="30000" dirty="0"/>
              <a:t>1</a:t>
            </a:r>
            <a:r>
              <a:rPr lang="en-GB" sz="2400" dirty="0"/>
              <a:t>, Robert Gawthorpe</a:t>
            </a:r>
            <a:r>
              <a:rPr lang="en-GB" sz="2400" baseline="30000" dirty="0"/>
              <a:t>3</a:t>
            </a:r>
            <a:r>
              <a:rPr lang="en-GB" sz="2400" dirty="0"/>
              <a:t>, Alexander Coleman</a:t>
            </a:r>
            <a:r>
              <a:rPr lang="en-GB" sz="2400" baseline="30000" dirty="0"/>
              <a:t>1</a:t>
            </a:r>
            <a:r>
              <a:rPr lang="en-GB" sz="2400" dirty="0"/>
              <a:t>, Paul Whipp</a:t>
            </a:r>
            <a:r>
              <a:rPr lang="en-GB" sz="2400" baseline="30000" dirty="0"/>
              <a:t>1</a:t>
            </a:r>
            <a:r>
              <a:rPr lang="en-GB" sz="2400" dirty="0"/>
              <a:t>, Thomas Kristensen</a:t>
            </a:r>
            <a:r>
              <a:rPr lang="en-GB" sz="2400" baseline="30000" dirty="0"/>
              <a:t>3</a:t>
            </a:r>
            <a:r>
              <a:rPr lang="en-GB" sz="2400" dirty="0"/>
              <a:t>,</a:t>
            </a:r>
          </a:p>
          <a:p>
            <a:pPr marL="0" indent="0" algn="r" eaLnBrk="1" hangingPunct="1">
              <a:buFontTx/>
              <a:buNone/>
            </a:pPr>
            <a:r>
              <a:rPr lang="en-GB" sz="2400" dirty="0" err="1"/>
              <a:t>Haakon</a:t>
            </a:r>
            <a:r>
              <a:rPr lang="en-GB" sz="2400" dirty="0"/>
              <a:t> Fossen</a:t>
            </a:r>
            <a:r>
              <a:rPr lang="en-GB" sz="2400" baseline="30000" dirty="0"/>
              <a:t>3</a:t>
            </a:r>
            <a:r>
              <a:rPr lang="en-GB" sz="2400" dirty="0"/>
              <a:t>, Anna Breda</a:t>
            </a:r>
            <a:r>
              <a:rPr lang="en-GB" sz="2400" baseline="30000" dirty="0"/>
              <a:t>2</a:t>
            </a:r>
            <a:r>
              <a:rPr lang="en-GB" sz="2400" dirty="0"/>
              <a:t>, Nicola Marsh</a:t>
            </a:r>
            <a:r>
              <a:rPr lang="en-GB" sz="2400" baseline="30000" dirty="0"/>
              <a:t>4</a:t>
            </a:r>
            <a:endParaRPr lang="en-GB" sz="800" b="1" baseline="30000" dirty="0"/>
          </a:p>
          <a:p>
            <a:pPr marL="0" indent="0" algn="r" eaLnBrk="1" hangingPunct="1">
              <a:buFontTx/>
              <a:buNone/>
            </a:pPr>
            <a:endParaRPr lang="nb-NO" altLang="en-US" sz="900" i="1" dirty="0"/>
          </a:p>
          <a:p>
            <a:pPr marL="0" indent="0" algn="r" eaLnBrk="1" hangingPunct="1">
              <a:buFontTx/>
              <a:buNone/>
            </a:pPr>
            <a:endParaRPr lang="nb-NO" altLang="en-US" sz="900" i="1" dirty="0"/>
          </a:p>
          <a:p>
            <a:pPr marL="0" indent="0" algn="r" eaLnBrk="1" hangingPunct="1">
              <a:buFontTx/>
              <a:buNone/>
            </a:pPr>
            <a:endParaRPr lang="nb-NO" altLang="en-US" sz="900" i="1" dirty="0"/>
          </a:p>
          <a:p>
            <a:pPr marL="0" indent="0" algn="r" eaLnBrk="1" hangingPunct="1">
              <a:buFontTx/>
              <a:buNone/>
            </a:pPr>
            <a:r>
              <a:rPr lang="en-GB" sz="900" baseline="30000" dirty="0"/>
              <a:t>1</a:t>
            </a:r>
            <a:r>
              <a:rPr lang="en-GB" sz="900" dirty="0"/>
              <a:t>Basins Research Group (BRG), Department of Earth Science &amp; Engineering, Prince Consort Road, London, SW7 2BP, UK</a:t>
            </a:r>
          </a:p>
          <a:p>
            <a:pPr marL="0" indent="0" algn="r" eaLnBrk="1" hangingPunct="1">
              <a:buFontTx/>
              <a:buNone/>
            </a:pPr>
            <a:r>
              <a:rPr lang="en-GB" sz="900" baseline="30000" dirty="0"/>
              <a:t>2</a:t>
            </a:r>
            <a:r>
              <a:rPr lang="en-GB" sz="900" dirty="0"/>
              <a:t>Dipartimento di </a:t>
            </a:r>
            <a:r>
              <a:rPr lang="en-GB" sz="900" dirty="0" err="1"/>
              <a:t>Geoscienze</a:t>
            </a:r>
            <a:r>
              <a:rPr lang="en-GB" sz="900" dirty="0"/>
              <a:t>, University of Padova, Via G. </a:t>
            </a:r>
            <a:r>
              <a:rPr lang="en-GB" sz="900" dirty="0" err="1"/>
              <a:t>Gradenigo</a:t>
            </a:r>
            <a:r>
              <a:rPr lang="en-GB" sz="900" dirty="0"/>
              <a:t>, 6, 35131 Padova, Italy</a:t>
            </a:r>
          </a:p>
          <a:p>
            <a:pPr marL="0" indent="0" algn="r" eaLnBrk="1" hangingPunct="1">
              <a:buFontTx/>
              <a:buNone/>
            </a:pPr>
            <a:r>
              <a:rPr lang="en-GB" sz="900" baseline="30000" dirty="0"/>
              <a:t>3</a:t>
            </a:r>
            <a:r>
              <a:rPr lang="en-GB" sz="900" dirty="0"/>
              <a:t>Geodynamics and Basin Studies Group, Department of Earth Science, University of Bergen, 5020 Bergen, Norway</a:t>
            </a:r>
          </a:p>
          <a:p>
            <a:pPr marL="0" indent="0" algn="r" eaLnBrk="1" hangingPunct="1">
              <a:buFontTx/>
              <a:buNone/>
            </a:pPr>
            <a:r>
              <a:rPr lang="en-GB" sz="900" baseline="30000" dirty="0"/>
              <a:t>4</a:t>
            </a:r>
            <a:r>
              <a:rPr lang="en-GB" sz="900" dirty="0"/>
              <a:t>Aker BP, </a:t>
            </a:r>
            <a:r>
              <a:rPr lang="en-GB" sz="900" dirty="0" err="1"/>
              <a:t>Føniks</a:t>
            </a:r>
            <a:r>
              <a:rPr lang="en-GB" sz="900" dirty="0"/>
              <a:t>, </a:t>
            </a:r>
            <a:r>
              <a:rPr lang="en-GB" sz="900" dirty="0" err="1"/>
              <a:t>Munkegata</a:t>
            </a:r>
            <a:r>
              <a:rPr lang="en-GB" sz="900" dirty="0"/>
              <a:t> 26, Trondheim, Norway</a:t>
            </a:r>
            <a:endParaRPr lang="nb-NO" altLang="en-US" sz="900" i="1" dirty="0"/>
          </a:p>
          <a:p>
            <a:pPr marL="0" indent="0" algn="r" eaLnBrk="1" hangingPunct="1">
              <a:buFontTx/>
              <a:buNone/>
            </a:pPr>
            <a:endParaRPr lang="nb-NO" altLang="en-US" sz="900" i="1" dirty="0"/>
          </a:p>
          <a:p>
            <a:pPr marL="0" indent="0" algn="r">
              <a:buFontTx/>
              <a:buNone/>
            </a:pPr>
            <a:endParaRPr lang="en-US" altLang="en-US" sz="800" i="1" dirty="0"/>
          </a:p>
          <a:p>
            <a:pPr marL="0" indent="0" algn="r">
              <a:buFontTx/>
              <a:buNone/>
            </a:pPr>
            <a:r>
              <a:rPr lang="en-GB" altLang="en-US" sz="1600" b="1" dirty="0"/>
              <a:t>email: c.jackson@imperial.ac.uk</a:t>
            </a:r>
          </a:p>
        </p:txBody>
      </p:sp>
      <p:pic>
        <p:nvPicPr>
          <p:cNvPr id="9" name="Picture 8">
            <a:extLst>
              <a:ext uri="{FF2B5EF4-FFF2-40B4-BE49-F238E27FC236}">
                <a16:creationId xmlns:a16="http://schemas.microsoft.com/office/drawing/2014/main" id="{342205D4-C6E4-344F-981B-31B27006DB5A}"/>
              </a:ext>
            </a:extLst>
          </p:cNvPr>
          <p:cNvPicPr>
            <a:picLocks noChangeAspect="1"/>
          </p:cNvPicPr>
          <p:nvPr/>
        </p:nvPicPr>
        <p:blipFill>
          <a:blip r:embed="rId4"/>
          <a:stretch>
            <a:fillRect/>
          </a:stretch>
        </p:blipFill>
        <p:spPr>
          <a:xfrm>
            <a:off x="2465119" y="6138000"/>
            <a:ext cx="1699826" cy="720000"/>
          </a:xfrm>
          <a:prstGeom prst="rect">
            <a:avLst/>
          </a:prstGeom>
        </p:spPr>
      </p:pic>
      <p:pic>
        <p:nvPicPr>
          <p:cNvPr id="26" name="Picture 10" descr="Bergen Logo.tiff"/>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64945" y="6137334"/>
            <a:ext cx="713871"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Connector 28">
            <a:extLst>
              <a:ext uri="{FF2B5EF4-FFF2-40B4-BE49-F238E27FC236}">
                <a16:creationId xmlns:a16="http://schemas.microsoft.com/office/drawing/2014/main" id="{B3BF2BA7-F102-8D4F-B494-9783EC1F3673}"/>
              </a:ext>
            </a:extLst>
          </p:cNvPr>
          <p:cNvCxnSpPr/>
          <p:nvPr/>
        </p:nvCxnSpPr>
        <p:spPr bwMode="auto">
          <a:xfrm>
            <a:off x="-10633" y="6125194"/>
            <a:ext cx="12192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pic>
        <p:nvPicPr>
          <p:cNvPr id="2" name="Picture 1">
            <a:extLst>
              <a:ext uri="{FF2B5EF4-FFF2-40B4-BE49-F238E27FC236}">
                <a16:creationId xmlns:a16="http://schemas.microsoft.com/office/drawing/2014/main" id="{67C00E74-A6C3-CD49-94A0-B9D920E658D0}"/>
              </a:ext>
            </a:extLst>
          </p:cNvPr>
          <p:cNvPicPr>
            <a:picLocks noChangeAspect="1"/>
          </p:cNvPicPr>
          <p:nvPr/>
        </p:nvPicPr>
        <p:blipFill>
          <a:blip r:embed="rId6"/>
          <a:stretch>
            <a:fillRect/>
          </a:stretch>
        </p:blipFill>
        <p:spPr>
          <a:xfrm>
            <a:off x="119336" y="4509120"/>
            <a:ext cx="3071665" cy="1515355"/>
          </a:xfrm>
          <a:prstGeom prst="rect">
            <a:avLst/>
          </a:prstGeom>
          <a:ln>
            <a:solidFill>
              <a:schemeClr val="tx1"/>
            </a:solidFill>
          </a:ln>
        </p:spPr>
      </p:pic>
      <p:cxnSp>
        <p:nvCxnSpPr>
          <p:cNvPr id="33" name="Straight Connector 32">
            <a:extLst>
              <a:ext uri="{FF2B5EF4-FFF2-40B4-BE49-F238E27FC236}">
                <a16:creationId xmlns:a16="http://schemas.microsoft.com/office/drawing/2014/main" id="{C8233350-94BC-334D-847F-DADAB565A99D}"/>
              </a:ext>
            </a:extLst>
          </p:cNvPr>
          <p:cNvCxnSpPr/>
          <p:nvPr/>
        </p:nvCxnSpPr>
        <p:spPr bwMode="auto">
          <a:xfrm>
            <a:off x="418834" y="5748851"/>
            <a:ext cx="1260000" cy="0"/>
          </a:xfrm>
          <a:prstGeom prst="line">
            <a:avLst/>
          </a:prstGeom>
          <a:solidFill>
            <a:schemeClr val="accent1"/>
          </a:solidFill>
          <a:ln w="38100" cap="flat" cmpd="sng" algn="ctr">
            <a:solidFill>
              <a:srgbClr val="0070C0"/>
            </a:solidFill>
            <a:prstDash val="solid"/>
            <a:round/>
            <a:headEnd type="none" w="med" len="med"/>
            <a:tailEnd type="none" w="med" len="med"/>
          </a:ln>
          <a:effectLst/>
        </p:spPr>
      </p:cxnSp>
      <p:pic>
        <p:nvPicPr>
          <p:cNvPr id="10" name="Picture 9">
            <a:extLst>
              <a:ext uri="{FF2B5EF4-FFF2-40B4-BE49-F238E27FC236}">
                <a16:creationId xmlns:a16="http://schemas.microsoft.com/office/drawing/2014/main" id="{4C298D06-2334-B74E-8880-66175D9EFFC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45303" y="5349236"/>
            <a:ext cx="1034690" cy="288032"/>
          </a:xfrm>
          <a:prstGeom prst="rect">
            <a:avLst/>
          </a:prstGeom>
        </p:spPr>
      </p:pic>
      <p:pic>
        <p:nvPicPr>
          <p:cNvPr id="11" name="Picture 10">
            <a:extLst>
              <a:ext uri="{FF2B5EF4-FFF2-40B4-BE49-F238E27FC236}">
                <a16:creationId xmlns:a16="http://schemas.microsoft.com/office/drawing/2014/main" id="{6B97F389-E723-EA4E-BFCA-8552DE46E2A3}"/>
              </a:ext>
            </a:extLst>
          </p:cNvPr>
          <p:cNvPicPr>
            <a:picLocks noChangeAspect="1"/>
          </p:cNvPicPr>
          <p:nvPr/>
        </p:nvPicPr>
        <p:blipFill>
          <a:blip r:embed="rId8"/>
          <a:stretch>
            <a:fillRect/>
          </a:stretch>
        </p:blipFill>
        <p:spPr>
          <a:xfrm>
            <a:off x="81937" y="3365542"/>
            <a:ext cx="3109064" cy="10877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05D1-E92A-C647-9DE8-B4BC7BB4030B}"/>
              </a:ext>
            </a:extLst>
          </p:cNvPr>
          <p:cNvSpPr>
            <a:spLocks noGrp="1"/>
          </p:cNvSpPr>
          <p:nvPr>
            <p:ph type="title"/>
          </p:nvPr>
        </p:nvSpPr>
        <p:spPr>
          <a:xfrm>
            <a:off x="116416" y="115888"/>
            <a:ext cx="9796007" cy="450850"/>
          </a:xfrm>
        </p:spPr>
        <p:txBody>
          <a:bodyPr/>
          <a:lstStyle/>
          <a:p>
            <a:r>
              <a:rPr lang="en-GB" dirty="0"/>
              <a:t>Fault Segment-/System-Scale Segmentation II</a:t>
            </a:r>
          </a:p>
        </p:txBody>
      </p:sp>
      <p:pic>
        <p:nvPicPr>
          <p:cNvPr id="4" name="Picture 3">
            <a:extLst>
              <a:ext uri="{FF2B5EF4-FFF2-40B4-BE49-F238E27FC236}">
                <a16:creationId xmlns:a16="http://schemas.microsoft.com/office/drawing/2014/main" id="{F659ABE1-E8DD-754A-ABFC-BB4F35ADE888}"/>
              </a:ext>
            </a:extLst>
          </p:cNvPr>
          <p:cNvPicPr>
            <a:picLocks noChangeAspect="1"/>
          </p:cNvPicPr>
          <p:nvPr/>
        </p:nvPicPr>
        <p:blipFill>
          <a:blip r:embed="rId3"/>
          <a:stretch>
            <a:fillRect/>
          </a:stretch>
        </p:blipFill>
        <p:spPr>
          <a:xfrm>
            <a:off x="116417" y="2484553"/>
            <a:ext cx="2656283" cy="2504495"/>
          </a:xfrm>
          <a:prstGeom prst="rect">
            <a:avLst/>
          </a:prstGeom>
          <a:ln>
            <a:solidFill>
              <a:schemeClr val="tx1"/>
            </a:solidFill>
          </a:ln>
        </p:spPr>
      </p:pic>
      <p:grpSp>
        <p:nvGrpSpPr>
          <p:cNvPr id="9" name="Group 8">
            <a:extLst>
              <a:ext uri="{FF2B5EF4-FFF2-40B4-BE49-F238E27FC236}">
                <a16:creationId xmlns:a16="http://schemas.microsoft.com/office/drawing/2014/main" id="{A560AEF2-5DE7-D849-B34A-ECA6D1610924}"/>
              </a:ext>
            </a:extLst>
          </p:cNvPr>
          <p:cNvGrpSpPr/>
          <p:nvPr/>
        </p:nvGrpSpPr>
        <p:grpSpPr>
          <a:xfrm>
            <a:off x="2821602" y="1412776"/>
            <a:ext cx="9247936" cy="4648051"/>
            <a:chOff x="2821602" y="836712"/>
            <a:chExt cx="9247936" cy="4648051"/>
          </a:xfrm>
        </p:grpSpPr>
        <p:pic>
          <p:nvPicPr>
            <p:cNvPr id="5" name="Picture 4">
              <a:extLst>
                <a:ext uri="{FF2B5EF4-FFF2-40B4-BE49-F238E27FC236}">
                  <a16:creationId xmlns:a16="http://schemas.microsoft.com/office/drawing/2014/main" id="{20D54703-5F88-6F45-A7EC-FEF442B9EE98}"/>
                </a:ext>
              </a:extLst>
            </p:cNvPr>
            <p:cNvPicPr>
              <a:picLocks noChangeAspect="1"/>
            </p:cNvPicPr>
            <p:nvPr/>
          </p:nvPicPr>
          <p:blipFill>
            <a:blip r:embed="rId4"/>
            <a:stretch>
              <a:fillRect/>
            </a:stretch>
          </p:blipFill>
          <p:spPr>
            <a:xfrm>
              <a:off x="2821602" y="836712"/>
              <a:ext cx="9247936" cy="4648051"/>
            </a:xfrm>
            <a:prstGeom prst="rect">
              <a:avLst/>
            </a:prstGeom>
          </p:spPr>
        </p:pic>
        <p:sp>
          <p:nvSpPr>
            <p:cNvPr id="8" name="Rectangle 7">
              <a:extLst>
                <a:ext uri="{FF2B5EF4-FFF2-40B4-BE49-F238E27FC236}">
                  <a16:creationId xmlns:a16="http://schemas.microsoft.com/office/drawing/2014/main" id="{0BA3EE49-97C7-5448-8C02-7F4FFFE88A7E}"/>
                </a:ext>
              </a:extLst>
            </p:cNvPr>
            <p:cNvSpPr/>
            <p:nvPr/>
          </p:nvSpPr>
          <p:spPr bwMode="auto">
            <a:xfrm>
              <a:off x="2999656" y="836712"/>
              <a:ext cx="504056" cy="576064"/>
            </a:xfrm>
            <a:prstGeom prst="rect">
              <a:avLst/>
            </a:prstGeom>
            <a:solidFill>
              <a:schemeClr val="bg1"/>
            </a:solidFill>
            <a:ln w="12700" cap="flat" cmpd="sng" algn="ctr">
              <a:no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grpSp>
      <p:sp>
        <p:nvSpPr>
          <p:cNvPr id="10" name="Up Arrow 9">
            <a:extLst>
              <a:ext uri="{FF2B5EF4-FFF2-40B4-BE49-F238E27FC236}">
                <a16:creationId xmlns:a16="http://schemas.microsoft.com/office/drawing/2014/main" id="{782D6A5F-CA85-FD43-BBA6-0B8FD92836C7}"/>
              </a:ext>
            </a:extLst>
          </p:cNvPr>
          <p:cNvSpPr/>
          <p:nvPr/>
        </p:nvSpPr>
        <p:spPr bwMode="auto">
          <a:xfrm rot="16200000">
            <a:off x="5039820" y="4413172"/>
            <a:ext cx="216024" cy="407920"/>
          </a:xfrm>
          <a:prstGeom prst="upArrow">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11" name="Up Arrow 10">
            <a:extLst>
              <a:ext uri="{FF2B5EF4-FFF2-40B4-BE49-F238E27FC236}">
                <a16:creationId xmlns:a16="http://schemas.microsoft.com/office/drawing/2014/main" id="{93DACEC6-843F-6041-8DF8-48E0C7136DBA}"/>
              </a:ext>
            </a:extLst>
          </p:cNvPr>
          <p:cNvSpPr/>
          <p:nvPr/>
        </p:nvSpPr>
        <p:spPr bwMode="auto">
          <a:xfrm rot="16200000">
            <a:off x="6335964" y="4836179"/>
            <a:ext cx="216024" cy="407920"/>
          </a:xfrm>
          <a:prstGeom prst="upArrow">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12" name="Up Arrow 11">
            <a:extLst>
              <a:ext uri="{FF2B5EF4-FFF2-40B4-BE49-F238E27FC236}">
                <a16:creationId xmlns:a16="http://schemas.microsoft.com/office/drawing/2014/main" id="{6CF89631-76D2-CC45-AC85-026344D54D70}"/>
              </a:ext>
            </a:extLst>
          </p:cNvPr>
          <p:cNvSpPr/>
          <p:nvPr/>
        </p:nvSpPr>
        <p:spPr bwMode="auto">
          <a:xfrm>
            <a:off x="3935760" y="5301208"/>
            <a:ext cx="216024" cy="407920"/>
          </a:xfrm>
          <a:prstGeom prst="upArrow">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13" name="TextBox 12">
            <a:extLst>
              <a:ext uri="{FF2B5EF4-FFF2-40B4-BE49-F238E27FC236}">
                <a16:creationId xmlns:a16="http://schemas.microsoft.com/office/drawing/2014/main" id="{FF0EEAFB-E9D4-974B-8FDF-4DDC0E193362}"/>
              </a:ext>
            </a:extLst>
          </p:cNvPr>
          <p:cNvSpPr txBox="1"/>
          <p:nvPr/>
        </p:nvSpPr>
        <p:spPr>
          <a:xfrm>
            <a:off x="10371725" y="6060827"/>
            <a:ext cx="1734770" cy="276999"/>
          </a:xfrm>
          <a:prstGeom prst="rect">
            <a:avLst/>
          </a:prstGeom>
          <a:noFill/>
        </p:spPr>
        <p:txBody>
          <a:bodyPr wrap="none" rtlCol="0">
            <a:spAutoFit/>
          </a:bodyPr>
          <a:lstStyle/>
          <a:p>
            <a:r>
              <a:rPr lang="en-GB" sz="1200" dirty="0">
                <a:solidFill>
                  <a:schemeClr val="bg1">
                    <a:lumMod val="50000"/>
                  </a:schemeClr>
                </a:solidFill>
              </a:rPr>
              <a:t>Collanega et al. (2018)</a:t>
            </a:r>
          </a:p>
        </p:txBody>
      </p:sp>
    </p:spTree>
    <p:extLst>
      <p:ext uri="{BB962C8B-B14F-4D97-AF65-F5344CB8AC3E}">
        <p14:creationId xmlns:p14="http://schemas.microsoft.com/office/powerpoint/2010/main" val="204682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04278-BA88-694F-83FB-F825B596BEB9}"/>
              </a:ext>
            </a:extLst>
          </p:cNvPr>
          <p:cNvSpPr>
            <a:spLocks noGrp="1"/>
          </p:cNvSpPr>
          <p:nvPr>
            <p:ph type="title"/>
          </p:nvPr>
        </p:nvSpPr>
        <p:spPr>
          <a:xfrm>
            <a:off x="116416" y="115888"/>
            <a:ext cx="9507975" cy="450850"/>
          </a:xfrm>
        </p:spPr>
        <p:txBody>
          <a:bodyPr/>
          <a:lstStyle/>
          <a:p>
            <a:r>
              <a:rPr lang="en-GB" dirty="0"/>
              <a:t>Fault Segment-/System-Scale Segmentation II</a:t>
            </a:r>
          </a:p>
        </p:txBody>
      </p:sp>
      <p:pic>
        <p:nvPicPr>
          <p:cNvPr id="3" name="Picture 2">
            <a:extLst>
              <a:ext uri="{FF2B5EF4-FFF2-40B4-BE49-F238E27FC236}">
                <a16:creationId xmlns:a16="http://schemas.microsoft.com/office/drawing/2014/main" id="{9F6B67D2-31D1-8D4A-9DBF-52C68E302420}"/>
              </a:ext>
            </a:extLst>
          </p:cNvPr>
          <p:cNvPicPr>
            <a:picLocks noChangeAspect="1"/>
          </p:cNvPicPr>
          <p:nvPr/>
        </p:nvPicPr>
        <p:blipFill>
          <a:blip r:embed="rId3"/>
          <a:stretch>
            <a:fillRect/>
          </a:stretch>
        </p:blipFill>
        <p:spPr>
          <a:xfrm>
            <a:off x="3771632" y="839957"/>
            <a:ext cx="7949957" cy="5741043"/>
          </a:xfrm>
          <a:prstGeom prst="rect">
            <a:avLst/>
          </a:prstGeom>
        </p:spPr>
      </p:pic>
      <p:sp>
        <p:nvSpPr>
          <p:cNvPr id="4" name="TextBox 3">
            <a:extLst>
              <a:ext uri="{FF2B5EF4-FFF2-40B4-BE49-F238E27FC236}">
                <a16:creationId xmlns:a16="http://schemas.microsoft.com/office/drawing/2014/main" id="{67D91452-7BC6-AD46-9B23-E23B22778AD6}"/>
              </a:ext>
            </a:extLst>
          </p:cNvPr>
          <p:cNvSpPr txBox="1"/>
          <p:nvPr/>
        </p:nvSpPr>
        <p:spPr>
          <a:xfrm>
            <a:off x="143361" y="6581001"/>
            <a:ext cx="1734770" cy="276999"/>
          </a:xfrm>
          <a:prstGeom prst="rect">
            <a:avLst/>
          </a:prstGeom>
          <a:noFill/>
        </p:spPr>
        <p:txBody>
          <a:bodyPr wrap="none" rtlCol="0">
            <a:spAutoFit/>
          </a:bodyPr>
          <a:lstStyle/>
          <a:p>
            <a:r>
              <a:rPr lang="en-GB" sz="1200" dirty="0">
                <a:solidFill>
                  <a:schemeClr val="bg1">
                    <a:lumMod val="50000"/>
                  </a:schemeClr>
                </a:solidFill>
              </a:rPr>
              <a:t>Collanega et al. (2018)</a:t>
            </a:r>
          </a:p>
        </p:txBody>
      </p:sp>
      <p:pic>
        <p:nvPicPr>
          <p:cNvPr id="5" name="Picture 4">
            <a:extLst>
              <a:ext uri="{FF2B5EF4-FFF2-40B4-BE49-F238E27FC236}">
                <a16:creationId xmlns:a16="http://schemas.microsoft.com/office/drawing/2014/main" id="{84D15505-F940-A64F-ADD2-FBE7161F74ED}"/>
              </a:ext>
            </a:extLst>
          </p:cNvPr>
          <p:cNvPicPr>
            <a:picLocks noChangeAspect="1"/>
          </p:cNvPicPr>
          <p:nvPr/>
        </p:nvPicPr>
        <p:blipFill>
          <a:blip r:embed="rId4"/>
          <a:stretch>
            <a:fillRect/>
          </a:stretch>
        </p:blipFill>
        <p:spPr>
          <a:xfrm>
            <a:off x="239787" y="836711"/>
            <a:ext cx="3435420" cy="5744289"/>
          </a:xfrm>
          <a:prstGeom prst="rect">
            <a:avLst/>
          </a:prstGeom>
        </p:spPr>
      </p:pic>
      <p:pic>
        <p:nvPicPr>
          <p:cNvPr id="6" name="Picture 5">
            <a:extLst>
              <a:ext uri="{FF2B5EF4-FFF2-40B4-BE49-F238E27FC236}">
                <a16:creationId xmlns:a16="http://schemas.microsoft.com/office/drawing/2014/main" id="{361337B1-CE1C-C341-A7FA-3ABDD60451B2}"/>
              </a:ext>
            </a:extLst>
          </p:cNvPr>
          <p:cNvPicPr>
            <a:picLocks noChangeAspect="1"/>
          </p:cNvPicPr>
          <p:nvPr/>
        </p:nvPicPr>
        <p:blipFill>
          <a:blip r:embed="rId5"/>
          <a:stretch>
            <a:fillRect/>
          </a:stretch>
        </p:blipFill>
        <p:spPr>
          <a:xfrm>
            <a:off x="3791744" y="6165304"/>
            <a:ext cx="1758206" cy="383808"/>
          </a:xfrm>
          <a:prstGeom prst="rect">
            <a:avLst/>
          </a:prstGeom>
        </p:spPr>
      </p:pic>
    </p:spTree>
    <p:extLst>
      <p:ext uri="{BB962C8B-B14F-4D97-AF65-F5344CB8AC3E}">
        <p14:creationId xmlns:p14="http://schemas.microsoft.com/office/powerpoint/2010/main" val="938398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DCA7F-689F-8345-8845-283491B30309}"/>
              </a:ext>
            </a:extLst>
          </p:cNvPr>
          <p:cNvSpPr>
            <a:spLocks noGrp="1"/>
          </p:cNvSpPr>
          <p:nvPr>
            <p:ph type="title"/>
          </p:nvPr>
        </p:nvSpPr>
        <p:spPr/>
        <p:txBody>
          <a:bodyPr/>
          <a:lstStyle/>
          <a:p>
            <a:r>
              <a:rPr lang="en-GB" dirty="0"/>
              <a:t>Summary, Discussion and Outlook</a:t>
            </a:r>
          </a:p>
        </p:txBody>
      </p:sp>
      <p:pic>
        <p:nvPicPr>
          <p:cNvPr id="3" name="Picture 2">
            <a:extLst>
              <a:ext uri="{FF2B5EF4-FFF2-40B4-BE49-F238E27FC236}">
                <a16:creationId xmlns:a16="http://schemas.microsoft.com/office/drawing/2014/main" id="{4592EDBD-5CF3-1C40-A735-6C72230C898D}"/>
              </a:ext>
            </a:extLst>
          </p:cNvPr>
          <p:cNvPicPr>
            <a:picLocks noChangeAspect="1"/>
          </p:cNvPicPr>
          <p:nvPr/>
        </p:nvPicPr>
        <p:blipFill>
          <a:blip r:embed="rId3"/>
          <a:stretch>
            <a:fillRect/>
          </a:stretch>
        </p:blipFill>
        <p:spPr>
          <a:xfrm>
            <a:off x="1942928" y="2656630"/>
            <a:ext cx="5232564" cy="3057919"/>
          </a:xfrm>
          <a:prstGeom prst="rect">
            <a:avLst/>
          </a:prstGeom>
        </p:spPr>
      </p:pic>
      <p:sp>
        <p:nvSpPr>
          <p:cNvPr id="5" name="TextBox 4">
            <a:extLst>
              <a:ext uri="{FF2B5EF4-FFF2-40B4-BE49-F238E27FC236}">
                <a16:creationId xmlns:a16="http://schemas.microsoft.com/office/drawing/2014/main" id="{CFDD7114-06E1-5640-A29A-DC4DD988F98A}"/>
              </a:ext>
            </a:extLst>
          </p:cNvPr>
          <p:cNvSpPr txBox="1"/>
          <p:nvPr/>
        </p:nvSpPr>
        <p:spPr>
          <a:xfrm>
            <a:off x="20858" y="5777635"/>
            <a:ext cx="1734770" cy="276999"/>
          </a:xfrm>
          <a:prstGeom prst="rect">
            <a:avLst/>
          </a:prstGeom>
          <a:noFill/>
        </p:spPr>
        <p:txBody>
          <a:bodyPr wrap="none" rtlCol="0">
            <a:spAutoFit/>
          </a:bodyPr>
          <a:lstStyle/>
          <a:p>
            <a:r>
              <a:rPr lang="en-GB" sz="1200" dirty="0">
                <a:solidFill>
                  <a:schemeClr val="bg1">
                    <a:lumMod val="75000"/>
                  </a:schemeClr>
                </a:solidFill>
              </a:rPr>
              <a:t>Collanega et al. (2018)</a:t>
            </a:r>
          </a:p>
        </p:txBody>
      </p:sp>
      <p:grpSp>
        <p:nvGrpSpPr>
          <p:cNvPr id="7" name="Group 6">
            <a:extLst>
              <a:ext uri="{FF2B5EF4-FFF2-40B4-BE49-F238E27FC236}">
                <a16:creationId xmlns:a16="http://schemas.microsoft.com/office/drawing/2014/main" id="{FE6AAF34-BE72-8448-BED7-35563C05F71D}"/>
              </a:ext>
            </a:extLst>
          </p:cNvPr>
          <p:cNvGrpSpPr/>
          <p:nvPr/>
        </p:nvGrpSpPr>
        <p:grpSpPr>
          <a:xfrm>
            <a:off x="0" y="2040488"/>
            <a:ext cx="1853774" cy="3584344"/>
            <a:chOff x="0" y="781050"/>
            <a:chExt cx="2999656" cy="5799951"/>
          </a:xfrm>
        </p:grpSpPr>
        <p:pic>
          <p:nvPicPr>
            <p:cNvPr id="4" name="Picture 3">
              <a:extLst>
                <a:ext uri="{FF2B5EF4-FFF2-40B4-BE49-F238E27FC236}">
                  <a16:creationId xmlns:a16="http://schemas.microsoft.com/office/drawing/2014/main" id="{4EF48CBA-1701-7A49-9C06-6D96E8F14005}"/>
                </a:ext>
              </a:extLst>
            </p:cNvPr>
            <p:cNvPicPr>
              <a:picLocks noChangeAspect="1"/>
            </p:cNvPicPr>
            <p:nvPr/>
          </p:nvPicPr>
          <p:blipFill>
            <a:blip r:embed="rId4"/>
            <a:stretch>
              <a:fillRect/>
            </a:stretch>
          </p:blipFill>
          <p:spPr>
            <a:xfrm>
              <a:off x="0" y="781050"/>
              <a:ext cx="2999656" cy="5711674"/>
            </a:xfrm>
            <a:prstGeom prst="rect">
              <a:avLst/>
            </a:prstGeom>
          </p:spPr>
        </p:pic>
        <p:sp>
          <p:nvSpPr>
            <p:cNvPr id="6" name="Rectangle 5">
              <a:extLst>
                <a:ext uri="{FF2B5EF4-FFF2-40B4-BE49-F238E27FC236}">
                  <a16:creationId xmlns:a16="http://schemas.microsoft.com/office/drawing/2014/main" id="{C71EA4A5-631B-1B42-94B3-B2259248AA57}"/>
                </a:ext>
              </a:extLst>
            </p:cNvPr>
            <p:cNvSpPr/>
            <p:nvPr/>
          </p:nvSpPr>
          <p:spPr bwMode="auto">
            <a:xfrm>
              <a:off x="116417" y="6381328"/>
              <a:ext cx="434967" cy="199673"/>
            </a:xfrm>
            <a:prstGeom prst="rect">
              <a:avLst/>
            </a:prstGeom>
            <a:solidFill>
              <a:schemeClr val="bg1"/>
            </a:solidFill>
            <a:ln w="12700" cap="flat" cmpd="sng" algn="ctr">
              <a:no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grpSp>
      <p:sp>
        <p:nvSpPr>
          <p:cNvPr id="8" name="TextBox 7">
            <a:extLst>
              <a:ext uri="{FF2B5EF4-FFF2-40B4-BE49-F238E27FC236}">
                <a16:creationId xmlns:a16="http://schemas.microsoft.com/office/drawing/2014/main" id="{F69BFC7D-C0D8-974B-B3E7-75C517CAB486}"/>
              </a:ext>
            </a:extLst>
          </p:cNvPr>
          <p:cNvSpPr txBox="1"/>
          <p:nvPr/>
        </p:nvSpPr>
        <p:spPr>
          <a:xfrm>
            <a:off x="5860956" y="5694556"/>
            <a:ext cx="1531188" cy="276999"/>
          </a:xfrm>
          <a:prstGeom prst="rect">
            <a:avLst/>
          </a:prstGeom>
          <a:noFill/>
        </p:spPr>
        <p:txBody>
          <a:bodyPr wrap="none" rtlCol="0">
            <a:spAutoFit/>
          </a:bodyPr>
          <a:lstStyle/>
          <a:p>
            <a:r>
              <a:rPr lang="en-GB" sz="1200" dirty="0">
                <a:solidFill>
                  <a:schemeClr val="bg1">
                    <a:lumMod val="75000"/>
                  </a:schemeClr>
                </a:solidFill>
              </a:rPr>
              <a:t>Phillips et al. (2019)</a:t>
            </a:r>
          </a:p>
        </p:txBody>
      </p:sp>
      <p:sp>
        <p:nvSpPr>
          <p:cNvPr id="9" name="TextBox 8">
            <a:extLst>
              <a:ext uri="{FF2B5EF4-FFF2-40B4-BE49-F238E27FC236}">
                <a16:creationId xmlns:a16="http://schemas.microsoft.com/office/drawing/2014/main" id="{EE90DB3D-D8CF-9741-BE41-E740473383AA}"/>
              </a:ext>
            </a:extLst>
          </p:cNvPr>
          <p:cNvSpPr txBox="1"/>
          <p:nvPr/>
        </p:nvSpPr>
        <p:spPr>
          <a:xfrm>
            <a:off x="203243" y="1607615"/>
            <a:ext cx="1313180" cy="369332"/>
          </a:xfrm>
          <a:prstGeom prst="rect">
            <a:avLst/>
          </a:prstGeom>
          <a:noFill/>
          <a:ln>
            <a:solidFill>
              <a:schemeClr val="tx1"/>
            </a:solidFill>
          </a:ln>
        </p:spPr>
        <p:txBody>
          <a:bodyPr wrap="none" rtlCol="0">
            <a:spAutoFit/>
          </a:bodyPr>
          <a:lstStyle/>
          <a:p>
            <a:r>
              <a:rPr lang="en-GB" dirty="0"/>
              <a:t>Fault-scale</a:t>
            </a:r>
          </a:p>
        </p:txBody>
      </p:sp>
      <p:sp>
        <p:nvSpPr>
          <p:cNvPr id="10" name="TextBox 9">
            <a:extLst>
              <a:ext uri="{FF2B5EF4-FFF2-40B4-BE49-F238E27FC236}">
                <a16:creationId xmlns:a16="http://schemas.microsoft.com/office/drawing/2014/main" id="{7A2DE2A8-4540-D949-8CD3-CE7BE535B3DA}"/>
              </a:ext>
            </a:extLst>
          </p:cNvPr>
          <p:cNvSpPr txBox="1"/>
          <p:nvPr/>
        </p:nvSpPr>
        <p:spPr>
          <a:xfrm>
            <a:off x="2052795" y="2409820"/>
            <a:ext cx="1377300" cy="369332"/>
          </a:xfrm>
          <a:prstGeom prst="rect">
            <a:avLst/>
          </a:prstGeom>
          <a:noFill/>
          <a:ln>
            <a:solidFill>
              <a:schemeClr val="tx1"/>
            </a:solidFill>
          </a:ln>
        </p:spPr>
        <p:txBody>
          <a:bodyPr wrap="none" rtlCol="0">
            <a:spAutoFit/>
          </a:bodyPr>
          <a:lstStyle/>
          <a:p>
            <a:r>
              <a:rPr lang="en-GB" dirty="0"/>
              <a:t>Basin-scale</a:t>
            </a:r>
          </a:p>
        </p:txBody>
      </p:sp>
      <p:sp>
        <p:nvSpPr>
          <p:cNvPr id="11" name="Rectangle 10">
            <a:extLst>
              <a:ext uri="{FF2B5EF4-FFF2-40B4-BE49-F238E27FC236}">
                <a16:creationId xmlns:a16="http://schemas.microsoft.com/office/drawing/2014/main" id="{226EC052-81E0-1A49-B669-CA01200599FE}"/>
              </a:ext>
            </a:extLst>
          </p:cNvPr>
          <p:cNvSpPr/>
          <p:nvPr/>
        </p:nvSpPr>
        <p:spPr bwMode="auto">
          <a:xfrm>
            <a:off x="1981651" y="2299633"/>
            <a:ext cx="5282996" cy="3414916"/>
          </a:xfrm>
          <a:prstGeom prst="rect">
            <a:avLst/>
          </a:prstGeom>
          <a:noFill/>
          <a:ln w="12700" cap="flat" cmpd="sng" algn="ctr">
            <a:solidFill>
              <a:schemeClr val="tx1"/>
            </a:solid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12" name="Rectangle 11">
            <a:extLst>
              <a:ext uri="{FF2B5EF4-FFF2-40B4-BE49-F238E27FC236}">
                <a16:creationId xmlns:a16="http://schemas.microsoft.com/office/drawing/2014/main" id="{01C21DB8-4638-114B-B67C-79728980CCB3}"/>
              </a:ext>
            </a:extLst>
          </p:cNvPr>
          <p:cNvSpPr/>
          <p:nvPr/>
        </p:nvSpPr>
        <p:spPr bwMode="auto">
          <a:xfrm>
            <a:off x="116418" y="1510028"/>
            <a:ext cx="1734770" cy="4204521"/>
          </a:xfrm>
          <a:prstGeom prst="rect">
            <a:avLst/>
          </a:prstGeom>
          <a:noFill/>
          <a:ln w="12700" cap="flat" cmpd="sng" algn="ctr">
            <a:solidFill>
              <a:schemeClr val="tx1"/>
            </a:solid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pic>
        <p:nvPicPr>
          <p:cNvPr id="16" name="Picture 15">
            <a:extLst>
              <a:ext uri="{FF2B5EF4-FFF2-40B4-BE49-F238E27FC236}">
                <a16:creationId xmlns:a16="http://schemas.microsoft.com/office/drawing/2014/main" id="{35470579-8949-094B-B038-F6544122E1B6}"/>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7456558" y="2492896"/>
            <a:ext cx="4616106" cy="3057919"/>
          </a:xfrm>
          <a:prstGeom prst="rect">
            <a:avLst/>
          </a:prstGeom>
        </p:spPr>
      </p:pic>
      <p:sp>
        <p:nvSpPr>
          <p:cNvPr id="19" name="TextBox 18">
            <a:extLst>
              <a:ext uri="{FF2B5EF4-FFF2-40B4-BE49-F238E27FC236}">
                <a16:creationId xmlns:a16="http://schemas.microsoft.com/office/drawing/2014/main" id="{BDF2E2C0-383E-EC44-912B-D7ADB2A99BA2}"/>
              </a:ext>
            </a:extLst>
          </p:cNvPr>
          <p:cNvSpPr txBox="1"/>
          <p:nvPr/>
        </p:nvSpPr>
        <p:spPr>
          <a:xfrm>
            <a:off x="7462221" y="2372896"/>
            <a:ext cx="1146468" cy="369332"/>
          </a:xfrm>
          <a:prstGeom prst="rect">
            <a:avLst/>
          </a:prstGeom>
          <a:noFill/>
          <a:ln>
            <a:solidFill>
              <a:schemeClr val="tx1"/>
            </a:solidFill>
          </a:ln>
        </p:spPr>
        <p:txBody>
          <a:bodyPr wrap="none" rtlCol="0">
            <a:spAutoFit/>
          </a:bodyPr>
          <a:lstStyle/>
          <a:p>
            <a:r>
              <a:rPr lang="en-GB" dirty="0"/>
              <a:t>Rift-scale</a:t>
            </a:r>
          </a:p>
        </p:txBody>
      </p:sp>
      <p:sp>
        <p:nvSpPr>
          <p:cNvPr id="20" name="Rectangle 19">
            <a:extLst>
              <a:ext uri="{FF2B5EF4-FFF2-40B4-BE49-F238E27FC236}">
                <a16:creationId xmlns:a16="http://schemas.microsoft.com/office/drawing/2014/main" id="{706E0DA8-BB9E-724C-890C-69A0A66DE785}"/>
              </a:ext>
            </a:extLst>
          </p:cNvPr>
          <p:cNvSpPr/>
          <p:nvPr/>
        </p:nvSpPr>
        <p:spPr bwMode="auto">
          <a:xfrm>
            <a:off x="7365732" y="2279640"/>
            <a:ext cx="4706932" cy="3414916"/>
          </a:xfrm>
          <a:prstGeom prst="rect">
            <a:avLst/>
          </a:prstGeom>
          <a:noFill/>
          <a:ln w="12700" cap="flat" cmpd="sng" algn="ctr">
            <a:solidFill>
              <a:schemeClr val="tx1"/>
            </a:solid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21" name="Right Arrow 20">
            <a:extLst>
              <a:ext uri="{FF2B5EF4-FFF2-40B4-BE49-F238E27FC236}">
                <a16:creationId xmlns:a16="http://schemas.microsoft.com/office/drawing/2014/main" id="{B180EFD4-D281-4949-8799-D4E7AC7045F2}"/>
              </a:ext>
            </a:extLst>
          </p:cNvPr>
          <p:cNvSpPr/>
          <p:nvPr/>
        </p:nvSpPr>
        <p:spPr bwMode="auto">
          <a:xfrm>
            <a:off x="1981651" y="1607615"/>
            <a:ext cx="10091013" cy="432873"/>
          </a:xfrm>
          <a:prstGeom prst="rightArrow">
            <a:avLst/>
          </a:prstGeom>
          <a:solidFill>
            <a:srgbClr val="FF0000"/>
          </a:solidFill>
          <a:ln w="12700" cap="flat" cmpd="sng" algn="ctr">
            <a:no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22" name="TextBox 21">
            <a:extLst>
              <a:ext uri="{FF2B5EF4-FFF2-40B4-BE49-F238E27FC236}">
                <a16:creationId xmlns:a16="http://schemas.microsoft.com/office/drawing/2014/main" id="{09F056EA-0FD3-9344-BEEF-2FFE152D5F5C}"/>
              </a:ext>
            </a:extLst>
          </p:cNvPr>
          <p:cNvSpPr txBox="1"/>
          <p:nvPr/>
        </p:nvSpPr>
        <p:spPr>
          <a:xfrm>
            <a:off x="5860956" y="1330616"/>
            <a:ext cx="1838965" cy="369332"/>
          </a:xfrm>
          <a:prstGeom prst="rect">
            <a:avLst/>
          </a:prstGeom>
          <a:noFill/>
        </p:spPr>
        <p:txBody>
          <a:bodyPr wrap="none" rtlCol="0">
            <a:spAutoFit/>
          </a:bodyPr>
          <a:lstStyle/>
          <a:p>
            <a:r>
              <a:rPr lang="en-GB" dirty="0"/>
              <a:t>increasing scale</a:t>
            </a:r>
          </a:p>
        </p:txBody>
      </p:sp>
    </p:spTree>
    <p:extLst>
      <p:ext uri="{BB962C8B-B14F-4D97-AF65-F5344CB8AC3E}">
        <p14:creationId xmlns:p14="http://schemas.microsoft.com/office/powerpoint/2010/main" val="2476038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85813-C8E2-D640-B32C-3974CD3AE069}"/>
              </a:ext>
            </a:extLst>
          </p:cNvPr>
          <p:cNvSpPr>
            <a:spLocks noGrp="1"/>
          </p:cNvSpPr>
          <p:nvPr>
            <p:ph type="title"/>
          </p:nvPr>
        </p:nvSpPr>
        <p:spPr/>
        <p:txBody>
          <a:bodyPr/>
          <a:lstStyle/>
          <a:p>
            <a:r>
              <a:rPr lang="en-GB" dirty="0"/>
              <a:t>Acknowledgements</a:t>
            </a:r>
          </a:p>
        </p:txBody>
      </p:sp>
      <p:pic>
        <p:nvPicPr>
          <p:cNvPr id="13" name="Picture 12">
            <a:extLst>
              <a:ext uri="{FF2B5EF4-FFF2-40B4-BE49-F238E27FC236}">
                <a16:creationId xmlns:a16="http://schemas.microsoft.com/office/drawing/2014/main" id="{84CC593E-D36D-D148-85A4-FC82703CB3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84432" y="2511905"/>
            <a:ext cx="1440045" cy="326890"/>
          </a:xfrm>
          <a:prstGeom prst="rect">
            <a:avLst/>
          </a:prstGeom>
        </p:spPr>
      </p:pic>
      <p:grpSp>
        <p:nvGrpSpPr>
          <p:cNvPr id="14" name="Group 13">
            <a:extLst>
              <a:ext uri="{FF2B5EF4-FFF2-40B4-BE49-F238E27FC236}">
                <a16:creationId xmlns:a16="http://schemas.microsoft.com/office/drawing/2014/main" id="{C37C5FEC-74DB-A741-A913-E89160C2BA22}"/>
              </a:ext>
            </a:extLst>
          </p:cNvPr>
          <p:cNvGrpSpPr/>
          <p:nvPr/>
        </p:nvGrpSpPr>
        <p:grpSpPr>
          <a:xfrm>
            <a:off x="781665" y="2421964"/>
            <a:ext cx="2063750" cy="3024335"/>
            <a:chOff x="8339858" y="2636913"/>
            <a:chExt cx="2063750" cy="3024335"/>
          </a:xfrm>
        </p:grpSpPr>
        <p:pic>
          <p:nvPicPr>
            <p:cNvPr id="15" name="Picture 8" descr="newman logo">
              <a:extLst>
                <a:ext uri="{FF2B5EF4-FFF2-40B4-BE49-F238E27FC236}">
                  <a16:creationId xmlns:a16="http://schemas.microsoft.com/office/drawing/2014/main" id="{66F5F230-2586-EC4E-8D77-15B0443D52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3447" t="41380"/>
            <a:stretch>
              <a:fillRect/>
            </a:stretch>
          </p:blipFill>
          <p:spPr bwMode="auto">
            <a:xfrm>
              <a:off x="9192345" y="4221088"/>
              <a:ext cx="1211263" cy="366712"/>
            </a:xfrm>
            <a:prstGeom prst="rect">
              <a:avLst/>
            </a:prstGeom>
            <a:noFill/>
            <a:ln w="12700">
              <a:noFill/>
              <a:miter lim="800000"/>
              <a:headEnd/>
              <a:tailEnd/>
            </a:ln>
          </p:spPr>
        </p:pic>
        <p:pic>
          <p:nvPicPr>
            <p:cNvPr id="16" name="Picture 9" descr="IC Logo Colour.jpg">
              <a:extLst>
                <a:ext uri="{FF2B5EF4-FFF2-40B4-BE49-F238E27FC236}">
                  <a16:creationId xmlns:a16="http://schemas.microsoft.com/office/drawing/2014/main" id="{885201CA-8151-3D44-B2D7-6F1D7DBA45C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54233" y="3573016"/>
              <a:ext cx="1349375" cy="355600"/>
            </a:xfrm>
            <a:prstGeom prst="rect">
              <a:avLst/>
            </a:prstGeom>
            <a:noFill/>
            <a:ln w="19050">
              <a:solidFill>
                <a:schemeClr val="bg1"/>
              </a:solidFill>
              <a:miter lim="800000"/>
              <a:headEnd/>
              <a:tailEnd/>
            </a:ln>
          </p:spPr>
        </p:pic>
        <p:pic>
          <p:nvPicPr>
            <p:cNvPr id="17" name="Picture 9" descr="UiO_A_ENG.png">
              <a:extLst>
                <a:ext uri="{FF2B5EF4-FFF2-40B4-BE49-F238E27FC236}">
                  <a16:creationId xmlns:a16="http://schemas.microsoft.com/office/drawing/2014/main" id="{DA907E2A-5F24-3841-979F-360EC50FA3A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39858" y="4869160"/>
              <a:ext cx="2063750" cy="177800"/>
            </a:xfrm>
            <a:prstGeom prst="rect">
              <a:avLst/>
            </a:prstGeom>
            <a:noFill/>
            <a:ln w="9525">
              <a:noFill/>
              <a:miter lim="800000"/>
              <a:headEnd/>
              <a:tailEnd/>
            </a:ln>
          </p:spPr>
        </p:pic>
        <p:pic>
          <p:nvPicPr>
            <p:cNvPr id="18" name="Picture 13" descr="Bergen Logo Transprent background.png">
              <a:extLst>
                <a:ext uri="{FF2B5EF4-FFF2-40B4-BE49-F238E27FC236}">
                  <a16:creationId xmlns:a16="http://schemas.microsoft.com/office/drawing/2014/main" id="{800ECC87-01C9-EA42-81CE-BE198391F1CF}"/>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717237" y="2636913"/>
              <a:ext cx="686371" cy="693465"/>
            </a:xfrm>
            <a:prstGeom prst="rect">
              <a:avLst/>
            </a:prstGeom>
            <a:noFill/>
            <a:ln w="9525">
              <a:noFill/>
              <a:miter lim="800000"/>
              <a:headEnd/>
              <a:tailEnd/>
            </a:ln>
          </p:spPr>
        </p:pic>
        <p:pic>
          <p:nvPicPr>
            <p:cNvPr id="19" name="Picture 18">
              <a:extLst>
                <a:ext uri="{FF2B5EF4-FFF2-40B4-BE49-F238E27FC236}">
                  <a16:creationId xmlns:a16="http://schemas.microsoft.com/office/drawing/2014/main" id="{E0CC46E2-A5CC-5643-9AA5-58329BD862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058246" y="5157192"/>
              <a:ext cx="1345362" cy="504056"/>
            </a:xfrm>
            <a:prstGeom prst="rect">
              <a:avLst/>
            </a:prstGeom>
          </p:spPr>
        </p:pic>
      </p:grpSp>
      <p:grpSp>
        <p:nvGrpSpPr>
          <p:cNvPr id="20" name="Group 19">
            <a:extLst>
              <a:ext uri="{FF2B5EF4-FFF2-40B4-BE49-F238E27FC236}">
                <a16:creationId xmlns:a16="http://schemas.microsoft.com/office/drawing/2014/main" id="{814F4D23-0A56-1641-A956-6EC0EC299FB2}"/>
              </a:ext>
            </a:extLst>
          </p:cNvPr>
          <p:cNvGrpSpPr/>
          <p:nvPr/>
        </p:nvGrpSpPr>
        <p:grpSpPr>
          <a:xfrm>
            <a:off x="4374427" y="2511905"/>
            <a:ext cx="2110445" cy="1418076"/>
            <a:chOff x="839416" y="3717032"/>
            <a:chExt cx="2110445" cy="1418076"/>
          </a:xfrm>
        </p:grpSpPr>
        <p:pic>
          <p:nvPicPr>
            <p:cNvPr id="21" name="Picture 20">
              <a:extLst>
                <a:ext uri="{FF2B5EF4-FFF2-40B4-BE49-F238E27FC236}">
                  <a16:creationId xmlns:a16="http://schemas.microsoft.com/office/drawing/2014/main" id="{A7F7D3B5-30D2-8949-B535-2108E14BC31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3432" y="4293096"/>
              <a:ext cx="1008112" cy="842012"/>
            </a:xfrm>
            <a:prstGeom prst="rect">
              <a:avLst/>
            </a:prstGeom>
          </p:spPr>
        </p:pic>
        <p:pic>
          <p:nvPicPr>
            <p:cNvPr id="22" name="Picture 21" descr="FRlogoEngrgb-farger,0.png">
              <a:extLst>
                <a:ext uri="{FF2B5EF4-FFF2-40B4-BE49-F238E27FC236}">
                  <a16:creationId xmlns:a16="http://schemas.microsoft.com/office/drawing/2014/main" id="{58A281A6-CC1F-9E4E-B55A-EC684DA70D8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9416" y="3717032"/>
              <a:ext cx="2110445" cy="388380"/>
            </a:xfrm>
            <a:prstGeom prst="rect">
              <a:avLst/>
            </a:prstGeom>
          </p:spPr>
        </p:pic>
      </p:grpSp>
      <p:sp>
        <p:nvSpPr>
          <p:cNvPr id="23" name="TextBox 22">
            <a:extLst>
              <a:ext uri="{FF2B5EF4-FFF2-40B4-BE49-F238E27FC236}">
                <a16:creationId xmlns:a16="http://schemas.microsoft.com/office/drawing/2014/main" id="{FFBB2451-1147-AE43-B0E6-01538E8DDF04}"/>
              </a:ext>
            </a:extLst>
          </p:cNvPr>
          <p:cNvSpPr txBox="1"/>
          <p:nvPr/>
        </p:nvSpPr>
        <p:spPr>
          <a:xfrm>
            <a:off x="4656053" y="1997465"/>
            <a:ext cx="1282723"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Funding:</a:t>
            </a:r>
          </a:p>
        </p:txBody>
      </p:sp>
      <p:sp>
        <p:nvSpPr>
          <p:cNvPr id="24" name="TextBox 23">
            <a:extLst>
              <a:ext uri="{FF2B5EF4-FFF2-40B4-BE49-F238E27FC236}">
                <a16:creationId xmlns:a16="http://schemas.microsoft.com/office/drawing/2014/main" id="{DCC70E6D-900E-DA47-8EC8-8A033B44611D}"/>
              </a:ext>
            </a:extLst>
          </p:cNvPr>
          <p:cNvSpPr txBox="1"/>
          <p:nvPr/>
        </p:nvSpPr>
        <p:spPr>
          <a:xfrm>
            <a:off x="7022084" y="1997465"/>
            <a:ext cx="1835759"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Seismic data:</a:t>
            </a:r>
          </a:p>
        </p:txBody>
      </p:sp>
      <p:sp>
        <p:nvSpPr>
          <p:cNvPr id="25" name="TextBox 24">
            <a:extLst>
              <a:ext uri="{FF2B5EF4-FFF2-40B4-BE49-F238E27FC236}">
                <a16:creationId xmlns:a16="http://schemas.microsoft.com/office/drawing/2014/main" id="{4BE48761-1CE2-9942-BB67-3392434304C5}"/>
              </a:ext>
            </a:extLst>
          </p:cNvPr>
          <p:cNvSpPr txBox="1"/>
          <p:nvPr/>
        </p:nvSpPr>
        <p:spPr>
          <a:xfrm>
            <a:off x="10000932" y="1997465"/>
            <a:ext cx="1351652"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Software:</a:t>
            </a:r>
          </a:p>
        </p:txBody>
      </p:sp>
      <p:grpSp>
        <p:nvGrpSpPr>
          <p:cNvPr id="26" name="Group 25">
            <a:extLst>
              <a:ext uri="{FF2B5EF4-FFF2-40B4-BE49-F238E27FC236}">
                <a16:creationId xmlns:a16="http://schemas.microsoft.com/office/drawing/2014/main" id="{289E18C4-85A0-284E-8A01-421C240B0471}"/>
              </a:ext>
            </a:extLst>
          </p:cNvPr>
          <p:cNvGrpSpPr/>
          <p:nvPr/>
        </p:nvGrpSpPr>
        <p:grpSpPr>
          <a:xfrm>
            <a:off x="7320136" y="2332023"/>
            <a:ext cx="1252291" cy="2399816"/>
            <a:chOff x="7320136" y="3068960"/>
            <a:chExt cx="1252291" cy="2399816"/>
          </a:xfrm>
        </p:grpSpPr>
        <p:grpSp>
          <p:nvGrpSpPr>
            <p:cNvPr id="27" name="Group 26">
              <a:extLst>
                <a:ext uri="{FF2B5EF4-FFF2-40B4-BE49-F238E27FC236}">
                  <a16:creationId xmlns:a16="http://schemas.microsoft.com/office/drawing/2014/main" id="{46E5927A-B1E6-F640-ACD9-CDEC5D8B4796}"/>
                </a:ext>
              </a:extLst>
            </p:cNvPr>
            <p:cNvGrpSpPr/>
            <p:nvPr/>
          </p:nvGrpSpPr>
          <p:grpSpPr>
            <a:xfrm>
              <a:off x="7320136" y="3068960"/>
              <a:ext cx="1252291" cy="1401867"/>
              <a:chOff x="6888088" y="3284984"/>
              <a:chExt cx="1252291" cy="1401867"/>
            </a:xfrm>
          </p:grpSpPr>
          <p:pic>
            <p:nvPicPr>
              <p:cNvPr id="29" name="Picture 2" descr="Related image">
                <a:extLst>
                  <a:ext uri="{FF2B5EF4-FFF2-40B4-BE49-F238E27FC236}">
                    <a16:creationId xmlns:a16="http://schemas.microsoft.com/office/drawing/2014/main" id="{BBE2EA45-D339-1247-9338-AA9A3A60DDB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888088" y="4077072"/>
                <a:ext cx="1084914" cy="6097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a:extLst>
                  <a:ext uri="{FF2B5EF4-FFF2-40B4-BE49-F238E27FC236}">
                    <a16:creationId xmlns:a16="http://schemas.microsoft.com/office/drawing/2014/main" id="{C30D2D9F-9501-3348-8063-59A03D3204DB}"/>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6888088" y="3284984"/>
                <a:ext cx="1252291" cy="587773"/>
              </a:xfrm>
              <a:prstGeom prst="rect">
                <a:avLst/>
              </a:prstGeom>
              <a:noFill/>
              <a:ln w="9525">
                <a:noFill/>
                <a:miter lim="800000"/>
                <a:headEnd/>
                <a:tailEnd/>
              </a:ln>
            </p:spPr>
          </p:pic>
        </p:grpSp>
        <p:pic>
          <p:nvPicPr>
            <p:cNvPr id="28" name="Picture 27" descr="PGS_LOGO_HIGHRES_RGB.jpg">
              <a:extLst>
                <a:ext uri="{FF2B5EF4-FFF2-40B4-BE49-F238E27FC236}">
                  <a16:creationId xmlns:a16="http://schemas.microsoft.com/office/drawing/2014/main" id="{3C59B9A2-2DE5-2C4C-AA38-05D1F3E1811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86161" y="4584915"/>
              <a:ext cx="707606" cy="883861"/>
            </a:xfrm>
            <a:prstGeom prst="rect">
              <a:avLst/>
            </a:prstGeom>
          </p:spPr>
        </p:pic>
      </p:grpSp>
      <p:sp>
        <p:nvSpPr>
          <p:cNvPr id="31" name="TextBox 30">
            <a:extLst>
              <a:ext uri="{FF2B5EF4-FFF2-40B4-BE49-F238E27FC236}">
                <a16:creationId xmlns:a16="http://schemas.microsoft.com/office/drawing/2014/main" id="{6064AB7A-3048-A44C-BA63-68054A85ED66}"/>
              </a:ext>
            </a:extLst>
          </p:cNvPr>
          <p:cNvSpPr txBox="1"/>
          <p:nvPr/>
        </p:nvSpPr>
        <p:spPr>
          <a:xfrm>
            <a:off x="729540" y="1997465"/>
            <a:ext cx="224933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Project Partners:</a:t>
            </a:r>
          </a:p>
        </p:txBody>
      </p:sp>
      <p:pic>
        <p:nvPicPr>
          <p:cNvPr id="32" name="Picture 31">
            <a:extLst>
              <a:ext uri="{FF2B5EF4-FFF2-40B4-BE49-F238E27FC236}">
                <a16:creationId xmlns:a16="http://schemas.microsoft.com/office/drawing/2014/main" id="{1A2A42D3-46E4-1642-8C4F-3E8AC12608C9}"/>
              </a:ext>
            </a:extLst>
          </p:cNvPr>
          <p:cNvPicPr>
            <a:picLocks noChangeAspect="1"/>
          </p:cNvPicPr>
          <p:nvPr/>
        </p:nvPicPr>
        <p:blipFill>
          <a:blip r:embed="rId14"/>
          <a:stretch>
            <a:fillRect/>
          </a:stretch>
        </p:blipFill>
        <p:spPr>
          <a:xfrm>
            <a:off x="4151784" y="4106936"/>
            <a:ext cx="2156096" cy="1249805"/>
          </a:xfrm>
          <a:prstGeom prst="rect">
            <a:avLst/>
          </a:prstGeom>
        </p:spPr>
      </p:pic>
      <p:pic>
        <p:nvPicPr>
          <p:cNvPr id="36" name="Picture 35">
            <a:extLst>
              <a:ext uri="{FF2B5EF4-FFF2-40B4-BE49-F238E27FC236}">
                <a16:creationId xmlns:a16="http://schemas.microsoft.com/office/drawing/2014/main" id="{87DC2C2D-B7FD-2946-95E6-60D8511E4AF0}"/>
              </a:ext>
            </a:extLst>
          </p:cNvPr>
          <p:cNvPicPr>
            <a:picLocks noChangeAspect="1"/>
          </p:cNvPicPr>
          <p:nvPr/>
        </p:nvPicPr>
        <p:blipFill>
          <a:blip r:embed="rId15"/>
          <a:stretch>
            <a:fillRect/>
          </a:stretch>
        </p:blipFill>
        <p:spPr>
          <a:xfrm>
            <a:off x="9816857" y="3045192"/>
            <a:ext cx="1758206" cy="383808"/>
          </a:xfrm>
          <a:prstGeom prst="rect">
            <a:avLst/>
          </a:prstGeom>
        </p:spPr>
      </p:pic>
      <p:pic>
        <p:nvPicPr>
          <p:cNvPr id="38" name="Picture 37">
            <a:extLst>
              <a:ext uri="{FF2B5EF4-FFF2-40B4-BE49-F238E27FC236}">
                <a16:creationId xmlns:a16="http://schemas.microsoft.com/office/drawing/2014/main" id="{993AEF18-4181-D843-965E-18FD71323DA4}"/>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825350" y="3713667"/>
            <a:ext cx="1758207" cy="732178"/>
          </a:xfrm>
          <a:prstGeom prst="rect">
            <a:avLst/>
          </a:prstGeom>
        </p:spPr>
      </p:pic>
    </p:spTree>
    <p:extLst>
      <p:ext uri="{BB962C8B-B14F-4D97-AF65-F5344CB8AC3E}">
        <p14:creationId xmlns:p14="http://schemas.microsoft.com/office/powerpoint/2010/main" val="3075057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3826F-1AE0-6D4B-B073-DA3FB92634B8}"/>
              </a:ext>
            </a:extLst>
          </p:cNvPr>
          <p:cNvSpPr>
            <a:spLocks noGrp="1"/>
          </p:cNvSpPr>
          <p:nvPr>
            <p:ph type="title"/>
          </p:nvPr>
        </p:nvSpPr>
        <p:spPr/>
        <p:txBody>
          <a:bodyPr/>
          <a:lstStyle/>
          <a:p>
            <a:r>
              <a:rPr lang="en-GB" dirty="0"/>
              <a:t>Further Reading</a:t>
            </a:r>
          </a:p>
        </p:txBody>
      </p:sp>
      <p:sp>
        <p:nvSpPr>
          <p:cNvPr id="4" name="Content Placeholder 34">
            <a:extLst>
              <a:ext uri="{FF2B5EF4-FFF2-40B4-BE49-F238E27FC236}">
                <a16:creationId xmlns:a16="http://schemas.microsoft.com/office/drawing/2014/main" id="{268BF08F-0875-CF49-A39A-F4697DB023AF}"/>
              </a:ext>
            </a:extLst>
          </p:cNvPr>
          <p:cNvSpPr>
            <a:spLocks noGrp="1"/>
          </p:cNvSpPr>
          <p:nvPr>
            <p:ph idx="1"/>
          </p:nvPr>
        </p:nvSpPr>
        <p:spPr>
          <a:xfrm>
            <a:off x="143339" y="1050669"/>
            <a:ext cx="11809312" cy="5832648"/>
          </a:xfrm>
        </p:spPr>
        <p:txBody>
          <a:bodyPr>
            <a:normAutofit fontScale="70000" lnSpcReduction="20000"/>
          </a:bodyPr>
          <a:lstStyle/>
          <a:p>
            <a:pPr marL="184150" indent="-184150" algn="just"/>
            <a:r>
              <a:rPr lang="en-GB" dirty="0"/>
              <a:t>Phillips, T.B., Fazlikhani, H., Gawthorpe, R.L., Fossen, H., Jackson, C.A-L., Bell, R.E., </a:t>
            </a:r>
            <a:r>
              <a:rPr lang="en-GB" dirty="0" err="1"/>
              <a:t>Faleide</a:t>
            </a:r>
            <a:r>
              <a:rPr lang="en-GB" dirty="0"/>
              <a:t>, J.I., &amp; Rotevatn, A. (2019) </a:t>
            </a:r>
            <a:r>
              <a:rPr lang="en-GB" dirty="0">
                <a:hlinkClick r:id="rId2"/>
              </a:rPr>
              <a:t>The influence of structural inheritance and multiphase extension on rift development, the northern North Sea</a:t>
            </a:r>
            <a:r>
              <a:rPr lang="en-GB" dirty="0"/>
              <a:t>. </a:t>
            </a:r>
            <a:r>
              <a:rPr lang="en-GB" i="1" dirty="0"/>
              <a:t>Tectonics</a:t>
            </a:r>
            <a:r>
              <a:rPr lang="en-GB" dirty="0"/>
              <a:t>, 38, 4099-4126.</a:t>
            </a:r>
          </a:p>
          <a:p>
            <a:pPr marL="184150" indent="-184150" algn="just"/>
            <a:r>
              <a:rPr lang="en-GB" dirty="0"/>
              <a:t>Lenhart, A., Jackson, C.A-L., Bell, R.E., Duffy, O.B., Gawthorpe, R.L., &amp; Fossen, H. (2019) </a:t>
            </a:r>
            <a:r>
              <a:rPr lang="en-GB" dirty="0">
                <a:hlinkClick r:id="rId3"/>
              </a:rPr>
              <a:t>Structural architecture and composition of crystalline basement offshore west Norway</a:t>
            </a:r>
            <a:r>
              <a:rPr lang="en-GB" dirty="0"/>
              <a:t>. </a:t>
            </a:r>
            <a:r>
              <a:rPr lang="en-GB" i="1" dirty="0"/>
              <a:t>Lithosphere</a:t>
            </a:r>
            <a:r>
              <a:rPr lang="en-GB" dirty="0"/>
              <a:t>, 11, 273-293.</a:t>
            </a:r>
          </a:p>
          <a:p>
            <a:pPr marL="184150" indent="-184150" algn="just"/>
            <a:r>
              <a:rPr lang="en-GB" dirty="0"/>
              <a:t>Collanega, L., Jackson, C.A-L., Bell, R.E., Coleman, A.J., Lenhart, A., &amp; Breda, A., (2019). </a:t>
            </a:r>
            <a:r>
              <a:rPr lang="en-GB" dirty="0">
                <a:hlinkClick r:id="rId4"/>
              </a:rPr>
              <a:t>Normal fault growth influenced by basement fabrics: the importance of preferential nucleation from pre-existing structures</a:t>
            </a:r>
            <a:r>
              <a:rPr lang="en-GB" dirty="0"/>
              <a:t>. </a:t>
            </a:r>
            <a:r>
              <a:rPr lang="en-GB" i="1" dirty="0"/>
              <a:t>Basin Research</a:t>
            </a:r>
            <a:r>
              <a:rPr lang="en-GB" dirty="0"/>
              <a:t>, 31, 659-687.</a:t>
            </a:r>
          </a:p>
          <a:p>
            <a:pPr marL="184150" indent="-184150" algn="just"/>
            <a:r>
              <a:rPr lang="en-GB" dirty="0"/>
              <a:t>Osagiede, E.E., Rotevatn, A., Gawthorpe, R.L., Kristensen, T.B., Jackson, C.A-L., &amp; Marsh, N. (2020) </a:t>
            </a:r>
            <a:r>
              <a:rPr lang="en-GB" dirty="0">
                <a:hlinkClick r:id="rId5"/>
              </a:rPr>
              <a:t>Pre-existing intra-basement shear zones influence growth and geometry of non-colinear normal faults, western Utsira High–Heimdal Terrace, North Sea</a:t>
            </a:r>
            <a:r>
              <a:rPr lang="en-GB" dirty="0"/>
              <a:t>. </a:t>
            </a:r>
            <a:r>
              <a:rPr lang="en-GB" i="1" dirty="0"/>
              <a:t>Journal of Structural Geology</a:t>
            </a:r>
            <a:r>
              <a:rPr lang="en-GB" dirty="0"/>
              <a:t>, 130, 103908.</a:t>
            </a:r>
          </a:p>
          <a:p>
            <a:pPr marL="184150" indent="-184150" algn="just"/>
            <a:r>
              <a:rPr lang="en-GB" dirty="0"/>
              <a:t>Fazlikhani, H., Fossen, H., Gawthorpe, R.L., </a:t>
            </a:r>
            <a:r>
              <a:rPr lang="en-GB" dirty="0" err="1"/>
              <a:t>Faleide</a:t>
            </a:r>
            <a:r>
              <a:rPr lang="en-GB" dirty="0"/>
              <a:t>, J.I., and Bell, R.E. (2017), </a:t>
            </a:r>
            <a:r>
              <a:rPr lang="en-GB" dirty="0">
                <a:hlinkClick r:id="rId6"/>
              </a:rPr>
              <a:t>Basement structure and its influence on the structural configuration of the northern North Sea rift</a:t>
            </a:r>
            <a:r>
              <a:rPr lang="en-GB" dirty="0"/>
              <a:t>, Tectonics, 36, 1151– 1177, doi:10.1002/2017TC004514.</a:t>
            </a:r>
          </a:p>
          <a:p>
            <a:pPr marL="184150" indent="-184150" algn="just"/>
            <a:r>
              <a:rPr lang="en-GB" dirty="0"/>
              <a:t>Phillips, T.B., Jackson, C.A-L., Bell, R.E., Duffy, O.B., &amp; Fossen, H. (2016). </a:t>
            </a:r>
            <a:r>
              <a:rPr lang="en-GB" dirty="0">
                <a:hlinkClick r:id="rId7"/>
              </a:rPr>
              <a:t>Reactivation of intrabasement structures during rifting: A case study from offshore southern Norway</a:t>
            </a:r>
            <a:r>
              <a:rPr lang="en-GB" dirty="0"/>
              <a:t>. </a:t>
            </a:r>
            <a:r>
              <a:rPr lang="en-GB" i="1" dirty="0"/>
              <a:t>Journal of Structural Geology</a:t>
            </a:r>
            <a:r>
              <a:rPr lang="en-GB" dirty="0"/>
              <a:t>, </a:t>
            </a:r>
            <a:r>
              <a:rPr lang="en-GB" i="1" dirty="0"/>
              <a:t>91</a:t>
            </a:r>
            <a:r>
              <a:rPr lang="en-GB" dirty="0"/>
              <a:t>, 54-73. </a:t>
            </a:r>
          </a:p>
        </p:txBody>
      </p:sp>
    </p:spTree>
    <p:extLst>
      <p:ext uri="{BB962C8B-B14F-4D97-AF65-F5344CB8AC3E}">
        <p14:creationId xmlns:p14="http://schemas.microsoft.com/office/powerpoint/2010/main" val="2775499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97C271E-E983-084B-A6F3-D580725E2B27}"/>
              </a:ext>
            </a:extLst>
          </p:cNvPr>
          <p:cNvGrpSpPr/>
          <p:nvPr/>
        </p:nvGrpSpPr>
        <p:grpSpPr>
          <a:xfrm>
            <a:off x="203243" y="1217863"/>
            <a:ext cx="3068172" cy="2769096"/>
            <a:chOff x="203243" y="895437"/>
            <a:chExt cx="3068172" cy="2769096"/>
          </a:xfrm>
        </p:grpSpPr>
        <p:pic>
          <p:nvPicPr>
            <p:cNvPr id="26" name="Picture 25">
              <a:extLst>
                <a:ext uri="{FF2B5EF4-FFF2-40B4-BE49-F238E27FC236}">
                  <a16:creationId xmlns:a16="http://schemas.microsoft.com/office/drawing/2014/main" id="{78AE9635-8E8F-D64B-913A-1DD011F08A0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3243" y="895437"/>
              <a:ext cx="2993997" cy="2769096"/>
            </a:xfrm>
            <a:prstGeom prst="rect">
              <a:avLst/>
            </a:prstGeom>
          </p:spPr>
        </p:pic>
        <p:sp>
          <p:nvSpPr>
            <p:cNvPr id="27" name="Rectangle 26">
              <a:extLst>
                <a:ext uri="{FF2B5EF4-FFF2-40B4-BE49-F238E27FC236}">
                  <a16:creationId xmlns:a16="http://schemas.microsoft.com/office/drawing/2014/main" id="{1EAF95F8-836D-7141-8857-D3C51694039F}"/>
                </a:ext>
              </a:extLst>
            </p:cNvPr>
            <p:cNvSpPr/>
            <p:nvPr/>
          </p:nvSpPr>
          <p:spPr bwMode="auto">
            <a:xfrm>
              <a:off x="707300" y="3140968"/>
              <a:ext cx="576064" cy="432048"/>
            </a:xfrm>
            <a:prstGeom prst="rect">
              <a:avLst/>
            </a:prstGeom>
            <a:solidFill>
              <a:schemeClr val="bg1"/>
            </a:solidFill>
            <a:ln w="12700" cap="flat" cmpd="sng" algn="ctr">
              <a:no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32" name="Rectangle 31">
              <a:extLst>
                <a:ext uri="{FF2B5EF4-FFF2-40B4-BE49-F238E27FC236}">
                  <a16:creationId xmlns:a16="http://schemas.microsoft.com/office/drawing/2014/main" id="{8DB77686-ABC4-1D44-981D-B93B6C6AD041}"/>
                </a:ext>
              </a:extLst>
            </p:cNvPr>
            <p:cNvSpPr/>
            <p:nvPr/>
          </p:nvSpPr>
          <p:spPr bwMode="auto">
            <a:xfrm>
              <a:off x="2695351" y="908720"/>
              <a:ext cx="576064" cy="432048"/>
            </a:xfrm>
            <a:prstGeom prst="rect">
              <a:avLst/>
            </a:prstGeom>
            <a:solidFill>
              <a:schemeClr val="bg1"/>
            </a:solidFill>
            <a:ln w="12700" cap="flat" cmpd="sng" algn="ctr">
              <a:no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grpSp>
      <p:sp>
        <p:nvSpPr>
          <p:cNvPr id="5122" name="Rectangle 2"/>
          <p:cNvSpPr>
            <a:spLocks noGrp="1" noChangeArrowheads="1"/>
          </p:cNvSpPr>
          <p:nvPr>
            <p:ph type="title"/>
          </p:nvPr>
        </p:nvSpPr>
        <p:spPr/>
        <p:txBody>
          <a:bodyPr/>
          <a:lstStyle/>
          <a:p>
            <a:pPr>
              <a:defRPr/>
            </a:pPr>
            <a:r>
              <a:rPr lang="en-GB" dirty="0">
                <a:latin typeface="+mj-lt"/>
                <a:ea typeface="+mj-ea"/>
                <a:cs typeface="Arial" charset="0"/>
              </a:rPr>
              <a:t>Rationale</a:t>
            </a:r>
          </a:p>
        </p:txBody>
      </p:sp>
      <p:pic>
        <p:nvPicPr>
          <p:cNvPr id="16" name="Picture 15">
            <a:extLst>
              <a:ext uri="{FF2B5EF4-FFF2-40B4-BE49-F238E27FC236}">
                <a16:creationId xmlns:a16="http://schemas.microsoft.com/office/drawing/2014/main" id="{C3450293-5FF5-414E-9CDC-3764B10A8569}"/>
              </a:ext>
            </a:extLst>
          </p:cNvPr>
          <p:cNvPicPr>
            <a:picLocks noChangeAspect="1"/>
          </p:cNvPicPr>
          <p:nvPr/>
        </p:nvPicPr>
        <p:blipFill>
          <a:blip r:embed="rId4"/>
          <a:stretch>
            <a:fillRect/>
          </a:stretch>
        </p:blipFill>
        <p:spPr>
          <a:xfrm>
            <a:off x="9768408" y="1308192"/>
            <a:ext cx="2251749" cy="3564074"/>
          </a:xfrm>
          <a:prstGeom prst="rect">
            <a:avLst/>
          </a:prstGeom>
        </p:spPr>
      </p:pic>
      <p:pic>
        <p:nvPicPr>
          <p:cNvPr id="23" name="Picture 22">
            <a:extLst>
              <a:ext uri="{FF2B5EF4-FFF2-40B4-BE49-F238E27FC236}">
                <a16:creationId xmlns:a16="http://schemas.microsoft.com/office/drawing/2014/main" id="{77D52327-28BF-4F45-91A0-A44F3809BFFF}"/>
              </a:ext>
            </a:extLst>
          </p:cNvPr>
          <p:cNvPicPr>
            <a:picLocks noChangeAspect="1"/>
          </p:cNvPicPr>
          <p:nvPr/>
        </p:nvPicPr>
        <p:blipFill>
          <a:blip r:embed="rId5"/>
          <a:stretch>
            <a:fillRect/>
          </a:stretch>
        </p:blipFill>
        <p:spPr>
          <a:xfrm>
            <a:off x="9768408" y="4968199"/>
            <a:ext cx="2251749" cy="1368152"/>
          </a:xfrm>
          <a:prstGeom prst="rect">
            <a:avLst/>
          </a:prstGeom>
        </p:spPr>
      </p:pic>
      <p:sp>
        <p:nvSpPr>
          <p:cNvPr id="24" name="Rectangle 23">
            <a:extLst>
              <a:ext uri="{FF2B5EF4-FFF2-40B4-BE49-F238E27FC236}">
                <a16:creationId xmlns:a16="http://schemas.microsoft.com/office/drawing/2014/main" id="{78E61FF5-39CD-C847-8A61-D444EA6D7165}"/>
              </a:ext>
            </a:extLst>
          </p:cNvPr>
          <p:cNvSpPr/>
          <p:nvPr/>
        </p:nvSpPr>
        <p:spPr>
          <a:xfrm>
            <a:off x="10391812" y="6464369"/>
            <a:ext cx="1754006" cy="276999"/>
          </a:xfrm>
          <a:prstGeom prst="rect">
            <a:avLst/>
          </a:prstGeom>
        </p:spPr>
        <p:txBody>
          <a:bodyPr wrap="none">
            <a:spAutoFit/>
          </a:bodyPr>
          <a:lstStyle/>
          <a:p>
            <a:r>
              <a:rPr lang="en-GB" sz="1200" dirty="0">
                <a:solidFill>
                  <a:schemeClr val="bg1">
                    <a:lumMod val="50000"/>
                  </a:schemeClr>
                </a:solidFill>
                <a:latin typeface="Arial" panose="020B0604020202020204" pitchFamily="34" charset="0"/>
                <a:cs typeface="Arial" panose="020B0604020202020204" pitchFamily="34" charset="0"/>
              </a:rPr>
              <a:t>Robertson et al. (2015)</a:t>
            </a:r>
          </a:p>
        </p:txBody>
      </p:sp>
      <p:pic>
        <p:nvPicPr>
          <p:cNvPr id="25" name="Picture 24">
            <a:extLst>
              <a:ext uri="{FF2B5EF4-FFF2-40B4-BE49-F238E27FC236}">
                <a16:creationId xmlns:a16="http://schemas.microsoft.com/office/drawing/2014/main" id="{E8F9563E-FCD7-914A-8B75-958ABFB37C1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431704" y="1288915"/>
            <a:ext cx="5854415" cy="5128116"/>
          </a:xfrm>
          <a:prstGeom prst="rect">
            <a:avLst/>
          </a:prstGeom>
        </p:spPr>
      </p:pic>
      <p:sp>
        <p:nvSpPr>
          <p:cNvPr id="28" name="Rectangle 27">
            <a:extLst>
              <a:ext uri="{FF2B5EF4-FFF2-40B4-BE49-F238E27FC236}">
                <a16:creationId xmlns:a16="http://schemas.microsoft.com/office/drawing/2014/main" id="{25E262F3-451E-9442-9D22-22A229160CD4}"/>
              </a:ext>
            </a:extLst>
          </p:cNvPr>
          <p:cNvSpPr/>
          <p:nvPr/>
        </p:nvSpPr>
        <p:spPr>
          <a:xfrm>
            <a:off x="3526592" y="6464369"/>
            <a:ext cx="2041393" cy="276999"/>
          </a:xfrm>
          <a:prstGeom prst="rect">
            <a:avLst/>
          </a:prstGeom>
        </p:spPr>
        <p:txBody>
          <a:bodyPr wrap="none">
            <a:spAutoFit/>
          </a:bodyPr>
          <a:lstStyle/>
          <a:p>
            <a:r>
              <a:rPr lang="en-GB" sz="1200" dirty="0">
                <a:solidFill>
                  <a:schemeClr val="bg1">
                    <a:lumMod val="50000"/>
                  </a:schemeClr>
                </a:solidFill>
                <a:latin typeface="Arial" panose="020B0604020202020204" pitchFamily="34" charset="0"/>
                <a:cs typeface="Arial" panose="020B0604020202020204" pitchFamily="34" charset="0"/>
              </a:rPr>
              <a:t>Phillips &amp; McCaffrey (2019)</a:t>
            </a:r>
          </a:p>
        </p:txBody>
      </p:sp>
      <p:grpSp>
        <p:nvGrpSpPr>
          <p:cNvPr id="35" name="Group 34">
            <a:extLst>
              <a:ext uri="{FF2B5EF4-FFF2-40B4-BE49-F238E27FC236}">
                <a16:creationId xmlns:a16="http://schemas.microsoft.com/office/drawing/2014/main" id="{108567A7-F048-724A-8242-A63EDA5A3C23}"/>
              </a:ext>
            </a:extLst>
          </p:cNvPr>
          <p:cNvGrpSpPr/>
          <p:nvPr/>
        </p:nvGrpSpPr>
        <p:grpSpPr>
          <a:xfrm>
            <a:off x="-15699" y="3789040"/>
            <a:ext cx="3375395" cy="2663540"/>
            <a:chOff x="-15699" y="3768685"/>
            <a:chExt cx="3375395" cy="2663540"/>
          </a:xfrm>
        </p:grpSpPr>
        <p:pic>
          <p:nvPicPr>
            <p:cNvPr id="30" name="Picture 29">
              <a:extLst>
                <a:ext uri="{FF2B5EF4-FFF2-40B4-BE49-F238E27FC236}">
                  <a16:creationId xmlns:a16="http://schemas.microsoft.com/office/drawing/2014/main" id="{954C26BA-B055-044C-B0FB-CDB2E6EECA0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19697" y="3768685"/>
              <a:ext cx="3039999" cy="2663540"/>
            </a:xfrm>
            <a:prstGeom prst="rect">
              <a:avLst/>
            </a:prstGeom>
          </p:spPr>
        </p:pic>
        <p:sp>
          <p:nvSpPr>
            <p:cNvPr id="33" name="Rectangle 32">
              <a:extLst>
                <a:ext uri="{FF2B5EF4-FFF2-40B4-BE49-F238E27FC236}">
                  <a16:creationId xmlns:a16="http://schemas.microsoft.com/office/drawing/2014/main" id="{46116FAE-C040-4642-8D92-3B1054CC17A2}"/>
                </a:ext>
              </a:extLst>
            </p:cNvPr>
            <p:cNvSpPr/>
            <p:nvPr/>
          </p:nvSpPr>
          <p:spPr bwMode="auto">
            <a:xfrm>
              <a:off x="860144" y="5942438"/>
              <a:ext cx="576064" cy="432048"/>
            </a:xfrm>
            <a:prstGeom prst="rect">
              <a:avLst/>
            </a:prstGeom>
            <a:solidFill>
              <a:schemeClr val="bg1"/>
            </a:solidFill>
            <a:ln w="12700" cap="flat" cmpd="sng" algn="ctr">
              <a:no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sp>
          <p:nvSpPr>
            <p:cNvPr id="34" name="Rectangle 33">
              <a:extLst>
                <a:ext uri="{FF2B5EF4-FFF2-40B4-BE49-F238E27FC236}">
                  <a16:creationId xmlns:a16="http://schemas.microsoft.com/office/drawing/2014/main" id="{28E9564C-3B55-0A48-A99B-5DFE9A555DC3}"/>
                </a:ext>
              </a:extLst>
            </p:cNvPr>
            <p:cNvSpPr/>
            <p:nvPr/>
          </p:nvSpPr>
          <p:spPr bwMode="auto">
            <a:xfrm>
              <a:off x="-15699" y="4668407"/>
              <a:ext cx="576064" cy="540000"/>
            </a:xfrm>
            <a:prstGeom prst="rect">
              <a:avLst/>
            </a:prstGeom>
            <a:solidFill>
              <a:schemeClr val="bg1"/>
            </a:solidFill>
            <a:ln w="12700" cap="flat" cmpd="sng" algn="ctr">
              <a:no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grpSp>
      <p:sp>
        <p:nvSpPr>
          <p:cNvPr id="31" name="TextBox 30">
            <a:extLst>
              <a:ext uri="{FF2B5EF4-FFF2-40B4-BE49-F238E27FC236}">
                <a16:creationId xmlns:a16="http://schemas.microsoft.com/office/drawing/2014/main" id="{B84626B7-F964-5947-B30E-5509BA58F8AE}"/>
              </a:ext>
            </a:extLst>
          </p:cNvPr>
          <p:cNvSpPr txBox="1"/>
          <p:nvPr/>
        </p:nvSpPr>
        <p:spPr>
          <a:xfrm>
            <a:off x="203243" y="854227"/>
            <a:ext cx="1664238" cy="338554"/>
          </a:xfrm>
          <a:prstGeom prst="rect">
            <a:avLst/>
          </a:prstGeom>
          <a:noFill/>
          <a:ln>
            <a:solidFill>
              <a:schemeClr val="tx1"/>
            </a:solidFill>
          </a:ln>
        </p:spPr>
        <p:txBody>
          <a:bodyPr wrap="none" rtlCol="0">
            <a:spAutoFit/>
          </a:bodyPr>
          <a:lstStyle/>
          <a:p>
            <a:r>
              <a:rPr lang="en-GB" sz="1600" dirty="0"/>
              <a:t>Physical models</a:t>
            </a:r>
          </a:p>
        </p:txBody>
      </p:sp>
      <p:sp>
        <p:nvSpPr>
          <p:cNvPr id="11" name="TextBox 10">
            <a:extLst>
              <a:ext uri="{FF2B5EF4-FFF2-40B4-BE49-F238E27FC236}">
                <a16:creationId xmlns:a16="http://schemas.microsoft.com/office/drawing/2014/main" id="{A256AD93-4FE8-394E-95F7-F3B56CF181D4}"/>
              </a:ext>
            </a:extLst>
          </p:cNvPr>
          <p:cNvSpPr txBox="1"/>
          <p:nvPr/>
        </p:nvSpPr>
        <p:spPr>
          <a:xfrm>
            <a:off x="318317" y="6464369"/>
            <a:ext cx="1521379" cy="276999"/>
          </a:xfrm>
          <a:prstGeom prst="rect">
            <a:avLst/>
          </a:prstGeom>
          <a:noFill/>
        </p:spPr>
        <p:txBody>
          <a:bodyPr wrap="none" rtlCol="0">
            <a:spAutoFit/>
          </a:bodyPr>
          <a:lstStyle/>
          <a:p>
            <a:r>
              <a:rPr lang="en-GB" sz="1200" dirty="0">
                <a:solidFill>
                  <a:schemeClr val="bg1">
                    <a:lumMod val="50000"/>
                  </a:schemeClr>
                </a:solidFill>
              </a:rPr>
              <a:t>Henza et al. (2011)</a:t>
            </a:r>
          </a:p>
        </p:txBody>
      </p:sp>
      <p:sp>
        <p:nvSpPr>
          <p:cNvPr id="38" name="TextBox 37">
            <a:extLst>
              <a:ext uri="{FF2B5EF4-FFF2-40B4-BE49-F238E27FC236}">
                <a16:creationId xmlns:a16="http://schemas.microsoft.com/office/drawing/2014/main" id="{91590172-6FC7-B043-8EB3-677897F63539}"/>
              </a:ext>
            </a:extLst>
          </p:cNvPr>
          <p:cNvSpPr txBox="1"/>
          <p:nvPr/>
        </p:nvSpPr>
        <p:spPr>
          <a:xfrm>
            <a:off x="3645188" y="854227"/>
            <a:ext cx="3044423" cy="338554"/>
          </a:xfrm>
          <a:prstGeom prst="rect">
            <a:avLst/>
          </a:prstGeom>
          <a:noFill/>
          <a:ln>
            <a:solidFill>
              <a:schemeClr val="tx1"/>
            </a:solidFill>
          </a:ln>
        </p:spPr>
        <p:txBody>
          <a:bodyPr wrap="none" rtlCol="0">
            <a:spAutoFit/>
          </a:bodyPr>
          <a:lstStyle/>
          <a:p>
            <a:r>
              <a:rPr lang="en-GB" sz="1600" dirty="0"/>
              <a:t>Natural examples – basin-scale</a:t>
            </a:r>
          </a:p>
        </p:txBody>
      </p:sp>
      <p:sp>
        <p:nvSpPr>
          <p:cNvPr id="39" name="TextBox 38">
            <a:extLst>
              <a:ext uri="{FF2B5EF4-FFF2-40B4-BE49-F238E27FC236}">
                <a16:creationId xmlns:a16="http://schemas.microsoft.com/office/drawing/2014/main" id="{167AE816-7970-054C-9BDC-B0E2E2119794}"/>
              </a:ext>
            </a:extLst>
          </p:cNvPr>
          <p:cNvSpPr txBox="1"/>
          <p:nvPr/>
        </p:nvSpPr>
        <p:spPr>
          <a:xfrm>
            <a:off x="9198612" y="854227"/>
            <a:ext cx="2784737" cy="338554"/>
          </a:xfrm>
          <a:prstGeom prst="rect">
            <a:avLst/>
          </a:prstGeom>
          <a:noFill/>
          <a:ln>
            <a:solidFill>
              <a:schemeClr val="tx1"/>
            </a:solidFill>
          </a:ln>
        </p:spPr>
        <p:txBody>
          <a:bodyPr wrap="none" rtlCol="0">
            <a:spAutoFit/>
          </a:bodyPr>
          <a:lstStyle/>
          <a:p>
            <a:r>
              <a:rPr lang="en-GB" sz="1600" dirty="0"/>
              <a:t>Natural examples – rift-scale</a:t>
            </a:r>
          </a:p>
        </p:txBody>
      </p:sp>
      <p:sp>
        <p:nvSpPr>
          <p:cNvPr id="36" name="Freeform 35">
            <a:extLst>
              <a:ext uri="{FF2B5EF4-FFF2-40B4-BE49-F238E27FC236}">
                <a16:creationId xmlns:a16="http://schemas.microsoft.com/office/drawing/2014/main" id="{52E40C4E-7DD0-6442-81E0-D750B92807C3}"/>
              </a:ext>
            </a:extLst>
          </p:cNvPr>
          <p:cNvSpPr/>
          <p:nvPr/>
        </p:nvSpPr>
        <p:spPr bwMode="auto">
          <a:xfrm>
            <a:off x="2037229" y="3745006"/>
            <a:ext cx="322730" cy="154641"/>
          </a:xfrm>
          <a:custGeom>
            <a:avLst/>
            <a:gdLst>
              <a:gd name="connsiteX0" fmla="*/ 0 w 322730"/>
              <a:gd name="connsiteY0" fmla="*/ 26894 h 154641"/>
              <a:gd name="connsiteX1" fmla="*/ 221877 w 322730"/>
              <a:gd name="connsiteY1" fmla="*/ 154641 h 154641"/>
              <a:gd name="connsiteX2" fmla="*/ 322730 w 322730"/>
              <a:gd name="connsiteY2" fmla="*/ 0 h 154641"/>
            </a:gdLst>
            <a:ahLst/>
            <a:cxnLst>
              <a:cxn ang="0">
                <a:pos x="connsiteX0" y="connsiteY0"/>
              </a:cxn>
              <a:cxn ang="0">
                <a:pos x="connsiteX1" y="connsiteY1"/>
              </a:cxn>
              <a:cxn ang="0">
                <a:pos x="connsiteX2" y="connsiteY2"/>
              </a:cxn>
            </a:cxnLst>
            <a:rect l="l" t="t" r="r" b="b"/>
            <a:pathLst>
              <a:path w="322730" h="154641">
                <a:moveTo>
                  <a:pt x="0" y="26894"/>
                </a:moveTo>
                <a:lnTo>
                  <a:pt x="221877" y="154641"/>
                </a:lnTo>
                <a:lnTo>
                  <a:pt x="322730" y="0"/>
                </a:lnTo>
              </a:path>
            </a:pathLst>
          </a:custGeom>
          <a:noFill/>
          <a:ln w="28575" cap="flat" cmpd="sng" algn="ctr">
            <a:solidFill>
              <a:schemeClr val="tx1"/>
            </a:solid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grpSp>
        <p:nvGrpSpPr>
          <p:cNvPr id="44" name="Group 43">
            <a:extLst>
              <a:ext uri="{FF2B5EF4-FFF2-40B4-BE49-F238E27FC236}">
                <a16:creationId xmlns:a16="http://schemas.microsoft.com/office/drawing/2014/main" id="{A4475D36-7A5C-C74E-BE67-2951B78BF2B4}"/>
              </a:ext>
            </a:extLst>
          </p:cNvPr>
          <p:cNvGrpSpPr/>
          <p:nvPr/>
        </p:nvGrpSpPr>
        <p:grpSpPr>
          <a:xfrm>
            <a:off x="9823938" y="4365104"/>
            <a:ext cx="961293" cy="412361"/>
            <a:chOff x="9823938" y="4427820"/>
            <a:chExt cx="961293" cy="412361"/>
          </a:xfrm>
        </p:grpSpPr>
        <p:sp>
          <p:nvSpPr>
            <p:cNvPr id="43" name="Rectangle 42">
              <a:extLst>
                <a:ext uri="{FF2B5EF4-FFF2-40B4-BE49-F238E27FC236}">
                  <a16:creationId xmlns:a16="http://schemas.microsoft.com/office/drawing/2014/main" id="{053B7B9D-6C63-7842-8C9A-426E4E4572AE}"/>
                </a:ext>
              </a:extLst>
            </p:cNvPr>
            <p:cNvSpPr/>
            <p:nvPr/>
          </p:nvSpPr>
          <p:spPr bwMode="auto">
            <a:xfrm>
              <a:off x="9823938" y="4466492"/>
              <a:ext cx="961293" cy="373689"/>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grpSp>
          <p:nvGrpSpPr>
            <p:cNvPr id="42" name="Group 41">
              <a:extLst>
                <a:ext uri="{FF2B5EF4-FFF2-40B4-BE49-F238E27FC236}">
                  <a16:creationId xmlns:a16="http://schemas.microsoft.com/office/drawing/2014/main" id="{DC85D090-8986-374F-82E9-1192D979391A}"/>
                </a:ext>
              </a:extLst>
            </p:cNvPr>
            <p:cNvGrpSpPr/>
            <p:nvPr/>
          </p:nvGrpSpPr>
          <p:grpSpPr>
            <a:xfrm>
              <a:off x="9835237" y="4427820"/>
              <a:ext cx="941283" cy="369332"/>
              <a:chOff x="8757706" y="6417031"/>
              <a:chExt cx="941283" cy="369332"/>
            </a:xfrm>
          </p:grpSpPr>
          <p:cxnSp>
            <p:nvCxnSpPr>
              <p:cNvPr id="40" name="Straight Connector 39">
                <a:extLst>
                  <a:ext uri="{FF2B5EF4-FFF2-40B4-BE49-F238E27FC236}">
                    <a16:creationId xmlns:a16="http://schemas.microsoft.com/office/drawing/2014/main" id="{26B844E2-0026-D84D-8428-E510DE99DFDD}"/>
                  </a:ext>
                </a:extLst>
              </p:cNvPr>
              <p:cNvCxnSpPr/>
              <p:nvPr/>
            </p:nvCxnSpPr>
            <p:spPr bwMode="auto">
              <a:xfrm>
                <a:off x="8832304" y="6741368"/>
                <a:ext cx="792088"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41" name="TextBox 40">
                <a:extLst>
                  <a:ext uri="{FF2B5EF4-FFF2-40B4-BE49-F238E27FC236}">
                    <a16:creationId xmlns:a16="http://schemas.microsoft.com/office/drawing/2014/main" id="{8F551A16-F5D2-3946-B3E8-B5963C8B14FA}"/>
                  </a:ext>
                </a:extLst>
              </p:cNvPr>
              <p:cNvSpPr txBox="1"/>
              <p:nvPr/>
            </p:nvSpPr>
            <p:spPr>
              <a:xfrm>
                <a:off x="8757706" y="6417031"/>
                <a:ext cx="941283" cy="369332"/>
              </a:xfrm>
              <a:prstGeom prst="rect">
                <a:avLst/>
              </a:prstGeom>
              <a:noFill/>
            </p:spPr>
            <p:txBody>
              <a:bodyPr wrap="none" rtlCol="0">
                <a:spAutoFit/>
              </a:bodyPr>
              <a:lstStyle/>
              <a:p>
                <a:r>
                  <a:rPr lang="en-GB" dirty="0"/>
                  <a:t>500 km</a:t>
                </a: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BBFD2-AA55-1248-93BD-CDEA24A3627F}"/>
              </a:ext>
            </a:extLst>
          </p:cNvPr>
          <p:cNvSpPr>
            <a:spLocks noGrp="1"/>
          </p:cNvSpPr>
          <p:nvPr>
            <p:ph type="title"/>
          </p:nvPr>
        </p:nvSpPr>
        <p:spPr>
          <a:xfrm>
            <a:off x="116416" y="115888"/>
            <a:ext cx="9723999" cy="450850"/>
          </a:xfrm>
        </p:spPr>
        <p:txBody>
          <a:bodyPr/>
          <a:lstStyle/>
          <a:p>
            <a:r>
              <a:rPr lang="en-GB" dirty="0"/>
              <a:t>Constraining Pre-Rift Basement Structure</a:t>
            </a:r>
          </a:p>
        </p:txBody>
      </p:sp>
      <p:pic>
        <p:nvPicPr>
          <p:cNvPr id="3" name="Picture 2">
            <a:extLst>
              <a:ext uri="{FF2B5EF4-FFF2-40B4-BE49-F238E27FC236}">
                <a16:creationId xmlns:a16="http://schemas.microsoft.com/office/drawing/2014/main" id="{B18CFEEB-CC65-5241-94B9-E7076009ABB0}"/>
              </a:ext>
            </a:extLst>
          </p:cNvPr>
          <p:cNvPicPr>
            <a:picLocks noChangeAspect="1"/>
          </p:cNvPicPr>
          <p:nvPr/>
        </p:nvPicPr>
        <p:blipFill>
          <a:blip r:embed="rId3"/>
          <a:stretch>
            <a:fillRect/>
          </a:stretch>
        </p:blipFill>
        <p:spPr>
          <a:xfrm>
            <a:off x="72251" y="783822"/>
            <a:ext cx="5187496" cy="3934560"/>
          </a:xfrm>
          <a:prstGeom prst="rect">
            <a:avLst/>
          </a:prstGeom>
        </p:spPr>
      </p:pic>
      <p:pic>
        <p:nvPicPr>
          <p:cNvPr id="4" name="Picture 3">
            <a:extLst>
              <a:ext uri="{FF2B5EF4-FFF2-40B4-BE49-F238E27FC236}">
                <a16:creationId xmlns:a16="http://schemas.microsoft.com/office/drawing/2014/main" id="{94E072EA-BBF6-9842-B0A1-86A154C06820}"/>
              </a:ext>
            </a:extLst>
          </p:cNvPr>
          <p:cNvPicPr>
            <a:picLocks noChangeAspect="1"/>
          </p:cNvPicPr>
          <p:nvPr/>
        </p:nvPicPr>
        <p:blipFill>
          <a:blip r:embed="rId4"/>
          <a:stretch>
            <a:fillRect/>
          </a:stretch>
        </p:blipFill>
        <p:spPr>
          <a:xfrm>
            <a:off x="72251" y="4725144"/>
            <a:ext cx="5187496" cy="1835575"/>
          </a:xfrm>
          <a:prstGeom prst="rect">
            <a:avLst/>
          </a:prstGeom>
        </p:spPr>
      </p:pic>
      <p:sp>
        <p:nvSpPr>
          <p:cNvPr id="5" name="TextBox 4">
            <a:extLst>
              <a:ext uri="{FF2B5EF4-FFF2-40B4-BE49-F238E27FC236}">
                <a16:creationId xmlns:a16="http://schemas.microsoft.com/office/drawing/2014/main" id="{393A3FB4-E59D-E84F-AD9E-42E7616CE9A2}"/>
              </a:ext>
            </a:extLst>
          </p:cNvPr>
          <p:cNvSpPr txBox="1"/>
          <p:nvPr/>
        </p:nvSpPr>
        <p:spPr>
          <a:xfrm>
            <a:off x="0" y="6581001"/>
            <a:ext cx="1566454" cy="276999"/>
          </a:xfrm>
          <a:prstGeom prst="rect">
            <a:avLst/>
          </a:prstGeom>
          <a:noFill/>
        </p:spPr>
        <p:txBody>
          <a:bodyPr wrap="none" rtlCol="0">
            <a:spAutoFit/>
          </a:bodyPr>
          <a:lstStyle/>
          <a:p>
            <a:r>
              <a:rPr lang="en-GB" sz="1200" dirty="0">
                <a:solidFill>
                  <a:schemeClr val="bg1">
                    <a:lumMod val="50000"/>
                  </a:schemeClr>
                </a:solidFill>
              </a:rPr>
              <a:t>Lenhart et al. (2019)</a:t>
            </a:r>
          </a:p>
        </p:txBody>
      </p:sp>
      <p:pic>
        <p:nvPicPr>
          <p:cNvPr id="6" name="Picture 5">
            <a:extLst>
              <a:ext uri="{FF2B5EF4-FFF2-40B4-BE49-F238E27FC236}">
                <a16:creationId xmlns:a16="http://schemas.microsoft.com/office/drawing/2014/main" id="{F637132F-A14E-F444-B715-4353878B55AE}"/>
              </a:ext>
            </a:extLst>
          </p:cNvPr>
          <p:cNvPicPr>
            <a:picLocks noChangeAspect="1"/>
          </p:cNvPicPr>
          <p:nvPr/>
        </p:nvPicPr>
        <p:blipFill>
          <a:blip r:embed="rId5"/>
          <a:stretch>
            <a:fillRect/>
          </a:stretch>
        </p:blipFill>
        <p:spPr>
          <a:xfrm>
            <a:off x="5334002" y="783822"/>
            <a:ext cx="6744072" cy="2157214"/>
          </a:xfrm>
          <a:prstGeom prst="rect">
            <a:avLst/>
          </a:prstGeom>
        </p:spPr>
      </p:pic>
      <p:pic>
        <p:nvPicPr>
          <p:cNvPr id="7" name="Picture 6">
            <a:extLst>
              <a:ext uri="{FF2B5EF4-FFF2-40B4-BE49-F238E27FC236}">
                <a16:creationId xmlns:a16="http://schemas.microsoft.com/office/drawing/2014/main" id="{B858FEE7-2866-1846-81BD-C2478FAD85B8}"/>
              </a:ext>
            </a:extLst>
          </p:cNvPr>
          <p:cNvPicPr>
            <a:picLocks noChangeAspect="1"/>
          </p:cNvPicPr>
          <p:nvPr/>
        </p:nvPicPr>
        <p:blipFill>
          <a:blip r:embed="rId6"/>
          <a:stretch>
            <a:fillRect/>
          </a:stretch>
        </p:blipFill>
        <p:spPr>
          <a:xfrm>
            <a:off x="5334002" y="2951898"/>
            <a:ext cx="6744072" cy="1569549"/>
          </a:xfrm>
          <a:prstGeom prst="rect">
            <a:avLst/>
          </a:prstGeom>
        </p:spPr>
      </p:pic>
      <p:pic>
        <p:nvPicPr>
          <p:cNvPr id="8" name="Picture 7">
            <a:extLst>
              <a:ext uri="{FF2B5EF4-FFF2-40B4-BE49-F238E27FC236}">
                <a16:creationId xmlns:a16="http://schemas.microsoft.com/office/drawing/2014/main" id="{CD6A6447-C43F-974C-ABFF-1282E9ED0151}"/>
              </a:ext>
            </a:extLst>
          </p:cNvPr>
          <p:cNvPicPr>
            <a:picLocks noChangeAspect="1"/>
          </p:cNvPicPr>
          <p:nvPr/>
        </p:nvPicPr>
        <p:blipFill>
          <a:blip r:embed="rId7"/>
          <a:stretch>
            <a:fillRect/>
          </a:stretch>
        </p:blipFill>
        <p:spPr>
          <a:xfrm>
            <a:off x="5379102" y="4570448"/>
            <a:ext cx="6698972" cy="1365099"/>
          </a:xfrm>
          <a:prstGeom prst="rect">
            <a:avLst/>
          </a:prstGeom>
        </p:spPr>
      </p:pic>
    </p:spTree>
    <p:extLst>
      <p:ext uri="{BB962C8B-B14F-4D97-AF65-F5344CB8AC3E}">
        <p14:creationId xmlns:p14="http://schemas.microsoft.com/office/powerpoint/2010/main" val="3740906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BBFD2-AA55-1248-93BD-CDEA24A3627F}"/>
              </a:ext>
            </a:extLst>
          </p:cNvPr>
          <p:cNvSpPr>
            <a:spLocks noGrp="1"/>
          </p:cNvSpPr>
          <p:nvPr>
            <p:ph type="title"/>
          </p:nvPr>
        </p:nvSpPr>
        <p:spPr>
          <a:xfrm>
            <a:off x="116416" y="115888"/>
            <a:ext cx="9723999" cy="450850"/>
          </a:xfrm>
        </p:spPr>
        <p:txBody>
          <a:bodyPr/>
          <a:lstStyle/>
          <a:p>
            <a:r>
              <a:rPr lang="en-GB" dirty="0"/>
              <a:t>Constraining Pre-Rift Basement Structure</a:t>
            </a:r>
          </a:p>
        </p:txBody>
      </p:sp>
      <p:pic>
        <p:nvPicPr>
          <p:cNvPr id="3" name="Picture 2">
            <a:extLst>
              <a:ext uri="{FF2B5EF4-FFF2-40B4-BE49-F238E27FC236}">
                <a16:creationId xmlns:a16="http://schemas.microsoft.com/office/drawing/2014/main" id="{B18CFEEB-CC65-5241-94B9-E7076009ABB0}"/>
              </a:ext>
            </a:extLst>
          </p:cNvPr>
          <p:cNvPicPr>
            <a:picLocks noChangeAspect="1"/>
          </p:cNvPicPr>
          <p:nvPr/>
        </p:nvPicPr>
        <p:blipFill>
          <a:blip r:embed="rId3"/>
          <a:stretch>
            <a:fillRect/>
          </a:stretch>
        </p:blipFill>
        <p:spPr>
          <a:xfrm>
            <a:off x="72251" y="783822"/>
            <a:ext cx="5187496" cy="3934560"/>
          </a:xfrm>
          <a:prstGeom prst="rect">
            <a:avLst/>
          </a:prstGeom>
        </p:spPr>
      </p:pic>
      <p:pic>
        <p:nvPicPr>
          <p:cNvPr id="4" name="Picture 3">
            <a:extLst>
              <a:ext uri="{FF2B5EF4-FFF2-40B4-BE49-F238E27FC236}">
                <a16:creationId xmlns:a16="http://schemas.microsoft.com/office/drawing/2014/main" id="{94E072EA-BBF6-9842-B0A1-86A154C06820}"/>
              </a:ext>
            </a:extLst>
          </p:cNvPr>
          <p:cNvPicPr>
            <a:picLocks noChangeAspect="1"/>
          </p:cNvPicPr>
          <p:nvPr/>
        </p:nvPicPr>
        <p:blipFill>
          <a:blip r:embed="rId4"/>
          <a:stretch>
            <a:fillRect/>
          </a:stretch>
        </p:blipFill>
        <p:spPr>
          <a:xfrm>
            <a:off x="72251" y="4725144"/>
            <a:ext cx="5187496" cy="1835575"/>
          </a:xfrm>
          <a:prstGeom prst="rect">
            <a:avLst/>
          </a:prstGeom>
        </p:spPr>
      </p:pic>
      <p:sp>
        <p:nvSpPr>
          <p:cNvPr id="5" name="TextBox 4">
            <a:extLst>
              <a:ext uri="{FF2B5EF4-FFF2-40B4-BE49-F238E27FC236}">
                <a16:creationId xmlns:a16="http://schemas.microsoft.com/office/drawing/2014/main" id="{393A3FB4-E59D-E84F-AD9E-42E7616CE9A2}"/>
              </a:ext>
            </a:extLst>
          </p:cNvPr>
          <p:cNvSpPr txBox="1"/>
          <p:nvPr/>
        </p:nvSpPr>
        <p:spPr>
          <a:xfrm>
            <a:off x="0" y="6581001"/>
            <a:ext cx="1566454" cy="276999"/>
          </a:xfrm>
          <a:prstGeom prst="rect">
            <a:avLst/>
          </a:prstGeom>
          <a:noFill/>
        </p:spPr>
        <p:txBody>
          <a:bodyPr wrap="none" rtlCol="0">
            <a:spAutoFit/>
          </a:bodyPr>
          <a:lstStyle/>
          <a:p>
            <a:r>
              <a:rPr lang="en-GB" sz="1200" dirty="0">
                <a:solidFill>
                  <a:schemeClr val="bg1">
                    <a:lumMod val="50000"/>
                  </a:schemeClr>
                </a:solidFill>
              </a:rPr>
              <a:t>Lenhart et al. (2019)</a:t>
            </a:r>
          </a:p>
        </p:txBody>
      </p:sp>
      <p:pic>
        <p:nvPicPr>
          <p:cNvPr id="6" name="Picture 5">
            <a:extLst>
              <a:ext uri="{FF2B5EF4-FFF2-40B4-BE49-F238E27FC236}">
                <a16:creationId xmlns:a16="http://schemas.microsoft.com/office/drawing/2014/main" id="{F637132F-A14E-F444-B715-4353878B55AE}"/>
              </a:ext>
            </a:extLst>
          </p:cNvPr>
          <p:cNvPicPr>
            <a:picLocks noChangeAspect="1"/>
          </p:cNvPicPr>
          <p:nvPr/>
        </p:nvPicPr>
        <p:blipFill>
          <a:blip r:embed="rId5"/>
          <a:stretch>
            <a:fillRect/>
          </a:stretch>
        </p:blipFill>
        <p:spPr>
          <a:xfrm>
            <a:off x="5334002" y="783822"/>
            <a:ext cx="6744072" cy="2157214"/>
          </a:xfrm>
          <a:prstGeom prst="rect">
            <a:avLst/>
          </a:prstGeom>
        </p:spPr>
      </p:pic>
      <p:pic>
        <p:nvPicPr>
          <p:cNvPr id="10" name="Picture 9">
            <a:extLst>
              <a:ext uri="{FF2B5EF4-FFF2-40B4-BE49-F238E27FC236}">
                <a16:creationId xmlns:a16="http://schemas.microsoft.com/office/drawing/2014/main" id="{56950374-4634-624A-9AA2-B3E4621FD344}"/>
              </a:ext>
            </a:extLst>
          </p:cNvPr>
          <p:cNvPicPr>
            <a:picLocks noChangeAspect="1"/>
          </p:cNvPicPr>
          <p:nvPr/>
        </p:nvPicPr>
        <p:blipFill>
          <a:blip r:embed="rId6"/>
          <a:stretch>
            <a:fillRect/>
          </a:stretch>
        </p:blipFill>
        <p:spPr>
          <a:xfrm>
            <a:off x="5334002" y="2994111"/>
            <a:ext cx="6768111" cy="3087501"/>
          </a:xfrm>
          <a:prstGeom prst="rect">
            <a:avLst/>
          </a:prstGeom>
        </p:spPr>
      </p:pic>
    </p:spTree>
    <p:extLst>
      <p:ext uri="{BB962C8B-B14F-4D97-AF65-F5344CB8AC3E}">
        <p14:creationId xmlns:p14="http://schemas.microsoft.com/office/powerpoint/2010/main" val="1150703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4B14-EEBB-4D40-82BA-FFE8DA28FD89}"/>
              </a:ext>
            </a:extLst>
          </p:cNvPr>
          <p:cNvSpPr>
            <a:spLocks noGrp="1"/>
          </p:cNvSpPr>
          <p:nvPr>
            <p:ph type="title"/>
          </p:nvPr>
        </p:nvSpPr>
        <p:spPr/>
        <p:txBody>
          <a:bodyPr/>
          <a:lstStyle/>
          <a:p>
            <a:r>
              <a:rPr lang="en-GB" dirty="0"/>
              <a:t>Rift-Scale Segmentation</a:t>
            </a:r>
          </a:p>
        </p:txBody>
      </p:sp>
      <p:pic>
        <p:nvPicPr>
          <p:cNvPr id="5" name="Picture 4">
            <a:extLst>
              <a:ext uri="{FF2B5EF4-FFF2-40B4-BE49-F238E27FC236}">
                <a16:creationId xmlns:a16="http://schemas.microsoft.com/office/drawing/2014/main" id="{68675C1B-A9E2-8A47-B3C5-57E1E30EC0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786" b="7522"/>
          <a:stretch/>
        </p:blipFill>
        <p:spPr>
          <a:xfrm>
            <a:off x="-28965" y="1009957"/>
            <a:ext cx="5188874" cy="5544616"/>
          </a:xfrm>
          <a:prstGeom prst="rect">
            <a:avLst/>
          </a:prstGeom>
        </p:spPr>
      </p:pic>
      <p:grpSp>
        <p:nvGrpSpPr>
          <p:cNvPr id="6" name="Group 5">
            <a:extLst>
              <a:ext uri="{FF2B5EF4-FFF2-40B4-BE49-F238E27FC236}">
                <a16:creationId xmlns:a16="http://schemas.microsoft.com/office/drawing/2014/main" id="{118BA9FF-CE94-2445-937C-49CD23E624BC}"/>
              </a:ext>
            </a:extLst>
          </p:cNvPr>
          <p:cNvGrpSpPr/>
          <p:nvPr/>
        </p:nvGrpSpPr>
        <p:grpSpPr>
          <a:xfrm>
            <a:off x="3647728" y="1124744"/>
            <a:ext cx="1295400" cy="1752600"/>
            <a:chOff x="5476436" y="1061525"/>
            <a:chExt cx="1295400" cy="1752600"/>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534A85D4-F491-F644-87F2-816DF8161D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76436" y="1061525"/>
              <a:ext cx="1295400" cy="1752600"/>
            </a:xfrm>
            <a:prstGeom prst="rect">
              <a:avLst/>
            </a:prstGeom>
          </p:spPr>
        </p:pic>
        <p:grpSp>
          <p:nvGrpSpPr>
            <p:cNvPr id="8" name="Group 7">
              <a:extLst>
                <a:ext uri="{FF2B5EF4-FFF2-40B4-BE49-F238E27FC236}">
                  <a16:creationId xmlns:a16="http://schemas.microsoft.com/office/drawing/2014/main" id="{6706F0B3-C7C9-0E42-B3FE-2A1665902608}"/>
                </a:ext>
              </a:extLst>
            </p:cNvPr>
            <p:cNvGrpSpPr/>
            <p:nvPr/>
          </p:nvGrpSpPr>
          <p:grpSpPr>
            <a:xfrm>
              <a:off x="5981351" y="1178653"/>
              <a:ext cx="311790" cy="176169"/>
              <a:chOff x="5981351" y="1178653"/>
              <a:chExt cx="311790" cy="176169"/>
            </a:xfrm>
          </p:grpSpPr>
          <p:cxnSp>
            <p:nvCxnSpPr>
              <p:cNvPr id="10" name="Straight Connector 9">
                <a:extLst>
                  <a:ext uri="{FF2B5EF4-FFF2-40B4-BE49-F238E27FC236}">
                    <a16:creationId xmlns:a16="http://schemas.microsoft.com/office/drawing/2014/main" id="{E2D602FA-4A63-254A-BA23-45951E134CC0}"/>
                  </a:ext>
                </a:extLst>
              </p:cNvPr>
              <p:cNvCxnSpPr/>
              <p:nvPr/>
            </p:nvCxnSpPr>
            <p:spPr>
              <a:xfrm flipH="1">
                <a:off x="5981351" y="1187042"/>
                <a:ext cx="3061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5169EBA-5A6B-A54C-B703-1F95A8C0719C}"/>
                  </a:ext>
                </a:extLst>
              </p:cNvPr>
              <p:cNvCxnSpPr/>
              <p:nvPr/>
            </p:nvCxnSpPr>
            <p:spPr>
              <a:xfrm flipH="1">
                <a:off x="5986943" y="1347831"/>
                <a:ext cx="3061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4F91F2-40EF-1342-BB4B-7244BE919DD1}"/>
                  </a:ext>
                </a:extLst>
              </p:cNvPr>
              <p:cNvCxnSpPr/>
              <p:nvPr/>
            </p:nvCxnSpPr>
            <p:spPr>
              <a:xfrm>
                <a:off x="5989739" y="1178653"/>
                <a:ext cx="0" cy="17616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ED13BD73-B668-0641-919B-A6CC0DEEE400}"/>
                </a:ext>
              </a:extLst>
            </p:cNvPr>
            <p:cNvSpPr/>
            <p:nvPr/>
          </p:nvSpPr>
          <p:spPr>
            <a:xfrm>
              <a:off x="5872697" y="1193121"/>
              <a:ext cx="523213" cy="5672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CD396BEB-8087-8840-AAD9-DDCFD72B4520}"/>
              </a:ext>
            </a:extLst>
          </p:cNvPr>
          <p:cNvSpPr txBox="1"/>
          <p:nvPr/>
        </p:nvSpPr>
        <p:spPr>
          <a:xfrm>
            <a:off x="116417" y="6554573"/>
            <a:ext cx="1736373" cy="276999"/>
          </a:xfrm>
          <a:prstGeom prst="rect">
            <a:avLst/>
          </a:prstGeom>
          <a:noFill/>
        </p:spPr>
        <p:txBody>
          <a:bodyPr wrap="none" rtlCol="0">
            <a:spAutoFit/>
          </a:bodyPr>
          <a:lstStyle/>
          <a:p>
            <a:r>
              <a:rPr lang="en-GB" sz="1200" dirty="0">
                <a:solidFill>
                  <a:schemeClr val="bg1">
                    <a:lumMod val="50000"/>
                  </a:schemeClr>
                </a:solidFill>
              </a:rPr>
              <a:t>Fazlikhani et al. (2017)</a:t>
            </a:r>
          </a:p>
        </p:txBody>
      </p:sp>
      <p:pic>
        <p:nvPicPr>
          <p:cNvPr id="14" name="Picture 13">
            <a:extLst>
              <a:ext uri="{FF2B5EF4-FFF2-40B4-BE49-F238E27FC236}">
                <a16:creationId xmlns:a16="http://schemas.microsoft.com/office/drawing/2014/main" id="{F9416895-4F4B-804C-8CE4-8DB2487E24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83280" y="3669957"/>
            <a:ext cx="6892752" cy="2840555"/>
          </a:xfrm>
          <a:prstGeom prst="rect">
            <a:avLst/>
          </a:prstGeom>
        </p:spPr>
      </p:pic>
      <p:sp>
        <p:nvSpPr>
          <p:cNvPr id="15" name="TextBox 14">
            <a:extLst>
              <a:ext uri="{FF2B5EF4-FFF2-40B4-BE49-F238E27FC236}">
                <a16:creationId xmlns:a16="http://schemas.microsoft.com/office/drawing/2014/main" id="{DFC234AF-64CA-9947-97F7-7CE04864D522}"/>
              </a:ext>
            </a:extLst>
          </p:cNvPr>
          <p:cNvSpPr txBox="1"/>
          <p:nvPr/>
        </p:nvSpPr>
        <p:spPr>
          <a:xfrm>
            <a:off x="10583698" y="6554573"/>
            <a:ext cx="1531188" cy="276999"/>
          </a:xfrm>
          <a:prstGeom prst="rect">
            <a:avLst/>
          </a:prstGeom>
          <a:noFill/>
        </p:spPr>
        <p:txBody>
          <a:bodyPr wrap="none" rtlCol="0">
            <a:spAutoFit/>
          </a:bodyPr>
          <a:lstStyle/>
          <a:p>
            <a:r>
              <a:rPr lang="en-GB" sz="1200" dirty="0">
                <a:solidFill>
                  <a:schemeClr val="bg1">
                    <a:lumMod val="50000"/>
                  </a:schemeClr>
                </a:solidFill>
              </a:rPr>
              <a:t>Phillips et al. (2019)</a:t>
            </a:r>
          </a:p>
        </p:txBody>
      </p:sp>
      <p:pic>
        <p:nvPicPr>
          <p:cNvPr id="16" name="Picture 15">
            <a:extLst>
              <a:ext uri="{FF2B5EF4-FFF2-40B4-BE49-F238E27FC236}">
                <a16:creationId xmlns:a16="http://schemas.microsoft.com/office/drawing/2014/main" id="{73E5F0CD-4E4D-BB4A-839D-F8BB02ECEC6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211511" y="1197024"/>
            <a:ext cx="2232248" cy="2446705"/>
          </a:xfrm>
          <a:prstGeom prst="rect">
            <a:avLst/>
          </a:prstGeom>
          <a:solidFill>
            <a:schemeClr val="tx1"/>
          </a:solidFill>
          <a:ln>
            <a:solidFill>
              <a:schemeClr val="tx1"/>
            </a:solidFill>
          </a:ln>
        </p:spPr>
      </p:pic>
      <p:pic>
        <p:nvPicPr>
          <p:cNvPr id="17" name="Picture 16">
            <a:extLst>
              <a:ext uri="{FF2B5EF4-FFF2-40B4-BE49-F238E27FC236}">
                <a16:creationId xmlns:a16="http://schemas.microsoft.com/office/drawing/2014/main" id="{3D92344D-D3E1-4E4F-8F93-D93A1364A06B}"/>
              </a:ext>
            </a:extLst>
          </p:cNvPr>
          <p:cNvPicPr>
            <a:picLocks noChangeAspect="1"/>
          </p:cNvPicPr>
          <p:nvPr/>
        </p:nvPicPr>
        <p:blipFill>
          <a:blip r:embed="rId7"/>
          <a:stretch>
            <a:fillRect/>
          </a:stretch>
        </p:blipFill>
        <p:spPr>
          <a:xfrm>
            <a:off x="7561720" y="1197024"/>
            <a:ext cx="2142001" cy="2448000"/>
          </a:xfrm>
          <a:prstGeom prst="rect">
            <a:avLst/>
          </a:prstGeom>
          <a:ln>
            <a:solidFill>
              <a:schemeClr val="tx1"/>
            </a:solidFill>
          </a:ln>
        </p:spPr>
      </p:pic>
      <p:pic>
        <p:nvPicPr>
          <p:cNvPr id="18" name="Picture 17">
            <a:extLst>
              <a:ext uri="{FF2B5EF4-FFF2-40B4-BE49-F238E27FC236}">
                <a16:creationId xmlns:a16="http://schemas.microsoft.com/office/drawing/2014/main" id="{0704FF8C-5B63-A343-99E2-98F5F19E3186}"/>
              </a:ext>
            </a:extLst>
          </p:cNvPr>
          <p:cNvPicPr>
            <a:picLocks noChangeAspect="1"/>
          </p:cNvPicPr>
          <p:nvPr/>
        </p:nvPicPr>
        <p:blipFill>
          <a:blip r:embed="rId8"/>
          <a:stretch>
            <a:fillRect/>
          </a:stretch>
        </p:blipFill>
        <p:spPr>
          <a:xfrm>
            <a:off x="9821680" y="1197024"/>
            <a:ext cx="2158367" cy="2448000"/>
          </a:xfrm>
          <a:prstGeom prst="rect">
            <a:avLst/>
          </a:prstGeom>
          <a:ln>
            <a:solidFill>
              <a:schemeClr val="tx1"/>
            </a:solidFill>
          </a:ln>
        </p:spPr>
      </p:pic>
      <p:sp>
        <p:nvSpPr>
          <p:cNvPr id="20" name="TextBox 19">
            <a:extLst>
              <a:ext uri="{FF2B5EF4-FFF2-40B4-BE49-F238E27FC236}">
                <a16:creationId xmlns:a16="http://schemas.microsoft.com/office/drawing/2014/main" id="{AE3205E2-79F9-054C-BFB1-A31FD697C03E}"/>
              </a:ext>
            </a:extLst>
          </p:cNvPr>
          <p:cNvSpPr txBox="1"/>
          <p:nvPr/>
        </p:nvSpPr>
        <p:spPr>
          <a:xfrm>
            <a:off x="531619" y="1160679"/>
            <a:ext cx="2385589" cy="338554"/>
          </a:xfrm>
          <a:prstGeom prst="rect">
            <a:avLst/>
          </a:prstGeom>
          <a:solidFill>
            <a:schemeClr val="bg1"/>
          </a:solidFill>
          <a:ln>
            <a:solidFill>
              <a:schemeClr val="tx1"/>
            </a:solidFill>
          </a:ln>
        </p:spPr>
        <p:txBody>
          <a:bodyPr wrap="none" rtlCol="0">
            <a:spAutoFit/>
          </a:bodyPr>
          <a:lstStyle/>
          <a:p>
            <a:r>
              <a:rPr lang="en-GB" sz="1600" dirty="0"/>
              <a:t>top basement/base RP1</a:t>
            </a:r>
          </a:p>
        </p:txBody>
      </p:sp>
      <p:sp>
        <p:nvSpPr>
          <p:cNvPr id="21" name="TextBox 20">
            <a:extLst>
              <a:ext uri="{FF2B5EF4-FFF2-40B4-BE49-F238E27FC236}">
                <a16:creationId xmlns:a16="http://schemas.microsoft.com/office/drawing/2014/main" id="{843B5A11-75E6-4B4B-A49F-17DD33996FEE}"/>
              </a:ext>
            </a:extLst>
          </p:cNvPr>
          <p:cNvSpPr txBox="1"/>
          <p:nvPr/>
        </p:nvSpPr>
        <p:spPr>
          <a:xfrm>
            <a:off x="5676655" y="786190"/>
            <a:ext cx="1359668" cy="338554"/>
          </a:xfrm>
          <a:prstGeom prst="rect">
            <a:avLst/>
          </a:prstGeom>
          <a:solidFill>
            <a:schemeClr val="bg1"/>
          </a:solidFill>
          <a:ln>
            <a:solidFill>
              <a:schemeClr val="tx1"/>
            </a:solidFill>
          </a:ln>
        </p:spPr>
        <p:txBody>
          <a:bodyPr wrap="none" rtlCol="0">
            <a:spAutoFit/>
          </a:bodyPr>
          <a:lstStyle/>
          <a:p>
            <a:r>
              <a:rPr lang="en-GB" sz="1600" b="1" dirty="0"/>
              <a:t>Rift Phase 1</a:t>
            </a:r>
          </a:p>
        </p:txBody>
      </p:sp>
      <p:sp>
        <p:nvSpPr>
          <p:cNvPr id="22" name="TextBox 21">
            <a:extLst>
              <a:ext uri="{FF2B5EF4-FFF2-40B4-BE49-F238E27FC236}">
                <a16:creationId xmlns:a16="http://schemas.microsoft.com/office/drawing/2014/main" id="{EACC8C71-7012-9646-870A-0342C3AD94B9}"/>
              </a:ext>
            </a:extLst>
          </p:cNvPr>
          <p:cNvSpPr txBox="1"/>
          <p:nvPr/>
        </p:nvSpPr>
        <p:spPr>
          <a:xfrm>
            <a:off x="7911935" y="797242"/>
            <a:ext cx="1473480" cy="338554"/>
          </a:xfrm>
          <a:prstGeom prst="rect">
            <a:avLst/>
          </a:prstGeom>
          <a:solidFill>
            <a:schemeClr val="bg1"/>
          </a:solidFill>
          <a:ln>
            <a:solidFill>
              <a:schemeClr val="tx1"/>
            </a:solidFill>
          </a:ln>
        </p:spPr>
        <p:txBody>
          <a:bodyPr wrap="none" rtlCol="0">
            <a:spAutoFit/>
          </a:bodyPr>
          <a:lstStyle/>
          <a:p>
            <a:r>
              <a:rPr lang="en-GB" sz="1600" b="1" dirty="0"/>
              <a:t>Rift Phase 2a</a:t>
            </a:r>
          </a:p>
        </p:txBody>
      </p:sp>
      <p:sp>
        <p:nvSpPr>
          <p:cNvPr id="23" name="TextBox 22">
            <a:extLst>
              <a:ext uri="{FF2B5EF4-FFF2-40B4-BE49-F238E27FC236}">
                <a16:creationId xmlns:a16="http://schemas.microsoft.com/office/drawing/2014/main" id="{8D35E537-02B8-6445-B0E7-D2288E7C3267}"/>
              </a:ext>
            </a:extLst>
          </p:cNvPr>
          <p:cNvSpPr txBox="1"/>
          <p:nvPr/>
        </p:nvSpPr>
        <p:spPr>
          <a:xfrm>
            <a:off x="10192977" y="793376"/>
            <a:ext cx="1484702" cy="338554"/>
          </a:xfrm>
          <a:prstGeom prst="rect">
            <a:avLst/>
          </a:prstGeom>
          <a:solidFill>
            <a:schemeClr val="bg1"/>
          </a:solidFill>
          <a:ln>
            <a:solidFill>
              <a:schemeClr val="tx1"/>
            </a:solidFill>
          </a:ln>
        </p:spPr>
        <p:txBody>
          <a:bodyPr wrap="none" rtlCol="0">
            <a:spAutoFit/>
          </a:bodyPr>
          <a:lstStyle/>
          <a:p>
            <a:r>
              <a:rPr lang="en-GB" sz="1600" b="1" dirty="0"/>
              <a:t>Rift Phase 2b</a:t>
            </a:r>
          </a:p>
        </p:txBody>
      </p:sp>
      <p:sp>
        <p:nvSpPr>
          <p:cNvPr id="25" name="TextBox 24">
            <a:extLst>
              <a:ext uri="{FF2B5EF4-FFF2-40B4-BE49-F238E27FC236}">
                <a16:creationId xmlns:a16="http://schemas.microsoft.com/office/drawing/2014/main" id="{8A1AF2A4-1C9C-114B-8EF6-BD73E3548E53}"/>
              </a:ext>
            </a:extLst>
          </p:cNvPr>
          <p:cNvSpPr txBox="1"/>
          <p:nvPr/>
        </p:nvSpPr>
        <p:spPr>
          <a:xfrm>
            <a:off x="5524075" y="3474452"/>
            <a:ext cx="1555619" cy="338554"/>
          </a:xfrm>
          <a:prstGeom prst="rect">
            <a:avLst/>
          </a:prstGeom>
          <a:solidFill>
            <a:schemeClr val="bg1"/>
          </a:solidFill>
          <a:ln>
            <a:solidFill>
              <a:schemeClr val="tx1"/>
            </a:solidFill>
          </a:ln>
        </p:spPr>
        <p:txBody>
          <a:bodyPr wrap="none" rtlCol="0">
            <a:spAutoFit/>
          </a:bodyPr>
          <a:lstStyle/>
          <a:p>
            <a:r>
              <a:rPr lang="en-GB" sz="1600" dirty="0"/>
              <a:t>Permo-Triassic</a:t>
            </a:r>
          </a:p>
        </p:txBody>
      </p:sp>
      <p:sp>
        <p:nvSpPr>
          <p:cNvPr id="26" name="TextBox 25">
            <a:extLst>
              <a:ext uri="{FF2B5EF4-FFF2-40B4-BE49-F238E27FC236}">
                <a16:creationId xmlns:a16="http://schemas.microsoft.com/office/drawing/2014/main" id="{447FB048-6D67-6542-BAB6-BB7A6537B6FD}"/>
              </a:ext>
            </a:extLst>
          </p:cNvPr>
          <p:cNvSpPr txBox="1"/>
          <p:nvPr/>
        </p:nvSpPr>
        <p:spPr>
          <a:xfrm>
            <a:off x="7931100" y="3467462"/>
            <a:ext cx="1407758" cy="338554"/>
          </a:xfrm>
          <a:prstGeom prst="rect">
            <a:avLst/>
          </a:prstGeom>
          <a:solidFill>
            <a:schemeClr val="bg1"/>
          </a:solidFill>
          <a:ln>
            <a:solidFill>
              <a:schemeClr val="tx1"/>
            </a:solidFill>
          </a:ln>
        </p:spPr>
        <p:txBody>
          <a:bodyPr wrap="none" rtlCol="0">
            <a:spAutoFit/>
          </a:bodyPr>
          <a:lstStyle/>
          <a:p>
            <a:r>
              <a:rPr lang="en-GB" sz="1600" dirty="0" err="1"/>
              <a:t>M.Jur-E.Cret</a:t>
            </a:r>
            <a:r>
              <a:rPr lang="en-GB" sz="1600" dirty="0"/>
              <a:t>.</a:t>
            </a:r>
          </a:p>
        </p:txBody>
      </p:sp>
      <p:sp>
        <p:nvSpPr>
          <p:cNvPr id="27" name="TextBox 26">
            <a:extLst>
              <a:ext uri="{FF2B5EF4-FFF2-40B4-BE49-F238E27FC236}">
                <a16:creationId xmlns:a16="http://schemas.microsoft.com/office/drawing/2014/main" id="{D694FEC5-DD2B-5640-9DEF-120EC997B293}"/>
              </a:ext>
            </a:extLst>
          </p:cNvPr>
          <p:cNvSpPr txBox="1"/>
          <p:nvPr/>
        </p:nvSpPr>
        <p:spPr>
          <a:xfrm>
            <a:off x="10499951" y="3474452"/>
            <a:ext cx="801823" cy="338554"/>
          </a:xfrm>
          <a:prstGeom prst="rect">
            <a:avLst/>
          </a:prstGeom>
          <a:solidFill>
            <a:schemeClr val="bg1"/>
          </a:solidFill>
          <a:ln>
            <a:solidFill>
              <a:schemeClr val="tx1"/>
            </a:solidFill>
          </a:ln>
        </p:spPr>
        <p:txBody>
          <a:bodyPr wrap="none" rtlCol="0">
            <a:spAutoFit/>
          </a:bodyPr>
          <a:lstStyle/>
          <a:p>
            <a:r>
              <a:rPr lang="en-GB" sz="1600" dirty="0" err="1"/>
              <a:t>L.Cret</a:t>
            </a:r>
            <a:r>
              <a:rPr lang="en-GB" sz="1600" dirty="0"/>
              <a:t>.</a:t>
            </a:r>
          </a:p>
        </p:txBody>
      </p:sp>
    </p:spTree>
    <p:extLst>
      <p:ext uri="{BB962C8B-B14F-4D97-AF65-F5344CB8AC3E}">
        <p14:creationId xmlns:p14="http://schemas.microsoft.com/office/powerpoint/2010/main" val="3853848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0075-019C-7E45-98AC-79B4657854FE}"/>
              </a:ext>
            </a:extLst>
          </p:cNvPr>
          <p:cNvSpPr>
            <a:spLocks noGrp="1"/>
          </p:cNvSpPr>
          <p:nvPr>
            <p:ph type="title"/>
          </p:nvPr>
        </p:nvSpPr>
        <p:spPr/>
        <p:txBody>
          <a:bodyPr/>
          <a:lstStyle/>
          <a:p>
            <a:r>
              <a:rPr lang="en-GB" dirty="0"/>
              <a:t>Basin-Scale Segmentation</a:t>
            </a:r>
          </a:p>
        </p:txBody>
      </p:sp>
      <p:pic>
        <p:nvPicPr>
          <p:cNvPr id="3" name="Picture 2">
            <a:extLst>
              <a:ext uri="{FF2B5EF4-FFF2-40B4-BE49-F238E27FC236}">
                <a16:creationId xmlns:a16="http://schemas.microsoft.com/office/drawing/2014/main" id="{3E8ECE1D-958B-F341-9ECE-40946E667B0C}"/>
              </a:ext>
            </a:extLst>
          </p:cNvPr>
          <p:cNvPicPr>
            <a:picLocks noChangeAspect="1"/>
          </p:cNvPicPr>
          <p:nvPr/>
        </p:nvPicPr>
        <p:blipFill>
          <a:blip r:embed="rId3"/>
          <a:stretch>
            <a:fillRect/>
          </a:stretch>
        </p:blipFill>
        <p:spPr>
          <a:xfrm>
            <a:off x="8040216" y="980729"/>
            <a:ext cx="3860286" cy="5580000"/>
          </a:xfrm>
          <a:prstGeom prst="rect">
            <a:avLst/>
          </a:prstGeom>
          <a:ln>
            <a:solidFill>
              <a:schemeClr val="tx1"/>
            </a:solidFill>
          </a:ln>
        </p:spPr>
      </p:pic>
      <p:sp>
        <p:nvSpPr>
          <p:cNvPr id="4" name="TextBox 3">
            <a:extLst>
              <a:ext uri="{FF2B5EF4-FFF2-40B4-BE49-F238E27FC236}">
                <a16:creationId xmlns:a16="http://schemas.microsoft.com/office/drawing/2014/main" id="{997E9DCC-3907-7C4E-AF5F-19C38E361222}"/>
              </a:ext>
            </a:extLst>
          </p:cNvPr>
          <p:cNvSpPr txBox="1"/>
          <p:nvPr/>
        </p:nvSpPr>
        <p:spPr>
          <a:xfrm>
            <a:off x="10518911" y="6563494"/>
            <a:ext cx="1531188" cy="276999"/>
          </a:xfrm>
          <a:prstGeom prst="rect">
            <a:avLst/>
          </a:prstGeom>
          <a:noFill/>
        </p:spPr>
        <p:txBody>
          <a:bodyPr wrap="none" rtlCol="0">
            <a:spAutoFit/>
          </a:bodyPr>
          <a:lstStyle/>
          <a:p>
            <a:r>
              <a:rPr lang="en-GB" sz="1200" dirty="0">
                <a:solidFill>
                  <a:schemeClr val="bg1">
                    <a:lumMod val="50000"/>
                  </a:schemeClr>
                </a:solidFill>
              </a:rPr>
              <a:t>Phillips et al. (2016)</a:t>
            </a:r>
          </a:p>
        </p:txBody>
      </p:sp>
      <p:pic>
        <p:nvPicPr>
          <p:cNvPr id="5" name="Picture 4">
            <a:extLst>
              <a:ext uri="{FF2B5EF4-FFF2-40B4-BE49-F238E27FC236}">
                <a16:creationId xmlns:a16="http://schemas.microsoft.com/office/drawing/2014/main" id="{48B441B3-ACF8-E045-AAE5-AF89063B3FE8}"/>
              </a:ext>
            </a:extLst>
          </p:cNvPr>
          <p:cNvPicPr>
            <a:picLocks noChangeAspect="1"/>
          </p:cNvPicPr>
          <p:nvPr/>
        </p:nvPicPr>
        <p:blipFill>
          <a:blip r:embed="rId4"/>
          <a:stretch>
            <a:fillRect/>
          </a:stretch>
        </p:blipFill>
        <p:spPr>
          <a:xfrm>
            <a:off x="15443" y="908720"/>
            <a:ext cx="7883819" cy="3257262"/>
          </a:xfrm>
          <a:prstGeom prst="rect">
            <a:avLst/>
          </a:prstGeom>
        </p:spPr>
      </p:pic>
      <p:pic>
        <p:nvPicPr>
          <p:cNvPr id="6" name="Picture 5">
            <a:extLst>
              <a:ext uri="{FF2B5EF4-FFF2-40B4-BE49-F238E27FC236}">
                <a16:creationId xmlns:a16="http://schemas.microsoft.com/office/drawing/2014/main" id="{1C774A5D-3C23-B54C-9EE3-F654E1122DA8}"/>
              </a:ext>
            </a:extLst>
          </p:cNvPr>
          <p:cNvPicPr>
            <a:picLocks noChangeAspect="1"/>
          </p:cNvPicPr>
          <p:nvPr/>
        </p:nvPicPr>
        <p:blipFill>
          <a:blip r:embed="rId5"/>
          <a:stretch>
            <a:fillRect/>
          </a:stretch>
        </p:blipFill>
        <p:spPr>
          <a:xfrm>
            <a:off x="303262" y="4221088"/>
            <a:ext cx="7596000" cy="2592429"/>
          </a:xfrm>
          <a:prstGeom prst="rect">
            <a:avLst/>
          </a:prstGeom>
        </p:spPr>
      </p:pic>
    </p:spTree>
    <p:extLst>
      <p:ext uri="{BB962C8B-B14F-4D97-AF65-F5344CB8AC3E}">
        <p14:creationId xmlns:p14="http://schemas.microsoft.com/office/powerpoint/2010/main" val="3494333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2F04F-48D6-A843-A368-93E57357CD65}"/>
              </a:ext>
            </a:extLst>
          </p:cNvPr>
          <p:cNvSpPr>
            <a:spLocks noGrp="1"/>
          </p:cNvSpPr>
          <p:nvPr>
            <p:ph type="title"/>
          </p:nvPr>
        </p:nvSpPr>
        <p:spPr/>
        <p:txBody>
          <a:bodyPr/>
          <a:lstStyle/>
          <a:p>
            <a:r>
              <a:rPr lang="en-GB" dirty="0"/>
              <a:t>Fault Segment-/System-Scale Segmentation I</a:t>
            </a:r>
          </a:p>
        </p:txBody>
      </p:sp>
      <p:pic>
        <p:nvPicPr>
          <p:cNvPr id="3" name="Picture 2">
            <a:extLst>
              <a:ext uri="{FF2B5EF4-FFF2-40B4-BE49-F238E27FC236}">
                <a16:creationId xmlns:a16="http://schemas.microsoft.com/office/drawing/2014/main" id="{1F4489D2-E056-C045-8A7A-3BF9271053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949" y="840140"/>
            <a:ext cx="3781070" cy="5589240"/>
          </a:xfrm>
          <a:prstGeom prst="rect">
            <a:avLst/>
          </a:prstGeom>
        </p:spPr>
      </p:pic>
      <p:sp>
        <p:nvSpPr>
          <p:cNvPr id="4" name="TextBox 3">
            <a:extLst>
              <a:ext uri="{FF2B5EF4-FFF2-40B4-BE49-F238E27FC236}">
                <a16:creationId xmlns:a16="http://schemas.microsoft.com/office/drawing/2014/main" id="{D09C79C6-6380-094C-8984-380350492420}"/>
              </a:ext>
            </a:extLst>
          </p:cNvPr>
          <p:cNvSpPr txBox="1"/>
          <p:nvPr/>
        </p:nvSpPr>
        <p:spPr>
          <a:xfrm>
            <a:off x="0" y="6581001"/>
            <a:ext cx="1702710" cy="276999"/>
          </a:xfrm>
          <a:prstGeom prst="rect">
            <a:avLst/>
          </a:prstGeom>
          <a:noFill/>
        </p:spPr>
        <p:txBody>
          <a:bodyPr wrap="none" rtlCol="0">
            <a:spAutoFit/>
          </a:bodyPr>
          <a:lstStyle/>
          <a:p>
            <a:r>
              <a:rPr lang="en-GB" sz="1200" dirty="0">
                <a:solidFill>
                  <a:schemeClr val="bg1">
                    <a:lumMod val="50000"/>
                  </a:schemeClr>
                </a:solidFill>
              </a:rPr>
              <a:t>Osagiede et al. (2020)</a:t>
            </a:r>
          </a:p>
        </p:txBody>
      </p:sp>
      <p:sp>
        <p:nvSpPr>
          <p:cNvPr id="6" name="Freeform 5">
            <a:extLst>
              <a:ext uri="{FF2B5EF4-FFF2-40B4-BE49-F238E27FC236}">
                <a16:creationId xmlns:a16="http://schemas.microsoft.com/office/drawing/2014/main" id="{8F2964D8-013D-424A-812E-1795747DBE96}"/>
              </a:ext>
            </a:extLst>
          </p:cNvPr>
          <p:cNvSpPr/>
          <p:nvPr/>
        </p:nvSpPr>
        <p:spPr bwMode="auto">
          <a:xfrm>
            <a:off x="24821" y="1114425"/>
            <a:ext cx="260929" cy="3145474"/>
          </a:xfrm>
          <a:custGeom>
            <a:avLst/>
            <a:gdLst>
              <a:gd name="connsiteX0" fmla="*/ 18042 w 260929"/>
              <a:gd name="connsiteY0" fmla="*/ 3014663 h 3145474"/>
              <a:gd name="connsiteX1" fmla="*/ 246642 w 260929"/>
              <a:gd name="connsiteY1" fmla="*/ 2557463 h 3145474"/>
              <a:gd name="connsiteX2" fmla="*/ 260929 w 260929"/>
              <a:gd name="connsiteY2" fmla="*/ 0 h 3145474"/>
              <a:gd name="connsiteX3" fmla="*/ 18042 w 260929"/>
              <a:gd name="connsiteY3" fmla="*/ 14288 h 3145474"/>
              <a:gd name="connsiteX4" fmla="*/ 18042 w 260929"/>
              <a:gd name="connsiteY4" fmla="*/ 3014663 h 314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29" h="3145474">
                <a:moveTo>
                  <a:pt x="18042" y="3014663"/>
                </a:moveTo>
                <a:cubicBezTo>
                  <a:pt x="56142" y="3438526"/>
                  <a:pt x="170442" y="2709863"/>
                  <a:pt x="246642" y="2557463"/>
                </a:cubicBezTo>
                <a:cubicBezTo>
                  <a:pt x="251404" y="1704975"/>
                  <a:pt x="256167" y="852488"/>
                  <a:pt x="260929" y="0"/>
                </a:cubicBezTo>
                <a:lnTo>
                  <a:pt x="18042" y="14288"/>
                </a:lnTo>
                <a:cubicBezTo>
                  <a:pt x="13279" y="1004888"/>
                  <a:pt x="-20058" y="2590800"/>
                  <a:pt x="18042" y="3014663"/>
                </a:cubicBezTo>
                <a:close/>
              </a:path>
            </a:pathLst>
          </a:custGeom>
          <a:solidFill>
            <a:schemeClr val="bg1"/>
          </a:solidFill>
          <a:ln w="12700" cap="flat" cmpd="sng" algn="ctr">
            <a:no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pic>
        <p:nvPicPr>
          <p:cNvPr id="9" name="Picture 8">
            <a:extLst>
              <a:ext uri="{FF2B5EF4-FFF2-40B4-BE49-F238E27FC236}">
                <a16:creationId xmlns:a16="http://schemas.microsoft.com/office/drawing/2014/main" id="{615203E4-99A6-5841-A31A-3B1E51359E2F}"/>
              </a:ext>
            </a:extLst>
          </p:cNvPr>
          <p:cNvPicPr>
            <a:picLocks noChangeAspect="1"/>
          </p:cNvPicPr>
          <p:nvPr/>
        </p:nvPicPr>
        <p:blipFill>
          <a:blip r:embed="rId4"/>
          <a:stretch>
            <a:fillRect/>
          </a:stretch>
        </p:blipFill>
        <p:spPr>
          <a:xfrm>
            <a:off x="4062784" y="1047750"/>
            <a:ext cx="7974525" cy="2525266"/>
          </a:xfrm>
          <a:prstGeom prst="rect">
            <a:avLst/>
          </a:prstGeom>
        </p:spPr>
      </p:pic>
      <p:pic>
        <p:nvPicPr>
          <p:cNvPr id="10" name="Picture 9">
            <a:extLst>
              <a:ext uri="{FF2B5EF4-FFF2-40B4-BE49-F238E27FC236}">
                <a16:creationId xmlns:a16="http://schemas.microsoft.com/office/drawing/2014/main" id="{DC0DC685-43F4-ED4A-8BBD-0B39087F7326}"/>
              </a:ext>
            </a:extLst>
          </p:cNvPr>
          <p:cNvPicPr>
            <a:picLocks noChangeAspect="1"/>
          </p:cNvPicPr>
          <p:nvPr/>
        </p:nvPicPr>
        <p:blipFill>
          <a:blip r:embed="rId5"/>
          <a:stretch>
            <a:fillRect/>
          </a:stretch>
        </p:blipFill>
        <p:spPr>
          <a:xfrm>
            <a:off x="4109083" y="3645024"/>
            <a:ext cx="7928226" cy="2922210"/>
          </a:xfrm>
          <a:prstGeom prst="rect">
            <a:avLst/>
          </a:prstGeom>
        </p:spPr>
      </p:pic>
      <p:pic>
        <p:nvPicPr>
          <p:cNvPr id="11" name="Picture 10">
            <a:extLst>
              <a:ext uri="{FF2B5EF4-FFF2-40B4-BE49-F238E27FC236}">
                <a16:creationId xmlns:a16="http://schemas.microsoft.com/office/drawing/2014/main" id="{69E461C1-6856-2D43-B406-77702209219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493730" y="2795680"/>
            <a:ext cx="506926" cy="633319"/>
          </a:xfrm>
          <a:prstGeom prst="rect">
            <a:avLst/>
          </a:prstGeom>
        </p:spPr>
      </p:pic>
      <p:pic>
        <p:nvPicPr>
          <p:cNvPr id="12" name="Picture 11">
            <a:extLst>
              <a:ext uri="{FF2B5EF4-FFF2-40B4-BE49-F238E27FC236}">
                <a16:creationId xmlns:a16="http://schemas.microsoft.com/office/drawing/2014/main" id="{400FF3C4-4E21-9F42-85D2-53F348E4271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475944" y="5349573"/>
            <a:ext cx="506926" cy="633319"/>
          </a:xfrm>
          <a:prstGeom prst="rect">
            <a:avLst/>
          </a:prstGeom>
        </p:spPr>
      </p:pic>
      <p:sp>
        <p:nvSpPr>
          <p:cNvPr id="13" name="TextBox 12">
            <a:extLst>
              <a:ext uri="{FF2B5EF4-FFF2-40B4-BE49-F238E27FC236}">
                <a16:creationId xmlns:a16="http://schemas.microsoft.com/office/drawing/2014/main" id="{779F574B-0213-3946-A0B0-EC8207E71AF9}"/>
              </a:ext>
            </a:extLst>
          </p:cNvPr>
          <p:cNvSpPr txBox="1"/>
          <p:nvPr/>
        </p:nvSpPr>
        <p:spPr>
          <a:xfrm>
            <a:off x="10334599" y="6567234"/>
            <a:ext cx="1702710" cy="276999"/>
          </a:xfrm>
          <a:prstGeom prst="rect">
            <a:avLst/>
          </a:prstGeom>
          <a:noFill/>
        </p:spPr>
        <p:txBody>
          <a:bodyPr wrap="none" rtlCol="0">
            <a:spAutoFit/>
          </a:bodyPr>
          <a:lstStyle/>
          <a:p>
            <a:r>
              <a:rPr lang="en-GB" sz="1200" dirty="0">
                <a:solidFill>
                  <a:schemeClr val="bg1">
                    <a:lumMod val="50000"/>
                  </a:schemeClr>
                </a:solidFill>
              </a:rPr>
              <a:t>Osagiede et al. (2020)</a:t>
            </a:r>
          </a:p>
        </p:txBody>
      </p:sp>
    </p:spTree>
    <p:extLst>
      <p:ext uri="{BB962C8B-B14F-4D97-AF65-F5344CB8AC3E}">
        <p14:creationId xmlns:p14="http://schemas.microsoft.com/office/powerpoint/2010/main" val="2717770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2F04F-48D6-A843-A368-93E57357CD65}"/>
              </a:ext>
            </a:extLst>
          </p:cNvPr>
          <p:cNvSpPr>
            <a:spLocks noGrp="1"/>
          </p:cNvSpPr>
          <p:nvPr>
            <p:ph type="title"/>
          </p:nvPr>
        </p:nvSpPr>
        <p:spPr/>
        <p:txBody>
          <a:bodyPr/>
          <a:lstStyle/>
          <a:p>
            <a:r>
              <a:rPr lang="en-GB" dirty="0"/>
              <a:t>Fault Segment-/System-Scale Segmentation I</a:t>
            </a:r>
          </a:p>
        </p:txBody>
      </p:sp>
      <p:pic>
        <p:nvPicPr>
          <p:cNvPr id="3" name="Picture 2">
            <a:extLst>
              <a:ext uri="{FF2B5EF4-FFF2-40B4-BE49-F238E27FC236}">
                <a16:creationId xmlns:a16="http://schemas.microsoft.com/office/drawing/2014/main" id="{1F4489D2-E056-C045-8A7A-3BF9271053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949" y="840140"/>
            <a:ext cx="3781070" cy="5589240"/>
          </a:xfrm>
          <a:prstGeom prst="rect">
            <a:avLst/>
          </a:prstGeom>
        </p:spPr>
      </p:pic>
      <p:sp>
        <p:nvSpPr>
          <p:cNvPr id="4" name="TextBox 3">
            <a:extLst>
              <a:ext uri="{FF2B5EF4-FFF2-40B4-BE49-F238E27FC236}">
                <a16:creationId xmlns:a16="http://schemas.microsoft.com/office/drawing/2014/main" id="{D09C79C6-6380-094C-8984-380350492420}"/>
              </a:ext>
            </a:extLst>
          </p:cNvPr>
          <p:cNvSpPr txBox="1"/>
          <p:nvPr/>
        </p:nvSpPr>
        <p:spPr>
          <a:xfrm>
            <a:off x="0" y="6581001"/>
            <a:ext cx="1702710" cy="276999"/>
          </a:xfrm>
          <a:prstGeom prst="rect">
            <a:avLst/>
          </a:prstGeom>
          <a:noFill/>
        </p:spPr>
        <p:txBody>
          <a:bodyPr wrap="none" rtlCol="0">
            <a:spAutoFit/>
          </a:bodyPr>
          <a:lstStyle/>
          <a:p>
            <a:r>
              <a:rPr lang="en-GB" sz="1200" dirty="0">
                <a:solidFill>
                  <a:schemeClr val="bg1">
                    <a:lumMod val="50000"/>
                  </a:schemeClr>
                </a:solidFill>
              </a:rPr>
              <a:t>Osagiede et al. (2020)</a:t>
            </a:r>
          </a:p>
        </p:txBody>
      </p:sp>
      <p:pic>
        <p:nvPicPr>
          <p:cNvPr id="5" name="Picture 4">
            <a:extLst>
              <a:ext uri="{FF2B5EF4-FFF2-40B4-BE49-F238E27FC236}">
                <a16:creationId xmlns:a16="http://schemas.microsoft.com/office/drawing/2014/main" id="{672828B1-5F1A-9249-92B2-D260D744A395}"/>
              </a:ext>
            </a:extLst>
          </p:cNvPr>
          <p:cNvPicPr>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a:off x="154691" y="864096"/>
            <a:ext cx="3781069" cy="5589240"/>
          </a:xfrm>
          <a:prstGeom prst="rect">
            <a:avLst/>
          </a:prstGeom>
        </p:spPr>
      </p:pic>
      <p:sp>
        <p:nvSpPr>
          <p:cNvPr id="6" name="Freeform 5">
            <a:extLst>
              <a:ext uri="{FF2B5EF4-FFF2-40B4-BE49-F238E27FC236}">
                <a16:creationId xmlns:a16="http://schemas.microsoft.com/office/drawing/2014/main" id="{8F2964D8-013D-424A-812E-1795747DBE96}"/>
              </a:ext>
            </a:extLst>
          </p:cNvPr>
          <p:cNvSpPr/>
          <p:nvPr/>
        </p:nvSpPr>
        <p:spPr bwMode="auto">
          <a:xfrm>
            <a:off x="24821" y="1114425"/>
            <a:ext cx="260929" cy="3145474"/>
          </a:xfrm>
          <a:custGeom>
            <a:avLst/>
            <a:gdLst>
              <a:gd name="connsiteX0" fmla="*/ 18042 w 260929"/>
              <a:gd name="connsiteY0" fmla="*/ 3014663 h 3145474"/>
              <a:gd name="connsiteX1" fmla="*/ 246642 w 260929"/>
              <a:gd name="connsiteY1" fmla="*/ 2557463 h 3145474"/>
              <a:gd name="connsiteX2" fmla="*/ 260929 w 260929"/>
              <a:gd name="connsiteY2" fmla="*/ 0 h 3145474"/>
              <a:gd name="connsiteX3" fmla="*/ 18042 w 260929"/>
              <a:gd name="connsiteY3" fmla="*/ 14288 h 3145474"/>
              <a:gd name="connsiteX4" fmla="*/ 18042 w 260929"/>
              <a:gd name="connsiteY4" fmla="*/ 3014663 h 314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29" h="3145474">
                <a:moveTo>
                  <a:pt x="18042" y="3014663"/>
                </a:moveTo>
                <a:cubicBezTo>
                  <a:pt x="56142" y="3438526"/>
                  <a:pt x="170442" y="2709863"/>
                  <a:pt x="246642" y="2557463"/>
                </a:cubicBezTo>
                <a:cubicBezTo>
                  <a:pt x="251404" y="1704975"/>
                  <a:pt x="256167" y="852488"/>
                  <a:pt x="260929" y="0"/>
                </a:cubicBezTo>
                <a:lnTo>
                  <a:pt x="18042" y="14288"/>
                </a:lnTo>
                <a:cubicBezTo>
                  <a:pt x="13279" y="1004888"/>
                  <a:pt x="-20058" y="2590800"/>
                  <a:pt x="18042" y="3014663"/>
                </a:cubicBezTo>
                <a:close/>
              </a:path>
            </a:pathLst>
          </a:custGeom>
          <a:solidFill>
            <a:schemeClr val="bg1"/>
          </a:solidFill>
          <a:ln w="12700" cap="flat" cmpd="sng" algn="ctr">
            <a:no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pic>
        <p:nvPicPr>
          <p:cNvPr id="9" name="Picture 8">
            <a:extLst>
              <a:ext uri="{FF2B5EF4-FFF2-40B4-BE49-F238E27FC236}">
                <a16:creationId xmlns:a16="http://schemas.microsoft.com/office/drawing/2014/main" id="{31102785-83CE-6D43-9A78-6F23E8434332}"/>
              </a:ext>
            </a:extLst>
          </p:cNvPr>
          <p:cNvPicPr>
            <a:picLocks noChangeAspect="1"/>
          </p:cNvPicPr>
          <p:nvPr/>
        </p:nvPicPr>
        <p:blipFill>
          <a:blip r:embed="rId5"/>
          <a:stretch>
            <a:fillRect/>
          </a:stretch>
        </p:blipFill>
        <p:spPr>
          <a:xfrm>
            <a:off x="4062784" y="1047750"/>
            <a:ext cx="7974525" cy="2525266"/>
          </a:xfrm>
          <a:prstGeom prst="rect">
            <a:avLst/>
          </a:prstGeom>
        </p:spPr>
      </p:pic>
      <p:pic>
        <p:nvPicPr>
          <p:cNvPr id="10" name="Picture 9">
            <a:extLst>
              <a:ext uri="{FF2B5EF4-FFF2-40B4-BE49-F238E27FC236}">
                <a16:creationId xmlns:a16="http://schemas.microsoft.com/office/drawing/2014/main" id="{03D11948-00C9-D54E-978C-E7986E1329EC}"/>
              </a:ext>
            </a:extLst>
          </p:cNvPr>
          <p:cNvPicPr>
            <a:picLocks noChangeAspect="1"/>
          </p:cNvPicPr>
          <p:nvPr/>
        </p:nvPicPr>
        <p:blipFill>
          <a:blip r:embed="rId6"/>
          <a:stretch>
            <a:fillRect/>
          </a:stretch>
        </p:blipFill>
        <p:spPr>
          <a:xfrm>
            <a:off x="4109083" y="3645024"/>
            <a:ext cx="7928226" cy="2922210"/>
          </a:xfrm>
          <a:prstGeom prst="rect">
            <a:avLst/>
          </a:prstGeom>
        </p:spPr>
      </p:pic>
      <p:pic>
        <p:nvPicPr>
          <p:cNvPr id="11" name="Picture 10">
            <a:extLst>
              <a:ext uri="{FF2B5EF4-FFF2-40B4-BE49-F238E27FC236}">
                <a16:creationId xmlns:a16="http://schemas.microsoft.com/office/drawing/2014/main" id="{AD34E794-D212-FD49-87B9-74D69CFD53A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493730" y="2795680"/>
            <a:ext cx="506926" cy="633319"/>
          </a:xfrm>
          <a:prstGeom prst="rect">
            <a:avLst/>
          </a:prstGeom>
        </p:spPr>
      </p:pic>
      <p:pic>
        <p:nvPicPr>
          <p:cNvPr id="12" name="Picture 11">
            <a:extLst>
              <a:ext uri="{FF2B5EF4-FFF2-40B4-BE49-F238E27FC236}">
                <a16:creationId xmlns:a16="http://schemas.microsoft.com/office/drawing/2014/main" id="{AEB0A138-A327-F54D-97B2-D3A0B3B960F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475944" y="5349573"/>
            <a:ext cx="506926" cy="633319"/>
          </a:xfrm>
          <a:prstGeom prst="rect">
            <a:avLst/>
          </a:prstGeom>
        </p:spPr>
      </p:pic>
      <p:sp>
        <p:nvSpPr>
          <p:cNvPr id="13" name="TextBox 12">
            <a:extLst>
              <a:ext uri="{FF2B5EF4-FFF2-40B4-BE49-F238E27FC236}">
                <a16:creationId xmlns:a16="http://schemas.microsoft.com/office/drawing/2014/main" id="{895EAF84-8BE1-2048-8D41-5CD90E0562E1}"/>
              </a:ext>
            </a:extLst>
          </p:cNvPr>
          <p:cNvSpPr txBox="1"/>
          <p:nvPr/>
        </p:nvSpPr>
        <p:spPr>
          <a:xfrm>
            <a:off x="10334599" y="6567234"/>
            <a:ext cx="1702710" cy="276999"/>
          </a:xfrm>
          <a:prstGeom prst="rect">
            <a:avLst/>
          </a:prstGeom>
          <a:noFill/>
        </p:spPr>
        <p:txBody>
          <a:bodyPr wrap="none" rtlCol="0">
            <a:spAutoFit/>
          </a:bodyPr>
          <a:lstStyle/>
          <a:p>
            <a:r>
              <a:rPr lang="en-GB" sz="1200" dirty="0">
                <a:solidFill>
                  <a:schemeClr val="bg1">
                    <a:lumMod val="50000"/>
                  </a:schemeClr>
                </a:solidFill>
              </a:rPr>
              <a:t>Osagiede et al. (2020)</a:t>
            </a:r>
          </a:p>
        </p:txBody>
      </p:sp>
    </p:spTree>
    <p:extLst>
      <p:ext uri="{BB962C8B-B14F-4D97-AF65-F5344CB8AC3E}">
        <p14:creationId xmlns:p14="http://schemas.microsoft.com/office/powerpoint/2010/main" val="239884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A0F75-56D5-E44B-9EAB-39D2F3C84213}"/>
              </a:ext>
            </a:extLst>
          </p:cNvPr>
          <p:cNvSpPr>
            <a:spLocks noGrp="1"/>
          </p:cNvSpPr>
          <p:nvPr>
            <p:ph type="title"/>
          </p:nvPr>
        </p:nvSpPr>
        <p:spPr/>
        <p:txBody>
          <a:bodyPr/>
          <a:lstStyle/>
          <a:p>
            <a:r>
              <a:rPr lang="en-GB" dirty="0"/>
              <a:t>Fault Segment-/System-Scale Segmentation I</a:t>
            </a:r>
          </a:p>
        </p:txBody>
      </p:sp>
      <p:pic>
        <p:nvPicPr>
          <p:cNvPr id="3" name="Picture 2">
            <a:extLst>
              <a:ext uri="{FF2B5EF4-FFF2-40B4-BE49-F238E27FC236}">
                <a16:creationId xmlns:a16="http://schemas.microsoft.com/office/drawing/2014/main" id="{2928F65A-E97A-2B44-BAD2-6B1A630B6B46}"/>
              </a:ext>
            </a:extLst>
          </p:cNvPr>
          <p:cNvPicPr>
            <a:picLocks noChangeAspect="1"/>
          </p:cNvPicPr>
          <p:nvPr/>
        </p:nvPicPr>
        <p:blipFill>
          <a:blip r:embed="rId3"/>
          <a:stretch>
            <a:fillRect/>
          </a:stretch>
        </p:blipFill>
        <p:spPr>
          <a:xfrm>
            <a:off x="4062784" y="1047750"/>
            <a:ext cx="7974525" cy="2525266"/>
          </a:xfrm>
          <a:prstGeom prst="rect">
            <a:avLst/>
          </a:prstGeom>
        </p:spPr>
      </p:pic>
      <p:pic>
        <p:nvPicPr>
          <p:cNvPr id="4" name="Picture 3">
            <a:extLst>
              <a:ext uri="{FF2B5EF4-FFF2-40B4-BE49-F238E27FC236}">
                <a16:creationId xmlns:a16="http://schemas.microsoft.com/office/drawing/2014/main" id="{CF2A707C-770C-7342-BA39-0A686DE7FB81}"/>
              </a:ext>
            </a:extLst>
          </p:cNvPr>
          <p:cNvPicPr>
            <a:picLocks noChangeAspect="1"/>
          </p:cNvPicPr>
          <p:nvPr/>
        </p:nvPicPr>
        <p:blipFill>
          <a:blip r:embed="rId4"/>
          <a:stretch>
            <a:fillRect/>
          </a:stretch>
        </p:blipFill>
        <p:spPr>
          <a:xfrm>
            <a:off x="4109083" y="3645024"/>
            <a:ext cx="7928226" cy="2922210"/>
          </a:xfrm>
          <a:prstGeom prst="rect">
            <a:avLst/>
          </a:prstGeom>
        </p:spPr>
      </p:pic>
      <p:pic>
        <p:nvPicPr>
          <p:cNvPr id="7" name="Picture 6">
            <a:extLst>
              <a:ext uri="{FF2B5EF4-FFF2-40B4-BE49-F238E27FC236}">
                <a16:creationId xmlns:a16="http://schemas.microsoft.com/office/drawing/2014/main" id="{BC9E4F6C-AD1B-2E4F-B1A2-0726D765B1D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493730" y="2795680"/>
            <a:ext cx="506926" cy="633319"/>
          </a:xfrm>
          <a:prstGeom prst="rect">
            <a:avLst/>
          </a:prstGeom>
        </p:spPr>
      </p:pic>
      <p:pic>
        <p:nvPicPr>
          <p:cNvPr id="8" name="Picture 7">
            <a:extLst>
              <a:ext uri="{FF2B5EF4-FFF2-40B4-BE49-F238E27FC236}">
                <a16:creationId xmlns:a16="http://schemas.microsoft.com/office/drawing/2014/main" id="{2CA49A86-54EC-2F41-8DE6-8BC4039931C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475944" y="5349573"/>
            <a:ext cx="506926" cy="633319"/>
          </a:xfrm>
          <a:prstGeom prst="rect">
            <a:avLst/>
          </a:prstGeom>
        </p:spPr>
      </p:pic>
      <p:sp>
        <p:nvSpPr>
          <p:cNvPr id="9" name="TextBox 8">
            <a:extLst>
              <a:ext uri="{FF2B5EF4-FFF2-40B4-BE49-F238E27FC236}">
                <a16:creationId xmlns:a16="http://schemas.microsoft.com/office/drawing/2014/main" id="{171E327D-271C-C14B-8B5D-219C1C973C61}"/>
              </a:ext>
            </a:extLst>
          </p:cNvPr>
          <p:cNvSpPr txBox="1"/>
          <p:nvPr/>
        </p:nvSpPr>
        <p:spPr>
          <a:xfrm>
            <a:off x="10334599" y="6567234"/>
            <a:ext cx="1702710" cy="276999"/>
          </a:xfrm>
          <a:prstGeom prst="rect">
            <a:avLst/>
          </a:prstGeom>
          <a:noFill/>
        </p:spPr>
        <p:txBody>
          <a:bodyPr wrap="none" rtlCol="0">
            <a:spAutoFit/>
          </a:bodyPr>
          <a:lstStyle/>
          <a:p>
            <a:r>
              <a:rPr lang="en-GB" sz="1200" dirty="0">
                <a:solidFill>
                  <a:schemeClr val="bg1">
                    <a:lumMod val="50000"/>
                  </a:schemeClr>
                </a:solidFill>
              </a:rPr>
              <a:t>Osagiede et al. (2020)</a:t>
            </a:r>
          </a:p>
        </p:txBody>
      </p:sp>
      <p:grpSp>
        <p:nvGrpSpPr>
          <p:cNvPr id="11" name="Group 10">
            <a:extLst>
              <a:ext uri="{FF2B5EF4-FFF2-40B4-BE49-F238E27FC236}">
                <a16:creationId xmlns:a16="http://schemas.microsoft.com/office/drawing/2014/main" id="{E5574F32-EF82-0F40-8EBE-33166D884C57}"/>
              </a:ext>
            </a:extLst>
          </p:cNvPr>
          <p:cNvGrpSpPr/>
          <p:nvPr/>
        </p:nvGrpSpPr>
        <p:grpSpPr>
          <a:xfrm>
            <a:off x="99799" y="877242"/>
            <a:ext cx="3916659" cy="4815260"/>
            <a:chOff x="99799" y="877242"/>
            <a:chExt cx="3916659" cy="4815260"/>
          </a:xfrm>
        </p:grpSpPr>
        <p:pic>
          <p:nvPicPr>
            <p:cNvPr id="5" name="Picture 4">
              <a:extLst>
                <a:ext uri="{FF2B5EF4-FFF2-40B4-BE49-F238E27FC236}">
                  <a16:creationId xmlns:a16="http://schemas.microsoft.com/office/drawing/2014/main" id="{B2E306F3-81C6-8747-BDC0-1B8111636188}"/>
                </a:ext>
              </a:extLst>
            </p:cNvPr>
            <p:cNvPicPr>
              <a:picLocks noChangeAspect="1"/>
            </p:cNvPicPr>
            <p:nvPr/>
          </p:nvPicPr>
          <p:blipFill>
            <a:blip r:embed="rId6"/>
            <a:stretch>
              <a:fillRect/>
            </a:stretch>
          </p:blipFill>
          <p:spPr>
            <a:xfrm>
              <a:off x="99799" y="992511"/>
              <a:ext cx="3916659" cy="4699991"/>
            </a:xfrm>
            <a:prstGeom prst="rect">
              <a:avLst/>
            </a:prstGeom>
          </p:spPr>
        </p:pic>
        <p:sp>
          <p:nvSpPr>
            <p:cNvPr id="10" name="Rectangle 9">
              <a:extLst>
                <a:ext uri="{FF2B5EF4-FFF2-40B4-BE49-F238E27FC236}">
                  <a16:creationId xmlns:a16="http://schemas.microsoft.com/office/drawing/2014/main" id="{790F6ACF-772E-DF4D-B59F-718B4DFB86ED}"/>
                </a:ext>
              </a:extLst>
            </p:cNvPr>
            <p:cNvSpPr/>
            <p:nvPr/>
          </p:nvSpPr>
          <p:spPr bwMode="auto">
            <a:xfrm>
              <a:off x="99799" y="877242"/>
              <a:ext cx="235561" cy="391518"/>
            </a:xfrm>
            <a:prstGeom prst="rect">
              <a:avLst/>
            </a:prstGeom>
            <a:solidFill>
              <a:schemeClr val="bg1"/>
            </a:solidFill>
            <a:ln w="12700" cap="flat" cmpd="sng" algn="ctr">
              <a:noFill/>
              <a:prstDash val="solid"/>
              <a:round/>
              <a:headEnd type="none" w="med" len="med"/>
              <a:tailEnd type="none" w="med" len="med"/>
            </a:ln>
            <a:effectLst/>
          </p:spPr>
          <p:txBody>
            <a:bodyPr vert="horz" wrap="none" lIns="91434" tIns="45718" rIns="91434" bIns="4571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cs typeface="Arial" charset="0"/>
              </a:endParaRPr>
            </a:p>
          </p:txBody>
        </p:sp>
      </p:grpSp>
      <p:grpSp>
        <p:nvGrpSpPr>
          <p:cNvPr id="15" name="Group 14">
            <a:extLst>
              <a:ext uri="{FF2B5EF4-FFF2-40B4-BE49-F238E27FC236}">
                <a16:creationId xmlns:a16="http://schemas.microsoft.com/office/drawing/2014/main" id="{3DA606CD-8155-C545-BBE9-041281378BEC}"/>
              </a:ext>
            </a:extLst>
          </p:cNvPr>
          <p:cNvGrpSpPr/>
          <p:nvPr/>
        </p:nvGrpSpPr>
        <p:grpSpPr>
          <a:xfrm>
            <a:off x="209130" y="1052673"/>
            <a:ext cx="3861769" cy="4346555"/>
            <a:chOff x="154688" y="938694"/>
            <a:chExt cx="3861769" cy="4346555"/>
          </a:xfrm>
        </p:grpSpPr>
        <p:pic>
          <p:nvPicPr>
            <p:cNvPr id="16" name="Picture 15">
              <a:extLst>
                <a:ext uri="{FF2B5EF4-FFF2-40B4-BE49-F238E27FC236}">
                  <a16:creationId xmlns:a16="http://schemas.microsoft.com/office/drawing/2014/main" id="{53F19B55-8952-B042-A8A8-AB4BE903112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54690" y="938694"/>
              <a:ext cx="3861767" cy="2240355"/>
            </a:xfrm>
            <a:prstGeom prst="rect">
              <a:avLst/>
            </a:prstGeom>
          </p:spPr>
        </p:pic>
        <p:pic>
          <p:nvPicPr>
            <p:cNvPr id="17" name="Picture 16">
              <a:extLst>
                <a:ext uri="{FF2B5EF4-FFF2-40B4-BE49-F238E27FC236}">
                  <a16:creationId xmlns:a16="http://schemas.microsoft.com/office/drawing/2014/main" id="{2499823B-6A98-4B40-8B8C-C2BE364F0A3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54688" y="3160892"/>
              <a:ext cx="3861767" cy="2124357"/>
            </a:xfrm>
            <a:prstGeom prst="rect">
              <a:avLst/>
            </a:prstGeom>
          </p:spPr>
        </p:pic>
      </p:grpSp>
    </p:spTree>
    <p:extLst>
      <p:ext uri="{BB962C8B-B14F-4D97-AF65-F5344CB8AC3E}">
        <p14:creationId xmlns:p14="http://schemas.microsoft.com/office/powerpoint/2010/main" val="417570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9"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dissolv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sins template">
  <a:themeElements>
    <a:clrScheme name="basins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sins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34" tIns="45718" rIns="91434" bIns="45718"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34" tIns="45718" rIns="91434" bIns="45718"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asins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sins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sins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sins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sins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sins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sins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sins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sins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sins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sins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sins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Progress Report - 30082019 - Harya Nugraha</Template>
  <TotalTime>46544</TotalTime>
  <Words>3446</Words>
  <Application>Microsoft Macintosh PowerPoint</Application>
  <PresentationFormat>Widescreen</PresentationFormat>
  <Paragraphs>129</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Segoe UI</vt:lpstr>
      <vt:lpstr>basins template</vt:lpstr>
      <vt:lpstr>Do Pre-Existing Basement Structures Influence the Geometry and Growth of Normal Faults and Rifts?</vt:lpstr>
      <vt:lpstr>Rationale</vt:lpstr>
      <vt:lpstr>Constraining Pre-Rift Basement Structure</vt:lpstr>
      <vt:lpstr>Constraining Pre-Rift Basement Structure</vt:lpstr>
      <vt:lpstr>Rift-Scale Segmentation</vt:lpstr>
      <vt:lpstr>Basin-Scale Segmentation</vt:lpstr>
      <vt:lpstr>Fault Segment-/System-Scale Segmentation I</vt:lpstr>
      <vt:lpstr>Fault Segment-/System-Scale Segmentation I</vt:lpstr>
      <vt:lpstr>Fault Segment-/System-Scale Segmentation I</vt:lpstr>
      <vt:lpstr>Fault Segment-/System-Scale Segmentation II</vt:lpstr>
      <vt:lpstr>Fault Segment-/System-Scale Segmentation II</vt:lpstr>
      <vt:lpstr>Summary, Discussion and Outlook</vt:lpstr>
      <vt:lpstr>Acknowledgements</vt:lpstr>
      <vt:lpstr>Further Reading</vt:lpstr>
    </vt:vector>
  </TitlesOfParts>
  <Company>Imperial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Sand distribution and controls on deep-water architecture in Palaeocene to Lower Eocene depositional systems in the Norwegian North Sea</dc:title>
  <dc:creator>Evelina Dmitrieva</dc:creator>
  <cp:lastModifiedBy>Jackson, Chris</cp:lastModifiedBy>
  <cp:revision>2498</cp:revision>
  <dcterms:created xsi:type="dcterms:W3CDTF">2011-05-04T10:08:43Z</dcterms:created>
  <dcterms:modified xsi:type="dcterms:W3CDTF">2020-04-28T17:07:16Z</dcterms:modified>
</cp:coreProperties>
</file>