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63" r:id="rId2"/>
    <p:sldId id="269" r:id="rId3"/>
    <p:sldId id="265" r:id="rId4"/>
    <p:sldId id="264" r:id="rId5"/>
    <p:sldId id="291" r:id="rId6"/>
    <p:sldId id="292" r:id="rId7"/>
    <p:sldId id="298" r:id="rId8"/>
    <p:sldId id="302" r:id="rId9"/>
    <p:sldId id="301" r:id="rId10"/>
    <p:sldId id="300" r:id="rId11"/>
    <p:sldId id="303" r:id="rId12"/>
    <p:sldId id="304" r:id="rId13"/>
    <p:sldId id="267" r:id="rId14"/>
    <p:sldId id="290" r:id="rId1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27" autoAdjust="0"/>
    <p:restoredTop sz="80193" autoAdjust="0"/>
  </p:normalViewPr>
  <p:slideViewPr>
    <p:cSldViewPr snapToGrid="0">
      <p:cViewPr varScale="1">
        <p:scale>
          <a:sx n="88" d="100"/>
          <a:sy n="88" d="100"/>
        </p:scale>
        <p:origin x="96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9D31F13-7080-4063-981C-89B9D6E07160}" type="datetimeFigureOut">
              <a:rPr lang="en-US" smtClean="0"/>
              <a:t>4/26/20</a:t>
            </a:fld>
            <a:endParaRPr lang="en-US"/>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DC343D0-11FE-42E4-B3AA-62726FA2EF72}" type="slidenum">
              <a:rPr lang="en-US" smtClean="0"/>
              <a:t>‹N°›</a:t>
            </a:fld>
            <a:endParaRPr lang="en-US"/>
          </a:p>
        </p:txBody>
      </p:sp>
    </p:spTree>
    <p:extLst>
      <p:ext uri="{BB962C8B-B14F-4D97-AF65-F5344CB8AC3E}">
        <p14:creationId xmlns:p14="http://schemas.microsoft.com/office/powerpoint/2010/main" val="2700364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955675">
              <a:defRPr>
                <a:solidFill>
                  <a:schemeClr val="tx1"/>
                </a:solidFill>
                <a:latin typeface="Arial" panose="020B0604020202020204" pitchFamily="34" charset="0"/>
                <a:cs typeface="Arial" panose="020B0604020202020204" pitchFamily="34" charset="0"/>
              </a:defRPr>
            </a:lvl1pPr>
            <a:lvl2pPr marL="742950" indent="-285750" defTabSz="955675">
              <a:defRPr>
                <a:solidFill>
                  <a:schemeClr val="tx1"/>
                </a:solidFill>
                <a:latin typeface="Arial" panose="020B0604020202020204" pitchFamily="34" charset="0"/>
                <a:cs typeface="Arial" panose="020B0604020202020204" pitchFamily="34" charset="0"/>
              </a:defRPr>
            </a:lvl2pPr>
            <a:lvl3pPr marL="1143000" indent="-228600" defTabSz="955675">
              <a:defRPr>
                <a:solidFill>
                  <a:schemeClr val="tx1"/>
                </a:solidFill>
                <a:latin typeface="Arial" panose="020B0604020202020204" pitchFamily="34" charset="0"/>
                <a:cs typeface="Arial" panose="020B0604020202020204" pitchFamily="34" charset="0"/>
              </a:defRPr>
            </a:lvl3pPr>
            <a:lvl4pPr marL="1600200" indent="-228600" defTabSz="955675">
              <a:defRPr>
                <a:solidFill>
                  <a:schemeClr val="tx1"/>
                </a:solidFill>
                <a:latin typeface="Arial" panose="020B0604020202020204" pitchFamily="34" charset="0"/>
                <a:cs typeface="Arial" panose="020B0604020202020204" pitchFamily="34" charset="0"/>
              </a:defRPr>
            </a:lvl4pPr>
            <a:lvl5pPr marL="2057400" indent="-228600" defTabSz="955675">
              <a:defRPr>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2D36C98-886A-43FF-BDB6-A562CC16214D}" type="slidenum">
              <a:rPr lang="ru-RU" altLang="en-US" smtClean="0"/>
              <a:pPr/>
              <a:t>1</a:t>
            </a:fld>
            <a:endParaRPr lang="ru-RU" altLang="en-US"/>
          </a:p>
        </p:txBody>
      </p:sp>
      <p:sp>
        <p:nvSpPr>
          <p:cNvPr id="5123" name="Rectangle 2"/>
          <p:cNvSpPr>
            <a:spLocks noGrp="1" noRot="1" noChangeAspect="1" noChangeArrowheads="1" noTextEdit="1"/>
          </p:cNvSpPr>
          <p:nvPr>
            <p:ph type="sldImg"/>
          </p:nvPr>
        </p:nvSpPr>
        <p:spPr>
          <a:xfrm>
            <a:off x="422275" y="1241425"/>
            <a:ext cx="5953125" cy="3349625"/>
          </a:xfrm>
          <a:ln/>
        </p:spPr>
      </p:sp>
      <p:sp>
        <p:nvSpPr>
          <p:cNvPr id="5124"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337508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3125" cy="3349625"/>
          </a:xfrm>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0DC343D0-11FE-42E4-B3AA-62726FA2EF72}" type="slidenum">
              <a:rPr lang="en-US" smtClean="0"/>
              <a:t>13</a:t>
            </a:fld>
            <a:endParaRPr lang="en-US"/>
          </a:p>
        </p:txBody>
      </p:sp>
    </p:spTree>
    <p:extLst>
      <p:ext uri="{BB962C8B-B14F-4D97-AF65-F5344CB8AC3E}">
        <p14:creationId xmlns:p14="http://schemas.microsoft.com/office/powerpoint/2010/main" val="4251156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55675">
              <a:defRPr>
                <a:solidFill>
                  <a:schemeClr val="tx1"/>
                </a:solidFill>
                <a:latin typeface="Arial" panose="020B0604020202020204" pitchFamily="34" charset="0"/>
                <a:cs typeface="Arial" panose="020B0604020202020204" pitchFamily="34" charset="0"/>
              </a:defRPr>
            </a:lvl1pPr>
            <a:lvl2pPr marL="742950" indent="-285750" defTabSz="955675">
              <a:defRPr>
                <a:solidFill>
                  <a:schemeClr val="tx1"/>
                </a:solidFill>
                <a:latin typeface="Arial" panose="020B0604020202020204" pitchFamily="34" charset="0"/>
                <a:cs typeface="Arial" panose="020B0604020202020204" pitchFamily="34" charset="0"/>
              </a:defRPr>
            </a:lvl2pPr>
            <a:lvl3pPr marL="1143000" indent="-228600" defTabSz="955675">
              <a:defRPr>
                <a:solidFill>
                  <a:schemeClr val="tx1"/>
                </a:solidFill>
                <a:latin typeface="Arial" panose="020B0604020202020204" pitchFamily="34" charset="0"/>
                <a:cs typeface="Arial" panose="020B0604020202020204" pitchFamily="34" charset="0"/>
              </a:defRPr>
            </a:lvl3pPr>
            <a:lvl4pPr marL="1600200" indent="-228600" defTabSz="955675">
              <a:defRPr>
                <a:solidFill>
                  <a:schemeClr val="tx1"/>
                </a:solidFill>
                <a:latin typeface="Arial" panose="020B0604020202020204" pitchFamily="34" charset="0"/>
                <a:cs typeface="Arial" panose="020B0604020202020204" pitchFamily="34" charset="0"/>
              </a:defRPr>
            </a:lvl4pPr>
            <a:lvl5pPr marL="2057400" indent="-228600" defTabSz="955675">
              <a:defRPr>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9905ED7-D155-4C9B-BE30-6A4952CD5373}" type="slidenum">
              <a:rPr lang="ru-RU" altLang="en-US" smtClean="0"/>
              <a:pPr/>
              <a:t>14</a:t>
            </a:fld>
            <a:endParaRPr lang="ru-RU" altLang="en-US"/>
          </a:p>
        </p:txBody>
      </p:sp>
      <p:sp>
        <p:nvSpPr>
          <p:cNvPr id="41987" name="Rectangle 2"/>
          <p:cNvSpPr>
            <a:spLocks noGrp="1" noRot="1" noChangeAspect="1" noChangeArrowheads="1" noTextEdit="1"/>
          </p:cNvSpPr>
          <p:nvPr>
            <p:ph type="sldImg"/>
          </p:nvPr>
        </p:nvSpPr>
        <p:spPr>
          <a:xfrm>
            <a:off x="422275" y="1241425"/>
            <a:ext cx="5953125" cy="3349625"/>
          </a:xfrm>
          <a:ln/>
        </p:spPr>
      </p:sp>
      <p:sp>
        <p:nvSpPr>
          <p:cNvPr id="4198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156991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D2DB65-968E-4A6A-B5BA-F427DEF2F6EC}" type="slidenum">
              <a:rPr lang="ru-RU" altLang="en-US"/>
              <a:pPr/>
              <a:t>2</a:t>
            </a:fld>
            <a:endParaRPr lang="ru-RU" altLang="en-US"/>
          </a:p>
        </p:txBody>
      </p:sp>
      <p:sp>
        <p:nvSpPr>
          <p:cNvPr id="17410" name="Rectangle 2"/>
          <p:cNvSpPr>
            <a:spLocks noGrp="1" noRot="1" noChangeAspect="1" noChangeArrowheads="1" noTextEdit="1"/>
          </p:cNvSpPr>
          <p:nvPr>
            <p:ph type="sldImg"/>
          </p:nvPr>
        </p:nvSpPr>
        <p:spPr>
          <a:xfrm>
            <a:off x="422275" y="1241425"/>
            <a:ext cx="5953125" cy="3349625"/>
          </a:xfrm>
          <a:ln/>
        </p:spPr>
      </p:sp>
      <p:sp>
        <p:nvSpPr>
          <p:cNvPr id="17411" name="Rectangle 3"/>
          <p:cNvSpPr>
            <a:spLocks noGrp="1" noChangeArrowheads="1"/>
          </p:cNvSpPr>
          <p:nvPr>
            <p:ph type="body" idx="1"/>
          </p:nvPr>
        </p:nvSpPr>
        <p:spPr/>
        <p:txBody>
          <a:bodyPr/>
          <a:lstStyle/>
          <a:p>
            <a:r>
              <a:rPr lang="en-US" altLang="en-US" dirty="0"/>
              <a:t>These</a:t>
            </a:r>
            <a:r>
              <a:rPr lang="en-US" altLang="en-US" baseline="0" dirty="0"/>
              <a:t> are Observatoire de Haute Provence (OHP) in Southern France and high-altitude Maido observatory at La Reunion island. </a:t>
            </a:r>
          </a:p>
          <a:p>
            <a:r>
              <a:rPr lang="en-US" altLang="en-US" baseline="0" dirty="0"/>
              <a:t>The Doppler wind lidar deployed at OHP was conceived already in 1989 and the detection method was licensed. </a:t>
            </a:r>
          </a:p>
          <a:p>
            <a:endParaRPr lang="en-US" altLang="en-US" baseline="0" dirty="0"/>
          </a:p>
          <a:p>
            <a:r>
              <a:rPr lang="en-US" altLang="en-US" baseline="0" dirty="0"/>
              <a:t>In the last 6 years, the wind lidars underwent a series of technical upgrades, which were largely motivated by the forthcoming Aeolus mission. After these upgrades, the lidar is capable of measuring wind profiles between 5 and 75 km altitude with high vertical and temporal resolution. The accuracy is better than 1 m/s below 30 km for a half an hour integration.</a:t>
            </a:r>
            <a:endParaRPr lang="ru-RU" altLang="en-US" dirty="0"/>
          </a:p>
        </p:txBody>
      </p:sp>
    </p:spTree>
    <p:extLst>
      <p:ext uri="{BB962C8B-B14F-4D97-AF65-F5344CB8AC3E}">
        <p14:creationId xmlns:p14="http://schemas.microsoft.com/office/powerpoint/2010/main" val="2475557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829EB4-4AD1-4DA6-959B-4E5F15EBE4FC}" type="slidenum">
              <a:rPr lang="ru-RU" altLang="en-US"/>
              <a:pPr/>
              <a:t>3</a:t>
            </a:fld>
            <a:endParaRPr lang="ru-RU" altLang="en-US"/>
          </a:p>
        </p:txBody>
      </p:sp>
      <p:sp>
        <p:nvSpPr>
          <p:cNvPr id="18434" name="Rectangle 2"/>
          <p:cNvSpPr>
            <a:spLocks noGrp="1" noRot="1" noChangeAspect="1" noChangeArrowheads="1" noTextEdit="1"/>
          </p:cNvSpPr>
          <p:nvPr>
            <p:ph type="sldImg"/>
          </p:nvPr>
        </p:nvSpPr>
        <p:spPr>
          <a:xfrm>
            <a:off x="422275" y="1241425"/>
            <a:ext cx="5953125" cy="3349625"/>
          </a:xfrm>
          <a:ln/>
        </p:spPr>
      </p:sp>
      <p:sp>
        <p:nvSpPr>
          <p:cNvPr id="18435" name="Rectangle 3"/>
          <p:cNvSpPr>
            <a:spLocks noGrp="1" noChangeArrowheads="1"/>
          </p:cNvSpPr>
          <p:nvPr>
            <p:ph type="body" idx="1"/>
          </p:nvPr>
        </p:nvSpPr>
        <p:spPr/>
        <p:txBody>
          <a:bodyPr/>
          <a:lstStyle/>
          <a:p>
            <a:endParaRPr lang="ru-RU" altLang="en-US" dirty="0"/>
          </a:p>
        </p:txBody>
      </p:sp>
    </p:spTree>
    <p:extLst>
      <p:ext uri="{BB962C8B-B14F-4D97-AF65-F5344CB8AC3E}">
        <p14:creationId xmlns:p14="http://schemas.microsoft.com/office/powerpoint/2010/main" val="4275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55675">
              <a:defRPr>
                <a:solidFill>
                  <a:schemeClr val="tx1"/>
                </a:solidFill>
                <a:latin typeface="Arial" panose="020B0604020202020204" pitchFamily="34" charset="0"/>
                <a:cs typeface="Arial" panose="020B0604020202020204" pitchFamily="34" charset="0"/>
              </a:defRPr>
            </a:lvl1pPr>
            <a:lvl2pPr marL="742950" indent="-285750" defTabSz="955675">
              <a:defRPr>
                <a:solidFill>
                  <a:schemeClr val="tx1"/>
                </a:solidFill>
                <a:latin typeface="Arial" panose="020B0604020202020204" pitchFamily="34" charset="0"/>
                <a:cs typeface="Arial" panose="020B0604020202020204" pitchFamily="34" charset="0"/>
              </a:defRPr>
            </a:lvl2pPr>
            <a:lvl3pPr marL="1143000" indent="-228600" defTabSz="955675">
              <a:defRPr>
                <a:solidFill>
                  <a:schemeClr val="tx1"/>
                </a:solidFill>
                <a:latin typeface="Arial" panose="020B0604020202020204" pitchFamily="34" charset="0"/>
                <a:cs typeface="Arial" panose="020B0604020202020204" pitchFamily="34" charset="0"/>
              </a:defRPr>
            </a:lvl3pPr>
            <a:lvl4pPr marL="1600200" indent="-228600" defTabSz="955675">
              <a:defRPr>
                <a:solidFill>
                  <a:schemeClr val="tx1"/>
                </a:solidFill>
                <a:latin typeface="Arial" panose="020B0604020202020204" pitchFamily="34" charset="0"/>
                <a:cs typeface="Arial" panose="020B0604020202020204" pitchFamily="34" charset="0"/>
              </a:defRPr>
            </a:lvl4pPr>
            <a:lvl5pPr marL="2057400" indent="-228600" defTabSz="955675">
              <a:defRPr>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9905ED7-D155-4C9B-BE30-6A4952CD5373}" type="slidenum">
              <a:rPr lang="ru-RU" altLang="en-US" smtClean="0"/>
              <a:pPr/>
              <a:t>4</a:t>
            </a:fld>
            <a:endParaRPr lang="ru-RU" altLang="en-US"/>
          </a:p>
        </p:txBody>
      </p:sp>
      <p:sp>
        <p:nvSpPr>
          <p:cNvPr id="41987" name="Rectangle 2"/>
          <p:cNvSpPr>
            <a:spLocks noGrp="1" noRot="1" noChangeAspect="1" noChangeArrowheads="1" noTextEdit="1"/>
          </p:cNvSpPr>
          <p:nvPr>
            <p:ph type="sldImg"/>
          </p:nvPr>
        </p:nvSpPr>
        <p:spPr>
          <a:xfrm>
            <a:off x="422275" y="1241425"/>
            <a:ext cx="5953125" cy="3349625"/>
          </a:xfrm>
          <a:ln/>
        </p:spPr>
      </p:sp>
      <p:sp>
        <p:nvSpPr>
          <p:cNvPr id="4198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4070187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55675">
              <a:defRPr>
                <a:solidFill>
                  <a:schemeClr val="tx1"/>
                </a:solidFill>
                <a:latin typeface="Arial" panose="020B0604020202020204" pitchFamily="34" charset="0"/>
                <a:cs typeface="Arial" panose="020B0604020202020204" pitchFamily="34" charset="0"/>
              </a:defRPr>
            </a:lvl1pPr>
            <a:lvl2pPr marL="742950" indent="-285750" defTabSz="955675">
              <a:defRPr>
                <a:solidFill>
                  <a:schemeClr val="tx1"/>
                </a:solidFill>
                <a:latin typeface="Arial" panose="020B0604020202020204" pitchFamily="34" charset="0"/>
                <a:cs typeface="Arial" panose="020B0604020202020204" pitchFamily="34" charset="0"/>
              </a:defRPr>
            </a:lvl2pPr>
            <a:lvl3pPr marL="1143000" indent="-228600" defTabSz="955675">
              <a:defRPr>
                <a:solidFill>
                  <a:schemeClr val="tx1"/>
                </a:solidFill>
                <a:latin typeface="Arial" panose="020B0604020202020204" pitchFamily="34" charset="0"/>
                <a:cs typeface="Arial" panose="020B0604020202020204" pitchFamily="34" charset="0"/>
              </a:defRPr>
            </a:lvl3pPr>
            <a:lvl4pPr marL="1600200" indent="-228600" defTabSz="955675">
              <a:defRPr>
                <a:solidFill>
                  <a:schemeClr val="tx1"/>
                </a:solidFill>
                <a:latin typeface="Arial" panose="020B0604020202020204" pitchFamily="34" charset="0"/>
                <a:cs typeface="Arial" panose="020B0604020202020204" pitchFamily="34" charset="0"/>
              </a:defRPr>
            </a:lvl4pPr>
            <a:lvl5pPr marL="2057400" indent="-228600" defTabSz="955675">
              <a:defRPr>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9905ED7-D155-4C9B-BE30-6A4952CD5373}" type="slidenum">
              <a:rPr lang="ru-RU" altLang="en-US" smtClean="0"/>
              <a:pPr/>
              <a:t>5</a:t>
            </a:fld>
            <a:endParaRPr lang="ru-RU" altLang="en-US"/>
          </a:p>
        </p:txBody>
      </p:sp>
      <p:sp>
        <p:nvSpPr>
          <p:cNvPr id="41987" name="Rectangle 2"/>
          <p:cNvSpPr>
            <a:spLocks noGrp="1" noRot="1" noChangeAspect="1" noChangeArrowheads="1" noTextEdit="1"/>
          </p:cNvSpPr>
          <p:nvPr>
            <p:ph type="sldImg"/>
          </p:nvPr>
        </p:nvSpPr>
        <p:spPr>
          <a:xfrm>
            <a:off x="422275" y="1241425"/>
            <a:ext cx="5953125" cy="3349625"/>
          </a:xfrm>
          <a:ln/>
        </p:spPr>
      </p:sp>
      <p:sp>
        <p:nvSpPr>
          <p:cNvPr id="4198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731404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55675">
              <a:defRPr>
                <a:solidFill>
                  <a:schemeClr val="tx1"/>
                </a:solidFill>
                <a:latin typeface="Arial" panose="020B0604020202020204" pitchFamily="34" charset="0"/>
                <a:cs typeface="Arial" panose="020B0604020202020204" pitchFamily="34" charset="0"/>
              </a:defRPr>
            </a:lvl1pPr>
            <a:lvl2pPr marL="742950" indent="-285750" defTabSz="955675">
              <a:defRPr>
                <a:solidFill>
                  <a:schemeClr val="tx1"/>
                </a:solidFill>
                <a:latin typeface="Arial" panose="020B0604020202020204" pitchFamily="34" charset="0"/>
                <a:cs typeface="Arial" panose="020B0604020202020204" pitchFamily="34" charset="0"/>
              </a:defRPr>
            </a:lvl2pPr>
            <a:lvl3pPr marL="1143000" indent="-228600" defTabSz="955675">
              <a:defRPr>
                <a:solidFill>
                  <a:schemeClr val="tx1"/>
                </a:solidFill>
                <a:latin typeface="Arial" panose="020B0604020202020204" pitchFamily="34" charset="0"/>
                <a:cs typeface="Arial" panose="020B0604020202020204" pitchFamily="34" charset="0"/>
              </a:defRPr>
            </a:lvl3pPr>
            <a:lvl4pPr marL="1600200" indent="-228600" defTabSz="955675">
              <a:defRPr>
                <a:solidFill>
                  <a:schemeClr val="tx1"/>
                </a:solidFill>
                <a:latin typeface="Arial" panose="020B0604020202020204" pitchFamily="34" charset="0"/>
                <a:cs typeface="Arial" panose="020B0604020202020204" pitchFamily="34" charset="0"/>
              </a:defRPr>
            </a:lvl4pPr>
            <a:lvl5pPr marL="2057400" indent="-228600" defTabSz="955675">
              <a:defRPr>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9905ED7-D155-4C9B-BE30-6A4952CD5373}" type="slidenum">
              <a:rPr lang="ru-RU" altLang="en-US" smtClean="0"/>
              <a:pPr/>
              <a:t>6</a:t>
            </a:fld>
            <a:endParaRPr lang="ru-RU" altLang="en-US"/>
          </a:p>
        </p:txBody>
      </p:sp>
      <p:sp>
        <p:nvSpPr>
          <p:cNvPr id="41987" name="Rectangle 2"/>
          <p:cNvSpPr>
            <a:spLocks noGrp="1" noRot="1" noChangeAspect="1" noChangeArrowheads="1" noTextEdit="1"/>
          </p:cNvSpPr>
          <p:nvPr>
            <p:ph type="sldImg"/>
          </p:nvPr>
        </p:nvSpPr>
        <p:spPr>
          <a:xfrm>
            <a:off x="422275" y="1241425"/>
            <a:ext cx="5953125" cy="3349625"/>
          </a:xfrm>
          <a:ln/>
        </p:spPr>
      </p:sp>
      <p:sp>
        <p:nvSpPr>
          <p:cNvPr id="4198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361727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0DC343D0-11FE-42E4-B3AA-62726FA2EF72}" type="slidenum">
              <a:rPr lang="en-US" smtClean="0"/>
              <a:t>10</a:t>
            </a:fld>
            <a:endParaRPr lang="en-US"/>
          </a:p>
        </p:txBody>
      </p:sp>
    </p:spTree>
    <p:extLst>
      <p:ext uri="{BB962C8B-B14F-4D97-AF65-F5344CB8AC3E}">
        <p14:creationId xmlns:p14="http://schemas.microsoft.com/office/powerpoint/2010/main" val="500821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55675">
              <a:defRPr>
                <a:solidFill>
                  <a:schemeClr val="tx1"/>
                </a:solidFill>
                <a:latin typeface="Arial" panose="020B0604020202020204" pitchFamily="34" charset="0"/>
                <a:cs typeface="Arial" panose="020B0604020202020204" pitchFamily="34" charset="0"/>
              </a:defRPr>
            </a:lvl1pPr>
            <a:lvl2pPr marL="742950" indent="-285750" defTabSz="955675">
              <a:defRPr>
                <a:solidFill>
                  <a:schemeClr val="tx1"/>
                </a:solidFill>
                <a:latin typeface="Arial" panose="020B0604020202020204" pitchFamily="34" charset="0"/>
                <a:cs typeface="Arial" panose="020B0604020202020204" pitchFamily="34" charset="0"/>
              </a:defRPr>
            </a:lvl2pPr>
            <a:lvl3pPr marL="1143000" indent="-228600" defTabSz="955675">
              <a:defRPr>
                <a:solidFill>
                  <a:schemeClr val="tx1"/>
                </a:solidFill>
                <a:latin typeface="Arial" panose="020B0604020202020204" pitchFamily="34" charset="0"/>
                <a:cs typeface="Arial" panose="020B0604020202020204" pitchFamily="34" charset="0"/>
              </a:defRPr>
            </a:lvl3pPr>
            <a:lvl4pPr marL="1600200" indent="-228600" defTabSz="955675">
              <a:defRPr>
                <a:solidFill>
                  <a:schemeClr val="tx1"/>
                </a:solidFill>
                <a:latin typeface="Arial" panose="020B0604020202020204" pitchFamily="34" charset="0"/>
                <a:cs typeface="Arial" panose="020B0604020202020204" pitchFamily="34" charset="0"/>
              </a:defRPr>
            </a:lvl4pPr>
            <a:lvl5pPr marL="2057400" indent="-228600" defTabSz="955675">
              <a:defRPr>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9905ED7-D155-4C9B-BE30-6A4952CD5373}" type="slidenum">
              <a:rPr lang="ru-RU" altLang="en-US" smtClean="0"/>
              <a:pPr/>
              <a:t>11</a:t>
            </a:fld>
            <a:endParaRPr lang="ru-RU" altLang="en-US"/>
          </a:p>
        </p:txBody>
      </p:sp>
      <p:sp>
        <p:nvSpPr>
          <p:cNvPr id="41987" name="Rectangle 2"/>
          <p:cNvSpPr>
            <a:spLocks noGrp="1" noRot="1" noChangeAspect="1" noChangeArrowheads="1" noTextEdit="1"/>
          </p:cNvSpPr>
          <p:nvPr>
            <p:ph type="sldImg"/>
          </p:nvPr>
        </p:nvSpPr>
        <p:spPr>
          <a:xfrm>
            <a:off x="422275" y="1241425"/>
            <a:ext cx="5953125" cy="3349625"/>
          </a:xfrm>
          <a:ln/>
        </p:spPr>
      </p:sp>
      <p:sp>
        <p:nvSpPr>
          <p:cNvPr id="41988" name="Rectangle 3"/>
          <p:cNvSpPr>
            <a:spLocks noGrp="1" noChangeArrowheads="1"/>
          </p:cNvSpPr>
          <p:nvPr>
            <p:ph type="body" idx="1"/>
          </p:nvPr>
        </p:nvSpPr>
        <p:spPr>
          <a:noFill/>
        </p:spPr>
        <p:txBody>
          <a:bodyPr/>
          <a:lstStyle/>
          <a:p>
            <a:pPr eaLnBrk="1" hangingPunct="1"/>
            <a:r>
              <a:rPr lang="en-US" altLang="en-US" dirty="0"/>
              <a:t>I will now</a:t>
            </a:r>
            <a:r>
              <a:rPr lang="en-US" altLang="en-US" baseline="0" dirty="0"/>
              <a:t> talk about the first Aeolus Validation Experiment at OHP, </a:t>
            </a:r>
            <a:r>
              <a:rPr lang="en-US" altLang="en-US" baseline="0" dirty="0" err="1"/>
              <a:t>AboVE</a:t>
            </a:r>
            <a:r>
              <a:rPr lang="en-US" altLang="en-US" baseline="0" dirty="0"/>
              <a:t>-OHP campaign that took place last January and included 21 nights of lidar operation and simultaneous radiosoundings. Unfortunately, Aeolus was put in standby shortly after the campaign start and we could validate only a limited number of Aeolus overpasses close to OHP. </a:t>
            </a:r>
          </a:p>
          <a:p>
            <a:pPr eaLnBrk="1" hangingPunct="1"/>
            <a:endParaRPr lang="en-US" altLang="en-US" baseline="0" dirty="0"/>
          </a:p>
          <a:p>
            <a:pPr eaLnBrk="1" hangingPunct="1"/>
            <a:r>
              <a:rPr lang="en-US" altLang="en-US" baseline="0" dirty="0"/>
              <a:t>This map shows the sampling range of OHP lidar color-coded by altitude, radiosonde tracks and Aeolus sampling locations along ascending and descending orbits. The current orbit of Aeolus is not optimal with respect to OHP location and the minimum distance to nearest overpasses is more than 60 km. Nevertheless, we got some nice cases of intercomparison</a:t>
            </a:r>
            <a:endParaRPr lang="en-US" altLang="en-US" dirty="0"/>
          </a:p>
        </p:txBody>
      </p:sp>
    </p:spTree>
    <p:extLst>
      <p:ext uri="{BB962C8B-B14F-4D97-AF65-F5344CB8AC3E}">
        <p14:creationId xmlns:p14="http://schemas.microsoft.com/office/powerpoint/2010/main" val="2894396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3125" cy="3349625"/>
          </a:xfrm>
        </p:spPr>
      </p:sp>
      <p:sp>
        <p:nvSpPr>
          <p:cNvPr id="3" name="Espace réservé des notes 2"/>
          <p:cNvSpPr>
            <a:spLocks noGrp="1"/>
          </p:cNvSpPr>
          <p:nvPr>
            <p:ph type="body" idx="1"/>
          </p:nvPr>
        </p:nvSpPr>
        <p:spPr/>
        <p:txBody>
          <a:bodyPr/>
          <a:lstStyle/>
          <a:p>
            <a:r>
              <a:rPr lang="en-US" baseline="0" dirty="0"/>
              <a:t>I will show an example of such case. This is time curtain of wind from OHP lidar, which was started sometime before the Aeolus overpass. This is the radiosonde ascent with the same color-coding as the lidar curtain. These are relative locations of the measurements.</a:t>
            </a:r>
          </a:p>
          <a:p>
            <a:r>
              <a:rPr lang="en-US" baseline="0" dirty="0"/>
              <a:t>(-)</a:t>
            </a:r>
          </a:p>
          <a:p>
            <a:r>
              <a:rPr lang="en-US" baseline="0" dirty="0"/>
              <a:t>Here, the blue line shows the OHP lidar profile averaged over this period and projected onto the Aeolus line of sight. The cyan profile is a 2 minutes average and I am going to show how it has evolved over time. </a:t>
            </a:r>
            <a:endParaRPr lang="en-US" dirty="0"/>
          </a:p>
        </p:txBody>
      </p:sp>
      <p:sp>
        <p:nvSpPr>
          <p:cNvPr id="4" name="Espace réservé du numéro de diapositive 3"/>
          <p:cNvSpPr>
            <a:spLocks noGrp="1"/>
          </p:cNvSpPr>
          <p:nvPr>
            <p:ph type="sldNum" sz="quarter" idx="10"/>
          </p:nvPr>
        </p:nvSpPr>
        <p:spPr/>
        <p:txBody>
          <a:bodyPr/>
          <a:lstStyle/>
          <a:p>
            <a:fld id="{0DC343D0-11FE-42E4-B3AA-62726FA2EF72}" type="slidenum">
              <a:rPr lang="en-US" smtClean="0"/>
              <a:t>12</a:t>
            </a:fld>
            <a:endParaRPr lang="en-US"/>
          </a:p>
        </p:txBody>
      </p:sp>
    </p:spTree>
    <p:extLst>
      <p:ext uri="{BB962C8B-B14F-4D97-AF65-F5344CB8AC3E}">
        <p14:creationId xmlns:p14="http://schemas.microsoft.com/office/powerpoint/2010/main" val="2904372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692B95C7-56A6-451C-B285-FAC2032FAEA0}" type="datetimeFigureOut">
              <a:rPr lang="en-US" smtClean="0"/>
              <a:t>4/26/20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58856-A358-45DE-BE60-E6A13137E093}" type="slidenum">
              <a:rPr lang="en-US" smtClean="0"/>
              <a:t>‹N°›</a:t>
            </a:fld>
            <a:endParaRPr lang="en-US"/>
          </a:p>
        </p:txBody>
      </p:sp>
    </p:spTree>
    <p:extLst>
      <p:ext uri="{BB962C8B-B14F-4D97-AF65-F5344CB8AC3E}">
        <p14:creationId xmlns:p14="http://schemas.microsoft.com/office/powerpoint/2010/main" val="4031786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92B95C7-56A6-451C-B285-FAC2032FAEA0}" type="datetimeFigureOut">
              <a:rPr lang="en-US" smtClean="0"/>
              <a:t>4/26/20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58856-A358-45DE-BE60-E6A13137E093}" type="slidenum">
              <a:rPr lang="en-US" smtClean="0"/>
              <a:t>‹N°›</a:t>
            </a:fld>
            <a:endParaRPr lang="en-US"/>
          </a:p>
        </p:txBody>
      </p:sp>
    </p:spTree>
    <p:extLst>
      <p:ext uri="{BB962C8B-B14F-4D97-AF65-F5344CB8AC3E}">
        <p14:creationId xmlns:p14="http://schemas.microsoft.com/office/powerpoint/2010/main" val="2563437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92B95C7-56A6-451C-B285-FAC2032FAEA0}" type="datetimeFigureOut">
              <a:rPr lang="en-US" smtClean="0"/>
              <a:t>4/26/20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58856-A358-45DE-BE60-E6A13137E093}" type="slidenum">
              <a:rPr lang="en-US" smtClean="0"/>
              <a:t>‹N°›</a:t>
            </a:fld>
            <a:endParaRPr lang="en-US"/>
          </a:p>
        </p:txBody>
      </p:sp>
    </p:spTree>
    <p:extLst>
      <p:ext uri="{BB962C8B-B14F-4D97-AF65-F5344CB8AC3E}">
        <p14:creationId xmlns:p14="http://schemas.microsoft.com/office/powerpoint/2010/main" val="74101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92B95C7-56A6-451C-B285-FAC2032FAEA0}" type="datetimeFigureOut">
              <a:rPr lang="en-US" smtClean="0"/>
              <a:t>4/26/20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58856-A358-45DE-BE60-E6A13137E093}" type="slidenum">
              <a:rPr lang="en-US" smtClean="0"/>
              <a:t>‹N°›</a:t>
            </a:fld>
            <a:endParaRPr lang="en-US"/>
          </a:p>
        </p:txBody>
      </p:sp>
    </p:spTree>
    <p:extLst>
      <p:ext uri="{BB962C8B-B14F-4D97-AF65-F5344CB8AC3E}">
        <p14:creationId xmlns:p14="http://schemas.microsoft.com/office/powerpoint/2010/main" val="279263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692B95C7-56A6-451C-B285-FAC2032FAEA0}" type="datetimeFigureOut">
              <a:rPr lang="en-US" smtClean="0"/>
              <a:t>4/26/20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58856-A358-45DE-BE60-E6A13137E093}" type="slidenum">
              <a:rPr lang="en-US" smtClean="0"/>
              <a:t>‹N°›</a:t>
            </a:fld>
            <a:endParaRPr lang="en-US"/>
          </a:p>
        </p:txBody>
      </p:sp>
    </p:spTree>
    <p:extLst>
      <p:ext uri="{BB962C8B-B14F-4D97-AF65-F5344CB8AC3E}">
        <p14:creationId xmlns:p14="http://schemas.microsoft.com/office/powerpoint/2010/main" val="700845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692B95C7-56A6-451C-B285-FAC2032FAEA0}" type="datetimeFigureOut">
              <a:rPr lang="en-US" smtClean="0"/>
              <a:t>4/26/20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58856-A358-45DE-BE60-E6A13137E093}" type="slidenum">
              <a:rPr lang="en-US" smtClean="0"/>
              <a:t>‹N°›</a:t>
            </a:fld>
            <a:endParaRPr lang="en-US"/>
          </a:p>
        </p:txBody>
      </p:sp>
    </p:spTree>
    <p:extLst>
      <p:ext uri="{BB962C8B-B14F-4D97-AF65-F5344CB8AC3E}">
        <p14:creationId xmlns:p14="http://schemas.microsoft.com/office/powerpoint/2010/main" val="2031218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692B95C7-56A6-451C-B285-FAC2032FAEA0}" type="datetimeFigureOut">
              <a:rPr lang="en-US" smtClean="0"/>
              <a:t>4/26/20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458856-A358-45DE-BE60-E6A13137E093}" type="slidenum">
              <a:rPr lang="en-US" smtClean="0"/>
              <a:t>‹N°›</a:t>
            </a:fld>
            <a:endParaRPr lang="en-US"/>
          </a:p>
        </p:txBody>
      </p:sp>
    </p:spTree>
    <p:extLst>
      <p:ext uri="{BB962C8B-B14F-4D97-AF65-F5344CB8AC3E}">
        <p14:creationId xmlns:p14="http://schemas.microsoft.com/office/powerpoint/2010/main" val="3312663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692B95C7-56A6-451C-B285-FAC2032FAEA0}" type="datetimeFigureOut">
              <a:rPr lang="en-US" smtClean="0"/>
              <a:t>4/26/20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458856-A358-45DE-BE60-E6A13137E093}" type="slidenum">
              <a:rPr lang="en-US" smtClean="0"/>
              <a:t>‹N°›</a:t>
            </a:fld>
            <a:endParaRPr lang="en-US"/>
          </a:p>
        </p:txBody>
      </p:sp>
    </p:spTree>
    <p:extLst>
      <p:ext uri="{BB962C8B-B14F-4D97-AF65-F5344CB8AC3E}">
        <p14:creationId xmlns:p14="http://schemas.microsoft.com/office/powerpoint/2010/main" val="3421209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2B95C7-56A6-451C-B285-FAC2032FAEA0}" type="datetimeFigureOut">
              <a:rPr lang="en-US" smtClean="0"/>
              <a:t>4/26/20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458856-A358-45DE-BE60-E6A13137E093}" type="slidenum">
              <a:rPr lang="en-US" smtClean="0"/>
              <a:t>‹N°›</a:t>
            </a:fld>
            <a:endParaRPr lang="en-US"/>
          </a:p>
        </p:txBody>
      </p:sp>
    </p:spTree>
    <p:extLst>
      <p:ext uri="{BB962C8B-B14F-4D97-AF65-F5344CB8AC3E}">
        <p14:creationId xmlns:p14="http://schemas.microsoft.com/office/powerpoint/2010/main" val="204550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692B95C7-56A6-451C-B285-FAC2032FAEA0}" type="datetimeFigureOut">
              <a:rPr lang="en-US" smtClean="0"/>
              <a:t>4/26/20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58856-A358-45DE-BE60-E6A13137E093}" type="slidenum">
              <a:rPr lang="en-US" smtClean="0"/>
              <a:t>‹N°›</a:t>
            </a:fld>
            <a:endParaRPr lang="en-US"/>
          </a:p>
        </p:txBody>
      </p:sp>
    </p:spTree>
    <p:extLst>
      <p:ext uri="{BB962C8B-B14F-4D97-AF65-F5344CB8AC3E}">
        <p14:creationId xmlns:p14="http://schemas.microsoft.com/office/powerpoint/2010/main" val="3813254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692B95C7-56A6-451C-B285-FAC2032FAEA0}" type="datetimeFigureOut">
              <a:rPr lang="en-US" smtClean="0"/>
              <a:t>4/26/20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58856-A358-45DE-BE60-E6A13137E093}" type="slidenum">
              <a:rPr lang="en-US" smtClean="0"/>
              <a:t>‹N°›</a:t>
            </a:fld>
            <a:endParaRPr lang="en-US"/>
          </a:p>
        </p:txBody>
      </p:sp>
    </p:spTree>
    <p:extLst>
      <p:ext uri="{BB962C8B-B14F-4D97-AF65-F5344CB8AC3E}">
        <p14:creationId xmlns:p14="http://schemas.microsoft.com/office/powerpoint/2010/main" val="2132269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2B95C7-56A6-451C-B285-FAC2032FAEA0}" type="datetimeFigureOut">
              <a:rPr lang="en-US" smtClean="0"/>
              <a:t>4/26/20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458856-A358-45DE-BE60-E6A13137E093}" type="slidenum">
              <a:rPr lang="en-US" smtClean="0"/>
              <a:t>‹N°›</a:t>
            </a:fld>
            <a:endParaRPr lang="en-US"/>
          </a:p>
        </p:txBody>
      </p:sp>
    </p:spTree>
    <p:extLst>
      <p:ext uri="{BB962C8B-B14F-4D97-AF65-F5344CB8AC3E}">
        <p14:creationId xmlns:p14="http://schemas.microsoft.com/office/powerpoint/2010/main" val="7635197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23.png"/><Relationship Id="rId4" Type="http://schemas.openxmlformats.org/officeDocument/2006/relationships/image" Target="../media/image32.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14400" y="1011874"/>
            <a:ext cx="9572625" cy="769937"/>
          </a:xfrm>
        </p:spPr>
        <p:txBody>
          <a:bodyPr anchor="ctr">
            <a:noAutofit/>
          </a:bodyPr>
          <a:lstStyle/>
          <a:p>
            <a:r>
              <a:rPr lang="en-US" altLang="en-US" sz="2400" b="1" dirty="0">
                <a:solidFill>
                  <a:srgbClr val="7030A0"/>
                </a:solidFill>
                <a:latin typeface="Garamond" panose="02020404030301010803" pitchFamily="18" charset="0"/>
              </a:rPr>
              <a:t>Validation of ESA Aeolus wind observations using French ground-based Rayleigh Doppler lidars at midlatitude and tropical sites</a:t>
            </a:r>
            <a:endParaRPr lang="ru-RU" altLang="en-US" sz="2400" b="1" dirty="0">
              <a:solidFill>
                <a:srgbClr val="7030A0"/>
              </a:solidFill>
              <a:latin typeface="Garamond" panose="02020404030301010803" pitchFamily="18" charset="0"/>
            </a:endParaRPr>
          </a:p>
        </p:txBody>
      </p:sp>
      <p:sp>
        <p:nvSpPr>
          <p:cNvPr id="4099" name="Rectangle 3"/>
          <p:cNvSpPr>
            <a:spLocks noGrp="1" noChangeArrowheads="1"/>
          </p:cNvSpPr>
          <p:nvPr>
            <p:ph type="subTitle" idx="1"/>
          </p:nvPr>
        </p:nvSpPr>
        <p:spPr>
          <a:xfrm>
            <a:off x="1687823" y="1915477"/>
            <a:ext cx="8461375" cy="1079500"/>
          </a:xfrm>
        </p:spPr>
        <p:txBody>
          <a:bodyPr>
            <a:noAutofit/>
          </a:bodyPr>
          <a:lstStyle/>
          <a:p>
            <a:pPr>
              <a:spcBef>
                <a:spcPts val="0"/>
              </a:spcBef>
              <a:spcAft>
                <a:spcPts val="600"/>
              </a:spcAft>
            </a:pPr>
            <a:r>
              <a:rPr lang="en-US" sz="1800" dirty="0">
                <a:latin typeface="Garamond" panose="02020404030301010803" pitchFamily="18" charset="0"/>
              </a:rPr>
              <a:t>S. M. Khaykin</a:t>
            </a:r>
            <a:r>
              <a:rPr lang="en-US" sz="1800" baseline="30000" dirty="0">
                <a:latin typeface="Garamond" panose="02020404030301010803" pitchFamily="18" charset="0"/>
              </a:rPr>
              <a:t>1</a:t>
            </a:r>
            <a:r>
              <a:rPr lang="en-US" sz="1800" dirty="0">
                <a:latin typeface="Garamond" panose="02020404030301010803" pitchFamily="18" charset="0"/>
              </a:rPr>
              <a:t>, </a:t>
            </a:r>
            <a:r>
              <a:rPr lang="en-US" sz="1800" b="1" dirty="0">
                <a:latin typeface="Garamond" panose="02020404030301010803" pitchFamily="18" charset="0"/>
              </a:rPr>
              <a:t>A. Hauchecorne*</a:t>
            </a:r>
            <a:r>
              <a:rPr lang="en-US" sz="1800" b="1" baseline="30000" dirty="0">
                <a:latin typeface="Garamond" panose="02020404030301010803" pitchFamily="18" charset="0"/>
              </a:rPr>
              <a:t>1</a:t>
            </a:r>
            <a:r>
              <a:rPr lang="en-US" sz="1800" dirty="0">
                <a:latin typeface="Garamond" panose="02020404030301010803" pitchFamily="18" charset="0"/>
              </a:rPr>
              <a:t>, R. Wing</a:t>
            </a:r>
            <a:r>
              <a:rPr lang="en-US" sz="1800" b="1" baseline="30000" dirty="0">
                <a:latin typeface="Garamond" panose="02020404030301010803" pitchFamily="18" charset="0"/>
              </a:rPr>
              <a:t>1</a:t>
            </a:r>
            <a:r>
              <a:rPr lang="en-US" sz="1800" dirty="0">
                <a:latin typeface="Garamond" panose="02020404030301010803" pitchFamily="18" charset="0"/>
              </a:rPr>
              <a:t>, J.-F. Mariscal</a:t>
            </a:r>
            <a:r>
              <a:rPr lang="en-US" sz="1800" b="1" baseline="30000" dirty="0">
                <a:latin typeface="Garamond" panose="02020404030301010803" pitchFamily="18" charset="0"/>
              </a:rPr>
              <a:t>1</a:t>
            </a:r>
            <a:r>
              <a:rPr lang="en-US" sz="1800" dirty="0">
                <a:latin typeface="Garamond" panose="02020404030301010803" pitchFamily="18" charset="0"/>
              </a:rPr>
              <a:t>, J. Porteneuve</a:t>
            </a:r>
            <a:r>
              <a:rPr lang="en-US" sz="1800" b="1" baseline="30000" dirty="0">
                <a:latin typeface="Garamond" panose="02020404030301010803" pitchFamily="18" charset="0"/>
              </a:rPr>
              <a:t>1</a:t>
            </a:r>
            <a:r>
              <a:rPr lang="en-US" sz="1800" dirty="0">
                <a:latin typeface="Garamond" panose="02020404030301010803" pitchFamily="18" charset="0"/>
              </a:rPr>
              <a:t>, J.-P. Cammas</a:t>
            </a:r>
            <a:r>
              <a:rPr lang="en-US" sz="1800" baseline="30000" dirty="0">
                <a:latin typeface="Garamond" panose="02020404030301010803" pitchFamily="18" charset="0"/>
              </a:rPr>
              <a:t>2</a:t>
            </a:r>
            <a:r>
              <a:rPr lang="en-US" sz="1800" dirty="0">
                <a:latin typeface="Garamond" panose="02020404030301010803" pitchFamily="18" charset="0"/>
              </a:rPr>
              <a:t>, N. Marquestaut</a:t>
            </a:r>
            <a:r>
              <a:rPr lang="en-US" sz="1800" baseline="30000" dirty="0">
                <a:latin typeface="Garamond" panose="02020404030301010803" pitchFamily="18" charset="0"/>
              </a:rPr>
              <a:t>2</a:t>
            </a:r>
            <a:r>
              <a:rPr lang="en-US" sz="1800" dirty="0">
                <a:latin typeface="Garamond" panose="02020404030301010803" pitchFamily="18" charset="0"/>
              </a:rPr>
              <a:t>,  G. Payen</a:t>
            </a:r>
            <a:r>
              <a:rPr lang="en-US" sz="1800" baseline="30000" dirty="0">
                <a:latin typeface="Garamond" panose="02020404030301010803" pitchFamily="18" charset="0"/>
              </a:rPr>
              <a:t>2</a:t>
            </a:r>
            <a:r>
              <a:rPr lang="en-US" sz="1800" dirty="0">
                <a:latin typeface="Garamond" panose="02020404030301010803" pitchFamily="18" charset="0"/>
              </a:rPr>
              <a:t>, V. Duflot</a:t>
            </a:r>
            <a:r>
              <a:rPr lang="en-US" sz="1800" baseline="30000" dirty="0">
                <a:latin typeface="Garamond" panose="02020404030301010803" pitchFamily="18" charset="0"/>
              </a:rPr>
              <a:t>2</a:t>
            </a:r>
            <a:r>
              <a:rPr lang="en-US" sz="1800" dirty="0">
                <a:latin typeface="Garamond" panose="02020404030301010803" pitchFamily="18" charset="0"/>
              </a:rPr>
              <a:t> </a:t>
            </a:r>
            <a:endParaRPr lang="en-US" sz="1800" baseline="30000" dirty="0">
              <a:latin typeface="Garamond" panose="02020404030301010803" pitchFamily="18" charset="0"/>
            </a:endParaRPr>
          </a:p>
          <a:p>
            <a:pPr>
              <a:spcBef>
                <a:spcPts val="0"/>
              </a:spcBef>
            </a:pPr>
            <a:r>
              <a:rPr lang="fr-FR" altLang="ja-JP" sz="1400" baseline="30000" dirty="0">
                <a:latin typeface="Garamond" panose="02020404030301010803" pitchFamily="18" charset="0"/>
                <a:ea typeface="MS PGothic" panose="020B0600070205080204" pitchFamily="34" charset="-128"/>
              </a:rPr>
              <a:t>1</a:t>
            </a:r>
            <a:r>
              <a:rPr lang="fr-FR" altLang="ja-JP" sz="1400" dirty="0">
                <a:latin typeface="Garamond" panose="02020404030301010803" pitchFamily="18" charset="0"/>
                <a:ea typeface="MS PGothic" panose="020B0600070205080204" pitchFamily="34" charset="-128"/>
              </a:rPr>
              <a:t> LATMOS-IPSL, UVSQ, Sorbonne Université, CNRS, Guyancourt, France</a:t>
            </a:r>
          </a:p>
          <a:p>
            <a:pPr lvl="0"/>
            <a:r>
              <a:rPr lang="fr-FR" altLang="en-US" sz="1400" baseline="30000" dirty="0">
                <a:latin typeface="Garamond" panose="02020404030301010803" pitchFamily="18" charset="0"/>
                <a:ea typeface="MS PGothic" panose="020B0600070205080204" pitchFamily="34" charset="-128"/>
              </a:rPr>
              <a:t>  2</a:t>
            </a:r>
            <a:r>
              <a:rPr lang="fr-FR" altLang="en-US" sz="1400" dirty="0">
                <a:latin typeface="Garamond" panose="02020404030301010803" pitchFamily="18" charset="0"/>
                <a:ea typeface="MS PGothic" panose="020B0600070205080204" pitchFamily="34" charset="-128"/>
              </a:rPr>
              <a:t> OSUR, Université de la Réunion, Saint-Denis, La Réunion, France</a:t>
            </a:r>
            <a:r>
              <a:rPr lang="en-US" altLang="en-US" sz="1400" dirty="0">
                <a:latin typeface="Garamond" panose="02020404030301010803" pitchFamily="18" charset="0"/>
                <a:ea typeface="MS PGothic" panose="020B0600070205080204" pitchFamily="34" charset="-128"/>
              </a:rPr>
              <a:t> </a:t>
            </a:r>
          </a:p>
          <a:p>
            <a:pPr eaLnBrk="1" hangingPunct="1"/>
            <a:endParaRPr lang="ru-RU" altLang="en-US" sz="1200" dirty="0">
              <a:latin typeface="Garamond" panose="02020404030301010803" pitchFamily="18" charset="0"/>
            </a:endParaRPr>
          </a:p>
        </p:txBody>
      </p:sp>
      <p:pic>
        <p:nvPicPr>
          <p:cNvPr id="4100" name="Picture 2" descr="logo-UVS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19" y="192147"/>
            <a:ext cx="143668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4" descr="ÐÐ°ÑÑÐ¸Ð½ÐºÐ¸ Ð¿Ð¾ Ð·Ð°Ð¿ÑÐ¾ÑÑ latmos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9198" y="-73723"/>
            <a:ext cx="1985962"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Image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54043" y="3439954"/>
            <a:ext cx="1984031" cy="2646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ChangeArrowheads="1"/>
          </p:cNvSpPr>
          <p:nvPr/>
        </p:nvSpPr>
        <p:spPr bwMode="auto">
          <a:xfrm>
            <a:off x="4932921" y="6489700"/>
            <a:ext cx="215315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300" dirty="0">
                <a:latin typeface="Candara" panose="020E0502030303020204" pitchFamily="34" charset="0"/>
              </a:rPr>
              <a:t>EGU General Assembly 2020</a:t>
            </a:r>
          </a:p>
        </p:txBody>
      </p:sp>
      <p:pic>
        <p:nvPicPr>
          <p:cNvPr id="2050" name="Picture 2" descr="https://az659834.vo.msecnd.net/eventsairwesteuprod/production-nikal-public/029d91e2f2a84dacac5f0ea3ea54f129"/>
          <p:cNvPicPr>
            <a:picLocks noChangeAspect="1" noChangeArrowheads="1"/>
          </p:cNvPicPr>
          <p:nvPr/>
        </p:nvPicPr>
        <p:blipFill rotWithShape="1">
          <a:blip r:embed="rId6">
            <a:extLst>
              <a:ext uri="{28A0092B-C50C-407E-A947-70E740481C1C}">
                <a14:useLocalDpi xmlns:a14="http://schemas.microsoft.com/office/drawing/2010/main" val="0"/>
              </a:ext>
            </a:extLst>
          </a:blip>
          <a:srcRect l="49902" b="33556"/>
          <a:stretch/>
        </p:blipFill>
        <p:spPr bwMode="auto">
          <a:xfrm>
            <a:off x="5035826" y="3436109"/>
            <a:ext cx="3709772" cy="26508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IMG_5507"/>
          <p:cNvPicPr>
            <a:picLocks noChangeAspect="1" noChangeArrowheads="1"/>
          </p:cNvPicPr>
          <p:nvPr/>
        </p:nvPicPr>
        <p:blipFill>
          <a:blip r:embed="rId7">
            <a:extLst>
              <a:ext uri="{28A0092B-C50C-407E-A947-70E740481C1C}">
                <a14:useLocalDpi xmlns:a14="http://schemas.microsoft.com/office/drawing/2010/main" val="0"/>
              </a:ext>
            </a:extLst>
          </a:blip>
          <a:srcRect l="24474" r="10039"/>
          <a:stretch>
            <a:fillRect/>
          </a:stretch>
        </p:blipFill>
        <p:spPr bwMode="auto">
          <a:xfrm>
            <a:off x="296585" y="3436462"/>
            <a:ext cx="2538190" cy="2650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 4"/>
          <p:cNvPicPr>
            <a:picLocks noChangeAspect="1"/>
          </p:cNvPicPr>
          <p:nvPr/>
        </p:nvPicPr>
        <p:blipFill>
          <a:blip r:embed="rId8" cstate="print">
            <a:extLst>
              <a:ext uri="{28A0092B-C50C-407E-A947-70E740481C1C}">
                <a14:useLocalDpi xmlns:a14="http://schemas.microsoft.com/office/drawing/2010/main" val="0"/>
              </a:ext>
            </a:extLst>
          </a:blip>
          <a:srcRect l="8273" t="6131" r="24146" b="5563"/>
          <a:stretch>
            <a:fillRect/>
          </a:stretch>
        </p:blipFill>
        <p:spPr bwMode="auto">
          <a:xfrm>
            <a:off x="8941863" y="3436110"/>
            <a:ext cx="2702578" cy="2650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6021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18747" y="551289"/>
            <a:ext cx="8172450" cy="1508105"/>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1600" dirty="0"/>
              <a:t>During </a:t>
            </a:r>
            <a:r>
              <a:rPr lang="en-US" sz="1600" dirty="0" err="1"/>
              <a:t>AboVE</a:t>
            </a:r>
            <a:r>
              <a:rPr lang="en-US" sz="1600" dirty="0"/>
              <a:t>-Maido, 3 </a:t>
            </a:r>
            <a:r>
              <a:rPr lang="en-US" sz="1600" dirty="0" err="1"/>
              <a:t>asc</a:t>
            </a:r>
            <a:r>
              <a:rPr lang="en-US" sz="1600" dirty="0"/>
              <a:t> + 3 </a:t>
            </a:r>
            <a:r>
              <a:rPr lang="en-US" sz="1600" dirty="0" err="1"/>
              <a:t>dsc</a:t>
            </a:r>
            <a:r>
              <a:rPr lang="en-US" sz="1600" dirty="0"/>
              <a:t> Aeolus-collocated measurements have been done</a:t>
            </a:r>
          </a:p>
          <a:p>
            <a:pPr marL="285750" indent="-285750">
              <a:spcBef>
                <a:spcPts val="600"/>
              </a:spcBef>
              <a:buFont typeface="Arial" panose="020B0604020202020204" pitchFamily="34" charset="0"/>
              <a:buChar char="•"/>
            </a:pPr>
            <a:r>
              <a:rPr lang="en-US" sz="1600" dirty="0"/>
              <a:t>Perfect timing for the balloon launches and LiWind operation on Cal/Val nights</a:t>
            </a:r>
          </a:p>
          <a:p>
            <a:pPr marL="285750" indent="-285750">
              <a:spcBef>
                <a:spcPts val="600"/>
              </a:spcBef>
              <a:buFont typeface="Arial" panose="020B0604020202020204" pitchFamily="34" charset="0"/>
              <a:buChar char="•"/>
            </a:pPr>
            <a:r>
              <a:rPr lang="en-US" sz="1600" dirty="0"/>
              <a:t>Preliminary results of Cal/Val are very encouraging, Aeolus appears capable of reproducing vertical structures in the wind profile with scales comparable to its vertical resolution</a:t>
            </a:r>
          </a:p>
          <a:p>
            <a:endParaRPr lang="en-US" dirty="0"/>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8670" y="3099344"/>
            <a:ext cx="3945910" cy="3636917"/>
          </a:xfrm>
          <a:prstGeom prst="rect">
            <a:avLst/>
          </a:prstGeom>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8747" y="3099344"/>
            <a:ext cx="3946528" cy="3636917"/>
          </a:xfrm>
          <a:prstGeom prst="rect">
            <a:avLst/>
          </a:prstGeom>
        </p:spPr>
      </p:pic>
      <p:sp>
        <p:nvSpPr>
          <p:cNvPr id="11" name="ZoneTexte 10"/>
          <p:cNvSpPr txBox="1"/>
          <p:nvPr/>
        </p:nvSpPr>
        <p:spPr>
          <a:xfrm>
            <a:off x="351875" y="1963452"/>
            <a:ext cx="4626525" cy="830997"/>
          </a:xfrm>
          <a:prstGeom prst="rect">
            <a:avLst/>
          </a:prstGeom>
          <a:noFill/>
        </p:spPr>
        <p:txBody>
          <a:bodyPr wrap="square" rtlCol="0">
            <a:spAutoFit/>
          </a:bodyPr>
          <a:lstStyle/>
          <a:p>
            <a:r>
              <a:rPr lang="en-US" sz="1600" b="1" dirty="0"/>
              <a:t>Case#3 (</a:t>
            </a:r>
            <a:r>
              <a:rPr lang="en-US" sz="1600" b="1" dirty="0" err="1"/>
              <a:t>asc</a:t>
            </a:r>
            <a:r>
              <a:rPr lang="en-US" sz="1600" b="1" dirty="0"/>
              <a:t>): </a:t>
            </a:r>
            <a:r>
              <a:rPr lang="en-US" sz="1600" dirty="0"/>
              <a:t>Excellent agreement, mean bias &lt; 1 m/s</a:t>
            </a:r>
          </a:p>
          <a:p>
            <a:r>
              <a:rPr lang="en-US" sz="1600" b="1" i="1" dirty="0">
                <a:solidFill>
                  <a:schemeClr val="accent1">
                    <a:lumMod val="75000"/>
                  </a:schemeClr>
                </a:solidFill>
              </a:rPr>
              <a:t>Figure produced 1.5 hours after the satellite overpass (Cal/Val in near real time)</a:t>
            </a:r>
          </a:p>
        </p:txBody>
      </p:sp>
      <p:sp>
        <p:nvSpPr>
          <p:cNvPr id="12" name="ZoneTexte 11"/>
          <p:cNvSpPr txBox="1"/>
          <p:nvPr/>
        </p:nvSpPr>
        <p:spPr>
          <a:xfrm>
            <a:off x="6688670" y="2059394"/>
            <a:ext cx="5141923" cy="830997"/>
          </a:xfrm>
          <a:prstGeom prst="rect">
            <a:avLst/>
          </a:prstGeom>
          <a:noFill/>
        </p:spPr>
        <p:txBody>
          <a:bodyPr wrap="square" rtlCol="0">
            <a:spAutoFit/>
          </a:bodyPr>
          <a:lstStyle/>
          <a:p>
            <a:r>
              <a:rPr lang="en-US" sz="1600" b="1" dirty="0"/>
              <a:t>Case#5 (</a:t>
            </a:r>
            <a:r>
              <a:rPr lang="en-US" sz="1600" b="1" dirty="0" err="1"/>
              <a:t>asc</a:t>
            </a:r>
            <a:r>
              <a:rPr lang="en-US" sz="1600" b="1" dirty="0"/>
              <a:t>): </a:t>
            </a:r>
            <a:r>
              <a:rPr lang="en-US" sz="1600" dirty="0"/>
              <a:t>Mean bias of -3.6 m/s</a:t>
            </a:r>
          </a:p>
          <a:p>
            <a:r>
              <a:rPr lang="en-US" sz="1600" i="1" dirty="0">
                <a:solidFill>
                  <a:srgbClr val="C00000"/>
                </a:solidFill>
              </a:rPr>
              <a:t>The bias in Aeolus wind product varies with time </a:t>
            </a:r>
          </a:p>
          <a:p>
            <a:endParaRPr lang="en-US" sz="1600" i="1" dirty="0">
              <a:solidFill>
                <a:srgbClr val="C00000"/>
              </a:solidFill>
            </a:endParaRPr>
          </a:p>
        </p:txBody>
      </p:sp>
      <p:sp>
        <p:nvSpPr>
          <p:cNvPr id="8" name="Text Box 146"/>
          <p:cNvSpPr txBox="1">
            <a:spLocks noChangeArrowheads="1"/>
          </p:cNvSpPr>
          <p:nvPr/>
        </p:nvSpPr>
        <p:spPr bwMode="auto">
          <a:xfrm>
            <a:off x="-1166" y="0"/>
            <a:ext cx="12193166" cy="461665"/>
          </a:xfrm>
          <a:prstGeom prst="rect">
            <a:avLst/>
          </a:prstGeom>
          <a:solidFill>
            <a:srgbClr val="DDDDFF"/>
          </a:solidFill>
          <a:ln>
            <a:noFill/>
          </a:ln>
        </p:spPr>
        <p:txBody>
          <a:bodyPr wrap="square">
            <a:spAutoFit/>
          </a:bodyPr>
          <a:lstStyle>
            <a:lvl1pPr defTabSz="49831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9831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9831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9831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9831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9831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9831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9831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9831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ts val="1200"/>
              </a:spcBef>
              <a:buNone/>
              <a:defRPr/>
            </a:pPr>
            <a:r>
              <a:rPr lang="en-US" sz="2400" b="1" dirty="0" err="1">
                <a:solidFill>
                  <a:srgbClr val="7030A0"/>
                </a:solidFill>
                <a:latin typeface="Calibri" panose="020F0502020204030204" pitchFamily="34" charset="0"/>
                <a:cs typeface="Calibri" panose="020F0502020204030204" pitchFamily="34" charset="0"/>
              </a:rPr>
              <a:t>AboVE</a:t>
            </a:r>
            <a:r>
              <a:rPr lang="en-US" sz="2400" b="1" dirty="0">
                <a:solidFill>
                  <a:srgbClr val="7030A0"/>
                </a:solidFill>
                <a:latin typeface="Calibri" panose="020F0502020204030204" pitchFamily="34" charset="0"/>
                <a:cs typeface="Calibri" panose="020F0502020204030204" pitchFamily="34" charset="0"/>
              </a:rPr>
              <a:t>-Maido campaign: Aeolus validation using LiWind and radiosondes</a:t>
            </a:r>
          </a:p>
        </p:txBody>
      </p:sp>
    </p:spTree>
    <p:extLst>
      <p:ext uri="{BB962C8B-B14F-4D97-AF65-F5344CB8AC3E}">
        <p14:creationId xmlns:p14="http://schemas.microsoft.com/office/powerpoint/2010/main" val="840690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6"/>
          <p:cNvSpPr txBox="1">
            <a:spLocks noChangeArrowheads="1"/>
          </p:cNvSpPr>
          <p:nvPr/>
        </p:nvSpPr>
        <p:spPr bwMode="auto">
          <a:xfrm>
            <a:off x="-1166" y="0"/>
            <a:ext cx="12193166" cy="461963"/>
          </a:xfrm>
          <a:prstGeom prst="rect">
            <a:avLst/>
          </a:prstGeom>
          <a:solidFill>
            <a:srgbClr val="DDDDFF"/>
          </a:solidFill>
          <a:ln>
            <a:noFill/>
          </a:ln>
        </p:spPr>
        <p:txBody>
          <a:bodyPr wrap="square">
            <a:spAutoFit/>
          </a:bodyPr>
          <a:lstStyle>
            <a:lvl1pPr defTabSz="49831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9831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9831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9831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9831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9831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9831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9831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9831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ts val="1200"/>
              </a:spcBef>
              <a:buNone/>
              <a:defRPr/>
            </a:pPr>
            <a:r>
              <a:rPr lang="en-US" sz="2400" b="1" dirty="0" err="1">
                <a:solidFill>
                  <a:srgbClr val="7030A0"/>
                </a:solidFill>
                <a:latin typeface="Calibri" panose="020F0502020204030204" pitchFamily="34" charset="0"/>
                <a:cs typeface="Calibri" panose="020F0502020204030204" pitchFamily="34" charset="0"/>
              </a:rPr>
              <a:t>AboVE</a:t>
            </a:r>
            <a:r>
              <a:rPr lang="en-US" sz="2400" b="1" dirty="0">
                <a:solidFill>
                  <a:srgbClr val="7030A0"/>
                </a:solidFill>
                <a:latin typeface="Calibri" panose="020F0502020204030204" pitchFamily="34" charset="0"/>
                <a:cs typeface="Calibri" panose="020F0502020204030204" pitchFamily="34" charset="0"/>
              </a:rPr>
              <a:t>-OHP campaign</a:t>
            </a:r>
          </a:p>
        </p:txBody>
      </p:sp>
      <p:sp>
        <p:nvSpPr>
          <p:cNvPr id="40963" name="ZoneTexte 1"/>
          <p:cNvSpPr txBox="1">
            <a:spLocks noChangeArrowheads="1"/>
          </p:cNvSpPr>
          <p:nvPr/>
        </p:nvSpPr>
        <p:spPr bwMode="auto">
          <a:xfrm>
            <a:off x="324091" y="528638"/>
            <a:ext cx="6720599"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00"/>
              </a:spcAft>
            </a:pPr>
            <a:r>
              <a:rPr lang="en-US" altLang="en-US" sz="2000" b="1" dirty="0" err="1">
                <a:solidFill>
                  <a:srgbClr val="0000FF"/>
                </a:solidFill>
                <a:latin typeface="Calibri" panose="020F0502020204030204" pitchFamily="34" charset="0"/>
                <a:cs typeface="Calibri" panose="020F0502020204030204" pitchFamily="34" charset="0"/>
              </a:rPr>
              <a:t>AboVE</a:t>
            </a:r>
            <a:r>
              <a:rPr lang="en-US" altLang="en-US" sz="2000" b="1" dirty="0">
                <a:solidFill>
                  <a:srgbClr val="0000FF"/>
                </a:solidFill>
                <a:latin typeface="Calibri" panose="020F0502020204030204" pitchFamily="34" charset="0"/>
                <a:cs typeface="Calibri" panose="020F0502020204030204" pitchFamily="34" charset="0"/>
              </a:rPr>
              <a:t>-OHP</a:t>
            </a:r>
            <a:r>
              <a:rPr lang="en-US" altLang="en-US" sz="2000" b="1" dirty="0">
                <a:latin typeface="Calibri" panose="020F0502020204030204" pitchFamily="34" charset="0"/>
                <a:cs typeface="Calibri" panose="020F0502020204030204" pitchFamily="34" charset="0"/>
              </a:rPr>
              <a:t>: Aeolus Validation Experiment at OHP</a:t>
            </a:r>
            <a:r>
              <a:rPr lang="en-US" altLang="en-US" sz="2000" dirty="0">
                <a:latin typeface="Calibri" panose="020F0502020204030204" pitchFamily="34" charset="0"/>
                <a:cs typeface="Calibri" panose="020F0502020204030204" pitchFamily="34" charset="0"/>
              </a:rPr>
              <a:t> </a:t>
            </a:r>
          </a:p>
          <a:p>
            <a:pPr marL="285750" indent="-285750">
              <a:spcAft>
                <a:spcPts val="600"/>
              </a:spcAft>
              <a:buFont typeface="Arial" panose="020B0604020202020204" pitchFamily="34" charset="0"/>
              <a:buChar char="•"/>
            </a:pPr>
            <a:r>
              <a:rPr lang="en-US" altLang="en-US" dirty="0">
                <a:latin typeface="Calibri" panose="020F0502020204030204" pitchFamily="34" charset="0"/>
                <a:cs typeface="Calibri" panose="020F0502020204030204" pitchFamily="34" charset="0"/>
              </a:rPr>
              <a:t>5 Jan – 5 Feb 2019, Observatoire de Haute Provence</a:t>
            </a:r>
          </a:p>
          <a:p>
            <a:pPr marL="285750" indent="-285750">
              <a:spcAft>
                <a:spcPts val="600"/>
              </a:spcAft>
              <a:buFont typeface="Arial" panose="020B0604020202020204" pitchFamily="34" charset="0"/>
              <a:buChar char="•"/>
            </a:pPr>
            <a:r>
              <a:rPr lang="en-US" altLang="en-US" dirty="0">
                <a:latin typeface="Calibri" panose="020F0502020204030204" pitchFamily="34" charset="0"/>
                <a:cs typeface="Calibri" panose="020F0502020204030204" pitchFamily="34" charset="0"/>
              </a:rPr>
              <a:t>21 nights of lidar operation, 3 radiosoundings </a:t>
            </a:r>
          </a:p>
          <a:p>
            <a:pPr marL="285750" indent="-285750">
              <a:spcAft>
                <a:spcPts val="600"/>
              </a:spcAft>
              <a:buFont typeface="Arial" panose="020B0604020202020204" pitchFamily="34" charset="0"/>
              <a:buChar char="•"/>
            </a:pPr>
            <a:r>
              <a:rPr lang="en-US" altLang="en-US" dirty="0">
                <a:latin typeface="Calibri" panose="020F0502020204030204" pitchFamily="34" charset="0"/>
                <a:cs typeface="Calibri" panose="020F0502020204030204" pitchFamily="34" charset="0"/>
              </a:rPr>
              <a:t>109 h of Wind lidar operation</a:t>
            </a:r>
          </a:p>
          <a:p>
            <a:pPr marL="285750" indent="-285750">
              <a:spcAft>
                <a:spcPts val="600"/>
              </a:spcAft>
              <a:buFont typeface="Arial" panose="020B0604020202020204" pitchFamily="34" charset="0"/>
              <a:buChar char="•"/>
            </a:pPr>
            <a:r>
              <a:rPr lang="en-US" altLang="en-US" dirty="0">
                <a:latin typeface="Calibri" panose="020F0502020204030204" pitchFamily="34" charset="0"/>
                <a:cs typeface="Calibri" panose="020F0502020204030204" pitchFamily="34" charset="0"/>
              </a:rPr>
              <a:t>Aeolus in standby 13 Jan-21 Feb: missed 14 collocations</a:t>
            </a:r>
          </a:p>
          <a:p>
            <a:pPr marL="285750" indent="-285750">
              <a:spcAft>
                <a:spcPts val="600"/>
              </a:spcAft>
              <a:buFont typeface="Arial" panose="020B0604020202020204" pitchFamily="34" charset="0"/>
              <a:buChar char="•"/>
            </a:pPr>
            <a:r>
              <a:rPr lang="en-US" altLang="en-US" dirty="0">
                <a:latin typeface="Calibri" panose="020F0502020204030204" pitchFamily="34" charset="0"/>
                <a:cs typeface="Calibri" panose="020F0502020204030204" pitchFamily="34" charset="0"/>
              </a:rPr>
              <a:t>5 DWL - Aeolus collocations, 3 RS – Aeolus collocations</a:t>
            </a:r>
          </a:p>
          <a:p>
            <a:pPr marL="285750" indent="-285750">
              <a:spcAft>
                <a:spcPts val="600"/>
              </a:spcAft>
              <a:buFont typeface="Arial" panose="020B0604020202020204" pitchFamily="34" charset="0"/>
              <a:buChar char="•"/>
            </a:pPr>
            <a:r>
              <a:rPr lang="en-US" altLang="en-US" dirty="0">
                <a:latin typeface="Calibri" panose="020F0502020204030204" pitchFamily="34" charset="0"/>
                <a:cs typeface="Calibri" panose="020F0502020204030204" pitchFamily="34" charset="0"/>
              </a:rPr>
              <a:t>Minimum spatial offset: 62 – 165 km</a:t>
            </a:r>
          </a:p>
        </p:txBody>
      </p:sp>
      <p:pic>
        <p:nvPicPr>
          <p:cNvPr id="40964" name="Image 4"/>
          <p:cNvPicPr>
            <a:picLocks noChangeAspect="1"/>
          </p:cNvPicPr>
          <p:nvPr/>
        </p:nvPicPr>
        <p:blipFill>
          <a:blip r:embed="rId3" cstate="print">
            <a:extLst>
              <a:ext uri="{28A0092B-C50C-407E-A947-70E740481C1C}">
                <a14:useLocalDpi xmlns:a14="http://schemas.microsoft.com/office/drawing/2010/main" val="0"/>
              </a:ext>
            </a:extLst>
          </a:blip>
          <a:srcRect l="8273" t="6131" r="24146" b="5563"/>
          <a:stretch>
            <a:fillRect/>
          </a:stretch>
        </p:blipFill>
        <p:spPr bwMode="auto">
          <a:xfrm>
            <a:off x="8252750" y="528637"/>
            <a:ext cx="3740896" cy="3668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712" y="3119081"/>
            <a:ext cx="5959792" cy="3583467"/>
          </a:xfrm>
          <a:prstGeom prst="rect">
            <a:avLst/>
          </a:prstGeom>
        </p:spPr>
      </p:pic>
      <p:sp>
        <p:nvSpPr>
          <p:cNvPr id="9" name="ZoneTexte 8"/>
          <p:cNvSpPr txBox="1"/>
          <p:nvPr/>
        </p:nvSpPr>
        <p:spPr>
          <a:xfrm>
            <a:off x="3502386" y="4283270"/>
            <a:ext cx="679268" cy="276999"/>
          </a:xfrm>
          <a:prstGeom prst="rect">
            <a:avLst/>
          </a:prstGeom>
          <a:noFill/>
        </p:spPr>
        <p:txBody>
          <a:bodyPr wrap="square" rtlCol="0">
            <a:spAutoFit/>
          </a:bodyPr>
          <a:lstStyle/>
          <a:p>
            <a:r>
              <a:rPr lang="fr-FR" sz="1200" dirty="0">
                <a:solidFill>
                  <a:schemeClr val="bg1"/>
                </a:solidFill>
              </a:rPr>
              <a:t>50 km</a:t>
            </a:r>
            <a:endParaRPr lang="en-US" sz="1200" dirty="0">
              <a:solidFill>
                <a:schemeClr val="bg1"/>
              </a:solidFill>
            </a:endParaRPr>
          </a:p>
        </p:txBody>
      </p:sp>
      <p:sp>
        <p:nvSpPr>
          <p:cNvPr id="10" name="ZoneTexte 9"/>
          <p:cNvSpPr txBox="1"/>
          <p:nvPr/>
        </p:nvSpPr>
        <p:spPr>
          <a:xfrm>
            <a:off x="4295954" y="4047529"/>
            <a:ext cx="679268" cy="276999"/>
          </a:xfrm>
          <a:prstGeom prst="rect">
            <a:avLst/>
          </a:prstGeom>
          <a:noFill/>
        </p:spPr>
        <p:txBody>
          <a:bodyPr wrap="square" rtlCol="0">
            <a:spAutoFit/>
          </a:bodyPr>
          <a:lstStyle/>
          <a:p>
            <a:r>
              <a:rPr lang="fr-FR" sz="1200" dirty="0">
                <a:solidFill>
                  <a:schemeClr val="bg1"/>
                </a:solidFill>
              </a:rPr>
              <a:t>100 km</a:t>
            </a:r>
            <a:endParaRPr lang="en-US" sz="1200" dirty="0">
              <a:solidFill>
                <a:schemeClr val="bg1"/>
              </a:solidFill>
            </a:endParaRPr>
          </a:p>
        </p:txBody>
      </p:sp>
      <p:sp>
        <p:nvSpPr>
          <p:cNvPr id="11" name="ZoneTexte 10"/>
          <p:cNvSpPr txBox="1"/>
          <p:nvPr/>
        </p:nvSpPr>
        <p:spPr>
          <a:xfrm>
            <a:off x="5723776" y="3770530"/>
            <a:ext cx="679268" cy="276999"/>
          </a:xfrm>
          <a:prstGeom prst="rect">
            <a:avLst/>
          </a:prstGeom>
          <a:noFill/>
        </p:spPr>
        <p:txBody>
          <a:bodyPr wrap="square" rtlCol="0">
            <a:spAutoFit/>
          </a:bodyPr>
          <a:lstStyle/>
          <a:p>
            <a:r>
              <a:rPr lang="fr-FR" sz="1200" dirty="0">
                <a:solidFill>
                  <a:schemeClr val="bg1"/>
                </a:solidFill>
              </a:rPr>
              <a:t>200 km</a:t>
            </a:r>
            <a:endParaRPr lang="en-US" sz="1200" dirty="0">
              <a:solidFill>
                <a:schemeClr val="bg1"/>
              </a:solidFill>
            </a:endParaRPr>
          </a:p>
        </p:txBody>
      </p:sp>
      <p:pic>
        <p:nvPicPr>
          <p:cNvPr id="12" name="Imag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60200" y="3398716"/>
            <a:ext cx="2168980" cy="3164600"/>
          </a:xfrm>
          <a:prstGeom prst="rect">
            <a:avLst/>
          </a:prstGeom>
        </p:spPr>
      </p:pic>
      <p:sp>
        <p:nvSpPr>
          <p:cNvPr id="5" name="ZoneTexte 4"/>
          <p:cNvSpPr txBox="1"/>
          <p:nvPr/>
        </p:nvSpPr>
        <p:spPr>
          <a:xfrm>
            <a:off x="3313700" y="4673239"/>
            <a:ext cx="1056640" cy="307777"/>
          </a:xfrm>
          <a:prstGeom prst="rect">
            <a:avLst/>
          </a:prstGeom>
          <a:noFill/>
        </p:spPr>
        <p:txBody>
          <a:bodyPr wrap="square" rtlCol="0">
            <a:spAutoFit/>
          </a:bodyPr>
          <a:lstStyle/>
          <a:p>
            <a:r>
              <a:rPr lang="en-US" sz="1400" dirty="0">
                <a:solidFill>
                  <a:schemeClr val="bg1"/>
                </a:solidFill>
              </a:rPr>
              <a:t>OHP lidar</a:t>
            </a:r>
          </a:p>
        </p:txBody>
      </p:sp>
      <p:sp>
        <p:nvSpPr>
          <p:cNvPr id="15" name="ZoneTexte 14"/>
          <p:cNvSpPr txBox="1"/>
          <p:nvPr/>
        </p:nvSpPr>
        <p:spPr>
          <a:xfrm>
            <a:off x="3436288" y="5693785"/>
            <a:ext cx="1056640" cy="523220"/>
          </a:xfrm>
          <a:prstGeom prst="rect">
            <a:avLst/>
          </a:prstGeom>
          <a:noFill/>
        </p:spPr>
        <p:txBody>
          <a:bodyPr wrap="square" rtlCol="0">
            <a:spAutoFit/>
          </a:bodyPr>
          <a:lstStyle/>
          <a:p>
            <a:r>
              <a:rPr lang="en-US" sz="1400" dirty="0">
                <a:solidFill>
                  <a:schemeClr val="bg1"/>
                </a:solidFill>
              </a:rPr>
              <a:t>Radiosonde ascents</a:t>
            </a:r>
          </a:p>
        </p:txBody>
      </p:sp>
      <p:sp>
        <p:nvSpPr>
          <p:cNvPr id="16" name="ZoneTexte 15"/>
          <p:cNvSpPr txBox="1"/>
          <p:nvPr/>
        </p:nvSpPr>
        <p:spPr>
          <a:xfrm>
            <a:off x="1272437" y="3068210"/>
            <a:ext cx="1563846" cy="523220"/>
          </a:xfrm>
          <a:prstGeom prst="rect">
            <a:avLst/>
          </a:prstGeom>
          <a:noFill/>
        </p:spPr>
        <p:txBody>
          <a:bodyPr wrap="square" rtlCol="0">
            <a:spAutoFit/>
          </a:bodyPr>
          <a:lstStyle/>
          <a:p>
            <a:r>
              <a:rPr lang="en-US" sz="1400" dirty="0">
                <a:solidFill>
                  <a:schemeClr val="bg1"/>
                </a:solidFill>
              </a:rPr>
              <a:t>Monday-Tuesday</a:t>
            </a:r>
          </a:p>
          <a:p>
            <a:r>
              <a:rPr lang="en-US" sz="1400" dirty="0">
                <a:solidFill>
                  <a:schemeClr val="bg1"/>
                </a:solidFill>
              </a:rPr>
              <a:t>   </a:t>
            </a:r>
            <a:r>
              <a:rPr lang="en-US" sz="1400" dirty="0" err="1">
                <a:solidFill>
                  <a:schemeClr val="bg1"/>
                </a:solidFill>
              </a:rPr>
              <a:t>asc</a:t>
            </a:r>
            <a:r>
              <a:rPr lang="en-US" sz="1400" dirty="0">
                <a:solidFill>
                  <a:schemeClr val="bg1"/>
                </a:solidFill>
              </a:rPr>
              <a:t>         </a:t>
            </a:r>
            <a:r>
              <a:rPr lang="en-US" sz="1400" dirty="0" err="1">
                <a:solidFill>
                  <a:schemeClr val="bg1"/>
                </a:solidFill>
              </a:rPr>
              <a:t>dsc</a:t>
            </a:r>
            <a:endParaRPr lang="en-US" sz="1400" dirty="0">
              <a:solidFill>
                <a:schemeClr val="bg1"/>
              </a:solidFill>
            </a:endParaRPr>
          </a:p>
        </p:txBody>
      </p:sp>
      <p:sp>
        <p:nvSpPr>
          <p:cNvPr id="17" name="ZoneTexte 16"/>
          <p:cNvSpPr txBox="1"/>
          <p:nvPr/>
        </p:nvSpPr>
        <p:spPr>
          <a:xfrm>
            <a:off x="4941853" y="3082985"/>
            <a:ext cx="1563846" cy="523220"/>
          </a:xfrm>
          <a:prstGeom prst="rect">
            <a:avLst/>
          </a:prstGeom>
          <a:noFill/>
        </p:spPr>
        <p:txBody>
          <a:bodyPr wrap="square" rtlCol="0">
            <a:spAutoFit/>
          </a:bodyPr>
          <a:lstStyle/>
          <a:p>
            <a:r>
              <a:rPr lang="en-US" sz="1400" dirty="0">
                <a:solidFill>
                  <a:schemeClr val="bg1"/>
                </a:solidFill>
              </a:rPr>
              <a:t>Sunday-Monday</a:t>
            </a:r>
          </a:p>
          <a:p>
            <a:r>
              <a:rPr lang="en-US" sz="1400" dirty="0">
                <a:solidFill>
                  <a:schemeClr val="bg1"/>
                </a:solidFill>
              </a:rPr>
              <a:t>    </a:t>
            </a:r>
            <a:r>
              <a:rPr lang="en-US" sz="1400" dirty="0" err="1">
                <a:solidFill>
                  <a:schemeClr val="bg1"/>
                </a:solidFill>
              </a:rPr>
              <a:t>asc</a:t>
            </a:r>
            <a:r>
              <a:rPr lang="en-US" sz="1400" dirty="0">
                <a:solidFill>
                  <a:schemeClr val="bg1"/>
                </a:solidFill>
              </a:rPr>
              <a:t>      </a:t>
            </a:r>
            <a:r>
              <a:rPr lang="en-US" sz="1400" dirty="0" err="1">
                <a:solidFill>
                  <a:schemeClr val="bg1"/>
                </a:solidFill>
              </a:rPr>
              <a:t>dsc</a:t>
            </a:r>
            <a:endParaRPr lang="en-US" sz="1400" dirty="0">
              <a:solidFill>
                <a:schemeClr val="bg1"/>
              </a:solidFill>
            </a:endParaRPr>
          </a:p>
        </p:txBody>
      </p:sp>
    </p:spTree>
    <p:extLst>
      <p:ext uri="{BB962C8B-B14F-4D97-AF65-F5344CB8AC3E}">
        <p14:creationId xmlns:p14="http://schemas.microsoft.com/office/powerpoint/2010/main" val="4075935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300" y="569292"/>
            <a:ext cx="6521693" cy="3494517"/>
          </a:xfrm>
          <a:prstGeom prst="rect">
            <a:avLst/>
          </a:prstGeom>
        </p:spPr>
      </p:pic>
      <p:sp>
        <p:nvSpPr>
          <p:cNvPr id="14" name="Text Box 146"/>
          <p:cNvSpPr txBox="1">
            <a:spLocks noChangeArrowheads="1"/>
          </p:cNvSpPr>
          <p:nvPr/>
        </p:nvSpPr>
        <p:spPr bwMode="auto">
          <a:xfrm>
            <a:off x="0" y="0"/>
            <a:ext cx="12192000" cy="461963"/>
          </a:xfrm>
          <a:prstGeom prst="rect">
            <a:avLst/>
          </a:prstGeom>
          <a:solidFill>
            <a:srgbClr val="DDDDFF"/>
          </a:solidFill>
          <a:ln>
            <a:noFill/>
          </a:ln>
        </p:spPr>
        <p:txBody>
          <a:bodyPr wrap="square">
            <a:spAutoFit/>
          </a:bodyPr>
          <a:lstStyle>
            <a:lvl1pPr defTabSz="49831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9831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9831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9831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9831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9831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9831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9831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9831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ts val="1200"/>
              </a:spcBef>
              <a:buNone/>
              <a:defRPr/>
            </a:pPr>
            <a:r>
              <a:rPr lang="en-US" sz="2400" b="1" dirty="0">
                <a:solidFill>
                  <a:srgbClr val="7030A0"/>
                </a:solidFill>
                <a:latin typeface="Calibri" panose="020F0502020204030204" pitchFamily="34" charset="0"/>
                <a:cs typeface="Calibri" panose="020F0502020204030204" pitchFamily="34" charset="0"/>
              </a:rPr>
              <a:t>Collocation #3, evening 07 Jan: best case</a:t>
            </a:r>
          </a:p>
        </p:txBody>
      </p:sp>
      <p:pic>
        <p:nvPicPr>
          <p:cNvPr id="3" name="Image 2"/>
          <p:cNvPicPr>
            <a:picLocks noChangeAspect="1"/>
          </p:cNvPicPr>
          <p:nvPr/>
        </p:nvPicPr>
        <p:blipFill rotWithShape="1">
          <a:blip r:embed="rId4">
            <a:extLst>
              <a:ext uri="{28A0092B-C50C-407E-A947-70E740481C1C}">
                <a14:useLocalDpi xmlns:a14="http://schemas.microsoft.com/office/drawing/2010/main" val="0"/>
              </a:ext>
            </a:extLst>
          </a:blip>
          <a:srcRect l="21068" t="7011" r="30340" b="23735"/>
          <a:stretch/>
        </p:blipFill>
        <p:spPr>
          <a:xfrm>
            <a:off x="7902132" y="669516"/>
            <a:ext cx="3258821" cy="2692069"/>
          </a:xfrm>
          <a:prstGeom prst="rect">
            <a:avLst/>
          </a:prstGeom>
        </p:spPr>
      </p:pic>
      <p:sp>
        <p:nvSpPr>
          <p:cNvPr id="17" name="ZoneTexte 16"/>
          <p:cNvSpPr txBox="1"/>
          <p:nvPr/>
        </p:nvSpPr>
        <p:spPr>
          <a:xfrm>
            <a:off x="9118066" y="1201534"/>
            <a:ext cx="679268" cy="276999"/>
          </a:xfrm>
          <a:prstGeom prst="rect">
            <a:avLst/>
          </a:prstGeom>
          <a:noFill/>
        </p:spPr>
        <p:txBody>
          <a:bodyPr wrap="square" rtlCol="0">
            <a:spAutoFit/>
          </a:bodyPr>
          <a:lstStyle/>
          <a:p>
            <a:r>
              <a:rPr lang="fr-FR" sz="1200" dirty="0">
                <a:solidFill>
                  <a:schemeClr val="bg1"/>
                </a:solidFill>
              </a:rPr>
              <a:t>50 km</a:t>
            </a:r>
            <a:endParaRPr lang="en-US" sz="1200" dirty="0">
              <a:solidFill>
                <a:schemeClr val="bg1"/>
              </a:solidFill>
            </a:endParaRPr>
          </a:p>
        </p:txBody>
      </p:sp>
      <p:sp>
        <p:nvSpPr>
          <p:cNvPr id="19" name="ZoneTexte 18"/>
          <p:cNvSpPr txBox="1"/>
          <p:nvPr/>
        </p:nvSpPr>
        <p:spPr>
          <a:xfrm>
            <a:off x="8560718" y="778405"/>
            <a:ext cx="679268" cy="276999"/>
          </a:xfrm>
          <a:prstGeom prst="rect">
            <a:avLst/>
          </a:prstGeom>
          <a:noFill/>
        </p:spPr>
        <p:txBody>
          <a:bodyPr wrap="square" rtlCol="0">
            <a:spAutoFit/>
          </a:bodyPr>
          <a:lstStyle/>
          <a:p>
            <a:r>
              <a:rPr lang="fr-FR" sz="1200" dirty="0">
                <a:solidFill>
                  <a:schemeClr val="bg1"/>
                </a:solidFill>
              </a:rPr>
              <a:t>100 km</a:t>
            </a:r>
            <a:endParaRPr lang="en-US" sz="1200" dirty="0">
              <a:solidFill>
                <a:schemeClr val="bg1"/>
              </a:solidFill>
            </a:endParaRPr>
          </a:p>
        </p:txBody>
      </p:sp>
      <p:sp>
        <p:nvSpPr>
          <p:cNvPr id="7" name="ZoneTexte 6"/>
          <p:cNvSpPr txBox="1"/>
          <p:nvPr/>
        </p:nvSpPr>
        <p:spPr>
          <a:xfrm rot="16200000">
            <a:off x="1074151" y="998874"/>
            <a:ext cx="762000" cy="307777"/>
          </a:xfrm>
          <a:prstGeom prst="rect">
            <a:avLst/>
          </a:prstGeom>
          <a:noFill/>
        </p:spPr>
        <p:txBody>
          <a:bodyPr wrap="square" rtlCol="0">
            <a:spAutoFit/>
          </a:bodyPr>
          <a:lstStyle/>
          <a:p>
            <a:pPr algn="ctr"/>
            <a:r>
              <a:rPr lang="en-US" sz="1400" b="1" dirty="0"/>
              <a:t>Aeolus</a:t>
            </a:r>
          </a:p>
        </p:txBody>
      </p:sp>
      <p:sp>
        <p:nvSpPr>
          <p:cNvPr id="13" name="Rectangle 12"/>
          <p:cNvSpPr/>
          <p:nvPr/>
        </p:nvSpPr>
        <p:spPr>
          <a:xfrm>
            <a:off x="1058242" y="778405"/>
            <a:ext cx="985844" cy="2948643"/>
          </a:xfrm>
          <a:prstGeom prst="rect">
            <a:avLst/>
          </a:prstGeom>
          <a:noFill/>
          <a:ln w="19050">
            <a:solidFill>
              <a:schemeClr val="accent5">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ZoneTexte 19"/>
          <p:cNvSpPr txBox="1"/>
          <p:nvPr/>
        </p:nvSpPr>
        <p:spPr>
          <a:xfrm>
            <a:off x="9797334" y="1648175"/>
            <a:ext cx="1056640" cy="307777"/>
          </a:xfrm>
          <a:prstGeom prst="rect">
            <a:avLst/>
          </a:prstGeom>
          <a:noFill/>
        </p:spPr>
        <p:txBody>
          <a:bodyPr wrap="square" rtlCol="0">
            <a:spAutoFit/>
          </a:bodyPr>
          <a:lstStyle/>
          <a:p>
            <a:r>
              <a:rPr lang="en-US" sz="1400" dirty="0">
                <a:solidFill>
                  <a:schemeClr val="bg1"/>
                </a:solidFill>
              </a:rPr>
              <a:t>OHP lidar</a:t>
            </a:r>
          </a:p>
        </p:txBody>
      </p:sp>
      <p:sp>
        <p:nvSpPr>
          <p:cNvPr id="21" name="ZoneTexte 20"/>
          <p:cNvSpPr txBox="1"/>
          <p:nvPr/>
        </p:nvSpPr>
        <p:spPr>
          <a:xfrm>
            <a:off x="9531541" y="2195581"/>
            <a:ext cx="1056640" cy="523220"/>
          </a:xfrm>
          <a:prstGeom prst="rect">
            <a:avLst/>
          </a:prstGeom>
          <a:noFill/>
        </p:spPr>
        <p:txBody>
          <a:bodyPr wrap="square" rtlCol="0">
            <a:spAutoFit/>
          </a:bodyPr>
          <a:lstStyle/>
          <a:p>
            <a:r>
              <a:rPr lang="en-US" sz="1400" dirty="0">
                <a:solidFill>
                  <a:schemeClr val="bg1"/>
                </a:solidFill>
              </a:rPr>
              <a:t>Radiosonde ascent</a:t>
            </a:r>
          </a:p>
        </p:txBody>
      </p:sp>
      <p:sp>
        <p:nvSpPr>
          <p:cNvPr id="24" name="ZoneTexte 23"/>
          <p:cNvSpPr txBox="1"/>
          <p:nvPr/>
        </p:nvSpPr>
        <p:spPr>
          <a:xfrm>
            <a:off x="8032398" y="1639506"/>
            <a:ext cx="1056640" cy="307777"/>
          </a:xfrm>
          <a:prstGeom prst="rect">
            <a:avLst/>
          </a:prstGeom>
          <a:noFill/>
        </p:spPr>
        <p:txBody>
          <a:bodyPr wrap="square" rtlCol="0">
            <a:spAutoFit/>
          </a:bodyPr>
          <a:lstStyle/>
          <a:p>
            <a:r>
              <a:rPr lang="en-US" sz="1400" dirty="0">
                <a:solidFill>
                  <a:schemeClr val="bg1"/>
                </a:solidFill>
              </a:rPr>
              <a:t>Aeolus</a:t>
            </a:r>
          </a:p>
        </p:txBody>
      </p:sp>
      <p:cxnSp>
        <p:nvCxnSpPr>
          <p:cNvPr id="26" name="Connecteur droit avec flèche 25"/>
          <p:cNvCxnSpPr/>
          <p:nvPr/>
        </p:nvCxnSpPr>
        <p:spPr>
          <a:xfrm flipV="1">
            <a:off x="8318293" y="1331546"/>
            <a:ext cx="2940" cy="31662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a:off x="8353890" y="1947283"/>
            <a:ext cx="45358" cy="29947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3" name="ZoneTexte 32"/>
          <p:cNvSpPr txBox="1"/>
          <p:nvPr/>
        </p:nvSpPr>
        <p:spPr>
          <a:xfrm>
            <a:off x="2428874" y="3361585"/>
            <a:ext cx="2557463" cy="369332"/>
          </a:xfrm>
          <a:prstGeom prst="rect">
            <a:avLst/>
          </a:prstGeom>
          <a:noFill/>
        </p:spPr>
        <p:txBody>
          <a:bodyPr wrap="square" rtlCol="0">
            <a:spAutoFit/>
          </a:bodyPr>
          <a:lstStyle/>
          <a:p>
            <a:r>
              <a:rPr lang="en-US" dirty="0"/>
              <a:t>Radiosonde ascent</a:t>
            </a:r>
          </a:p>
        </p:txBody>
      </p:sp>
      <p:cxnSp>
        <p:nvCxnSpPr>
          <p:cNvPr id="35" name="Connecteur droit avec flèche 34"/>
          <p:cNvCxnSpPr>
            <a:stCxn id="33" idx="1"/>
          </p:cNvCxnSpPr>
          <p:nvPr/>
        </p:nvCxnSpPr>
        <p:spPr>
          <a:xfrm flipH="1" flipV="1">
            <a:off x="1414463" y="3228975"/>
            <a:ext cx="1014411" cy="3172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6" name="Image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79367" y="1025393"/>
            <a:ext cx="1494751" cy="2180882"/>
          </a:xfrm>
          <a:prstGeom prst="rect">
            <a:avLst/>
          </a:prstGeom>
        </p:spPr>
      </p:pic>
      <p:pic>
        <p:nvPicPr>
          <p:cNvPr id="18" name="Image 17" descr="aeolus"/>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56106" y="3567700"/>
            <a:ext cx="3456961" cy="3183056"/>
          </a:xfrm>
          <a:prstGeom prst="rect">
            <a:avLst/>
          </a:prstGeom>
          <a:noFill/>
        </p:spPr>
      </p:pic>
      <p:sp>
        <p:nvSpPr>
          <p:cNvPr id="2" name="ZoneTexte 1"/>
          <p:cNvSpPr txBox="1"/>
          <p:nvPr/>
        </p:nvSpPr>
        <p:spPr>
          <a:xfrm>
            <a:off x="5425572" y="6381424"/>
            <a:ext cx="3516842" cy="369332"/>
          </a:xfrm>
          <a:prstGeom prst="rect">
            <a:avLst/>
          </a:prstGeom>
          <a:noFill/>
        </p:spPr>
        <p:txBody>
          <a:bodyPr wrap="square" rtlCol="0">
            <a:spAutoFit/>
          </a:bodyPr>
          <a:lstStyle/>
          <a:p>
            <a:r>
              <a:rPr lang="en-US" dirty="0"/>
              <a:t>Khaykin et al., AMT, 2020</a:t>
            </a:r>
          </a:p>
        </p:txBody>
      </p:sp>
      <p:graphicFrame>
        <p:nvGraphicFramePr>
          <p:cNvPr id="22" name="Tableau 21"/>
          <p:cNvGraphicFramePr>
            <a:graphicFrameLocks noGrp="1"/>
          </p:cNvGraphicFramePr>
          <p:nvPr>
            <p:extLst>
              <p:ext uri="{D42A27DB-BD31-4B8C-83A1-F6EECF244321}">
                <p14:modId xmlns:p14="http://schemas.microsoft.com/office/powerpoint/2010/main" val="589850388"/>
              </p:ext>
            </p:extLst>
          </p:nvPr>
        </p:nvGraphicFramePr>
        <p:xfrm>
          <a:off x="345780" y="4514127"/>
          <a:ext cx="3396611" cy="1462831"/>
        </p:xfrm>
        <a:graphic>
          <a:graphicData uri="http://schemas.openxmlformats.org/drawingml/2006/table">
            <a:tbl>
              <a:tblPr firstRow="1" bandRow="1">
                <a:tableStyleId>{5C22544A-7EE6-4342-B048-85BDC9FD1C3A}</a:tableStyleId>
              </a:tblPr>
              <a:tblGrid>
                <a:gridCol w="1267635">
                  <a:extLst>
                    <a:ext uri="{9D8B030D-6E8A-4147-A177-3AD203B41FA5}">
                      <a16:colId xmlns:a16="http://schemas.microsoft.com/office/drawing/2014/main" val="227268513"/>
                    </a:ext>
                  </a:extLst>
                </a:gridCol>
                <a:gridCol w="828838">
                  <a:extLst>
                    <a:ext uri="{9D8B030D-6E8A-4147-A177-3AD203B41FA5}">
                      <a16:colId xmlns:a16="http://schemas.microsoft.com/office/drawing/2014/main" val="187717692"/>
                    </a:ext>
                  </a:extLst>
                </a:gridCol>
                <a:gridCol w="1300138">
                  <a:extLst>
                    <a:ext uri="{9D8B030D-6E8A-4147-A177-3AD203B41FA5}">
                      <a16:colId xmlns:a16="http://schemas.microsoft.com/office/drawing/2014/main" val="4186462645"/>
                    </a:ext>
                  </a:extLst>
                </a:gridCol>
              </a:tblGrid>
              <a:tr h="442244">
                <a:tc gridSpan="3">
                  <a:txBody>
                    <a:bodyPr/>
                    <a:lstStyle/>
                    <a:p>
                      <a:pPr algn="ctr"/>
                      <a:r>
                        <a:rPr lang="en-US" sz="2000" dirty="0"/>
                        <a:t>Aeolus - </a:t>
                      </a:r>
                      <a:r>
                        <a:rPr lang="en-US" sz="2000" dirty="0" err="1"/>
                        <a:t>OHPlidar</a:t>
                      </a:r>
                      <a:endParaRPr lang="en-US" sz="2000" dirty="0"/>
                    </a:p>
                  </a:txBody>
                  <a:tcPr marL="36000" marR="36000" marT="36000" marB="3600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1475072"/>
                  </a:ext>
                </a:extLst>
              </a:tr>
              <a:tr h="585339">
                <a:tc>
                  <a:txBody>
                    <a:bodyPr/>
                    <a:lstStyle/>
                    <a:p>
                      <a:pPr algn="ctr"/>
                      <a:r>
                        <a:rPr lang="en-US" sz="1600" b="1" dirty="0"/>
                        <a:t>Mean dif</a:t>
                      </a:r>
                      <a:r>
                        <a:rPr lang="en-US" sz="1600" dirty="0"/>
                        <a:t>. /   </a:t>
                      </a:r>
                      <a:r>
                        <a:rPr lang="en-US" sz="1600" dirty="0" err="1"/>
                        <a:t>st.</a:t>
                      </a:r>
                      <a:r>
                        <a:rPr lang="en-US" sz="1600" dirty="0"/>
                        <a:t> dev (m/s)</a:t>
                      </a:r>
                    </a:p>
                  </a:txBody>
                  <a:tcPr marL="36000" marR="36000" marT="36000" marB="36000"/>
                </a:tc>
                <a:tc>
                  <a:txBody>
                    <a:bodyPr/>
                    <a:lstStyle/>
                    <a:p>
                      <a:pPr algn="ctr"/>
                      <a:r>
                        <a:rPr lang="en-US" sz="1600" dirty="0"/>
                        <a:t>R correl.</a:t>
                      </a:r>
                    </a:p>
                  </a:txBody>
                  <a:tcPr marL="36000" marR="36000" marT="36000" marB="36000"/>
                </a:tc>
                <a:tc>
                  <a:txBody>
                    <a:bodyPr/>
                    <a:lstStyle/>
                    <a:p>
                      <a:pPr algn="ctr"/>
                      <a:r>
                        <a:rPr lang="en-US" sz="1600" dirty="0"/>
                        <a:t>Min.</a:t>
                      </a:r>
                      <a:r>
                        <a:rPr lang="en-US" sz="1600" baseline="0" dirty="0"/>
                        <a:t> h</a:t>
                      </a:r>
                      <a:r>
                        <a:rPr lang="en-US" sz="1600" dirty="0"/>
                        <a:t>or. distance (km)</a:t>
                      </a:r>
                    </a:p>
                  </a:txBody>
                  <a:tcPr marL="36000" marR="36000" marT="36000" marB="36000"/>
                </a:tc>
                <a:extLst>
                  <a:ext uri="{0D108BD9-81ED-4DB2-BD59-A6C34878D82A}">
                    <a16:rowId xmlns:a16="http://schemas.microsoft.com/office/drawing/2014/main" val="2764344688"/>
                  </a:ext>
                </a:extLst>
              </a:tr>
              <a:tr h="435248">
                <a:tc>
                  <a:txBody>
                    <a:bodyPr/>
                    <a:lstStyle/>
                    <a:p>
                      <a:pPr algn="ctr"/>
                      <a:r>
                        <a:rPr lang="en-US" sz="1800" b="1" dirty="0"/>
                        <a:t>+1.7 </a:t>
                      </a:r>
                      <a:r>
                        <a:rPr lang="en-US" sz="1800" dirty="0"/>
                        <a:t>/3.7</a:t>
                      </a:r>
                    </a:p>
                  </a:txBody>
                  <a:tcPr/>
                </a:tc>
                <a:tc>
                  <a:txBody>
                    <a:bodyPr/>
                    <a:lstStyle/>
                    <a:p>
                      <a:pPr algn="ctr"/>
                      <a:r>
                        <a:rPr lang="en-US" sz="1800" dirty="0"/>
                        <a:t>0.93</a:t>
                      </a:r>
                    </a:p>
                  </a:txBody>
                  <a:tcPr/>
                </a:tc>
                <a:tc>
                  <a:txBody>
                    <a:bodyPr/>
                    <a:lstStyle/>
                    <a:p>
                      <a:pPr algn="ctr"/>
                      <a:r>
                        <a:rPr lang="en-US" sz="1800" dirty="0"/>
                        <a:t>108</a:t>
                      </a:r>
                    </a:p>
                  </a:txBody>
                  <a:tcPr/>
                </a:tc>
                <a:extLst>
                  <a:ext uri="{0D108BD9-81ED-4DB2-BD59-A6C34878D82A}">
                    <a16:rowId xmlns:a16="http://schemas.microsoft.com/office/drawing/2014/main" val="2609653324"/>
                  </a:ext>
                </a:extLst>
              </a:tr>
            </a:tbl>
          </a:graphicData>
        </a:graphic>
      </p:graphicFrame>
    </p:spTree>
    <p:extLst>
      <p:ext uri="{BB962C8B-B14F-4D97-AF65-F5344CB8AC3E}">
        <p14:creationId xmlns:p14="http://schemas.microsoft.com/office/powerpoint/2010/main" val="379144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624839" y="714409"/>
            <a:ext cx="10077027" cy="5678478"/>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dirty="0"/>
              <a:t>Validation of Aeolus using its ground-based Rayleigh DWL predecessor at two French supersites</a:t>
            </a:r>
          </a:p>
          <a:p>
            <a:pPr marL="285750" indent="-285750">
              <a:spcBef>
                <a:spcPts val="1200"/>
              </a:spcBef>
              <a:buFont typeface="Arial" panose="020B0604020202020204" pitchFamily="34" charset="0"/>
              <a:buChar char="•"/>
            </a:pPr>
            <a:r>
              <a:rPr lang="en-US" dirty="0"/>
              <a:t>Dedicated </a:t>
            </a:r>
            <a:r>
              <a:rPr lang="en-US" b="1" dirty="0" err="1"/>
              <a:t>AboVE</a:t>
            </a:r>
            <a:r>
              <a:rPr lang="en-US" dirty="0"/>
              <a:t> </a:t>
            </a:r>
            <a:r>
              <a:rPr lang="en-US" dirty="0" err="1"/>
              <a:t>cal</a:t>
            </a:r>
            <a:r>
              <a:rPr lang="en-US" dirty="0"/>
              <a:t>/</a:t>
            </a:r>
            <a:r>
              <a:rPr lang="en-US" dirty="0" err="1"/>
              <a:t>val</a:t>
            </a:r>
            <a:r>
              <a:rPr lang="en-US" dirty="0"/>
              <a:t> campaigns in </a:t>
            </a:r>
            <a:r>
              <a:rPr lang="en-US" b="1" dirty="0"/>
              <a:t>Haute-Provence</a:t>
            </a:r>
            <a:r>
              <a:rPr lang="en-US" dirty="0"/>
              <a:t> (Jan-Feb 2019) and </a:t>
            </a:r>
            <a:r>
              <a:rPr lang="en-US" b="1" dirty="0"/>
              <a:t>La Reunion </a:t>
            </a:r>
            <a:r>
              <a:rPr lang="en-US" dirty="0"/>
              <a:t>(Sep-Oct 2019)</a:t>
            </a:r>
          </a:p>
          <a:p>
            <a:pPr marL="285750" indent="-285750">
              <a:spcBef>
                <a:spcPts val="1200"/>
              </a:spcBef>
              <a:buFont typeface="Arial" panose="020B0604020202020204" pitchFamily="34" charset="0"/>
              <a:buChar char="•"/>
            </a:pPr>
            <a:r>
              <a:rPr lang="en-US" dirty="0"/>
              <a:t>Validation of L2B Rayleigh-clear winds using ground-based lidar and radiosonde measurements precisely collocated in time with Aeolus overpasses</a:t>
            </a:r>
          </a:p>
          <a:p>
            <a:pPr marL="285750" indent="-285750">
              <a:spcBef>
                <a:spcPts val="1200"/>
              </a:spcBef>
              <a:buFont typeface="Arial" panose="020B0604020202020204" pitchFamily="34" charset="0"/>
              <a:buChar char="•"/>
            </a:pPr>
            <a:r>
              <a:rPr lang="en-US" dirty="0"/>
              <a:t>Based on 17 collocated measurements at both sites, the mean bias varied between -3.6 m/s and 2.9 m/s with standard deviation between  3.1 m/s – 8.5 m/s. The bias is generally higher in the uppermost range bin. Correlation better than 0.8 for 96% of overpasses within 120 km / 3 hours</a:t>
            </a:r>
          </a:p>
          <a:p>
            <a:pPr marL="285750" indent="-285750">
              <a:spcBef>
                <a:spcPts val="1200"/>
              </a:spcBef>
              <a:buFont typeface="Arial" panose="020B0604020202020204" pitchFamily="34" charset="0"/>
              <a:buChar char="•"/>
            </a:pPr>
            <a:r>
              <a:rPr lang="en-US" dirty="0"/>
              <a:t>The bias varies over time and appears consistent with the evolution of Aeolus biases with respect to ECMWF operational analysis (not shown)</a:t>
            </a:r>
          </a:p>
          <a:p>
            <a:pPr marL="285750" indent="-285750">
              <a:spcBef>
                <a:spcPts val="1200"/>
              </a:spcBef>
              <a:buFont typeface="Arial" panose="020B0604020202020204" pitchFamily="34" charset="0"/>
              <a:buChar char="•"/>
            </a:pPr>
            <a:r>
              <a:rPr lang="en-US" dirty="0"/>
              <a:t>Aeolus wind profiling is capable of resolving gravity waves in the lower stratosphere: new global information on the kinetic energy of GW</a:t>
            </a:r>
          </a:p>
          <a:p>
            <a:pPr marL="285750" indent="-285750">
              <a:spcBef>
                <a:spcPts val="1200"/>
              </a:spcBef>
              <a:buFont typeface="Arial" panose="020B0604020202020204" pitchFamily="34" charset="0"/>
              <a:buChar char="•"/>
            </a:pPr>
            <a:r>
              <a:rPr lang="en-US" dirty="0"/>
              <a:t>Validation activities are continued at both French supersites with 1 collocated measurements per month provided normal operation conditions</a:t>
            </a:r>
          </a:p>
          <a:p>
            <a:pPr marL="285750" indent="-285750">
              <a:spcBef>
                <a:spcPts val="600"/>
              </a:spcBef>
              <a:buFont typeface="Arial" panose="020B0604020202020204" pitchFamily="34" charset="0"/>
              <a:buChar char="•"/>
            </a:pPr>
            <a:endParaRPr lang="en-US" dirty="0"/>
          </a:p>
          <a:p>
            <a:pPr marL="285750" indent="-285750">
              <a:spcBef>
                <a:spcPts val="600"/>
              </a:spcBef>
              <a:buFont typeface="Arial" panose="020B0604020202020204" pitchFamily="34" charset="0"/>
              <a:buChar char="•"/>
            </a:pPr>
            <a:endParaRPr lang="en-US" dirty="0"/>
          </a:p>
          <a:p>
            <a:pPr>
              <a:spcBef>
                <a:spcPts val="600"/>
              </a:spcBef>
            </a:pPr>
            <a:endParaRPr lang="en-US" dirty="0"/>
          </a:p>
        </p:txBody>
      </p:sp>
      <p:sp>
        <p:nvSpPr>
          <p:cNvPr id="5" name="Text Box 146"/>
          <p:cNvSpPr txBox="1">
            <a:spLocks noChangeArrowheads="1"/>
          </p:cNvSpPr>
          <p:nvPr/>
        </p:nvSpPr>
        <p:spPr bwMode="auto">
          <a:xfrm>
            <a:off x="0" y="1"/>
            <a:ext cx="12192000" cy="461963"/>
          </a:xfrm>
          <a:prstGeom prst="rect">
            <a:avLst/>
          </a:prstGeom>
          <a:solidFill>
            <a:srgbClr val="DDDDFF"/>
          </a:solidFill>
          <a:ln>
            <a:noFill/>
          </a:ln>
        </p:spPr>
        <p:txBody>
          <a:bodyPr wrap="square">
            <a:spAutoFit/>
          </a:bodyPr>
          <a:lstStyle>
            <a:lvl1pPr defTabSz="49831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9831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9831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9831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9831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9831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9831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9831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9831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ts val="1200"/>
              </a:spcBef>
              <a:buNone/>
              <a:defRPr/>
            </a:pPr>
            <a:r>
              <a:rPr lang="en-US" sz="2400" b="1" dirty="0">
                <a:solidFill>
                  <a:srgbClr val="7030A0"/>
                </a:solidFill>
                <a:latin typeface="Calibri" panose="020F0502020204030204" pitchFamily="34" charset="0"/>
                <a:cs typeface="Calibri" panose="020F0502020204030204" pitchFamily="34" charset="0"/>
              </a:rPr>
              <a:t>Summary and outlook</a:t>
            </a:r>
          </a:p>
        </p:txBody>
      </p:sp>
      <p:sp>
        <p:nvSpPr>
          <p:cNvPr id="3" name="ZoneTexte 2"/>
          <p:cNvSpPr txBox="1"/>
          <p:nvPr/>
        </p:nvSpPr>
        <p:spPr>
          <a:xfrm>
            <a:off x="2372360" y="6394853"/>
            <a:ext cx="8615680" cy="369332"/>
          </a:xfrm>
          <a:prstGeom prst="rect">
            <a:avLst/>
          </a:prstGeom>
          <a:noFill/>
        </p:spPr>
        <p:txBody>
          <a:bodyPr wrap="square" rtlCol="0">
            <a:spAutoFit/>
          </a:bodyPr>
          <a:lstStyle/>
          <a:p>
            <a:r>
              <a:rPr lang="en-US" i="1" dirty="0">
                <a:solidFill>
                  <a:srgbClr val="0070C0"/>
                </a:solidFill>
              </a:rPr>
              <a:t>Remote sensing of wind using molecular scattering is challenging!</a:t>
            </a:r>
          </a:p>
        </p:txBody>
      </p:sp>
    </p:spTree>
    <p:extLst>
      <p:ext uri="{BB962C8B-B14F-4D97-AF65-F5344CB8AC3E}">
        <p14:creationId xmlns:p14="http://schemas.microsoft.com/office/powerpoint/2010/main" val="4284536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6"/>
          <p:cNvSpPr txBox="1">
            <a:spLocks noChangeArrowheads="1"/>
          </p:cNvSpPr>
          <p:nvPr/>
        </p:nvSpPr>
        <p:spPr bwMode="auto">
          <a:xfrm>
            <a:off x="-1166" y="0"/>
            <a:ext cx="12193166" cy="461963"/>
          </a:xfrm>
          <a:prstGeom prst="rect">
            <a:avLst/>
          </a:prstGeom>
          <a:solidFill>
            <a:srgbClr val="DDDDFF"/>
          </a:solidFill>
          <a:ln>
            <a:noFill/>
          </a:ln>
        </p:spPr>
        <p:txBody>
          <a:bodyPr wrap="square">
            <a:spAutoFit/>
          </a:bodyPr>
          <a:lstStyle>
            <a:lvl1pPr defTabSz="49831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9831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9831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9831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9831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9831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9831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9831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9831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ts val="1200"/>
              </a:spcBef>
              <a:buNone/>
              <a:defRPr/>
            </a:pPr>
            <a:r>
              <a:rPr lang="en-US" sz="2400" b="1" dirty="0">
                <a:solidFill>
                  <a:srgbClr val="7030A0"/>
                </a:solidFill>
                <a:latin typeface="Calibri" panose="020F0502020204030204" pitchFamily="34" charset="0"/>
                <a:cs typeface="Calibri" panose="020F0502020204030204" pitchFamily="34" charset="0"/>
              </a:rPr>
              <a:t>Aeolus captures a smoke-generated vortex in the stratosphere</a:t>
            </a:r>
          </a:p>
        </p:txBody>
      </p:sp>
      <p:sp>
        <p:nvSpPr>
          <p:cNvPr id="2" name="ZoneTexte 1"/>
          <p:cNvSpPr txBox="1"/>
          <p:nvPr/>
        </p:nvSpPr>
        <p:spPr>
          <a:xfrm>
            <a:off x="266700" y="596900"/>
            <a:ext cx="8521700" cy="1754326"/>
          </a:xfrm>
          <a:prstGeom prst="rect">
            <a:avLst/>
          </a:prstGeom>
          <a:noFill/>
        </p:spPr>
        <p:txBody>
          <a:bodyPr wrap="square" rtlCol="0">
            <a:spAutoFit/>
          </a:bodyPr>
          <a:lstStyle/>
          <a:p>
            <a:pPr marL="285750" indent="-285750">
              <a:buFont typeface="Arial" panose="020B0604020202020204" pitchFamily="34" charset="0"/>
              <a:buChar char="•"/>
            </a:pPr>
            <a:r>
              <a:rPr lang="en-US" dirty="0"/>
              <a:t>Extreme wildfires in Australia around New Year’s eve 2020 generate pyroconvection injecting huge amount of combustion products into the stratosphere</a:t>
            </a:r>
          </a:p>
          <a:p>
            <a:pPr marL="285750" indent="-285750">
              <a:buFont typeface="Arial" panose="020B0604020202020204" pitchFamily="34" charset="0"/>
              <a:buChar char="•"/>
            </a:pPr>
            <a:r>
              <a:rPr lang="en-US" dirty="0"/>
              <a:t>Solar heating of carbonaceous aerosol in an intense patch of smoke leads to formation of a confined anticyclone persisting for 3 months in the stratosphere</a:t>
            </a:r>
          </a:p>
          <a:p>
            <a:pPr marL="285750" indent="-285750">
              <a:buFont typeface="Arial" panose="020B0604020202020204" pitchFamily="34" charset="0"/>
              <a:buChar char="•"/>
            </a:pPr>
            <a:r>
              <a:rPr lang="en-US" dirty="0"/>
              <a:t>Aeolus is the only one instrument on Earth to provide a cross-section of wind speed inside a new born-vortex above Southern Pacific</a:t>
            </a:r>
          </a:p>
        </p:txBody>
      </p:sp>
      <p:pic>
        <p:nvPicPr>
          <p:cNvPr id="6" name="Image 5"/>
          <p:cNvPicPr>
            <a:picLocks noChangeAspect="1"/>
          </p:cNvPicPr>
          <p:nvPr/>
        </p:nvPicPr>
        <p:blipFill rotWithShape="1">
          <a:blip r:embed="rId3" cstate="print">
            <a:extLst>
              <a:ext uri="{28A0092B-C50C-407E-A947-70E740481C1C}">
                <a14:useLocalDpi xmlns:a14="http://schemas.microsoft.com/office/drawing/2010/main" val="0"/>
              </a:ext>
            </a:extLst>
          </a:blip>
          <a:srcRect b="33698"/>
          <a:stretch/>
        </p:blipFill>
        <p:spPr>
          <a:xfrm>
            <a:off x="9235413" y="2351226"/>
            <a:ext cx="2875226" cy="4275137"/>
          </a:xfrm>
          <a:prstGeom prst="rect">
            <a:avLst/>
          </a:prstGeom>
        </p:spPr>
      </p:pic>
      <p:pic>
        <p:nvPicPr>
          <p:cNvPr id="18" name="Image 17"/>
          <p:cNvPicPr>
            <a:picLocks noChangeAspect="1"/>
          </p:cNvPicPr>
          <p:nvPr/>
        </p:nvPicPr>
        <p:blipFill rotWithShape="1">
          <a:blip r:embed="rId4" cstate="print">
            <a:extLst>
              <a:ext uri="{28A0092B-C50C-407E-A947-70E740481C1C}">
                <a14:useLocalDpi xmlns:a14="http://schemas.microsoft.com/office/drawing/2010/main" val="0"/>
              </a:ext>
            </a:extLst>
          </a:blip>
          <a:srcRect t="66953"/>
          <a:stretch/>
        </p:blipFill>
        <p:spPr>
          <a:xfrm>
            <a:off x="803937" y="3693787"/>
            <a:ext cx="3723613" cy="2759601"/>
          </a:xfrm>
          <a:prstGeom prst="rect">
            <a:avLst/>
          </a:prstGeom>
        </p:spPr>
      </p:pic>
      <p:sp>
        <p:nvSpPr>
          <p:cNvPr id="8" name="ZoneTexte 7"/>
          <p:cNvSpPr txBox="1"/>
          <p:nvPr/>
        </p:nvSpPr>
        <p:spPr>
          <a:xfrm>
            <a:off x="6662406" y="2627493"/>
            <a:ext cx="2573007" cy="646331"/>
          </a:xfrm>
          <a:prstGeom prst="rect">
            <a:avLst/>
          </a:prstGeom>
          <a:noFill/>
        </p:spPr>
        <p:txBody>
          <a:bodyPr wrap="square" rtlCol="0">
            <a:spAutoFit/>
          </a:bodyPr>
          <a:lstStyle/>
          <a:p>
            <a:r>
              <a:rPr lang="en-US" dirty="0"/>
              <a:t>Aeolus sees the smoke in the stratosphere</a:t>
            </a:r>
          </a:p>
        </p:txBody>
      </p:sp>
      <p:sp>
        <p:nvSpPr>
          <p:cNvPr id="19" name="ZoneTexte 18"/>
          <p:cNvSpPr txBox="1"/>
          <p:nvPr/>
        </p:nvSpPr>
        <p:spPr>
          <a:xfrm>
            <a:off x="824243" y="2627493"/>
            <a:ext cx="3683000" cy="923330"/>
          </a:xfrm>
          <a:prstGeom prst="rect">
            <a:avLst/>
          </a:prstGeom>
          <a:noFill/>
        </p:spPr>
        <p:txBody>
          <a:bodyPr wrap="square" rtlCol="0">
            <a:spAutoFit/>
          </a:bodyPr>
          <a:lstStyle/>
          <a:p>
            <a:r>
              <a:rPr lang="en-US" dirty="0"/>
              <a:t>Aeolus sampling across a blob of CO-rich smoke seen by IFS as an isolated region of high vorticity</a:t>
            </a:r>
          </a:p>
        </p:txBody>
      </p:sp>
      <p:sp>
        <p:nvSpPr>
          <p:cNvPr id="20" name="ZoneTexte 19"/>
          <p:cNvSpPr txBox="1"/>
          <p:nvPr/>
        </p:nvSpPr>
        <p:spPr>
          <a:xfrm>
            <a:off x="6438899" y="5703033"/>
            <a:ext cx="2573007" cy="923330"/>
          </a:xfrm>
          <a:prstGeom prst="rect">
            <a:avLst/>
          </a:prstGeom>
          <a:noFill/>
        </p:spPr>
        <p:txBody>
          <a:bodyPr wrap="square" rtlCol="0">
            <a:spAutoFit/>
          </a:bodyPr>
          <a:lstStyle/>
          <a:p>
            <a:r>
              <a:rPr lang="en-US" dirty="0"/>
              <a:t>Aeolus captures the wind anomaly associated with the vortex</a:t>
            </a:r>
          </a:p>
        </p:txBody>
      </p:sp>
      <p:sp>
        <p:nvSpPr>
          <p:cNvPr id="21" name="ZoneTexte 20"/>
          <p:cNvSpPr txBox="1"/>
          <p:nvPr/>
        </p:nvSpPr>
        <p:spPr>
          <a:xfrm>
            <a:off x="6438898" y="4750421"/>
            <a:ext cx="2573007" cy="369332"/>
          </a:xfrm>
          <a:prstGeom prst="rect">
            <a:avLst/>
          </a:prstGeom>
          <a:noFill/>
        </p:spPr>
        <p:txBody>
          <a:bodyPr wrap="square" rtlCol="0">
            <a:spAutoFit/>
          </a:bodyPr>
          <a:lstStyle/>
          <a:p>
            <a:r>
              <a:rPr lang="en-US" dirty="0"/>
              <a:t>Vortex centroid (IFS)</a:t>
            </a:r>
          </a:p>
        </p:txBody>
      </p:sp>
      <p:cxnSp>
        <p:nvCxnSpPr>
          <p:cNvPr id="14" name="Connecteur droit avec flèche 13"/>
          <p:cNvCxnSpPr/>
          <p:nvPr/>
        </p:nvCxnSpPr>
        <p:spPr>
          <a:xfrm>
            <a:off x="8610600" y="4935087"/>
            <a:ext cx="1917700" cy="2916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773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Text Box 8"/>
          <p:cNvSpPr txBox="1">
            <a:spLocks noChangeArrowheads="1"/>
          </p:cNvSpPr>
          <p:nvPr/>
        </p:nvSpPr>
        <p:spPr bwMode="auto">
          <a:xfrm>
            <a:off x="231493" y="557168"/>
            <a:ext cx="672589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latin typeface="Calibri" panose="020F0502020204030204" pitchFamily="34" charset="0"/>
              </a:rPr>
              <a:t>Wind lidar systems deployed at </a:t>
            </a:r>
            <a:r>
              <a:rPr lang="en-US" altLang="en-US" b="1" dirty="0">
                <a:latin typeface="Calibri" panose="020F0502020204030204" pitchFamily="34" charset="0"/>
              </a:rPr>
              <a:t>Haute-Provence </a:t>
            </a:r>
            <a:r>
              <a:rPr lang="en-US" altLang="en-US" dirty="0">
                <a:latin typeface="Calibri" panose="020F0502020204030204" pitchFamily="34" charset="0"/>
              </a:rPr>
              <a:t>observatory (44°N) and  </a:t>
            </a:r>
            <a:r>
              <a:rPr lang="en-US" altLang="en-US" b="1" dirty="0" err="1">
                <a:latin typeface="Calibri" panose="020F0502020204030204" pitchFamily="34" charset="0"/>
              </a:rPr>
              <a:t>Maïdo</a:t>
            </a:r>
            <a:r>
              <a:rPr lang="en-US" altLang="en-US" dirty="0">
                <a:latin typeface="Calibri" panose="020F0502020204030204" pitchFamily="34" charset="0"/>
              </a:rPr>
              <a:t> observatory (Reunion island, 21°S) </a:t>
            </a:r>
          </a:p>
        </p:txBody>
      </p:sp>
      <p:sp>
        <p:nvSpPr>
          <p:cNvPr id="10" name="Rectangle 9"/>
          <p:cNvSpPr/>
          <p:nvPr/>
        </p:nvSpPr>
        <p:spPr>
          <a:xfrm>
            <a:off x="3889461" y="4127184"/>
            <a:ext cx="2735236" cy="584775"/>
          </a:xfrm>
          <a:prstGeom prst="rect">
            <a:avLst/>
          </a:prstGeom>
        </p:spPr>
        <p:txBody>
          <a:bodyPr wrap="none">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en-US" sz="1600" b="1" dirty="0">
                <a:solidFill>
                  <a:srgbClr val="6600CC"/>
                </a:solidFill>
                <a:latin typeface="Calibri" panose="020F0502020204030204" pitchFamily="34" charset="0"/>
              </a:rPr>
              <a:t>Ma</a:t>
            </a:r>
            <a:r>
              <a:rPr lang="en-US" altLang="en-US" sz="1600" b="1" dirty="0">
                <a:solidFill>
                  <a:srgbClr val="6600CC"/>
                </a:solidFill>
                <a:latin typeface="Calibri" panose="020F0502020204030204" pitchFamily="34" charset="0"/>
              </a:rPr>
              <a:t>ï</a:t>
            </a:r>
            <a:r>
              <a:rPr lang="fr-FR" altLang="en-US" sz="1600" b="1" dirty="0">
                <a:solidFill>
                  <a:srgbClr val="6600CC"/>
                </a:solidFill>
                <a:latin typeface="Calibri" panose="020F0502020204030204" pitchFamily="34" charset="0"/>
              </a:rPr>
              <a:t>do </a:t>
            </a:r>
            <a:r>
              <a:rPr lang="fr-FR" altLang="en-US" sz="1600" b="1" dirty="0" err="1">
                <a:solidFill>
                  <a:srgbClr val="6600CC"/>
                </a:solidFill>
                <a:latin typeface="Calibri" panose="020F0502020204030204" pitchFamily="34" charset="0"/>
              </a:rPr>
              <a:t>Observatory</a:t>
            </a:r>
            <a:endParaRPr lang="fr-FR" altLang="en-US" sz="1600" b="1" dirty="0">
              <a:solidFill>
                <a:srgbClr val="6600CC"/>
              </a:solidFill>
              <a:latin typeface="Calibri" panose="020F0502020204030204" pitchFamily="34" charset="0"/>
            </a:endParaRPr>
          </a:p>
          <a:p>
            <a:pPr algn="ctr"/>
            <a:r>
              <a:rPr lang="fr-FR" altLang="en-US" sz="1600" b="1" dirty="0">
                <a:solidFill>
                  <a:srgbClr val="6600CC"/>
                </a:solidFill>
                <a:latin typeface="Calibri" panose="020F0502020204030204" pitchFamily="34" charset="0"/>
              </a:rPr>
              <a:t> (2158 m </a:t>
            </a:r>
            <a:r>
              <a:rPr lang="fr-FR" altLang="en-US" sz="1600" b="1" dirty="0" err="1">
                <a:solidFill>
                  <a:srgbClr val="6600CC"/>
                </a:solidFill>
                <a:latin typeface="Calibri" panose="020F0502020204030204" pitchFamily="34" charset="0"/>
              </a:rPr>
              <a:t>a.s.l</a:t>
            </a:r>
            <a:r>
              <a:rPr lang="fr-FR" altLang="en-US" sz="1600" b="1" dirty="0">
                <a:solidFill>
                  <a:srgbClr val="6600CC"/>
                </a:solidFill>
                <a:latin typeface="Calibri" panose="020F0502020204030204" pitchFamily="34" charset="0"/>
              </a:rPr>
              <a:t>.) </a:t>
            </a:r>
            <a:r>
              <a:rPr lang="fr-FR" altLang="en-US" sz="1600" b="1" dirty="0" err="1">
                <a:solidFill>
                  <a:srgbClr val="6600CC"/>
                </a:solidFill>
                <a:latin typeface="Calibri" panose="020F0502020204030204" pitchFamily="34" charset="0"/>
              </a:rPr>
              <a:t>Reunion</a:t>
            </a:r>
            <a:r>
              <a:rPr lang="fr-FR" altLang="en-US" sz="1600" b="1" dirty="0">
                <a:solidFill>
                  <a:srgbClr val="6600CC"/>
                </a:solidFill>
                <a:latin typeface="Calibri" panose="020F0502020204030204" pitchFamily="34" charset="0"/>
              </a:rPr>
              <a:t> </a:t>
            </a:r>
            <a:r>
              <a:rPr lang="fr-FR" altLang="en-US" sz="1600" b="1" dirty="0" err="1">
                <a:solidFill>
                  <a:srgbClr val="6600CC"/>
                </a:solidFill>
                <a:latin typeface="Calibri" panose="020F0502020204030204" pitchFamily="34" charset="0"/>
              </a:rPr>
              <a:t>island</a:t>
            </a:r>
            <a:endParaRPr lang="fr-FR" altLang="en-US" sz="1600" b="1" dirty="0">
              <a:solidFill>
                <a:srgbClr val="6600CC"/>
              </a:solidFill>
              <a:latin typeface="Calibri" panose="020F0502020204030204" pitchFamily="34" charset="0"/>
            </a:endParaRPr>
          </a:p>
        </p:txBody>
      </p:sp>
      <p:sp>
        <p:nvSpPr>
          <p:cNvPr id="2" name="Rectangle 11"/>
          <p:cNvSpPr/>
          <p:nvPr/>
        </p:nvSpPr>
        <p:spPr>
          <a:xfrm>
            <a:off x="1308602" y="4130934"/>
            <a:ext cx="2073275" cy="581025"/>
          </a:xfrm>
          <a:prstGeom prst="rect">
            <a:avLst/>
          </a:prstGeom>
        </p:spPr>
        <p:txBody>
          <a:bodyPr wrap="none">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en-US" sz="1600" b="1" dirty="0">
                <a:solidFill>
                  <a:srgbClr val="6600CC"/>
                </a:solidFill>
                <a:latin typeface="Calibri" panose="020F0502020204030204" pitchFamily="34" charset="0"/>
              </a:rPr>
              <a:t>Observatoire de </a:t>
            </a:r>
          </a:p>
          <a:p>
            <a:pPr algn="ctr"/>
            <a:r>
              <a:rPr lang="fr-FR" altLang="en-US" sz="1600" b="1" dirty="0">
                <a:solidFill>
                  <a:srgbClr val="6600CC"/>
                </a:solidFill>
                <a:latin typeface="Calibri" panose="020F0502020204030204" pitchFamily="34" charset="0"/>
              </a:rPr>
              <a:t>Haute Provence (OHP)</a:t>
            </a:r>
          </a:p>
        </p:txBody>
      </p:sp>
      <p:pic>
        <p:nvPicPr>
          <p:cNvPr id="3084" name="Picture 12" descr="lidarsMai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577" y="4703445"/>
            <a:ext cx="2698621" cy="2024380"/>
          </a:xfrm>
          <a:prstGeom prst="rect">
            <a:avLst/>
          </a:prstGeom>
          <a:noFill/>
          <a:ln w="317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793" y="4716145"/>
            <a:ext cx="2461709" cy="2011680"/>
          </a:xfrm>
          <a:prstGeom prst="rect">
            <a:avLst/>
          </a:prstGeom>
        </p:spPr>
      </p:pic>
      <p:sp>
        <p:nvSpPr>
          <p:cNvPr id="11" name="Text Box 146"/>
          <p:cNvSpPr txBox="1">
            <a:spLocks noChangeArrowheads="1"/>
          </p:cNvSpPr>
          <p:nvPr/>
        </p:nvSpPr>
        <p:spPr bwMode="auto">
          <a:xfrm>
            <a:off x="0" y="1"/>
            <a:ext cx="12192000" cy="461665"/>
          </a:xfrm>
          <a:prstGeom prst="rect">
            <a:avLst/>
          </a:prstGeom>
          <a:solidFill>
            <a:srgbClr val="DDDDFF"/>
          </a:solidFill>
          <a:ln>
            <a:noFill/>
          </a:ln>
        </p:spPr>
        <p:txBody>
          <a:bodyPr wrap="square">
            <a:spAutoFit/>
          </a:bodyPr>
          <a:lstStyle>
            <a:lvl1pPr defTabSz="49831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9831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9831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9831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9831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9831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9831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9831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9831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None/>
            </a:pPr>
            <a:r>
              <a:rPr lang="en-US" altLang="en-US" sz="2400" b="1" dirty="0">
                <a:solidFill>
                  <a:srgbClr val="6600CC"/>
                </a:solidFill>
                <a:latin typeface="Calibri" panose="020F0502020204030204" pitchFamily="34" charset="0"/>
              </a:rPr>
              <a:t>French Rayleigh Doppler wind lidars</a:t>
            </a:r>
          </a:p>
        </p:txBody>
      </p:sp>
      <p:pic>
        <p:nvPicPr>
          <p:cNvPr id="9" name="Imag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49278" y="557167"/>
            <a:ext cx="3976817" cy="557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au 3"/>
          <p:cNvGraphicFramePr>
            <a:graphicFrameLocks noGrp="1"/>
          </p:cNvGraphicFramePr>
          <p:nvPr>
            <p:extLst>
              <p:ext uri="{D42A27DB-BD31-4B8C-83A1-F6EECF244321}">
                <p14:modId xmlns:p14="http://schemas.microsoft.com/office/powerpoint/2010/main" val="3848903710"/>
              </p:ext>
            </p:extLst>
          </p:nvPr>
        </p:nvGraphicFramePr>
        <p:xfrm>
          <a:off x="478420" y="2302932"/>
          <a:ext cx="6096000" cy="1676400"/>
        </p:xfrm>
        <a:graphic>
          <a:graphicData uri="http://schemas.openxmlformats.org/drawingml/2006/table">
            <a:tbl>
              <a:tblPr firstRow="1" bandRow="1">
                <a:tableStyleId>{69CF1AB2-1976-4502-BF36-3FF5EA218861}</a:tableStyleId>
              </a:tblPr>
              <a:tblGrid>
                <a:gridCol w="2228490">
                  <a:extLst>
                    <a:ext uri="{9D8B030D-6E8A-4147-A177-3AD203B41FA5}">
                      <a16:colId xmlns:a16="http://schemas.microsoft.com/office/drawing/2014/main" val="1737319238"/>
                    </a:ext>
                  </a:extLst>
                </a:gridCol>
                <a:gridCol w="1830885">
                  <a:extLst>
                    <a:ext uri="{9D8B030D-6E8A-4147-A177-3AD203B41FA5}">
                      <a16:colId xmlns:a16="http://schemas.microsoft.com/office/drawing/2014/main" val="3934008657"/>
                    </a:ext>
                  </a:extLst>
                </a:gridCol>
                <a:gridCol w="2036625">
                  <a:extLst>
                    <a:ext uri="{9D8B030D-6E8A-4147-A177-3AD203B41FA5}">
                      <a16:colId xmlns:a16="http://schemas.microsoft.com/office/drawing/2014/main" val="3330144409"/>
                    </a:ext>
                  </a:extLst>
                </a:gridCol>
              </a:tblGrid>
              <a:tr h="334039">
                <a:tc>
                  <a:txBody>
                    <a:bodyPr/>
                    <a:lstStyle/>
                    <a:p>
                      <a:pPr algn="ctr"/>
                      <a:r>
                        <a:rPr lang="en-US" sz="1600" dirty="0"/>
                        <a:t>Altitude coverage</a:t>
                      </a:r>
                    </a:p>
                  </a:txBody>
                  <a:tcPr/>
                </a:tc>
                <a:tc gridSpan="2">
                  <a:txBody>
                    <a:bodyPr/>
                    <a:lstStyle/>
                    <a:p>
                      <a:pPr algn="ctr"/>
                      <a:r>
                        <a:rPr lang="en-US" sz="1600" dirty="0"/>
                        <a:t>5 – 75 km</a:t>
                      </a:r>
                    </a:p>
                  </a:txBody>
                  <a:tcPr/>
                </a:tc>
                <a:tc hMerge="1">
                  <a:txBody>
                    <a:bodyPr/>
                    <a:lstStyle/>
                    <a:p>
                      <a:endParaRPr lang="en-US"/>
                    </a:p>
                  </a:txBody>
                  <a:tcPr/>
                </a:tc>
                <a:extLst>
                  <a:ext uri="{0D108BD9-81ED-4DB2-BD59-A6C34878D82A}">
                    <a16:rowId xmlns:a16="http://schemas.microsoft.com/office/drawing/2014/main" val="684658222"/>
                  </a:ext>
                </a:extLst>
              </a:tr>
              <a:tr h="323031">
                <a:tc>
                  <a:txBody>
                    <a:bodyPr/>
                    <a:lstStyle/>
                    <a:p>
                      <a:pPr algn="ct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a:t> z &lt; 30km</a:t>
                      </a:r>
                      <a:endParaRPr lang="en-US" sz="1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a:t>z &gt; 50 km</a:t>
                      </a:r>
                      <a:endParaRPr lang="en-US" sz="1400" b="1" dirty="0"/>
                    </a:p>
                  </a:txBody>
                  <a:tcPr/>
                </a:tc>
                <a:extLst>
                  <a:ext uri="{0D108BD9-81ED-4DB2-BD59-A6C34878D82A}">
                    <a16:rowId xmlns:a16="http://schemas.microsoft.com/office/drawing/2014/main" val="3446432370"/>
                  </a:ext>
                </a:extLst>
              </a:tr>
              <a:tr h="32303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Vertical resolution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250</a:t>
                      </a:r>
                      <a:r>
                        <a:rPr lang="en-US" sz="1600" baseline="0" dirty="0"/>
                        <a:t> m</a:t>
                      </a:r>
                      <a:endParaRPr lang="en-US" sz="1600" dirty="0"/>
                    </a:p>
                  </a:txBody>
                  <a:tcPr/>
                </a:tc>
                <a:tc>
                  <a:txBody>
                    <a:bodyPr/>
                    <a:lstStyle/>
                    <a:p>
                      <a:pPr algn="ctr"/>
                      <a:r>
                        <a:rPr lang="en-US" sz="1600" dirty="0"/>
                        <a:t>1-2 km</a:t>
                      </a:r>
                    </a:p>
                  </a:txBody>
                  <a:tcPr/>
                </a:tc>
                <a:extLst>
                  <a:ext uri="{0D108BD9-81ED-4DB2-BD59-A6C34878D82A}">
                    <a16:rowId xmlns:a16="http://schemas.microsoft.com/office/drawing/2014/main" val="3628121570"/>
                  </a:ext>
                </a:extLst>
              </a:tr>
              <a:tr h="334039">
                <a:tc>
                  <a:txBody>
                    <a:bodyPr/>
                    <a:lstStyle/>
                    <a:p>
                      <a:pPr algn="ctr"/>
                      <a:r>
                        <a:rPr lang="en-US" sz="1600" dirty="0"/>
                        <a:t>Accuracy </a:t>
                      </a:r>
                    </a:p>
                  </a:txBody>
                  <a:tcPr/>
                </a:tc>
                <a:tc>
                  <a:txBody>
                    <a:bodyPr/>
                    <a:lstStyle/>
                    <a:p>
                      <a:pPr algn="ctr"/>
                      <a:r>
                        <a:rPr lang="en-US" sz="1600" dirty="0"/>
                        <a:t>1 m/s </a:t>
                      </a:r>
                    </a:p>
                  </a:txBody>
                  <a:tcPr/>
                </a:tc>
                <a:tc>
                  <a:txBody>
                    <a:bodyPr/>
                    <a:lstStyle/>
                    <a:p>
                      <a:pPr algn="ctr"/>
                      <a:r>
                        <a:rPr lang="en-US" sz="1600" baseline="0" dirty="0"/>
                        <a:t>5 – 12 m/s </a:t>
                      </a:r>
                      <a:endParaRPr lang="en-US" sz="1600" dirty="0"/>
                    </a:p>
                  </a:txBody>
                  <a:tcPr/>
                </a:tc>
                <a:extLst>
                  <a:ext uri="{0D108BD9-81ED-4DB2-BD59-A6C34878D82A}">
                    <a16:rowId xmlns:a16="http://schemas.microsoft.com/office/drawing/2014/main" val="3765760092"/>
                  </a:ext>
                </a:extLst>
              </a:tr>
              <a:tr h="334039">
                <a:tc>
                  <a:txBody>
                    <a:bodyPr/>
                    <a:lstStyle/>
                    <a:p>
                      <a:pPr algn="ctr"/>
                      <a:r>
                        <a:rPr lang="en-US" sz="1600" dirty="0"/>
                        <a:t>Temporal</a:t>
                      </a:r>
                      <a:r>
                        <a:rPr lang="en-US" sz="1600" baseline="0" dirty="0"/>
                        <a:t> resolution</a:t>
                      </a:r>
                      <a:endParaRPr lang="en-US" sz="1600" dirty="0"/>
                    </a:p>
                  </a:txBody>
                  <a:tcPr/>
                </a:tc>
                <a:tc>
                  <a:txBody>
                    <a:bodyPr/>
                    <a:lstStyle/>
                    <a:p>
                      <a:pPr algn="ctr"/>
                      <a:r>
                        <a:rPr lang="en-US" sz="1600" dirty="0"/>
                        <a:t>5 min </a:t>
                      </a:r>
                    </a:p>
                  </a:txBody>
                  <a:tcPr/>
                </a:tc>
                <a:tc>
                  <a:txBody>
                    <a:bodyPr/>
                    <a:lstStyle/>
                    <a:p>
                      <a:pPr algn="ctr"/>
                      <a:r>
                        <a:rPr lang="en-US" sz="1600" dirty="0"/>
                        <a:t>30 min</a:t>
                      </a:r>
                    </a:p>
                  </a:txBody>
                  <a:tcPr/>
                </a:tc>
                <a:extLst>
                  <a:ext uri="{0D108BD9-81ED-4DB2-BD59-A6C34878D82A}">
                    <a16:rowId xmlns:a16="http://schemas.microsoft.com/office/drawing/2014/main" val="2969766884"/>
                  </a:ext>
                </a:extLst>
              </a:tr>
            </a:tbl>
          </a:graphicData>
        </a:graphic>
      </p:graphicFrame>
      <p:sp>
        <p:nvSpPr>
          <p:cNvPr id="16" name="Text Box 30"/>
          <p:cNvSpPr txBox="1">
            <a:spLocks noChangeArrowheads="1"/>
          </p:cNvSpPr>
          <p:nvPr/>
        </p:nvSpPr>
        <p:spPr bwMode="auto">
          <a:xfrm>
            <a:off x="231494" y="1197675"/>
            <a:ext cx="750139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buFont typeface="Arial" panose="020B0604020202020204" pitchFamily="34" charset="0"/>
              <a:buChar char="•"/>
            </a:pPr>
            <a:r>
              <a:rPr lang="en-US" altLang="en-US" sz="1400" dirty="0" err="1">
                <a:latin typeface="Calibri" panose="020F0502020204030204" pitchFamily="34" charset="0"/>
              </a:rPr>
              <a:t>Chanin</a:t>
            </a:r>
            <a:r>
              <a:rPr lang="en-US" altLang="en-US" sz="1400" dirty="0">
                <a:latin typeface="Calibri" panose="020F0502020204030204" pitchFamily="34" charset="0"/>
              </a:rPr>
              <a:t>, M.-L., </a:t>
            </a:r>
            <a:r>
              <a:rPr lang="en-US" altLang="en-US" sz="1400" dirty="0" err="1">
                <a:latin typeface="Calibri" panose="020F0502020204030204" pitchFamily="34" charset="0"/>
              </a:rPr>
              <a:t>Garnier</a:t>
            </a:r>
            <a:r>
              <a:rPr lang="en-US" altLang="en-US" sz="1400" dirty="0">
                <a:latin typeface="Calibri" panose="020F0502020204030204" pitchFamily="34" charset="0"/>
              </a:rPr>
              <a:t>, A., Hauchecorne A., </a:t>
            </a:r>
            <a:r>
              <a:rPr lang="en-US" altLang="en-US" sz="1400" dirty="0" err="1">
                <a:latin typeface="Calibri" panose="020F0502020204030204" pitchFamily="34" charset="0"/>
              </a:rPr>
              <a:t>Porteneuve</a:t>
            </a:r>
            <a:r>
              <a:rPr lang="en-US" altLang="en-US" sz="1400" dirty="0">
                <a:latin typeface="Calibri" panose="020F0502020204030204" pitchFamily="34" charset="0"/>
              </a:rPr>
              <a:t> J.: A Doppler lidar for measuring winds in the middle atmosphere, GRL, 1989</a:t>
            </a:r>
          </a:p>
          <a:p>
            <a:pPr marL="285750" indent="-285750">
              <a:buFont typeface="Arial" panose="020B0604020202020204" pitchFamily="34" charset="0"/>
              <a:buChar char="•"/>
            </a:pPr>
            <a:r>
              <a:rPr lang="fr-FR" altLang="en-US" sz="1400" dirty="0">
                <a:latin typeface="Calibri" panose="020F0502020204030204" pitchFamily="34" charset="0"/>
              </a:rPr>
              <a:t>Khaykin, S. M. et al.: Doppler lidar at Observatoire de Haute-Provence for </a:t>
            </a:r>
            <a:r>
              <a:rPr lang="fr-FR" altLang="en-US" sz="1400" dirty="0" err="1">
                <a:latin typeface="Calibri" panose="020F0502020204030204" pitchFamily="34" charset="0"/>
              </a:rPr>
              <a:t>wind</a:t>
            </a:r>
            <a:r>
              <a:rPr lang="fr-FR" altLang="en-US" sz="1400" dirty="0">
                <a:latin typeface="Calibri" panose="020F0502020204030204" pitchFamily="34" charset="0"/>
              </a:rPr>
              <a:t> </a:t>
            </a:r>
            <a:r>
              <a:rPr lang="fr-FR" altLang="en-US" sz="1400" dirty="0" err="1">
                <a:latin typeface="Calibri" panose="020F0502020204030204" pitchFamily="34" charset="0"/>
              </a:rPr>
              <a:t>profiling</a:t>
            </a:r>
            <a:r>
              <a:rPr lang="fr-FR" altLang="en-US" sz="1400" dirty="0">
                <a:latin typeface="Calibri" panose="020F0502020204030204" pitchFamily="34" charset="0"/>
              </a:rPr>
              <a:t> up to 75 km altitude: performance </a:t>
            </a:r>
            <a:r>
              <a:rPr lang="fr-FR" altLang="en-US" sz="1400" dirty="0" err="1">
                <a:latin typeface="Calibri" panose="020F0502020204030204" pitchFamily="34" charset="0"/>
              </a:rPr>
              <a:t>evaluation</a:t>
            </a:r>
            <a:r>
              <a:rPr lang="fr-FR" altLang="en-US" sz="1400" dirty="0">
                <a:latin typeface="Calibri" panose="020F0502020204030204" pitchFamily="34" charset="0"/>
              </a:rPr>
              <a:t> and observations, AMT, 2020.</a:t>
            </a:r>
            <a:endParaRPr lang="ru-RU" altLang="en-US" sz="1400" dirty="0">
              <a:latin typeface="Calibri" panose="020F0502020204030204" pitchFamily="34" charset="0"/>
            </a:endParaRPr>
          </a:p>
        </p:txBody>
      </p:sp>
    </p:spTree>
    <p:extLst>
      <p:ext uri="{BB962C8B-B14F-4D97-AF65-F5344CB8AC3E}">
        <p14:creationId xmlns:p14="http://schemas.microsoft.com/office/powerpoint/2010/main" val="1921971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8213" y="579853"/>
            <a:ext cx="4390870" cy="3247080"/>
          </a:xfrm>
          <a:prstGeom prst="rect">
            <a:avLst/>
          </a:prstGeom>
        </p:spPr>
      </p:pic>
      <p:pic>
        <p:nvPicPr>
          <p:cNvPr id="7183" name="Picture 15" descr="IMG_429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3322" y="4049557"/>
            <a:ext cx="1338901" cy="2065978"/>
          </a:xfrm>
          <a:prstGeom prst="rect">
            <a:avLst/>
          </a:prstGeom>
          <a:noFill/>
          <a:extLst>
            <a:ext uri="{909E8E84-426E-40DD-AFC4-6F175D3DCCD1}">
              <a14:hiddenFill xmlns:a14="http://schemas.microsoft.com/office/drawing/2010/main">
                <a:solidFill>
                  <a:srgbClr val="FFFFFF"/>
                </a:solidFill>
              </a14:hiddenFill>
            </a:ext>
          </a:extLst>
        </p:spPr>
      </p:pic>
      <p:sp>
        <p:nvSpPr>
          <p:cNvPr id="7186" name="Text Box 18"/>
          <p:cNvSpPr txBox="1">
            <a:spLocks noChangeArrowheads="1"/>
          </p:cNvSpPr>
          <p:nvPr/>
        </p:nvSpPr>
        <p:spPr bwMode="auto">
          <a:xfrm>
            <a:off x="5630955" y="6152377"/>
            <a:ext cx="222611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400" b="1" dirty="0" err="1">
                <a:latin typeface="Calibri" panose="020F0502020204030204" pitchFamily="34" charset="0"/>
              </a:rPr>
              <a:t>Fabry</a:t>
            </a:r>
            <a:r>
              <a:rPr lang="en-US" altLang="en-US" sz="1400" b="1" dirty="0">
                <a:latin typeface="Calibri" panose="020F0502020204030204" pitchFamily="34" charset="0"/>
              </a:rPr>
              <a:t>-Perot interferometer  </a:t>
            </a:r>
            <a:r>
              <a:rPr lang="en-US" altLang="en-US" sz="1400" dirty="0">
                <a:latin typeface="Calibri" panose="020F0502020204030204" pitchFamily="34" charset="0"/>
              </a:rPr>
              <a:t>in a sealed pressure-controlled housing</a:t>
            </a:r>
            <a:endParaRPr lang="ru-RU" altLang="en-US" sz="1400" dirty="0">
              <a:latin typeface="Calibri" panose="020F0502020204030204" pitchFamily="34" charset="0"/>
            </a:endParaRPr>
          </a:p>
        </p:txBody>
      </p:sp>
      <p:sp>
        <p:nvSpPr>
          <p:cNvPr id="7191" name="Text Box 23"/>
          <p:cNvSpPr txBox="1">
            <a:spLocks noChangeArrowheads="1"/>
          </p:cNvSpPr>
          <p:nvPr/>
        </p:nvSpPr>
        <p:spPr bwMode="auto">
          <a:xfrm>
            <a:off x="8659928" y="1826726"/>
            <a:ext cx="781050"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dirty="0"/>
              <a:t>Rayleigh line</a:t>
            </a:r>
            <a:endParaRPr lang="ru-RU" altLang="en-US" sz="900" dirty="0"/>
          </a:p>
        </p:txBody>
      </p:sp>
      <p:sp>
        <p:nvSpPr>
          <p:cNvPr id="7192" name="Text Box 24"/>
          <p:cNvSpPr txBox="1">
            <a:spLocks noChangeArrowheads="1"/>
          </p:cNvSpPr>
          <p:nvPr/>
        </p:nvSpPr>
        <p:spPr bwMode="auto">
          <a:xfrm>
            <a:off x="8818129" y="1005828"/>
            <a:ext cx="5778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t>Mie line</a:t>
            </a:r>
            <a:endParaRPr lang="ru-RU" altLang="en-US" sz="900"/>
          </a:p>
        </p:txBody>
      </p:sp>
      <p:sp>
        <p:nvSpPr>
          <p:cNvPr id="7193" name="Line 25"/>
          <p:cNvSpPr>
            <a:spLocks noChangeShapeType="1"/>
          </p:cNvSpPr>
          <p:nvPr/>
        </p:nvSpPr>
        <p:spPr bwMode="auto">
          <a:xfrm>
            <a:off x="9369538" y="1962392"/>
            <a:ext cx="179388"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4" name="Line 26"/>
          <p:cNvSpPr>
            <a:spLocks noChangeShapeType="1"/>
          </p:cNvSpPr>
          <p:nvPr/>
        </p:nvSpPr>
        <p:spPr bwMode="auto">
          <a:xfrm>
            <a:off x="9285811" y="1120128"/>
            <a:ext cx="3603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6" name="Text Box 28"/>
          <p:cNvSpPr txBox="1">
            <a:spLocks noChangeArrowheads="1"/>
          </p:cNvSpPr>
          <p:nvPr/>
        </p:nvSpPr>
        <p:spPr bwMode="auto">
          <a:xfrm>
            <a:off x="9952501" y="1391969"/>
            <a:ext cx="11890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900"/>
              <a:t>Doppler-shifted </a:t>
            </a:r>
          </a:p>
          <a:p>
            <a:pPr algn="ctr"/>
            <a:r>
              <a:rPr lang="en-US" altLang="en-US" sz="900"/>
              <a:t>backscattered line</a:t>
            </a:r>
            <a:endParaRPr lang="ru-RU" altLang="en-US" sz="900"/>
          </a:p>
        </p:txBody>
      </p:sp>
      <p:sp>
        <p:nvSpPr>
          <p:cNvPr id="7197" name="Line 29"/>
          <p:cNvSpPr>
            <a:spLocks noChangeShapeType="1"/>
          </p:cNvSpPr>
          <p:nvPr/>
        </p:nvSpPr>
        <p:spPr bwMode="auto">
          <a:xfrm flipH="1">
            <a:off x="9958205" y="1843031"/>
            <a:ext cx="180975"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Text Box 8"/>
          <p:cNvSpPr txBox="1">
            <a:spLocks noChangeArrowheads="1"/>
          </p:cNvSpPr>
          <p:nvPr/>
        </p:nvSpPr>
        <p:spPr bwMode="auto">
          <a:xfrm>
            <a:off x="195469" y="504062"/>
            <a:ext cx="7104796"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spcBef>
                <a:spcPct val="50000"/>
              </a:spcBef>
              <a:buFont typeface="Arial" panose="020B0604020202020204" pitchFamily="34" charset="0"/>
              <a:buChar char="•"/>
            </a:pPr>
            <a:r>
              <a:rPr lang="en-US" altLang="en-US" b="1" dirty="0">
                <a:latin typeface="Calibri" panose="020F0502020204030204" pitchFamily="34" charset="0"/>
              </a:rPr>
              <a:t>Laser</a:t>
            </a:r>
            <a:r>
              <a:rPr lang="en-US" altLang="en-US" dirty="0">
                <a:latin typeface="Calibri" panose="020F0502020204030204" pitchFamily="34" charset="0"/>
              </a:rPr>
              <a:t> : </a:t>
            </a:r>
            <a:r>
              <a:rPr lang="en-US" altLang="en-US" dirty="0" err="1">
                <a:latin typeface="Calibri" panose="020F0502020204030204" pitchFamily="34" charset="0"/>
              </a:rPr>
              <a:t>Nd</a:t>
            </a:r>
            <a:r>
              <a:rPr lang="en-US" altLang="en-US" dirty="0">
                <a:latin typeface="Calibri" panose="020F0502020204030204" pitchFamily="34" charset="0"/>
              </a:rPr>
              <a:t>-YAG injection-seeded, 532 nm, 800 </a:t>
            </a:r>
            <a:r>
              <a:rPr lang="en-US" altLang="en-US" dirty="0" err="1">
                <a:latin typeface="Calibri" panose="020F0502020204030204" pitchFamily="34" charset="0"/>
              </a:rPr>
              <a:t>mJ</a:t>
            </a:r>
            <a:r>
              <a:rPr lang="en-US" altLang="en-US" dirty="0">
                <a:latin typeface="Calibri" panose="020F0502020204030204" pitchFamily="34" charset="0"/>
              </a:rPr>
              <a:t>/pulse, 30 Hz</a:t>
            </a:r>
          </a:p>
          <a:p>
            <a:pPr marL="285750" indent="-285750">
              <a:spcBef>
                <a:spcPct val="50000"/>
              </a:spcBef>
              <a:buFont typeface="Arial" panose="020B0604020202020204" pitchFamily="34" charset="0"/>
              <a:buChar char="•"/>
            </a:pPr>
            <a:r>
              <a:rPr lang="en-US" altLang="en-US" b="1" dirty="0">
                <a:latin typeface="Calibri" panose="020F0502020204030204" pitchFamily="34" charset="0"/>
              </a:rPr>
              <a:t>Telescope (OHP)</a:t>
            </a:r>
            <a:r>
              <a:rPr lang="en-US" altLang="en-US" dirty="0">
                <a:latin typeface="Calibri" panose="020F0502020204030204" pitchFamily="34" charset="0"/>
              </a:rPr>
              <a:t>: 3 assemblies,  0.78 m</a:t>
            </a:r>
            <a:r>
              <a:rPr lang="en-US" altLang="en-US" baseline="30000" dirty="0">
                <a:latin typeface="Calibri" panose="020F0502020204030204" pitchFamily="34" charset="0"/>
              </a:rPr>
              <a:t>2</a:t>
            </a:r>
            <a:r>
              <a:rPr lang="en-US" altLang="en-US" dirty="0">
                <a:latin typeface="Calibri" panose="020F0502020204030204" pitchFamily="34" charset="0"/>
              </a:rPr>
              <a:t> each (4 mirrors Ø=500 mm) </a:t>
            </a:r>
          </a:p>
          <a:p>
            <a:pPr marL="285750" indent="-285750">
              <a:spcBef>
                <a:spcPct val="50000"/>
              </a:spcBef>
              <a:buFont typeface="Arial" panose="020B0604020202020204" pitchFamily="34" charset="0"/>
              <a:buChar char="•"/>
            </a:pPr>
            <a:r>
              <a:rPr lang="en-US" altLang="en-US" b="1" dirty="0">
                <a:latin typeface="Calibri" panose="020F0502020204030204" pitchFamily="34" charset="0"/>
              </a:rPr>
              <a:t>Telescope (Maido): </a:t>
            </a:r>
            <a:r>
              <a:rPr lang="en-US" altLang="en-US" dirty="0">
                <a:latin typeface="Calibri" panose="020F0502020204030204" pitchFamily="34" charset="0"/>
              </a:rPr>
              <a:t>S</a:t>
            </a:r>
            <a:r>
              <a:rPr lang="fr-FR" altLang="en-US" dirty="0" err="1">
                <a:latin typeface="Calibri" panose="020F0502020204030204" pitchFamily="34" charset="0"/>
              </a:rPr>
              <a:t>ingle</a:t>
            </a:r>
            <a:r>
              <a:rPr lang="fr-FR" altLang="en-US" dirty="0">
                <a:latin typeface="Calibri" panose="020F0502020204030204" pitchFamily="34" charset="0"/>
              </a:rPr>
              <a:t> </a:t>
            </a:r>
            <a:r>
              <a:rPr lang="fr-FR" altLang="en-US" dirty="0" err="1">
                <a:latin typeface="Calibri" panose="020F0502020204030204" pitchFamily="34" charset="0"/>
              </a:rPr>
              <a:t>rotating</a:t>
            </a:r>
            <a:r>
              <a:rPr lang="fr-FR" altLang="en-US" dirty="0">
                <a:latin typeface="Calibri" panose="020F0502020204030204" pitchFamily="34" charset="0"/>
              </a:rPr>
              <a:t> </a:t>
            </a:r>
            <a:r>
              <a:rPr lang="fr-FR" altLang="en-US" dirty="0" err="1">
                <a:latin typeface="Calibri" panose="020F0502020204030204" pitchFamily="34" charset="0"/>
              </a:rPr>
              <a:t>mirror</a:t>
            </a:r>
            <a:r>
              <a:rPr lang="fr-FR" altLang="en-US" dirty="0">
                <a:latin typeface="Calibri" panose="020F0502020204030204" pitchFamily="34" charset="0"/>
              </a:rPr>
              <a:t> (Ø=600 mm), 0.27 m</a:t>
            </a:r>
            <a:r>
              <a:rPr lang="fr-FR" altLang="en-US" baseline="30000" dirty="0">
                <a:latin typeface="Calibri" panose="020F0502020204030204" pitchFamily="34" charset="0"/>
              </a:rPr>
              <a:t>2</a:t>
            </a:r>
          </a:p>
          <a:p>
            <a:pPr marL="285750" indent="-285750">
              <a:spcBef>
                <a:spcPct val="50000"/>
              </a:spcBef>
              <a:buFont typeface="Arial" panose="020B0604020202020204" pitchFamily="34" charset="0"/>
              <a:buChar char="•"/>
            </a:pPr>
            <a:r>
              <a:rPr lang="en-US" altLang="en-US" dirty="0">
                <a:latin typeface="Calibri" panose="020F0502020204030204" pitchFamily="34" charset="0"/>
              </a:rPr>
              <a:t>Lidar power (W·m</a:t>
            </a:r>
            <a:r>
              <a:rPr lang="en-US" altLang="en-US" baseline="30000" dirty="0">
                <a:latin typeface="Calibri" panose="020F0502020204030204" pitchFamily="34" charset="0"/>
              </a:rPr>
              <a:t>2</a:t>
            </a:r>
            <a:r>
              <a:rPr lang="en-US" altLang="en-US" dirty="0">
                <a:latin typeface="Calibri" panose="020F0502020204030204" pitchFamily="34" charset="0"/>
              </a:rPr>
              <a:t>) comparable to Aeolus: 18.7 (OHP), 19.4 (Aeolus)</a:t>
            </a:r>
          </a:p>
          <a:p>
            <a:pPr marL="285750" indent="-285750">
              <a:spcBef>
                <a:spcPct val="50000"/>
              </a:spcBef>
              <a:buFont typeface="Arial" panose="020B0604020202020204" pitchFamily="34" charset="0"/>
              <a:buChar char="•"/>
            </a:pPr>
            <a:r>
              <a:rPr lang="en-US" altLang="en-US" b="1" dirty="0">
                <a:latin typeface="Calibri" panose="020F0502020204030204" pitchFamily="34" charset="0"/>
              </a:rPr>
              <a:t>Doppler shift detection </a:t>
            </a:r>
            <a:r>
              <a:rPr lang="en-US" altLang="en-US" dirty="0">
                <a:latin typeface="Calibri" panose="020F0502020204030204" pitchFamily="34" charset="0"/>
              </a:rPr>
              <a:t>: double-edge </a:t>
            </a:r>
            <a:r>
              <a:rPr lang="en-US" altLang="en-US" dirty="0" err="1">
                <a:latin typeface="Calibri" panose="020F0502020204030204" pitchFamily="34" charset="0"/>
              </a:rPr>
              <a:t>Fabry</a:t>
            </a:r>
            <a:r>
              <a:rPr lang="en-US" altLang="en-US" dirty="0">
                <a:latin typeface="Calibri" panose="020F0502020204030204" pitchFamily="34" charset="0"/>
              </a:rPr>
              <a:t>-Perot interferometer   (same as Aeolus ALADIN Rayleigh channel)</a:t>
            </a:r>
          </a:p>
          <a:p>
            <a:pPr marL="285750" indent="-285750">
              <a:spcBef>
                <a:spcPct val="50000"/>
              </a:spcBef>
              <a:buFont typeface="Arial" panose="020B0604020202020204" pitchFamily="34" charset="0"/>
              <a:buChar char="•"/>
            </a:pPr>
            <a:r>
              <a:rPr lang="en-US" altLang="en-US" dirty="0">
                <a:latin typeface="Calibri" panose="020F0502020204030204" pitchFamily="34" charset="0"/>
              </a:rPr>
              <a:t>Laser beam is steered between 3 lines-of-sight</a:t>
            </a:r>
          </a:p>
          <a:p>
            <a:pPr marL="285750" indent="-285750">
              <a:spcBef>
                <a:spcPct val="50000"/>
              </a:spcBef>
              <a:buFont typeface="Arial" panose="020B0604020202020204" pitchFamily="34" charset="0"/>
              <a:buChar char="•"/>
            </a:pPr>
            <a:r>
              <a:rPr lang="en-US" altLang="en-US" dirty="0">
                <a:latin typeface="Calibri" panose="020F0502020204030204" pitchFamily="34" charset="0"/>
              </a:rPr>
              <a:t>Vertical pointing is used to obtain zero Doppler shift reference </a:t>
            </a:r>
            <a:endParaRPr lang="ru-RU" altLang="en-US" dirty="0">
              <a:latin typeface="Calibri" panose="020F0502020204030204" pitchFamily="34" charset="0"/>
            </a:endParaRPr>
          </a:p>
        </p:txBody>
      </p:sp>
      <p:pic>
        <p:nvPicPr>
          <p:cNvPr id="26" name="Image 6" descr="C:\Documents and Settings\UR\Bureau\LIORUN\Figures\lidar-vent-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362" y="4049559"/>
            <a:ext cx="2392593" cy="2392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p:cNvSpPr/>
          <p:nvPr/>
        </p:nvSpPr>
        <p:spPr>
          <a:xfrm>
            <a:off x="3238362" y="4049559"/>
            <a:ext cx="736100" cy="338554"/>
          </a:xfrm>
          <a:prstGeom prst="rect">
            <a:avLst/>
          </a:prstGeom>
        </p:spPr>
        <p:txBody>
          <a:bodyPr wrap="none">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600" b="1" dirty="0">
                <a:solidFill>
                  <a:schemeClr val="bg1"/>
                </a:solidFill>
                <a:latin typeface="Calibri" panose="020F0502020204030204" pitchFamily="34" charset="0"/>
              </a:rPr>
              <a:t>Maido</a:t>
            </a:r>
            <a:endParaRPr lang="fr-FR" altLang="en-US" sz="1600" b="1" dirty="0">
              <a:solidFill>
                <a:schemeClr val="bg1"/>
              </a:solidFill>
              <a:latin typeface="Calibri" panose="020F0502020204030204" pitchFamily="34" charset="0"/>
            </a:endParaRPr>
          </a:p>
        </p:txBody>
      </p:sp>
      <p:sp>
        <p:nvSpPr>
          <p:cNvPr id="29" name="Text Box 146"/>
          <p:cNvSpPr txBox="1">
            <a:spLocks noChangeArrowheads="1"/>
          </p:cNvSpPr>
          <p:nvPr/>
        </p:nvSpPr>
        <p:spPr bwMode="auto">
          <a:xfrm>
            <a:off x="0" y="1"/>
            <a:ext cx="12192000" cy="461665"/>
          </a:xfrm>
          <a:prstGeom prst="rect">
            <a:avLst/>
          </a:prstGeom>
          <a:solidFill>
            <a:srgbClr val="DDDDFF"/>
          </a:solidFill>
          <a:ln>
            <a:noFill/>
          </a:ln>
        </p:spPr>
        <p:txBody>
          <a:bodyPr wrap="square">
            <a:spAutoFit/>
          </a:bodyPr>
          <a:lstStyle>
            <a:lvl1pPr defTabSz="49831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9831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9831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9831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9831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9831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9831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9831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9831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None/>
            </a:pPr>
            <a:r>
              <a:rPr lang="en-US" altLang="en-US" sz="2400" b="1" dirty="0">
                <a:solidFill>
                  <a:srgbClr val="6600CC"/>
                </a:solidFill>
                <a:latin typeface="Calibri" panose="020F0502020204030204" pitchFamily="34" charset="0"/>
              </a:rPr>
              <a:t>French Rayleigh Doppler wind lidars</a:t>
            </a:r>
          </a:p>
        </p:txBody>
      </p:sp>
      <p:pic>
        <p:nvPicPr>
          <p:cNvPr id="3" name="Imag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220" y="4049558"/>
            <a:ext cx="3161453" cy="2392593"/>
          </a:xfrm>
          <a:prstGeom prst="rect">
            <a:avLst/>
          </a:prstGeom>
        </p:spPr>
      </p:pic>
      <p:sp>
        <p:nvSpPr>
          <p:cNvPr id="27" name="Rectangle 26"/>
          <p:cNvSpPr/>
          <p:nvPr/>
        </p:nvSpPr>
        <p:spPr>
          <a:xfrm>
            <a:off x="2413020" y="4049557"/>
            <a:ext cx="562975" cy="338554"/>
          </a:xfrm>
          <a:prstGeom prst="rect">
            <a:avLst/>
          </a:prstGeom>
        </p:spPr>
        <p:txBody>
          <a:bodyPr wrap="none">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600" b="1" dirty="0">
                <a:solidFill>
                  <a:schemeClr val="bg1"/>
                </a:solidFill>
                <a:latin typeface="Calibri" panose="020F0502020204030204" pitchFamily="34" charset="0"/>
              </a:rPr>
              <a:t>OHP</a:t>
            </a:r>
            <a:endParaRPr lang="fr-FR" altLang="en-US" sz="1600" b="1" dirty="0">
              <a:solidFill>
                <a:schemeClr val="bg1"/>
              </a:solidFill>
              <a:latin typeface="Calibri" panose="020F0502020204030204" pitchFamily="34" charset="0"/>
            </a:endParaRPr>
          </a:p>
        </p:txBody>
      </p:sp>
      <p:sp>
        <p:nvSpPr>
          <p:cNvPr id="4" name="ZoneTexte 3"/>
          <p:cNvSpPr txBox="1"/>
          <p:nvPr/>
        </p:nvSpPr>
        <p:spPr>
          <a:xfrm>
            <a:off x="7699872" y="3846068"/>
            <a:ext cx="4099211" cy="1754326"/>
          </a:xfrm>
          <a:prstGeom prst="rect">
            <a:avLst/>
          </a:prstGeom>
          <a:noFill/>
        </p:spPr>
        <p:txBody>
          <a:bodyPr wrap="square" rtlCol="0">
            <a:spAutoFit/>
          </a:bodyPr>
          <a:lstStyle/>
          <a:p>
            <a:r>
              <a:rPr lang="en-GB" sz="1200" dirty="0"/>
              <a:t>Spectral shapes of the thermally-broadened Rayleigh backscatter line with the thin Mie line on top of it (solid black) and the FPI bandpasses A and B (solid red and blue). The Doppler-shifted backscatter line (corresponding to an imaginary wind speed of 175 m/s) is shown as black dashed curve. The signals transmitted through the A and B bandpasses for the Doppler-shifted backscattering are illustrated by the dashed red and blue curves. </a:t>
            </a:r>
            <a:endParaRPr lang="en-US" sz="1200" dirty="0"/>
          </a:p>
          <a:p>
            <a:endParaRPr lang="en-US" sz="1200" dirty="0"/>
          </a:p>
        </p:txBody>
      </p:sp>
    </p:spTree>
    <p:extLst>
      <p:ext uri="{BB962C8B-B14F-4D97-AF65-F5344CB8AC3E}">
        <p14:creationId xmlns:p14="http://schemas.microsoft.com/office/powerpoint/2010/main" val="3264481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6"/>
          <p:cNvSpPr txBox="1">
            <a:spLocks noChangeArrowheads="1"/>
          </p:cNvSpPr>
          <p:nvPr/>
        </p:nvSpPr>
        <p:spPr bwMode="auto">
          <a:xfrm>
            <a:off x="-1166" y="0"/>
            <a:ext cx="12193166" cy="461963"/>
          </a:xfrm>
          <a:prstGeom prst="rect">
            <a:avLst/>
          </a:prstGeom>
          <a:solidFill>
            <a:srgbClr val="DDDDFF"/>
          </a:solidFill>
          <a:ln>
            <a:noFill/>
          </a:ln>
        </p:spPr>
        <p:txBody>
          <a:bodyPr wrap="square">
            <a:spAutoFit/>
          </a:bodyPr>
          <a:lstStyle>
            <a:lvl1pPr defTabSz="49831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9831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9831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9831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9831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9831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9831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9831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9831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ts val="1200"/>
              </a:spcBef>
              <a:buNone/>
              <a:defRPr/>
            </a:pPr>
            <a:r>
              <a:rPr lang="en-US" sz="2400" b="1" dirty="0" err="1">
                <a:solidFill>
                  <a:srgbClr val="7030A0"/>
                </a:solidFill>
                <a:latin typeface="Calibri" panose="020F0502020204030204" pitchFamily="34" charset="0"/>
                <a:cs typeface="Calibri" panose="020F0502020204030204" pitchFamily="34" charset="0"/>
              </a:rPr>
              <a:t>AboVE</a:t>
            </a:r>
            <a:r>
              <a:rPr lang="en-US" sz="2400" b="1" dirty="0">
                <a:solidFill>
                  <a:srgbClr val="7030A0"/>
                </a:solidFill>
                <a:latin typeface="Calibri" panose="020F0502020204030204" pitchFamily="34" charset="0"/>
                <a:cs typeface="Calibri" panose="020F0502020204030204" pitchFamily="34" charset="0"/>
              </a:rPr>
              <a:t>-Maido campaign</a:t>
            </a:r>
          </a:p>
        </p:txBody>
      </p:sp>
      <p:sp>
        <p:nvSpPr>
          <p:cNvPr id="14" name="ZoneTexte 1"/>
          <p:cNvSpPr txBox="1">
            <a:spLocks noChangeArrowheads="1"/>
          </p:cNvSpPr>
          <p:nvPr/>
        </p:nvSpPr>
        <p:spPr bwMode="auto">
          <a:xfrm>
            <a:off x="510447" y="627611"/>
            <a:ext cx="10078531" cy="3159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50000"/>
              </a:lnSpc>
              <a:spcAft>
                <a:spcPts val="200"/>
              </a:spcAft>
            </a:pPr>
            <a:r>
              <a:rPr lang="en-US" altLang="en-US" sz="2400" b="1" dirty="0" err="1">
                <a:solidFill>
                  <a:srgbClr val="0000FF"/>
                </a:solidFill>
                <a:latin typeface="Calibri" panose="020F0502020204030204" pitchFamily="34" charset="0"/>
                <a:cs typeface="Calibri" panose="020F0502020204030204" pitchFamily="34" charset="0"/>
              </a:rPr>
              <a:t>AboVE</a:t>
            </a:r>
            <a:r>
              <a:rPr lang="en-US" altLang="en-US" sz="2400" b="1" dirty="0">
                <a:solidFill>
                  <a:srgbClr val="0000FF"/>
                </a:solidFill>
                <a:latin typeface="Calibri" panose="020F0502020204030204" pitchFamily="34" charset="0"/>
                <a:cs typeface="Calibri" panose="020F0502020204030204" pitchFamily="34" charset="0"/>
              </a:rPr>
              <a:t>-Maido</a:t>
            </a:r>
            <a:r>
              <a:rPr lang="en-US" altLang="en-US" sz="2400" b="1" dirty="0">
                <a:latin typeface="Calibri" panose="020F0502020204030204" pitchFamily="34" charset="0"/>
                <a:cs typeface="Calibri" panose="020F0502020204030204" pitchFamily="34" charset="0"/>
              </a:rPr>
              <a:t>: Aeolus Validation Experiment at Maido</a:t>
            </a:r>
            <a:r>
              <a:rPr lang="en-US" altLang="en-US" sz="2400" dirty="0">
                <a:latin typeface="Calibri" panose="020F0502020204030204" pitchFamily="34" charset="0"/>
                <a:cs typeface="Calibri" panose="020F0502020204030204" pitchFamily="34" charset="0"/>
              </a:rPr>
              <a:t> </a:t>
            </a:r>
          </a:p>
          <a:p>
            <a:pPr marL="285750" indent="-285750">
              <a:lnSpc>
                <a:spcPct val="150000"/>
              </a:lnSpc>
              <a:spcAft>
                <a:spcPts val="200"/>
              </a:spcAft>
              <a:buFont typeface="Arial" panose="020B0604020202020204" pitchFamily="34" charset="0"/>
              <a:buChar char="•"/>
            </a:pPr>
            <a:r>
              <a:rPr lang="en-US" altLang="en-US" sz="2000" dirty="0">
                <a:latin typeface="Calibri" panose="020F0502020204030204" pitchFamily="34" charset="0"/>
                <a:cs typeface="Calibri" panose="020F0502020204030204" pitchFamily="34" charset="0"/>
              </a:rPr>
              <a:t>16 Sep – 11 Oct 2019, OPAR, Maido observatory</a:t>
            </a:r>
          </a:p>
          <a:p>
            <a:pPr marL="285750" indent="-285750">
              <a:lnSpc>
                <a:spcPct val="150000"/>
              </a:lnSpc>
              <a:spcAft>
                <a:spcPts val="200"/>
              </a:spcAft>
              <a:buFont typeface="Arial" panose="020B0604020202020204" pitchFamily="34" charset="0"/>
              <a:buChar char="•"/>
            </a:pPr>
            <a:r>
              <a:rPr lang="en-US" altLang="en-US" sz="2000" dirty="0">
                <a:latin typeface="Calibri" panose="020F0502020204030204" pitchFamily="34" charset="0"/>
                <a:cs typeface="Calibri" panose="020F0502020204030204" pitchFamily="34" charset="0"/>
              </a:rPr>
              <a:t>13 nights of lidar operation, 18 radiosoundings </a:t>
            </a:r>
          </a:p>
          <a:p>
            <a:pPr marL="285750" indent="-285750">
              <a:lnSpc>
                <a:spcPct val="150000"/>
              </a:lnSpc>
              <a:spcAft>
                <a:spcPts val="200"/>
              </a:spcAft>
              <a:buFont typeface="Arial" panose="020B0604020202020204" pitchFamily="34" charset="0"/>
              <a:buChar char="•"/>
            </a:pPr>
            <a:r>
              <a:rPr lang="en-US" altLang="en-US" sz="2000" dirty="0">
                <a:latin typeface="Calibri" panose="020F0502020204030204" pitchFamily="34" charset="0"/>
                <a:cs typeface="Calibri" panose="020F0502020204030204" pitchFamily="34" charset="0"/>
              </a:rPr>
              <a:t>100 h of LiWind lidar operation</a:t>
            </a:r>
          </a:p>
          <a:p>
            <a:pPr marL="285750" indent="-285750">
              <a:lnSpc>
                <a:spcPct val="150000"/>
              </a:lnSpc>
              <a:spcBef>
                <a:spcPts val="600"/>
              </a:spcBef>
              <a:spcAft>
                <a:spcPts val="200"/>
              </a:spcAft>
              <a:buFont typeface="Arial" panose="020B0604020202020204" pitchFamily="34" charset="0"/>
              <a:buChar char="•"/>
            </a:pPr>
            <a:r>
              <a:rPr lang="en-US" altLang="en-US" sz="2000" dirty="0">
                <a:latin typeface="Calibri" panose="020F0502020204030204" pitchFamily="34" charset="0"/>
                <a:cs typeface="Calibri" panose="020F0502020204030204" pitchFamily="34" charset="0"/>
              </a:rPr>
              <a:t>Minimum spatial offset with Aeolus: 10 km</a:t>
            </a:r>
          </a:p>
          <a:p>
            <a:pPr marL="285750" indent="-285750">
              <a:lnSpc>
                <a:spcPct val="150000"/>
              </a:lnSpc>
              <a:spcAft>
                <a:spcPts val="200"/>
              </a:spcAft>
              <a:buFont typeface="Arial" panose="020B0604020202020204" pitchFamily="34" charset="0"/>
              <a:buChar char="•"/>
            </a:pPr>
            <a:r>
              <a:rPr lang="en-US" altLang="en-US" sz="2000" dirty="0">
                <a:latin typeface="Calibri" panose="020F0502020204030204" pitchFamily="34" charset="0"/>
                <a:cs typeface="Calibri" panose="020F0502020204030204" pitchFamily="34" charset="0"/>
              </a:rPr>
              <a:t>Ongoing time-collocated </a:t>
            </a:r>
            <a:r>
              <a:rPr lang="en-US" altLang="en-US" sz="2000" dirty="0" err="1">
                <a:latin typeface="Calibri" panose="020F0502020204030204" pitchFamily="34" charset="0"/>
                <a:cs typeface="Calibri" panose="020F0502020204030204" pitchFamily="34" charset="0"/>
              </a:rPr>
              <a:t>cal</a:t>
            </a:r>
            <a:r>
              <a:rPr lang="en-US" altLang="en-US" sz="2000" dirty="0">
                <a:latin typeface="Calibri" panose="020F0502020204030204" pitchFamily="34" charset="0"/>
                <a:cs typeface="Calibri" panose="020F0502020204030204" pitchFamily="34" charset="0"/>
              </a:rPr>
              <a:t>/</a:t>
            </a:r>
            <a:r>
              <a:rPr lang="en-US" altLang="en-US" sz="2000" dirty="0" err="1">
                <a:latin typeface="Calibri" panose="020F0502020204030204" pitchFamily="34" charset="0"/>
                <a:cs typeface="Calibri" panose="020F0502020204030204" pitchFamily="34" charset="0"/>
              </a:rPr>
              <a:t>val</a:t>
            </a:r>
            <a:r>
              <a:rPr lang="en-US" altLang="en-US" sz="2000" dirty="0">
                <a:latin typeface="Calibri" panose="020F0502020204030204" pitchFamily="34" charset="0"/>
                <a:cs typeface="Calibri" panose="020F0502020204030204" pitchFamily="34" charset="0"/>
              </a:rPr>
              <a:t> measurements once per month since November 2019</a:t>
            </a:r>
          </a:p>
        </p:txBody>
      </p:sp>
      <p:pic>
        <p:nvPicPr>
          <p:cNvPr id="18" name="Imag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079" y="4388935"/>
            <a:ext cx="3152775" cy="2364581"/>
          </a:xfrm>
          <a:prstGeom prst="rect">
            <a:avLst/>
          </a:prstGeom>
        </p:spPr>
      </p:pic>
      <p:pic>
        <p:nvPicPr>
          <p:cNvPr id="19" name="Imag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3925" y="4388935"/>
            <a:ext cx="3152775" cy="2364581"/>
          </a:xfrm>
          <a:prstGeom prst="rect">
            <a:avLst/>
          </a:prstGeom>
        </p:spPr>
      </p:pic>
    </p:spTree>
    <p:extLst>
      <p:ext uri="{BB962C8B-B14F-4D97-AF65-F5344CB8AC3E}">
        <p14:creationId xmlns:p14="http://schemas.microsoft.com/office/powerpoint/2010/main" val="1683487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6"/>
          <p:cNvSpPr txBox="1">
            <a:spLocks noChangeArrowheads="1"/>
          </p:cNvSpPr>
          <p:nvPr/>
        </p:nvSpPr>
        <p:spPr bwMode="auto">
          <a:xfrm>
            <a:off x="-1166" y="0"/>
            <a:ext cx="12193166" cy="461963"/>
          </a:xfrm>
          <a:prstGeom prst="rect">
            <a:avLst/>
          </a:prstGeom>
          <a:solidFill>
            <a:srgbClr val="DDDDFF"/>
          </a:solidFill>
          <a:ln>
            <a:noFill/>
          </a:ln>
        </p:spPr>
        <p:txBody>
          <a:bodyPr wrap="square">
            <a:spAutoFit/>
          </a:bodyPr>
          <a:lstStyle>
            <a:lvl1pPr defTabSz="49831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9831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9831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9831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9831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9831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9831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9831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9831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ts val="1200"/>
              </a:spcBef>
              <a:buNone/>
              <a:defRPr/>
            </a:pPr>
            <a:r>
              <a:rPr lang="en-US" sz="2400" b="1" dirty="0" err="1">
                <a:solidFill>
                  <a:srgbClr val="7030A0"/>
                </a:solidFill>
                <a:latin typeface="Calibri" panose="020F0502020204030204" pitchFamily="34" charset="0"/>
                <a:cs typeface="Calibri" panose="020F0502020204030204" pitchFamily="34" charset="0"/>
              </a:rPr>
              <a:t>AboVE</a:t>
            </a:r>
            <a:r>
              <a:rPr lang="en-US" sz="2400" b="1" dirty="0">
                <a:solidFill>
                  <a:srgbClr val="7030A0"/>
                </a:solidFill>
                <a:latin typeface="Calibri" panose="020F0502020204030204" pitchFamily="34" charset="0"/>
                <a:cs typeface="Calibri" panose="020F0502020204030204" pitchFamily="34" charset="0"/>
              </a:rPr>
              <a:t>-Maido campaign: validation of LiWind lidar using radiosondes</a:t>
            </a:r>
          </a:p>
        </p:txBody>
      </p:sp>
      <p:sp>
        <p:nvSpPr>
          <p:cNvPr id="6" name="ZoneTexte 5"/>
          <p:cNvSpPr txBox="1"/>
          <p:nvPr/>
        </p:nvSpPr>
        <p:spPr>
          <a:xfrm>
            <a:off x="295833" y="627530"/>
            <a:ext cx="10665677"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t>Based on 17 radiosonde ascents, the mean bias between RS and LiWind is less than 0.2 m/s</a:t>
            </a: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6400" y="3947690"/>
            <a:ext cx="2630218" cy="2423874"/>
          </a:xfrm>
          <a:prstGeom prst="rect">
            <a:avLst/>
          </a:prstGeom>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5199" y="4055450"/>
            <a:ext cx="2630218" cy="2423874"/>
          </a:xfrm>
          <a:prstGeom prst="rect">
            <a:avLst/>
          </a:prstGeom>
        </p:spPr>
      </p:pic>
      <p:pic>
        <p:nvPicPr>
          <p:cNvPr id="10" name="Imag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348" y="4055450"/>
            <a:ext cx="2630218" cy="2423874"/>
          </a:xfrm>
          <a:prstGeom prst="rect">
            <a:avLst/>
          </a:prstGeom>
        </p:spPr>
      </p:pic>
      <p:pic>
        <p:nvPicPr>
          <p:cNvPr id="11" name="Imag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32874" y="1535870"/>
            <a:ext cx="2630218" cy="2423874"/>
          </a:xfrm>
          <a:prstGeom prst="rect">
            <a:avLst/>
          </a:prstGeom>
        </p:spPr>
      </p:pic>
      <p:pic>
        <p:nvPicPr>
          <p:cNvPr id="12" name="Imag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9348" y="1452718"/>
            <a:ext cx="2630218" cy="2423874"/>
          </a:xfrm>
          <a:prstGeom prst="rect">
            <a:avLst/>
          </a:prstGeom>
        </p:spPr>
      </p:pic>
      <p:pic>
        <p:nvPicPr>
          <p:cNvPr id="13" name="Imag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46400" y="1547924"/>
            <a:ext cx="2603650" cy="2399766"/>
          </a:xfrm>
          <a:prstGeom prst="rect">
            <a:avLst/>
          </a:prstGeom>
        </p:spPr>
      </p:pic>
    </p:spTree>
    <p:extLst>
      <p:ext uri="{BB962C8B-B14F-4D97-AF65-F5344CB8AC3E}">
        <p14:creationId xmlns:p14="http://schemas.microsoft.com/office/powerpoint/2010/main" val="521581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6"/>
          <p:cNvSpPr txBox="1">
            <a:spLocks noChangeArrowheads="1"/>
          </p:cNvSpPr>
          <p:nvPr/>
        </p:nvSpPr>
        <p:spPr bwMode="auto">
          <a:xfrm>
            <a:off x="-1166" y="0"/>
            <a:ext cx="12193166" cy="461665"/>
          </a:xfrm>
          <a:prstGeom prst="rect">
            <a:avLst/>
          </a:prstGeom>
          <a:solidFill>
            <a:srgbClr val="DDDDFF"/>
          </a:solidFill>
          <a:ln>
            <a:noFill/>
          </a:ln>
        </p:spPr>
        <p:txBody>
          <a:bodyPr wrap="square">
            <a:spAutoFit/>
          </a:bodyPr>
          <a:lstStyle>
            <a:lvl1pPr defTabSz="49831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9831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9831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9831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9831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9831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9831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9831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9831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ts val="1200"/>
              </a:spcBef>
              <a:buNone/>
              <a:defRPr/>
            </a:pPr>
            <a:r>
              <a:rPr lang="en-US" sz="2400" b="1" dirty="0" err="1">
                <a:solidFill>
                  <a:srgbClr val="7030A0"/>
                </a:solidFill>
                <a:latin typeface="Calibri" panose="020F0502020204030204" pitchFamily="34" charset="0"/>
                <a:cs typeface="Calibri" panose="020F0502020204030204" pitchFamily="34" charset="0"/>
              </a:rPr>
              <a:t>AboVE</a:t>
            </a:r>
            <a:r>
              <a:rPr lang="en-US" sz="2400" b="1" dirty="0">
                <a:solidFill>
                  <a:srgbClr val="7030A0"/>
                </a:solidFill>
                <a:latin typeface="Calibri" panose="020F0502020204030204" pitchFamily="34" charset="0"/>
                <a:cs typeface="Calibri" panose="020F0502020204030204" pitchFamily="34" charset="0"/>
              </a:rPr>
              <a:t>-Maido campaign: Aeolus validation using LiWind and radiosondes</a:t>
            </a:r>
          </a:p>
        </p:txBody>
      </p:sp>
      <p:sp>
        <p:nvSpPr>
          <p:cNvPr id="15" name="ZoneTexte 14"/>
          <p:cNvSpPr txBox="1"/>
          <p:nvPr/>
        </p:nvSpPr>
        <p:spPr>
          <a:xfrm>
            <a:off x="1232087" y="584200"/>
            <a:ext cx="9244001" cy="1077218"/>
          </a:xfrm>
          <a:prstGeom prst="rect">
            <a:avLst/>
          </a:prstGeom>
          <a:noFill/>
        </p:spPr>
        <p:txBody>
          <a:bodyPr wrap="square" rtlCol="0">
            <a:spAutoFit/>
          </a:bodyPr>
          <a:lstStyle/>
          <a:p>
            <a:pPr>
              <a:spcBef>
                <a:spcPts val="600"/>
              </a:spcBef>
            </a:pPr>
            <a:r>
              <a:rPr lang="en-US" dirty="0"/>
              <a:t>Aeolus satellite is in </a:t>
            </a:r>
            <a:r>
              <a:rPr lang="en-US" b="1" dirty="0"/>
              <a:t>sun-synchronous dusk/dawn orbit </a:t>
            </a:r>
            <a:r>
              <a:rPr lang="en-US" dirty="0"/>
              <a:t>passing close to La Reunion every week:</a:t>
            </a:r>
          </a:p>
          <a:p>
            <a:pPr>
              <a:spcBef>
                <a:spcPts val="600"/>
              </a:spcBef>
            </a:pPr>
            <a:r>
              <a:rPr lang="en-US" dirty="0"/>
              <a:t> </a:t>
            </a:r>
            <a:r>
              <a:rPr lang="en-US" b="1" dirty="0">
                <a:solidFill>
                  <a:schemeClr val="accent1">
                    <a:lumMod val="50000"/>
                  </a:schemeClr>
                </a:solidFill>
              </a:rPr>
              <a:t>Wednesday at 14h40 UT </a:t>
            </a:r>
            <a:r>
              <a:rPr lang="en-US" dirty="0"/>
              <a:t>(ascending orbit, 10-30 km away) </a:t>
            </a:r>
          </a:p>
          <a:p>
            <a:pPr>
              <a:spcBef>
                <a:spcPts val="600"/>
              </a:spcBef>
            </a:pPr>
            <a:r>
              <a:rPr lang="en-US" b="1" dirty="0">
                <a:solidFill>
                  <a:schemeClr val="accent1">
                    <a:lumMod val="50000"/>
                  </a:schemeClr>
                </a:solidFill>
              </a:rPr>
              <a:t> Thursday at 2h10 UT </a:t>
            </a:r>
            <a:r>
              <a:rPr lang="en-US" dirty="0"/>
              <a:t>(descending orbit 200 km away)</a:t>
            </a:r>
          </a:p>
        </p:txBody>
      </p:sp>
      <p:pic>
        <p:nvPicPr>
          <p:cNvPr id="16" name="Image 15"/>
          <p:cNvPicPr>
            <a:picLocks noChangeAspect="1"/>
          </p:cNvPicPr>
          <p:nvPr/>
        </p:nvPicPr>
        <p:blipFill rotWithShape="1">
          <a:blip r:embed="rId3">
            <a:extLst>
              <a:ext uri="{28A0092B-C50C-407E-A947-70E740481C1C}">
                <a14:useLocalDpi xmlns:a14="http://schemas.microsoft.com/office/drawing/2010/main" val="0"/>
              </a:ext>
            </a:extLst>
          </a:blip>
          <a:srcRect l="9437" t="26489" r="23511" b="22366"/>
          <a:stretch/>
        </p:blipFill>
        <p:spPr>
          <a:xfrm>
            <a:off x="73009" y="1943101"/>
            <a:ext cx="10716698" cy="4914900"/>
          </a:xfrm>
          <a:prstGeom prst="rect">
            <a:avLst/>
          </a:prstGeom>
        </p:spPr>
      </p:pic>
      <p:sp>
        <p:nvSpPr>
          <p:cNvPr id="17" name="ZoneTexte 16"/>
          <p:cNvSpPr txBox="1"/>
          <p:nvPr/>
        </p:nvSpPr>
        <p:spPr>
          <a:xfrm>
            <a:off x="6573064" y="3433136"/>
            <a:ext cx="847725" cy="307777"/>
          </a:xfrm>
          <a:prstGeom prst="rect">
            <a:avLst/>
          </a:prstGeom>
          <a:noFill/>
        </p:spPr>
        <p:txBody>
          <a:bodyPr wrap="square" rtlCol="0">
            <a:spAutoFit/>
          </a:bodyPr>
          <a:lstStyle/>
          <a:p>
            <a:r>
              <a:rPr lang="en-US" sz="1400" b="1" dirty="0">
                <a:solidFill>
                  <a:schemeClr val="bg1"/>
                </a:solidFill>
              </a:rPr>
              <a:t>50 km</a:t>
            </a:r>
          </a:p>
        </p:txBody>
      </p:sp>
      <p:sp>
        <p:nvSpPr>
          <p:cNvPr id="18" name="ZoneTexte 17"/>
          <p:cNvSpPr txBox="1"/>
          <p:nvPr/>
        </p:nvSpPr>
        <p:spPr>
          <a:xfrm>
            <a:off x="4961267" y="2891501"/>
            <a:ext cx="847725" cy="307777"/>
          </a:xfrm>
          <a:prstGeom prst="rect">
            <a:avLst/>
          </a:prstGeom>
          <a:noFill/>
        </p:spPr>
        <p:txBody>
          <a:bodyPr wrap="square" rtlCol="0">
            <a:spAutoFit/>
          </a:bodyPr>
          <a:lstStyle/>
          <a:p>
            <a:r>
              <a:rPr lang="en-US" sz="1400" b="1" dirty="0">
                <a:solidFill>
                  <a:schemeClr val="bg1"/>
                </a:solidFill>
              </a:rPr>
              <a:t>100 km</a:t>
            </a:r>
          </a:p>
        </p:txBody>
      </p:sp>
      <p:sp>
        <p:nvSpPr>
          <p:cNvPr id="19" name="ZoneTexte 18"/>
          <p:cNvSpPr txBox="1"/>
          <p:nvPr/>
        </p:nvSpPr>
        <p:spPr>
          <a:xfrm>
            <a:off x="1256192" y="4222848"/>
            <a:ext cx="847725" cy="307777"/>
          </a:xfrm>
          <a:prstGeom prst="rect">
            <a:avLst/>
          </a:prstGeom>
          <a:noFill/>
        </p:spPr>
        <p:txBody>
          <a:bodyPr wrap="square" rtlCol="0">
            <a:spAutoFit/>
          </a:bodyPr>
          <a:lstStyle/>
          <a:p>
            <a:r>
              <a:rPr lang="en-US" sz="1400" b="1" dirty="0">
                <a:solidFill>
                  <a:schemeClr val="bg1"/>
                </a:solidFill>
              </a:rPr>
              <a:t>200 km</a:t>
            </a:r>
          </a:p>
        </p:txBody>
      </p:sp>
      <p:sp>
        <p:nvSpPr>
          <p:cNvPr id="21" name="ZoneTexte 20"/>
          <p:cNvSpPr txBox="1"/>
          <p:nvPr/>
        </p:nvSpPr>
        <p:spPr>
          <a:xfrm>
            <a:off x="1626988" y="2153666"/>
            <a:ext cx="1852812" cy="307777"/>
          </a:xfrm>
          <a:prstGeom prst="rect">
            <a:avLst/>
          </a:prstGeom>
          <a:noFill/>
        </p:spPr>
        <p:txBody>
          <a:bodyPr wrap="square" rtlCol="0">
            <a:spAutoFit/>
          </a:bodyPr>
          <a:lstStyle/>
          <a:p>
            <a:r>
              <a:rPr lang="en-US" sz="1400" b="1" dirty="0">
                <a:solidFill>
                  <a:schemeClr val="bg1"/>
                </a:solidFill>
              </a:rPr>
              <a:t>Descending orbit</a:t>
            </a:r>
          </a:p>
        </p:txBody>
      </p:sp>
      <p:sp>
        <p:nvSpPr>
          <p:cNvPr id="2" name="ZoneTexte 1"/>
          <p:cNvSpPr txBox="1"/>
          <p:nvPr/>
        </p:nvSpPr>
        <p:spPr>
          <a:xfrm>
            <a:off x="5901900" y="4327742"/>
            <a:ext cx="1967099" cy="276999"/>
          </a:xfrm>
          <a:prstGeom prst="rect">
            <a:avLst/>
          </a:prstGeom>
          <a:noFill/>
        </p:spPr>
        <p:txBody>
          <a:bodyPr wrap="square" rtlCol="0">
            <a:spAutoFit/>
          </a:bodyPr>
          <a:lstStyle/>
          <a:p>
            <a:r>
              <a:rPr lang="en-US" sz="1200" dirty="0">
                <a:solidFill>
                  <a:schemeClr val="accent6">
                    <a:lumMod val="20000"/>
                    <a:lumOff val="80000"/>
                  </a:schemeClr>
                </a:solidFill>
              </a:rPr>
              <a:t>LiWind south and east LOS</a:t>
            </a:r>
          </a:p>
        </p:txBody>
      </p:sp>
      <p:cxnSp>
        <p:nvCxnSpPr>
          <p:cNvPr id="5" name="Connecteur droit avec flèche 4"/>
          <p:cNvCxnSpPr/>
          <p:nvPr/>
        </p:nvCxnSpPr>
        <p:spPr>
          <a:xfrm>
            <a:off x="7668975" y="4510790"/>
            <a:ext cx="484425" cy="81239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7668975" y="4467927"/>
            <a:ext cx="801500" cy="3810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8019862" y="6297908"/>
            <a:ext cx="847912" cy="276999"/>
          </a:xfrm>
          <a:prstGeom prst="rect">
            <a:avLst/>
          </a:prstGeom>
          <a:noFill/>
        </p:spPr>
        <p:txBody>
          <a:bodyPr wrap="square" rtlCol="0">
            <a:spAutoFit/>
          </a:bodyPr>
          <a:lstStyle/>
          <a:p>
            <a:r>
              <a:rPr lang="en-US" sz="1200" dirty="0">
                <a:solidFill>
                  <a:schemeClr val="accent6">
                    <a:lumMod val="20000"/>
                    <a:lumOff val="80000"/>
                  </a:schemeClr>
                </a:solidFill>
              </a:rPr>
              <a:t>RS tracks</a:t>
            </a:r>
          </a:p>
        </p:txBody>
      </p:sp>
      <p:cxnSp>
        <p:nvCxnSpPr>
          <p:cNvPr id="24" name="Connecteur droit avec flèche 23"/>
          <p:cNvCxnSpPr>
            <a:stCxn id="23" idx="0"/>
          </p:cNvCxnSpPr>
          <p:nvPr/>
        </p:nvCxnSpPr>
        <p:spPr>
          <a:xfrm flipV="1">
            <a:off x="8443818" y="5564969"/>
            <a:ext cx="423956" cy="73293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26" name="Imag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7249" y="2195855"/>
            <a:ext cx="1494751" cy="2180882"/>
          </a:xfrm>
          <a:prstGeom prst="rect">
            <a:avLst/>
          </a:prstGeom>
        </p:spPr>
      </p:pic>
      <p:sp>
        <p:nvSpPr>
          <p:cNvPr id="27" name="ZoneTexte 26"/>
          <p:cNvSpPr txBox="1"/>
          <p:nvPr/>
        </p:nvSpPr>
        <p:spPr>
          <a:xfrm>
            <a:off x="9589066" y="3587024"/>
            <a:ext cx="1525329" cy="461665"/>
          </a:xfrm>
          <a:prstGeom prst="rect">
            <a:avLst/>
          </a:prstGeom>
          <a:noFill/>
        </p:spPr>
        <p:txBody>
          <a:bodyPr wrap="square" rtlCol="0">
            <a:spAutoFit/>
          </a:bodyPr>
          <a:lstStyle/>
          <a:p>
            <a:r>
              <a:rPr lang="en-US" sz="1200" dirty="0">
                <a:solidFill>
                  <a:schemeClr val="accent6">
                    <a:lumMod val="20000"/>
                    <a:lumOff val="80000"/>
                  </a:schemeClr>
                </a:solidFill>
              </a:rPr>
              <a:t>Aeolus sampling locations</a:t>
            </a:r>
          </a:p>
        </p:txBody>
      </p:sp>
      <p:sp>
        <p:nvSpPr>
          <p:cNvPr id="31" name="ZoneTexte 30"/>
          <p:cNvSpPr txBox="1"/>
          <p:nvPr/>
        </p:nvSpPr>
        <p:spPr>
          <a:xfrm>
            <a:off x="8153400" y="2041966"/>
            <a:ext cx="1852812" cy="307777"/>
          </a:xfrm>
          <a:prstGeom prst="rect">
            <a:avLst/>
          </a:prstGeom>
          <a:noFill/>
        </p:spPr>
        <p:txBody>
          <a:bodyPr wrap="square" rtlCol="0">
            <a:spAutoFit/>
          </a:bodyPr>
          <a:lstStyle/>
          <a:p>
            <a:r>
              <a:rPr lang="en-US" sz="1400" b="1" dirty="0">
                <a:solidFill>
                  <a:schemeClr val="bg1"/>
                </a:solidFill>
              </a:rPr>
              <a:t>Ascending orbit</a:t>
            </a:r>
          </a:p>
        </p:txBody>
      </p:sp>
      <p:sp>
        <p:nvSpPr>
          <p:cNvPr id="32" name="ZoneTexte 31"/>
          <p:cNvSpPr txBox="1"/>
          <p:nvPr/>
        </p:nvSpPr>
        <p:spPr>
          <a:xfrm>
            <a:off x="-1166" y="6558514"/>
            <a:ext cx="2056572" cy="369332"/>
          </a:xfrm>
          <a:prstGeom prst="rect">
            <a:avLst/>
          </a:prstGeom>
          <a:noFill/>
        </p:spPr>
        <p:txBody>
          <a:bodyPr wrap="square" rtlCol="0">
            <a:spAutoFit/>
          </a:bodyPr>
          <a:lstStyle/>
          <a:p>
            <a:r>
              <a:rPr lang="en-US" dirty="0"/>
              <a:t>Google Earth</a:t>
            </a:r>
          </a:p>
        </p:txBody>
      </p:sp>
    </p:spTree>
    <p:extLst>
      <p:ext uri="{BB962C8B-B14F-4D97-AF65-F5344CB8AC3E}">
        <p14:creationId xmlns:p14="http://schemas.microsoft.com/office/powerpoint/2010/main" val="3199185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695325" y="660699"/>
            <a:ext cx="8172450" cy="707886"/>
          </a:xfrm>
          <a:prstGeom prst="rect">
            <a:avLst/>
          </a:prstGeom>
          <a:noFill/>
        </p:spPr>
        <p:txBody>
          <a:bodyPr wrap="square" rtlCol="0">
            <a:spAutoFit/>
          </a:bodyPr>
          <a:lstStyle/>
          <a:p>
            <a:r>
              <a:rPr lang="en-US" sz="2000" b="1" dirty="0"/>
              <a:t>Example of Cal/Val measurements with 3 radiosoundings and continuous LiWind operation from dusk till dawn: </a:t>
            </a:r>
            <a:r>
              <a:rPr lang="en-US" sz="2000" b="1" dirty="0">
                <a:solidFill>
                  <a:srgbClr val="0070C0"/>
                </a:solidFill>
              </a:rPr>
              <a:t>zonal wind</a:t>
            </a: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9606" y="1903415"/>
            <a:ext cx="8261461" cy="3814749"/>
          </a:xfrm>
          <a:prstGeom prst="rect">
            <a:avLst/>
          </a:prstGeom>
        </p:spPr>
      </p:pic>
      <p:sp>
        <p:nvSpPr>
          <p:cNvPr id="8" name="ZoneTexte 7"/>
          <p:cNvSpPr txBox="1"/>
          <p:nvPr/>
        </p:nvSpPr>
        <p:spPr>
          <a:xfrm>
            <a:off x="481268" y="6018627"/>
            <a:ext cx="6549312" cy="369332"/>
          </a:xfrm>
          <a:prstGeom prst="rect">
            <a:avLst/>
          </a:prstGeom>
          <a:noFill/>
        </p:spPr>
        <p:txBody>
          <a:bodyPr wrap="square" rtlCol="0">
            <a:spAutoFit/>
          </a:bodyPr>
          <a:lstStyle/>
          <a:p>
            <a:r>
              <a:rPr lang="en-US" dirty="0"/>
              <a:t>Radiosonde ascent/descent</a:t>
            </a:r>
          </a:p>
        </p:txBody>
      </p:sp>
      <p:cxnSp>
        <p:nvCxnSpPr>
          <p:cNvPr id="9" name="Connecteur droit avec flèche 8"/>
          <p:cNvCxnSpPr/>
          <p:nvPr/>
        </p:nvCxnSpPr>
        <p:spPr>
          <a:xfrm flipV="1">
            <a:off x="1900657" y="4629151"/>
            <a:ext cx="209550" cy="14763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flipH="1" flipV="1">
            <a:off x="2788356" y="4549422"/>
            <a:ext cx="102902" cy="16037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3229589" y="1353199"/>
            <a:ext cx="3630466" cy="369332"/>
          </a:xfrm>
          <a:prstGeom prst="rect">
            <a:avLst/>
          </a:prstGeom>
          <a:noFill/>
        </p:spPr>
        <p:txBody>
          <a:bodyPr wrap="square" rtlCol="0">
            <a:spAutoFit/>
          </a:bodyPr>
          <a:lstStyle/>
          <a:p>
            <a:pPr algn="ctr"/>
            <a:r>
              <a:rPr lang="en-US" dirty="0"/>
              <a:t>Aeolus overpasses</a:t>
            </a:r>
          </a:p>
        </p:txBody>
      </p:sp>
      <p:cxnSp>
        <p:nvCxnSpPr>
          <p:cNvPr id="13" name="Connecteur droit avec flèche 12"/>
          <p:cNvCxnSpPr/>
          <p:nvPr/>
        </p:nvCxnSpPr>
        <p:spPr>
          <a:xfrm flipV="1">
            <a:off x="3009901" y="2064438"/>
            <a:ext cx="12681" cy="24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H="1">
            <a:off x="2110207" y="1589378"/>
            <a:ext cx="1889102" cy="8926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6095417" y="1589378"/>
            <a:ext cx="1447800" cy="7125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3400114" y="2652108"/>
            <a:ext cx="3630466" cy="369332"/>
          </a:xfrm>
          <a:prstGeom prst="rect">
            <a:avLst/>
          </a:prstGeom>
          <a:noFill/>
        </p:spPr>
        <p:txBody>
          <a:bodyPr wrap="square" rtlCol="0">
            <a:spAutoFit/>
          </a:bodyPr>
          <a:lstStyle/>
          <a:p>
            <a:r>
              <a:rPr lang="en-US" dirty="0" err="1"/>
              <a:t>Semidiural</a:t>
            </a:r>
            <a:r>
              <a:rPr lang="en-US" dirty="0"/>
              <a:t>/diurnal tides</a:t>
            </a:r>
          </a:p>
        </p:txBody>
      </p:sp>
      <p:sp>
        <p:nvSpPr>
          <p:cNvPr id="17" name="ZoneTexte 16"/>
          <p:cNvSpPr txBox="1"/>
          <p:nvPr/>
        </p:nvSpPr>
        <p:spPr>
          <a:xfrm>
            <a:off x="3400114" y="3465640"/>
            <a:ext cx="3630466" cy="369332"/>
          </a:xfrm>
          <a:prstGeom prst="rect">
            <a:avLst/>
          </a:prstGeom>
          <a:noFill/>
        </p:spPr>
        <p:txBody>
          <a:bodyPr wrap="square" rtlCol="0">
            <a:spAutoFit/>
          </a:bodyPr>
          <a:lstStyle/>
          <a:p>
            <a:r>
              <a:rPr lang="en-US" dirty="0"/>
              <a:t>Gravity waves</a:t>
            </a:r>
          </a:p>
        </p:txBody>
      </p:sp>
      <p:sp>
        <p:nvSpPr>
          <p:cNvPr id="18" name="Text Box 146"/>
          <p:cNvSpPr txBox="1">
            <a:spLocks noChangeArrowheads="1"/>
          </p:cNvSpPr>
          <p:nvPr/>
        </p:nvSpPr>
        <p:spPr bwMode="auto">
          <a:xfrm>
            <a:off x="-1166" y="0"/>
            <a:ext cx="12193166" cy="461665"/>
          </a:xfrm>
          <a:prstGeom prst="rect">
            <a:avLst/>
          </a:prstGeom>
          <a:solidFill>
            <a:srgbClr val="DDDDFF"/>
          </a:solidFill>
          <a:ln>
            <a:noFill/>
          </a:ln>
        </p:spPr>
        <p:txBody>
          <a:bodyPr wrap="square">
            <a:spAutoFit/>
          </a:bodyPr>
          <a:lstStyle>
            <a:lvl1pPr defTabSz="49831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9831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9831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9831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9831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9831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9831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9831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9831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ts val="1200"/>
              </a:spcBef>
              <a:buNone/>
              <a:defRPr/>
            </a:pPr>
            <a:r>
              <a:rPr lang="en-US" sz="2400" b="1" dirty="0" err="1">
                <a:solidFill>
                  <a:srgbClr val="7030A0"/>
                </a:solidFill>
                <a:latin typeface="Calibri" panose="020F0502020204030204" pitchFamily="34" charset="0"/>
                <a:cs typeface="Calibri" panose="020F0502020204030204" pitchFamily="34" charset="0"/>
              </a:rPr>
              <a:t>AboVE</a:t>
            </a:r>
            <a:r>
              <a:rPr lang="en-US" sz="2400" b="1" dirty="0">
                <a:solidFill>
                  <a:srgbClr val="7030A0"/>
                </a:solidFill>
                <a:latin typeface="Calibri" panose="020F0502020204030204" pitchFamily="34" charset="0"/>
                <a:cs typeface="Calibri" panose="020F0502020204030204" pitchFamily="34" charset="0"/>
              </a:rPr>
              <a:t>-Maido campaign: Aeolus validation using LiWind and radiosondes</a:t>
            </a:r>
          </a:p>
        </p:txBody>
      </p:sp>
    </p:spTree>
    <p:extLst>
      <p:ext uri="{BB962C8B-B14F-4D97-AF65-F5344CB8AC3E}">
        <p14:creationId xmlns:p14="http://schemas.microsoft.com/office/powerpoint/2010/main" val="3858795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9606" y="1902836"/>
            <a:ext cx="8376815" cy="3815328"/>
          </a:xfrm>
          <a:prstGeom prst="rect">
            <a:avLst/>
          </a:prstGeom>
        </p:spPr>
      </p:pic>
      <p:sp>
        <p:nvSpPr>
          <p:cNvPr id="10" name="ZoneTexte 9"/>
          <p:cNvSpPr txBox="1"/>
          <p:nvPr/>
        </p:nvSpPr>
        <p:spPr>
          <a:xfrm>
            <a:off x="695325" y="660699"/>
            <a:ext cx="8172450" cy="707886"/>
          </a:xfrm>
          <a:prstGeom prst="rect">
            <a:avLst/>
          </a:prstGeom>
          <a:noFill/>
        </p:spPr>
        <p:txBody>
          <a:bodyPr wrap="square" rtlCol="0">
            <a:spAutoFit/>
          </a:bodyPr>
          <a:lstStyle/>
          <a:p>
            <a:r>
              <a:rPr lang="en-US" sz="2000" b="1" dirty="0"/>
              <a:t>Example of Cal/Val measurements with 3 radiosoundings and continuous LiWind operation from dusk till dawn: </a:t>
            </a:r>
            <a:r>
              <a:rPr lang="en-US" sz="2000" b="1" dirty="0">
                <a:solidFill>
                  <a:srgbClr val="0070C0"/>
                </a:solidFill>
              </a:rPr>
              <a:t>meridional wind</a:t>
            </a:r>
          </a:p>
        </p:txBody>
      </p:sp>
      <p:sp>
        <p:nvSpPr>
          <p:cNvPr id="8" name="ZoneTexte 7"/>
          <p:cNvSpPr txBox="1"/>
          <p:nvPr/>
        </p:nvSpPr>
        <p:spPr>
          <a:xfrm>
            <a:off x="481268" y="6018627"/>
            <a:ext cx="6549312" cy="369332"/>
          </a:xfrm>
          <a:prstGeom prst="rect">
            <a:avLst/>
          </a:prstGeom>
          <a:noFill/>
        </p:spPr>
        <p:txBody>
          <a:bodyPr wrap="square" rtlCol="0">
            <a:spAutoFit/>
          </a:bodyPr>
          <a:lstStyle/>
          <a:p>
            <a:r>
              <a:rPr lang="en-US" dirty="0"/>
              <a:t>Radiosonde ascent/descent</a:t>
            </a:r>
          </a:p>
        </p:txBody>
      </p:sp>
      <p:cxnSp>
        <p:nvCxnSpPr>
          <p:cNvPr id="9" name="Connecteur droit avec flèche 8"/>
          <p:cNvCxnSpPr/>
          <p:nvPr/>
        </p:nvCxnSpPr>
        <p:spPr>
          <a:xfrm flipV="1">
            <a:off x="1900657" y="4629151"/>
            <a:ext cx="209550" cy="14763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flipH="1" flipV="1">
            <a:off x="2788356" y="4549422"/>
            <a:ext cx="102902" cy="16037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3229589" y="1353199"/>
            <a:ext cx="3630466" cy="369332"/>
          </a:xfrm>
          <a:prstGeom prst="rect">
            <a:avLst/>
          </a:prstGeom>
          <a:noFill/>
        </p:spPr>
        <p:txBody>
          <a:bodyPr wrap="square" rtlCol="0">
            <a:spAutoFit/>
          </a:bodyPr>
          <a:lstStyle/>
          <a:p>
            <a:pPr algn="ctr"/>
            <a:r>
              <a:rPr lang="en-US" dirty="0"/>
              <a:t>Aeolus overpasses</a:t>
            </a:r>
          </a:p>
        </p:txBody>
      </p:sp>
      <p:cxnSp>
        <p:nvCxnSpPr>
          <p:cNvPr id="13" name="Connecteur droit avec flèche 12"/>
          <p:cNvCxnSpPr/>
          <p:nvPr/>
        </p:nvCxnSpPr>
        <p:spPr>
          <a:xfrm flipV="1">
            <a:off x="3009901" y="2064438"/>
            <a:ext cx="12681" cy="24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H="1">
            <a:off x="2110207" y="1589378"/>
            <a:ext cx="1889102" cy="8926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6095417" y="1589378"/>
            <a:ext cx="1447800" cy="7125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3400114" y="2652108"/>
            <a:ext cx="3630466" cy="369332"/>
          </a:xfrm>
          <a:prstGeom prst="rect">
            <a:avLst/>
          </a:prstGeom>
          <a:noFill/>
        </p:spPr>
        <p:txBody>
          <a:bodyPr wrap="square" rtlCol="0">
            <a:spAutoFit/>
          </a:bodyPr>
          <a:lstStyle/>
          <a:p>
            <a:r>
              <a:rPr lang="en-US" dirty="0" err="1"/>
              <a:t>Semidiural</a:t>
            </a:r>
            <a:r>
              <a:rPr lang="en-US" dirty="0"/>
              <a:t>/diurnal tides</a:t>
            </a:r>
          </a:p>
        </p:txBody>
      </p:sp>
      <p:sp>
        <p:nvSpPr>
          <p:cNvPr id="17" name="ZoneTexte 16"/>
          <p:cNvSpPr txBox="1"/>
          <p:nvPr/>
        </p:nvSpPr>
        <p:spPr>
          <a:xfrm>
            <a:off x="3400114" y="3465640"/>
            <a:ext cx="3630466" cy="369332"/>
          </a:xfrm>
          <a:prstGeom prst="rect">
            <a:avLst/>
          </a:prstGeom>
          <a:noFill/>
        </p:spPr>
        <p:txBody>
          <a:bodyPr wrap="square" rtlCol="0">
            <a:spAutoFit/>
          </a:bodyPr>
          <a:lstStyle/>
          <a:p>
            <a:r>
              <a:rPr lang="en-US" dirty="0"/>
              <a:t>Gravity waves</a:t>
            </a:r>
          </a:p>
        </p:txBody>
      </p:sp>
      <p:sp>
        <p:nvSpPr>
          <p:cNvPr id="18" name="Text Box 146"/>
          <p:cNvSpPr txBox="1">
            <a:spLocks noChangeArrowheads="1"/>
          </p:cNvSpPr>
          <p:nvPr/>
        </p:nvSpPr>
        <p:spPr bwMode="auto">
          <a:xfrm>
            <a:off x="-1166" y="0"/>
            <a:ext cx="12193166" cy="461665"/>
          </a:xfrm>
          <a:prstGeom prst="rect">
            <a:avLst/>
          </a:prstGeom>
          <a:solidFill>
            <a:srgbClr val="DDDDFF"/>
          </a:solidFill>
          <a:ln>
            <a:noFill/>
          </a:ln>
        </p:spPr>
        <p:txBody>
          <a:bodyPr wrap="square">
            <a:spAutoFit/>
          </a:bodyPr>
          <a:lstStyle>
            <a:lvl1pPr defTabSz="49831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9831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9831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9831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9831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9831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9831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9831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9831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ts val="1200"/>
              </a:spcBef>
              <a:buNone/>
              <a:defRPr/>
            </a:pPr>
            <a:r>
              <a:rPr lang="en-US" sz="2400" b="1" dirty="0" err="1">
                <a:solidFill>
                  <a:srgbClr val="7030A0"/>
                </a:solidFill>
                <a:latin typeface="Calibri" panose="020F0502020204030204" pitchFamily="34" charset="0"/>
                <a:cs typeface="Calibri" panose="020F0502020204030204" pitchFamily="34" charset="0"/>
              </a:rPr>
              <a:t>AboVE</a:t>
            </a:r>
            <a:r>
              <a:rPr lang="en-US" sz="2400" b="1" dirty="0">
                <a:solidFill>
                  <a:srgbClr val="7030A0"/>
                </a:solidFill>
                <a:latin typeface="Calibri" panose="020F0502020204030204" pitchFamily="34" charset="0"/>
                <a:cs typeface="Calibri" panose="020F0502020204030204" pitchFamily="34" charset="0"/>
              </a:rPr>
              <a:t>-Maido campaign: Aeolus validation using LiWind and radiosondes</a:t>
            </a:r>
          </a:p>
        </p:txBody>
      </p:sp>
    </p:spTree>
    <p:extLst>
      <p:ext uri="{BB962C8B-B14F-4D97-AF65-F5344CB8AC3E}">
        <p14:creationId xmlns:p14="http://schemas.microsoft.com/office/powerpoint/2010/main" val="2274606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1294" y="3161044"/>
            <a:ext cx="3857950" cy="3555846"/>
          </a:xfrm>
          <a:prstGeom prst="rect">
            <a:avLst/>
          </a:prstGeom>
        </p:spPr>
      </p:pic>
      <p:sp>
        <p:nvSpPr>
          <p:cNvPr id="11" name="ZoneTexte 10"/>
          <p:cNvSpPr txBox="1"/>
          <p:nvPr/>
        </p:nvSpPr>
        <p:spPr>
          <a:xfrm>
            <a:off x="503580" y="1928056"/>
            <a:ext cx="4503748" cy="1077218"/>
          </a:xfrm>
          <a:prstGeom prst="rect">
            <a:avLst/>
          </a:prstGeom>
          <a:noFill/>
        </p:spPr>
        <p:txBody>
          <a:bodyPr wrap="square" rtlCol="0">
            <a:spAutoFit/>
          </a:bodyPr>
          <a:lstStyle/>
          <a:p>
            <a:r>
              <a:rPr lang="en-US" sz="1600" b="1" dirty="0"/>
              <a:t>Case#1 (</a:t>
            </a:r>
            <a:r>
              <a:rPr lang="en-US" sz="1600" b="1" dirty="0" err="1"/>
              <a:t>asc</a:t>
            </a:r>
            <a:r>
              <a:rPr lang="en-US" sz="1600" b="1" dirty="0"/>
              <a:t>): </a:t>
            </a:r>
            <a:r>
              <a:rPr lang="en-US" sz="1600" dirty="0"/>
              <a:t>All data downsampled to Aeolus vertical resolution. Mean bias &lt;1 m/s</a:t>
            </a:r>
          </a:p>
          <a:p>
            <a:r>
              <a:rPr lang="en-US" sz="1600" b="1" dirty="0"/>
              <a:t>Excellent agreement except for the uppermost bin</a:t>
            </a:r>
          </a:p>
          <a:p>
            <a:r>
              <a:rPr lang="en-US" sz="1600" b="1" dirty="0">
                <a:solidFill>
                  <a:schemeClr val="accent5">
                    <a:lumMod val="75000"/>
                  </a:schemeClr>
                </a:solidFill>
              </a:rPr>
              <a:t>Figure selected for ESA quarterly report </a:t>
            </a:r>
          </a:p>
        </p:txBody>
      </p:sp>
      <p:sp>
        <p:nvSpPr>
          <p:cNvPr id="12" name="ZoneTexte 11"/>
          <p:cNvSpPr txBox="1"/>
          <p:nvPr/>
        </p:nvSpPr>
        <p:spPr>
          <a:xfrm>
            <a:off x="6841763" y="1932998"/>
            <a:ext cx="4741873" cy="584775"/>
          </a:xfrm>
          <a:prstGeom prst="rect">
            <a:avLst/>
          </a:prstGeom>
          <a:noFill/>
        </p:spPr>
        <p:txBody>
          <a:bodyPr wrap="square" rtlCol="0">
            <a:spAutoFit/>
          </a:bodyPr>
          <a:lstStyle/>
          <a:p>
            <a:r>
              <a:rPr lang="en-US" sz="1600" b="1" dirty="0"/>
              <a:t>Case#6 (</a:t>
            </a:r>
            <a:r>
              <a:rPr lang="en-US" sz="1600" b="1" dirty="0" err="1"/>
              <a:t>dsc</a:t>
            </a:r>
            <a:r>
              <a:rPr lang="en-US" sz="1600" b="1" dirty="0"/>
              <a:t>): </a:t>
            </a:r>
            <a:r>
              <a:rPr lang="en-US" sz="1600" dirty="0"/>
              <a:t>Mean bias of + 1.5 m/s</a:t>
            </a:r>
          </a:p>
          <a:p>
            <a:r>
              <a:rPr lang="en-US" sz="1600" b="1" i="1" dirty="0">
                <a:solidFill>
                  <a:srgbClr val="0070C0"/>
                </a:solidFill>
              </a:rPr>
              <a:t>Aeolus resolves gravity waves in the stratosphere</a:t>
            </a: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799" y="3251495"/>
            <a:ext cx="3760403" cy="3465394"/>
          </a:xfrm>
          <a:prstGeom prst="rect">
            <a:avLst/>
          </a:prstGeom>
        </p:spPr>
      </p:pic>
      <p:sp>
        <p:nvSpPr>
          <p:cNvPr id="10" name="ZoneTexte 9"/>
          <p:cNvSpPr txBox="1"/>
          <p:nvPr/>
        </p:nvSpPr>
        <p:spPr>
          <a:xfrm>
            <a:off x="1752436" y="546051"/>
            <a:ext cx="8172450" cy="1508105"/>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1600" dirty="0"/>
              <a:t>During </a:t>
            </a:r>
            <a:r>
              <a:rPr lang="en-US" sz="1600" dirty="0" err="1"/>
              <a:t>AboVE</a:t>
            </a:r>
            <a:r>
              <a:rPr lang="en-US" sz="1600" dirty="0"/>
              <a:t>-Maido, 3 </a:t>
            </a:r>
            <a:r>
              <a:rPr lang="en-US" sz="1600" dirty="0" err="1"/>
              <a:t>asc</a:t>
            </a:r>
            <a:r>
              <a:rPr lang="en-US" sz="1600" dirty="0"/>
              <a:t> + 3 </a:t>
            </a:r>
            <a:r>
              <a:rPr lang="en-US" sz="1600" dirty="0" err="1"/>
              <a:t>dsc</a:t>
            </a:r>
            <a:r>
              <a:rPr lang="en-US" sz="1600" dirty="0"/>
              <a:t> Aeolus-collocated measurements have been done</a:t>
            </a:r>
          </a:p>
          <a:p>
            <a:pPr marL="285750" indent="-285750">
              <a:spcBef>
                <a:spcPts val="600"/>
              </a:spcBef>
              <a:buFont typeface="Arial" panose="020B0604020202020204" pitchFamily="34" charset="0"/>
              <a:buChar char="•"/>
            </a:pPr>
            <a:r>
              <a:rPr lang="en-US" sz="1600" dirty="0"/>
              <a:t>Perfect timing for the balloon launches and LiWind operation on Cal/Val nights</a:t>
            </a:r>
          </a:p>
          <a:p>
            <a:pPr marL="285750" indent="-285750">
              <a:spcBef>
                <a:spcPts val="600"/>
              </a:spcBef>
              <a:buFont typeface="Arial" panose="020B0604020202020204" pitchFamily="34" charset="0"/>
              <a:buChar char="•"/>
            </a:pPr>
            <a:r>
              <a:rPr lang="en-US" sz="1600" dirty="0"/>
              <a:t>Preliminary results of Cal/Val are very encouraging, Aeolus appears capable of reproducing vertical structures in the wind profile with scales comparable to its vertical resolution</a:t>
            </a:r>
          </a:p>
          <a:p>
            <a:endParaRPr lang="en-US" dirty="0"/>
          </a:p>
        </p:txBody>
      </p:sp>
      <p:sp>
        <p:nvSpPr>
          <p:cNvPr id="8" name="Text Box 146"/>
          <p:cNvSpPr txBox="1">
            <a:spLocks noChangeArrowheads="1"/>
          </p:cNvSpPr>
          <p:nvPr/>
        </p:nvSpPr>
        <p:spPr bwMode="auto">
          <a:xfrm>
            <a:off x="-1166" y="0"/>
            <a:ext cx="12193166" cy="461665"/>
          </a:xfrm>
          <a:prstGeom prst="rect">
            <a:avLst/>
          </a:prstGeom>
          <a:solidFill>
            <a:srgbClr val="DDDDFF"/>
          </a:solidFill>
          <a:ln>
            <a:noFill/>
          </a:ln>
        </p:spPr>
        <p:txBody>
          <a:bodyPr wrap="square">
            <a:spAutoFit/>
          </a:bodyPr>
          <a:lstStyle>
            <a:lvl1pPr defTabSz="49831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9831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983163">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983163">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983163">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9831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9831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9831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98316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ts val="1200"/>
              </a:spcBef>
              <a:buNone/>
              <a:defRPr/>
            </a:pPr>
            <a:r>
              <a:rPr lang="en-US" sz="2400" b="1" dirty="0" err="1">
                <a:solidFill>
                  <a:srgbClr val="7030A0"/>
                </a:solidFill>
                <a:latin typeface="Calibri" panose="020F0502020204030204" pitchFamily="34" charset="0"/>
                <a:cs typeface="Calibri" panose="020F0502020204030204" pitchFamily="34" charset="0"/>
              </a:rPr>
              <a:t>AboVE</a:t>
            </a:r>
            <a:r>
              <a:rPr lang="en-US" sz="2400" b="1" dirty="0">
                <a:solidFill>
                  <a:srgbClr val="7030A0"/>
                </a:solidFill>
                <a:latin typeface="Calibri" panose="020F0502020204030204" pitchFamily="34" charset="0"/>
                <a:cs typeface="Calibri" panose="020F0502020204030204" pitchFamily="34" charset="0"/>
              </a:rPr>
              <a:t>-Maido campaign: validation of Aeolus L2B Rayleigh-clear using LiWind and radiosondes</a:t>
            </a:r>
          </a:p>
        </p:txBody>
      </p:sp>
      <p:cxnSp>
        <p:nvCxnSpPr>
          <p:cNvPr id="5" name="Connecteur droit avec flèche 4"/>
          <p:cNvCxnSpPr/>
          <p:nvPr/>
        </p:nvCxnSpPr>
        <p:spPr>
          <a:xfrm flipH="1">
            <a:off x="9810045" y="2429806"/>
            <a:ext cx="846668" cy="18373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90152"/>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31508</TotalTime>
  <Words>1707</Words>
  <Application>Microsoft Macintosh PowerPoint</Application>
  <PresentationFormat>Grand écran</PresentationFormat>
  <Paragraphs>165</Paragraphs>
  <Slides>14</Slides>
  <Notes>11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14</vt:i4>
      </vt:variant>
    </vt:vector>
  </HeadingPairs>
  <TitlesOfParts>
    <vt:vector size="20" baseType="lpstr">
      <vt:lpstr>Arial</vt:lpstr>
      <vt:lpstr>Calibri</vt:lpstr>
      <vt:lpstr>Calibri Light</vt:lpstr>
      <vt:lpstr>Candara</vt:lpstr>
      <vt:lpstr>Garamond</vt:lpstr>
      <vt:lpstr>Thème Office</vt:lpstr>
      <vt:lpstr>Validation of ESA Aeolus wind observations using French ground-based Rayleigh Doppler lidars at midlatitude and tropical sites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Sergey Khaykin</dc:creator>
  <cp:lastModifiedBy>Microsoft Office User</cp:lastModifiedBy>
  <cp:revision>175</cp:revision>
  <cp:lastPrinted>2019-05-10T17:44:42Z</cp:lastPrinted>
  <dcterms:created xsi:type="dcterms:W3CDTF">2019-03-09T01:45:02Z</dcterms:created>
  <dcterms:modified xsi:type="dcterms:W3CDTF">2020-04-26T09:42:39Z</dcterms:modified>
</cp:coreProperties>
</file>