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0021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8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0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7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7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5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3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56828-DF0D-49A6-A457-6C0FB33E9B1A}" type="datetimeFigureOut">
              <a:rPr lang="en-US" smtClean="0"/>
              <a:t>05/05/2020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872DF-5F8F-44AD-9FF4-39A385E052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5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jpeg"/><Relationship Id="rId3" Type="http://schemas.openxmlformats.org/officeDocument/2006/relationships/hyperlink" Target="http://www.dendrochronomics.ugent.be/" TargetMode="External"/><Relationship Id="rId7" Type="http://schemas.openxmlformats.org/officeDocument/2006/relationships/image" Target="../media/image8.png"/><Relationship Id="rId12" Type="http://schemas.microsoft.com/office/2007/relationships/hdphoto" Target="../media/hdphoto1.wdp"/><Relationship Id="rId2" Type="http://schemas.openxmlformats.org/officeDocument/2006/relationships/hyperlink" Target="https://www.youtube.com/watch?time_continue=13&amp;v=X2w_kQ3wyI0&amp;feature=emb_titl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7lffJ2qIDfs&amp;feature=emb_title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www.youtube.com/watch?time_continue=6&amp;v=UEVFozmxniw&amp;feature=emb_title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youtube.com/watch?v=hU0vxr6HYVs&amp;feature=emb_titl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ndrochronomics.ugent.be/" TargetMode="External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96084" y="95534"/>
            <a:ext cx="23615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UGent Panno Text" panose="02000506040000040003" pitchFamily="50" charset="0"/>
              </a:rPr>
              <a:t>MXD on </a:t>
            </a:r>
          </a:p>
          <a:p>
            <a:r>
              <a:rPr lang="en-US" sz="3600" dirty="0" smtClean="0">
                <a:latin typeface="UGent Panno Text" panose="02000506040000040003" pitchFamily="50" charset="0"/>
              </a:rPr>
              <a:t>Great Basin</a:t>
            </a:r>
          </a:p>
          <a:p>
            <a:r>
              <a:rPr lang="en-US" sz="3600" dirty="0" smtClean="0">
                <a:latin typeface="UGent Panno Text" panose="02000506040000040003" pitchFamily="50" charset="0"/>
              </a:rPr>
              <a:t>Bristlecone </a:t>
            </a:r>
          </a:p>
          <a:p>
            <a:r>
              <a:rPr lang="en-US" sz="3600" dirty="0" smtClean="0">
                <a:latin typeface="UGent Panno Text" panose="02000506040000040003" pitchFamily="50" charset="0"/>
              </a:rPr>
              <a:t>Pine, CA (USA)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0" y="1908298"/>
            <a:ext cx="19015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UGent Panno Text" panose="02000506040000040003" pitchFamily="50" charset="0"/>
              </a:rPr>
              <a:t>Tom De Mil</a:t>
            </a:r>
            <a:endParaRPr lang="en-US" sz="2000" dirty="0" smtClean="0">
              <a:latin typeface="UGent Panno Text" panose="02000506040000040003" pitchFamily="50" charset="0"/>
            </a:endParaRPr>
          </a:p>
          <a:p>
            <a:pPr algn="just"/>
            <a:r>
              <a:rPr lang="en-US" sz="2000" dirty="0" smtClean="0">
                <a:latin typeface="UGent Panno Text" panose="02000506040000040003" pitchFamily="50" charset="0"/>
              </a:rPr>
              <a:t>Matthew </a:t>
            </a:r>
            <a:r>
              <a:rPr lang="en-US" sz="2000" dirty="0" err="1" smtClean="0">
                <a:latin typeface="UGent Panno Text" panose="02000506040000040003" pitchFamily="50" charset="0"/>
              </a:rPr>
              <a:t>Salzer</a:t>
            </a:r>
            <a:r>
              <a:rPr lang="en-US" sz="2000" dirty="0" smtClean="0">
                <a:latin typeface="UGent Panno Text" panose="02000506040000040003" pitchFamily="50" charset="0"/>
              </a:rPr>
              <a:t> </a:t>
            </a:r>
          </a:p>
          <a:p>
            <a:pPr algn="just"/>
            <a:r>
              <a:rPr lang="en-US" sz="2000" dirty="0" smtClean="0">
                <a:latin typeface="UGent Panno Text" panose="02000506040000040003" pitchFamily="50" charset="0"/>
              </a:rPr>
              <a:t>Charlotte Pearson </a:t>
            </a:r>
          </a:p>
          <a:p>
            <a:pPr algn="just"/>
            <a:r>
              <a:rPr lang="en-US" sz="2000" dirty="0" smtClean="0">
                <a:latin typeface="UGent Panno Text" panose="02000506040000040003" pitchFamily="50" charset="0"/>
              </a:rPr>
              <a:t>Valerie </a:t>
            </a:r>
            <a:r>
              <a:rPr lang="en-US" sz="2000" dirty="0" err="1" smtClean="0">
                <a:latin typeface="UGent Panno Text" panose="02000506040000040003" pitchFamily="50" charset="0"/>
              </a:rPr>
              <a:t>Trouet</a:t>
            </a:r>
            <a:endParaRPr lang="en-US" sz="2000" dirty="0" smtClean="0">
              <a:latin typeface="UGent Panno Text" panose="02000506040000040003" pitchFamily="50" charset="0"/>
            </a:endParaRPr>
          </a:p>
          <a:p>
            <a:pPr algn="just"/>
            <a:r>
              <a:rPr lang="en-US" sz="2000" dirty="0" smtClean="0">
                <a:latin typeface="UGent Panno Text" panose="02000506040000040003" pitchFamily="50" charset="0"/>
              </a:rPr>
              <a:t>Jan Van den Bulcke</a:t>
            </a:r>
            <a:endParaRPr lang="en-US" sz="2000" dirty="0">
              <a:latin typeface="UGent Panno Text" panose="02000506040000040003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56" y="4379680"/>
            <a:ext cx="1266238" cy="12662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0"/>
            <a:ext cx="1901556" cy="1901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116" y="5855545"/>
            <a:ext cx="2502805" cy="5872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199478" y="1944060"/>
            <a:ext cx="317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E64C8"/>
                </a:solidFill>
                <a:latin typeface="UGent Panno Text" panose="02000506040000040003" pitchFamily="50" charset="0"/>
              </a:rPr>
              <a:t>1</a:t>
            </a:r>
            <a:r>
              <a:rPr lang="en-US" sz="1200" dirty="0" smtClean="0">
                <a:latin typeface="UGent Panno Text" panose="02000506040000040003" pitchFamily="50" charset="0"/>
              </a:rPr>
              <a:t>,</a:t>
            </a:r>
            <a:r>
              <a:rPr lang="en-US" sz="1200" dirty="0" smtClean="0">
                <a:solidFill>
                  <a:srgbClr val="002147"/>
                </a:solidFill>
                <a:latin typeface="UGent Panno Text" panose="02000506040000040003" pitchFamily="50" charset="0"/>
              </a:rPr>
              <a:t>2</a:t>
            </a:r>
            <a:endParaRPr lang="en-US" sz="1200" dirty="0">
              <a:solidFill>
                <a:srgbClr val="002147"/>
              </a:solidFill>
              <a:latin typeface="UGent Panno Text" panose="02000506040000040003" pitchFamily="50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517129" y="2283784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147"/>
                </a:solidFill>
                <a:latin typeface="UGent Panno Text" panose="02000506040000040003" pitchFamily="50" charset="0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720607" y="2580181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147"/>
                </a:solidFill>
                <a:latin typeface="UGent Panno Text" panose="02000506040000040003" pitchFamily="50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91934" y="2852236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147"/>
                </a:solidFill>
                <a:latin typeface="UGent Panno Text" panose="02000506040000040003" pitchFamily="50" charset="0"/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57023" y="3152001"/>
            <a:ext cx="227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1E64C8"/>
                </a:solidFill>
                <a:latin typeface="UGent Panno Text" panose="02000506040000040003" pitchFamily="50" charset="0"/>
              </a:rPr>
              <a:t>1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9271155" y="5067140"/>
            <a:ext cx="1710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E64C8"/>
                </a:solidFill>
                <a:latin typeface="UGent Panno Text" panose="02000506040000040003" pitchFamily="50" charset="0"/>
              </a:rPr>
              <a:t>1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9271155" y="5967212"/>
            <a:ext cx="2503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2147"/>
                </a:solidFill>
                <a:latin typeface="UGent Panno Text" panose="02000506040000040003" pitchFamily="50" charset="0"/>
              </a:rPr>
              <a:t>2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"/>
          <a:stretch/>
        </p:blipFill>
        <p:spPr>
          <a:xfrm>
            <a:off x="6338750" y="2929362"/>
            <a:ext cx="2651262" cy="1978566"/>
          </a:xfrm>
          <a:prstGeom prst="rect">
            <a:avLst/>
          </a:prstGeom>
        </p:spPr>
      </p:pic>
      <p:sp>
        <p:nvSpPr>
          <p:cNvPr id="28" name="5-Point Star 27"/>
          <p:cNvSpPr/>
          <p:nvPr/>
        </p:nvSpPr>
        <p:spPr>
          <a:xfrm>
            <a:off x="7500654" y="3607921"/>
            <a:ext cx="183460" cy="166971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88668"/>
            <a:ext cx="574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© Tom De Mil, California White Mountains, Patriarch Grove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233524"/>
            <a:ext cx="10005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UGent Panno Text" panose="02000506040000040003" pitchFamily="50" charset="0"/>
              </a:rPr>
              <a:t>Salzer</a:t>
            </a:r>
            <a:r>
              <a:rPr lang="en-US" sz="3200" dirty="0" smtClean="0">
                <a:latin typeface="UGent Panno Text" panose="02000506040000040003" pitchFamily="50" charset="0"/>
              </a:rPr>
              <a:t> et al. 2014: tree ring width (TRW) record (2575 BCE – 2006 CE)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11021"/>
            <a:ext cx="8656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Gent Panno Text" panose="02000506040000040003" pitchFamily="50" charset="0"/>
                <a:cs typeface="Arial" panose="020B0604020202020204" pitchFamily="34" charset="0"/>
              </a:rPr>
              <a:t>Goal: a</a:t>
            </a:r>
            <a:r>
              <a:rPr lang="en-US" sz="4000" dirty="0" smtClean="0"/>
              <a:t>+ 5000 year T sensitive MXD record</a:t>
            </a:r>
            <a:endParaRPr lang="en-US" sz="4000" dirty="0" smtClean="0"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677" y="2012466"/>
            <a:ext cx="7207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latin typeface="UGent Panno Text" panose="02000506040000040003" pitchFamily="50" charset="0"/>
              </a:rPr>
              <a:t>Temperature signal limited to upper tree-line border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2452" y="4878972"/>
            <a:ext cx="815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Gent Panno Text" panose="02000506040000040003" pitchFamily="50" charset="0"/>
                <a:cs typeface="Arial" panose="020B0604020202020204" pitchFamily="34" charset="0"/>
              </a:rPr>
              <a:t>MXD was never measured before on bristlecone pine: small rings and very twisted growth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3226" y="5642399"/>
            <a:ext cx="1078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UGent Panno Text" panose="02000506040000040003" pitchFamily="50" charset="0"/>
                <a:cs typeface="Arial" panose="020B0604020202020204" pitchFamily="34" charset="0"/>
                <a:sym typeface="Wingdings" panose="05000000000000000000" pitchFamily="2" charset="2"/>
              </a:rPr>
              <a:t> Yeah why not: Use 3D X-ray Computed Tomography (X-ray CT) !</a:t>
            </a:r>
            <a:endParaRPr lang="en-US" sz="3600" dirty="0" smtClean="0">
              <a:solidFill>
                <a:srgbClr val="00B050"/>
              </a:solidFill>
              <a:latin typeface="UGent Panno Text" panose="02000506040000040003" pitchFamily="50" charset="0"/>
              <a:cs typeface="Arial" panose="020B0604020202020204" pitchFamily="34" charset="0"/>
            </a:endParaRPr>
          </a:p>
        </p:txBody>
      </p:sp>
      <p:pic>
        <p:nvPicPr>
          <p:cNvPr id="12" name="Picture 11" descr="The next morning, I asked him to come upstairs. I said, “Last night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38" y="4338787"/>
            <a:ext cx="670302" cy="11448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676" y="3598648"/>
            <a:ext cx="6832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UGent Panno Text" panose="02000506040000040003" pitchFamily="50" charset="0"/>
                <a:sym typeface="Wingdings" panose="05000000000000000000" pitchFamily="2" charset="2"/>
              </a:rPr>
              <a:t> Why not Maximum Latewood Density?</a:t>
            </a:r>
            <a:endParaRPr lang="en-US" sz="3600" dirty="0" smtClean="0">
              <a:solidFill>
                <a:srgbClr val="00B050"/>
              </a:solidFill>
              <a:latin typeface="UGent Panno Text" panose="02000506040000040003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3226" y="2468599"/>
            <a:ext cx="10050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latin typeface="UGent Panno Text" panose="02000506040000040003" pitchFamily="50" charset="0"/>
              </a:rPr>
              <a:t>Record is best expressed in decadal time scales, rather than annual scales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3226" y="2972525"/>
            <a:ext cx="7867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UGent Panno Text" panose="02000506040000040003" pitchFamily="50" charset="0"/>
                <a:sym typeface="Wingdings" panose="05000000000000000000" pitchFamily="2" charset="2"/>
              </a:rPr>
              <a:t> </a:t>
            </a:r>
            <a:r>
              <a:rPr lang="en-US" sz="2800" dirty="0" smtClean="0">
                <a:latin typeface="UGent Panno Text" panose="02000506040000040003" pitchFamily="50" charset="0"/>
              </a:rPr>
              <a:t>Topographic effects (Bunn et al. 2011) and memory effects</a:t>
            </a:r>
          </a:p>
        </p:txBody>
      </p:sp>
    </p:spTree>
    <p:extLst>
      <p:ext uri="{BB962C8B-B14F-4D97-AF65-F5344CB8AC3E}">
        <p14:creationId xmlns:p14="http://schemas.microsoft.com/office/powerpoint/2010/main" val="24297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803" y="181320"/>
            <a:ext cx="500475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</a:rPr>
              <a:t>The </a:t>
            </a:r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2"/>
              </a:rPr>
              <a:t>X-ray CT </a:t>
            </a:r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</a:rPr>
              <a:t>avenue </a:t>
            </a:r>
            <a:endParaRPr lang="en-US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03" y="6171069"/>
            <a:ext cx="5332699" cy="4405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</a:rPr>
              <a:t>Find out more on </a:t>
            </a:r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3"/>
              </a:rPr>
              <a:t>http://www.dendrochronomics.ugent.be/</a:t>
            </a:r>
            <a:endParaRPr lang="en-US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860509"/>
            <a:ext cx="2303462" cy="95554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59808" y="1801423"/>
            <a:ext cx="5104252" cy="4405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</a:rPr>
              <a:t>Video tutorials: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3556" y="2722049"/>
            <a:ext cx="2916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5"/>
              </a:rPr>
              <a:t>Densitometry Toolbox</a:t>
            </a:r>
            <a:endParaRPr lang="en-US" sz="2800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3556" y="4016609"/>
            <a:ext cx="3641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6"/>
              </a:rPr>
              <a:t>X-ray CT Graphical Interface</a:t>
            </a:r>
            <a:endParaRPr lang="en-US" sz="2800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548894"/>
            <a:ext cx="2303462" cy="991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0210"/>
            <a:ext cx="2303462" cy="10069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310" y="5308592"/>
            <a:ext cx="398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9"/>
              </a:rPr>
              <a:t>Core Comparison (</a:t>
            </a:r>
            <a:r>
              <a:rPr lang="en-US" sz="2800" dirty="0" err="1" smtClean="0">
                <a:solidFill>
                  <a:schemeClr val="bg1"/>
                </a:solidFill>
                <a:latin typeface="UGent Panno Text" panose="02000506040000040003" pitchFamily="50" charset="0"/>
                <a:hlinkClick r:id="rId9"/>
              </a:rPr>
              <a:t>crossdating</a:t>
            </a:r>
            <a:r>
              <a:rPr lang="en-US" sz="2800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9"/>
              </a:rPr>
              <a:t>)</a:t>
            </a:r>
            <a:endParaRPr lang="en-US" sz="2800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971718" y="3373191"/>
            <a:ext cx="680435" cy="539227"/>
          </a:xfrm>
          <a:prstGeom prst="downArrow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971717" y="4700908"/>
            <a:ext cx="680435" cy="539227"/>
          </a:xfrm>
          <a:prstGeom prst="downArrow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8" b="6147"/>
          <a:stretch/>
        </p:blipFill>
        <p:spPr>
          <a:xfrm>
            <a:off x="6727256" y="5206724"/>
            <a:ext cx="5440164" cy="15022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896" b="96301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0229" y="164946"/>
            <a:ext cx="4237191" cy="43406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964" y="108175"/>
            <a:ext cx="2466855" cy="43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03538" y="407275"/>
            <a:ext cx="3962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Figure: Proof-of-concept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dendroclimatic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analysis of a first set of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Pinus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longaeva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MXD series (based on 11 trees). (a) Correlation of the high-elevation MXD chronology  with mean temperature during the period 1920-2005, (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CRU TS4.03 for 37.38° N,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118.17°W).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 correlations (P&lt;0.05) are marked dark-grey (b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Spatial correlation map between the MXD chronology and mean May-August temperature during 1920-2005 (CRU TS.4.03). (c) Correlation of the low-elevation MXD chronology (based on 10 trees) to mean temperature during the period 1920-2005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CRU TS4.03 for 37.38° N, 118.17°W). Significant correlations (P&lt;0.05) are marked dark-grey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(d)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) Spatial correlation map between the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low elevation MXD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chronology and mean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April-May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temperature during 1920-2005 (CRU TS.4.03).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Maps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were generated using the KNMI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explorer (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Trouet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&amp; Van </a:t>
            </a:r>
            <a:r>
              <a:rPr lang="en-US" sz="10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Oldenborgh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2013). Sampling location is marked by *.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02297" y="215424"/>
            <a:ext cx="7568224" cy="6642576"/>
            <a:chOff x="2002496" y="-383498"/>
            <a:chExt cx="8194015" cy="71918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48039" y="-175783"/>
              <a:ext cx="4248472" cy="31705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804023" y="-360449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87" r="24847" b="25061"/>
            <a:stretch/>
          </p:blipFill>
          <p:spPr>
            <a:xfrm>
              <a:off x="2111901" y="-113246"/>
              <a:ext cx="3657511" cy="31683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002496" y="-383498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7964263" y="1048354"/>
              <a:ext cx="72008" cy="72008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14" r="27245" b="26587"/>
            <a:stretch/>
          </p:blipFill>
          <p:spPr>
            <a:xfrm>
              <a:off x="2111901" y="4496558"/>
              <a:ext cx="3692122" cy="23117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2723" y="3236486"/>
              <a:ext cx="4363788" cy="3425282"/>
            </a:xfrm>
            <a:prstGeom prst="rect">
              <a:avLst/>
            </a:prstGeom>
          </p:spPr>
        </p:pic>
        <p:sp>
          <p:nvSpPr>
            <p:cNvPr id="12" name="5-Point Star 11"/>
            <p:cNvSpPr/>
            <p:nvPr/>
          </p:nvSpPr>
          <p:spPr>
            <a:xfrm>
              <a:off x="7942609" y="4733107"/>
              <a:ext cx="72008" cy="72008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69412" y="2994131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1901" y="3032237"/>
              <a:ext cx="38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25840" y="4076451"/>
            <a:ext cx="3566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Gent Panno Text" panose="02000506040000040003" pitchFamily="50" charset="0"/>
              </a:rPr>
              <a:t>Better inter-annual </a:t>
            </a:r>
            <a:r>
              <a:rPr lang="en-US" dirty="0" err="1" smtClean="0">
                <a:latin typeface="UGent Panno Text" panose="02000506040000040003" pitchFamily="50" charset="0"/>
              </a:rPr>
              <a:t>timeseries</a:t>
            </a:r>
            <a:r>
              <a:rPr lang="en-US" dirty="0" smtClean="0">
                <a:latin typeface="UGent Panno Text" panose="02000506040000040003" pitchFamily="50" charset="0"/>
              </a:rPr>
              <a:t> than TRW, more free from autocorrelation effects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25840" y="5296338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UGent Panno Text" panose="02000506040000040003" pitchFamily="50" charset="0"/>
              </a:rPr>
              <a:t>Stronger signal at the high-elevation sites</a:t>
            </a:r>
            <a:endParaRPr lang="en-US" dirty="0">
              <a:latin typeface="UGent Panno Text" panose="02000506040000040003" pitchFamily="50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7896446" y="4049362"/>
            <a:ext cx="680435" cy="539227"/>
          </a:xfrm>
          <a:prstGeom prst="downArrow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 rot="16200000">
            <a:off x="7957963" y="5211391"/>
            <a:ext cx="680435" cy="539227"/>
          </a:xfrm>
          <a:prstGeom prst="downArrow">
            <a:avLst/>
          </a:prstGeom>
          <a:solidFill>
            <a:srgbClr val="1E64C8"/>
          </a:solidFill>
          <a:ln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4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818" y="233839"/>
            <a:ext cx="21156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UGent Panno Text" panose="02000506040000040003" pitchFamily="50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 descr="The next morning, I asked him to come upstairs. I said, “Last n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43" y="2797530"/>
            <a:ext cx="1867452" cy="3189608"/>
          </a:xfrm>
          <a:prstGeom prst="rect">
            <a:avLst/>
          </a:prstGeom>
        </p:spPr>
      </p:pic>
      <p:pic>
        <p:nvPicPr>
          <p:cNvPr id="6" name="Picture 2" descr="Image result for screen bean running away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472" y="2972433"/>
            <a:ext cx="2325807" cy="289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810474" y="2584686"/>
            <a:ext cx="2445411" cy="3668032"/>
            <a:chOff x="9315148" y="3053443"/>
            <a:chExt cx="2445411" cy="3668032"/>
          </a:xfrm>
        </p:grpSpPr>
        <p:sp>
          <p:nvSpPr>
            <p:cNvPr id="8" name="Rectangle 7"/>
            <p:cNvSpPr/>
            <p:nvPr/>
          </p:nvSpPr>
          <p:spPr>
            <a:xfrm>
              <a:off x="9315148" y="3053443"/>
              <a:ext cx="2389339" cy="366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4" descr="Image result for screen bean running aw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6705" y="3385651"/>
              <a:ext cx="1453854" cy="306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Image result for screen bean running aw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2031" y="2897350"/>
            <a:ext cx="1453854" cy="306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e next morning, I asked him to come upstairs. I said, “Last nigh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028" y="2852675"/>
            <a:ext cx="1867452" cy="3189608"/>
          </a:xfrm>
          <a:prstGeom prst="rect">
            <a:avLst/>
          </a:prstGeom>
        </p:spPr>
      </p:pic>
      <p:pic>
        <p:nvPicPr>
          <p:cNvPr id="12" name="Picture 2" descr="Image result for screenbe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71931" y="2051751"/>
            <a:ext cx="1301782" cy="39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96" b="96301" l="0" r="1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537" y="2277152"/>
            <a:ext cx="4237191" cy="43406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4765" y="233839"/>
            <a:ext cx="226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Tom.de.mil@ugent.be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62482" y="682454"/>
            <a:ext cx="3363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UGent Panno Text" panose="02000506040000040003" pitchFamily="50" charset="0"/>
                <a:hlinkClick r:id="rId8"/>
              </a:rPr>
              <a:t>http://www.dendrochronomics.ugent.be/</a:t>
            </a:r>
            <a:endParaRPr lang="en-US" dirty="0">
              <a:solidFill>
                <a:schemeClr val="bg1"/>
              </a:solidFill>
              <a:latin typeface="UGent Panno Text" panose="0200050604000004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360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UGent Panno Text</vt:lpstr>
      <vt:lpstr>Wingdings</vt:lpstr>
      <vt:lpstr>Office Theme</vt:lpstr>
      <vt:lpstr>PowerPoint Presentation</vt:lpstr>
      <vt:lpstr>PowerPoint Presentation</vt:lpstr>
      <vt:lpstr>The X-ray CT avenue </vt:lpstr>
      <vt:lpstr>PowerPoint Presentation</vt:lpstr>
      <vt:lpstr>PowerPoint Presentation</vt:lpstr>
    </vt:vector>
  </TitlesOfParts>
  <Company>Woodlab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De Mil</dc:creator>
  <cp:lastModifiedBy>Tom De Mil</cp:lastModifiedBy>
  <cp:revision>28</cp:revision>
  <dcterms:created xsi:type="dcterms:W3CDTF">2020-05-05T13:03:55Z</dcterms:created>
  <dcterms:modified xsi:type="dcterms:W3CDTF">2020-05-05T21:35:16Z</dcterms:modified>
</cp:coreProperties>
</file>