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256" r:id="rId2"/>
    <p:sldId id="491" r:id="rId3"/>
    <p:sldId id="492" r:id="rId4"/>
    <p:sldId id="493" r:id="rId5"/>
    <p:sldId id="494" r:id="rId6"/>
    <p:sldId id="495" r:id="rId7"/>
    <p:sldId id="455" r:id="rId8"/>
    <p:sldId id="394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22"/>
    <p:restoredTop sz="94632"/>
  </p:normalViewPr>
  <p:slideViewPr>
    <p:cSldViewPr snapToGrid="0" snapToObjects="1">
      <p:cViewPr varScale="1">
        <p:scale>
          <a:sx n="64" d="100"/>
          <a:sy n="64" d="100"/>
        </p:scale>
        <p:origin x="168" y="2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96AD4-22BF-0645-A9AC-06FB0508529F}" type="datetimeFigureOut">
              <a:rPr lang="es-CL" smtClean="0"/>
              <a:t>01-05-20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136-49DC-D443-9AAE-622B9CF74A1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682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motivation</a:t>
            </a:r>
            <a:r>
              <a:rPr lang="en-US" baseline="0" dirty="0"/>
              <a:t> of the thesis</a:t>
            </a:r>
          </a:p>
          <a:p>
            <a:endParaRPr lang="en-US" baseline="0" dirty="0"/>
          </a:p>
          <a:p>
            <a:r>
              <a:rPr lang="en-US" baseline="0" dirty="0"/>
              <a:t>Autochthonous continental arc of the Gondwana margin</a:t>
            </a:r>
          </a:p>
          <a:p>
            <a:endParaRPr lang="en-US" baseline="0" dirty="0"/>
          </a:p>
          <a:p>
            <a:r>
              <a:rPr lang="en-US" baseline="0" dirty="0"/>
              <a:t>Developed since the Mesozoic beneath the supercontinent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1D101-94D9-49EE-952B-FE9E35FF4387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187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5358-DCE1-6B4D-BC71-1457CF332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BFAA44-C113-5740-9321-A400144CC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0E88EE-3EBE-DE4D-9E7A-222C2266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0E9089-3253-7D46-AEA8-53F88E814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2A30D0-7ADD-F649-8451-6824DCF7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53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F10B5-0505-A74D-A488-F762D9F2C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CC5B89-A5C2-4544-96DD-568C8A6FB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24EDFF-6C86-FD40-A111-82065BE7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F03FB-C5F7-A344-B4EA-032FBEBC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046E9D-7257-0249-8AE8-FCD9C9FF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345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5DB190-61EB-1049-BA2D-39400515F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C7DD6D-2A57-CA4B-B173-930F490D2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14E54-3432-D04A-9288-F5649B74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1422E9-2F06-AB42-93E5-001D3E41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0C44D5-2CA6-7C4D-9E55-1DBD9309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7589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73EB7-2183-3C4D-ACB8-FB399FFD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589079-AB49-B640-8D8B-2EA175FED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D8F6A0-F52B-F543-937C-F2203DBF5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BFB826-E8B9-A844-B2E3-D1B29B95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F1CAC7-6AF7-5242-A562-B487BB3B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61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E505C-EBA3-7349-A06F-DE988C04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83DE9F-F078-274F-95DC-DD4F53D2C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45075-8A35-EF4B-A718-720F8AD5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2B494-3636-6841-93B2-8A82CA9C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7D835-4DED-DA41-98F0-FF3983B4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99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5C4EC-0275-684C-BA89-2236735C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73C5A-B31A-0043-96AC-7E80D03CF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4D1193-0206-504B-8A0D-05529D913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8170F1-0059-F048-BE38-204B86F2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DF3D06-590F-9346-8B89-320296EE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BF416-FE21-8141-88E5-79B63BE0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94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4B1E9-E994-AA48-8ABF-67DD8427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A059D0-413F-6F42-8633-32984012A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5894D4-ED5E-7246-9C9A-DF34D4EDD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BAA5D7-5E0B-5E41-A94B-56C510C68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8F14752-ACA6-0641-87EC-BF7E653E1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F94F4B-9F19-8F44-9080-28D2F8D8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74EB28-9A14-894B-9CC8-8631B022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88D2F69-6897-F542-886A-32207BA5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377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29F66-5658-CE46-A14C-CA0A98B93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B6DEA-CB5E-2648-9CEB-C4C44A30D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9CEA2B-600B-A440-94EB-80885A45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8334AD-23FC-D348-A20A-F64DA25D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831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C98A7B-1237-2540-9877-917A58D6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5ED100-2901-9543-BBD3-22BB7B40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E207BE-2CFB-CF42-AA65-AA067C9A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74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917ECF-A21A-AB41-A3DB-D974771F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4BA88-6E34-5D42-BF48-11DAD47A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E0FE5D-2115-9B48-9F1E-2F33C1D4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194681-2F4C-1940-9E0C-144A7009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416D9-44BC-BC4B-8A02-01D6809E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4FE23F-8691-6840-8374-530639AE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617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D5818-70D6-7F41-AECB-67009D97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C3078C-F80F-CD4B-ACA2-0257873B6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D54016-9009-5C44-B0F7-6CD0282E5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1B41C2-2DC2-F04E-92E3-AE1EBD9A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8EAFAF-E0E9-6840-8F4C-456572D0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C81088-4518-F04B-B723-8D363356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9326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7067D8-D946-D84C-9FFD-53953FF1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694E20-08E1-A94F-9202-26897FBB8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A12A1-5B5A-2C4E-95FC-9C5773BC3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2A0C4D-702D-5943-9211-810DA3043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5DBB9A-9D5A-9145-AA0D-DB8C7013D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1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60B0C-B584-41D2-9F2A-F67B045A2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413"/>
          <a:stretch/>
        </p:blipFill>
        <p:spPr>
          <a:xfrm>
            <a:off x="-817419" y="-294199"/>
            <a:ext cx="13238019" cy="74463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8048C5-5DC0-7649-BDFD-8CC230C2E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986147"/>
            <a:ext cx="5917939" cy="4457696"/>
          </a:xfrm>
        </p:spPr>
        <p:txBody>
          <a:bodyPr anchor="ctr">
            <a:noAutofit/>
          </a:bodyPr>
          <a:lstStyle/>
          <a:p>
            <a:pPr algn="l"/>
            <a:r>
              <a:rPr lang="es-CL" sz="2400" dirty="0"/>
              <a:t>Late Triassic-Jurassic active margin magmatism in southwestern Gondwana: implications for the tectonic evolution of the Antarctic Peninsula, Patagonia and the Weddell Sea</a:t>
            </a:r>
            <a:endParaRPr lang="es-CL" sz="11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606335-EF1B-0F46-88BD-9CB2D4C8E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481" y="1200152"/>
            <a:ext cx="2759018" cy="4457696"/>
          </a:xfrm>
        </p:spPr>
        <p:txBody>
          <a:bodyPr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1600" b="1" dirty="0"/>
              <a:t>Joaquin Bastias, Richard Spikings, Teal Riley, Alexey </a:t>
            </a:r>
            <a:r>
              <a:rPr lang="en-US" sz="1600" b="1" dirty="0" err="1"/>
              <a:t>Ulianov</a:t>
            </a:r>
            <a:r>
              <a:rPr lang="en-US" sz="1600" b="1" dirty="0"/>
              <a:t>, Massimo </a:t>
            </a:r>
            <a:r>
              <a:rPr lang="en-US" sz="1600" b="1" dirty="0" err="1"/>
              <a:t>Chiaradia</a:t>
            </a:r>
            <a:r>
              <a:rPr lang="en-US" sz="1600" b="1" dirty="0"/>
              <a:t>, </a:t>
            </a:r>
            <a:r>
              <a:rPr lang="en-US" sz="1600" b="1" dirty="0" err="1"/>
              <a:t>Urs</a:t>
            </a:r>
            <a:r>
              <a:rPr lang="en-US" sz="1600" b="1" dirty="0"/>
              <a:t> </a:t>
            </a:r>
            <a:r>
              <a:rPr lang="en-US" sz="1600" b="1" dirty="0" err="1"/>
              <a:t>Schaltegger</a:t>
            </a:r>
            <a:endParaRPr lang="es-CL" sz="1600" dirty="0"/>
          </a:p>
          <a:p>
            <a:pPr algn="r">
              <a:lnSpc>
                <a:spcPct val="100000"/>
              </a:lnSpc>
            </a:pPr>
            <a:r>
              <a:rPr lang="es-CL" sz="18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68D12D36-6DA6-B442-972C-52EACD1CA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" y="5826160"/>
            <a:ext cx="2759019" cy="997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04A2F5A-C759-994E-B2B8-F66FE278E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15" y="5859256"/>
            <a:ext cx="2683406" cy="983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D57043A-8139-784A-BA9D-8D9D21EDB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64" y="6228274"/>
            <a:ext cx="2826084" cy="62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F2F1848A-8DB7-BE4A-8050-80951D7C8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19497" r="11182" b="20086"/>
          <a:stretch/>
        </p:blipFill>
        <p:spPr>
          <a:xfrm>
            <a:off x="4429300" y="6061437"/>
            <a:ext cx="2097972" cy="761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C1341DE-36CE-A14A-9D2C-0A9E3B2B539E}"/>
              </a:ext>
            </a:extLst>
          </p:cNvPr>
          <p:cNvSpPr txBox="1"/>
          <p:nvPr/>
        </p:nvSpPr>
        <p:spPr>
          <a:xfrm>
            <a:off x="7214616" y="15337"/>
            <a:ext cx="49662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dirty="0"/>
              <a:t>Session GD5.1 – Subduction dynamics from surface to deep mantle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161937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72D01-0F13-2B44-9045-5599EA52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rcador de contenido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22BAA415-0D89-8F48-A406-FD12E06C3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536" y="285998"/>
            <a:ext cx="8175415" cy="604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5 CuadroTexto">
            <a:extLst>
              <a:ext uri="{FF2B5EF4-FFF2-40B4-BE49-F238E27FC236}">
                <a16:creationId xmlns:a16="http://schemas.microsoft.com/office/drawing/2014/main" id="{75FA4C4B-0174-E346-9FA0-07E226458481}"/>
              </a:ext>
            </a:extLst>
          </p:cNvPr>
          <p:cNvSpPr txBox="1"/>
          <p:nvPr/>
        </p:nvSpPr>
        <p:spPr>
          <a:xfrm>
            <a:off x="10031703" y="6550223"/>
            <a:ext cx="2160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Bastias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417243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59EA2-2BCF-A843-99D8-C5795279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Marcador de contenido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D96E37CF-A5FF-3C48-B54E-19EF54F4F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1083"/>
          <a:stretch/>
        </p:blipFill>
        <p:spPr>
          <a:xfrm>
            <a:off x="123568" y="932053"/>
            <a:ext cx="6542897" cy="4566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arcador de contenido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AB90B03E-7F27-EB4F-81E2-61E89A125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38"/>
          <a:stretch/>
        </p:blipFill>
        <p:spPr>
          <a:xfrm>
            <a:off x="6918910" y="1324821"/>
            <a:ext cx="5149522" cy="3781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5 CuadroTexto">
            <a:extLst>
              <a:ext uri="{FF2B5EF4-FFF2-40B4-BE49-F238E27FC236}">
                <a16:creationId xmlns:a16="http://schemas.microsoft.com/office/drawing/2014/main" id="{BCB6D121-53BE-AA46-AE1B-108F89463719}"/>
              </a:ext>
            </a:extLst>
          </p:cNvPr>
          <p:cNvSpPr txBox="1"/>
          <p:nvPr/>
        </p:nvSpPr>
        <p:spPr>
          <a:xfrm>
            <a:off x="10031703" y="6550223"/>
            <a:ext cx="2160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Bastias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262181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59040C02-B60E-2E44-B92F-AB31B8348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3639"/>
          <a:stretch/>
        </p:blipFill>
        <p:spPr>
          <a:xfrm>
            <a:off x="238646" y="1194368"/>
            <a:ext cx="5857354" cy="365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arcador de contenido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382F6E9C-EF5F-3B47-9E5E-5E7A38D06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82"/>
          <a:stretch/>
        </p:blipFill>
        <p:spPr>
          <a:xfrm>
            <a:off x="6186504" y="1083158"/>
            <a:ext cx="5857353" cy="426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5 CuadroTexto">
            <a:extLst>
              <a:ext uri="{FF2B5EF4-FFF2-40B4-BE49-F238E27FC236}">
                <a16:creationId xmlns:a16="http://schemas.microsoft.com/office/drawing/2014/main" id="{F529F7CB-C2D0-3E4F-973F-5E85B8FB040A}"/>
              </a:ext>
            </a:extLst>
          </p:cNvPr>
          <p:cNvSpPr txBox="1"/>
          <p:nvPr/>
        </p:nvSpPr>
        <p:spPr>
          <a:xfrm>
            <a:off x="10031703" y="6550223"/>
            <a:ext cx="2160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Bastias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183778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mapa&#10;&#10;Descripción generada automáticamente">
            <a:extLst>
              <a:ext uri="{FF2B5EF4-FFF2-40B4-BE49-F238E27FC236}">
                <a16:creationId xmlns:a16="http://schemas.microsoft.com/office/drawing/2014/main" id="{4D84ED0B-3AB5-F446-A5B1-8013CE446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408"/>
          <a:stretch/>
        </p:blipFill>
        <p:spPr>
          <a:xfrm>
            <a:off x="475673" y="698789"/>
            <a:ext cx="5297055" cy="521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arcador de contenido 4" descr="Imagen que contiene mapa&#10;&#10;Descripción generada automáticamente">
            <a:extLst>
              <a:ext uri="{FF2B5EF4-FFF2-40B4-BE49-F238E27FC236}">
                <a16:creationId xmlns:a16="http://schemas.microsoft.com/office/drawing/2014/main" id="{AEB6788F-EDA3-FE48-8C8C-6AAA13271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61"/>
          <a:stretch/>
        </p:blipFill>
        <p:spPr>
          <a:xfrm>
            <a:off x="6483927" y="756170"/>
            <a:ext cx="5297055" cy="514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5 CuadroTexto">
            <a:extLst>
              <a:ext uri="{FF2B5EF4-FFF2-40B4-BE49-F238E27FC236}">
                <a16:creationId xmlns:a16="http://schemas.microsoft.com/office/drawing/2014/main" id="{6FBADD6E-D086-9643-90CB-3FFE7D10B46F}"/>
              </a:ext>
            </a:extLst>
          </p:cNvPr>
          <p:cNvSpPr txBox="1"/>
          <p:nvPr/>
        </p:nvSpPr>
        <p:spPr>
          <a:xfrm>
            <a:off x="10031703" y="6550223"/>
            <a:ext cx="2160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400"/>
              <a:t>Bastias et al. (in review)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60070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EC3F933E-1B9B-C04A-8252-32BCB07C3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00"/>
          <a:stretch/>
        </p:blipFill>
        <p:spPr>
          <a:xfrm>
            <a:off x="265428" y="484934"/>
            <a:ext cx="5830572" cy="384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6EA5CBD-44D4-A944-9F2A-9EDF4EC8F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00"/>
          <a:stretch/>
        </p:blipFill>
        <p:spPr>
          <a:xfrm>
            <a:off x="6277746" y="2304288"/>
            <a:ext cx="5830572" cy="363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5 CuadroTexto">
            <a:extLst>
              <a:ext uri="{FF2B5EF4-FFF2-40B4-BE49-F238E27FC236}">
                <a16:creationId xmlns:a16="http://schemas.microsoft.com/office/drawing/2014/main" id="{02CA934A-A23C-DD4A-8F21-3001D0FF7B34}"/>
              </a:ext>
            </a:extLst>
          </p:cNvPr>
          <p:cNvSpPr txBox="1"/>
          <p:nvPr/>
        </p:nvSpPr>
        <p:spPr>
          <a:xfrm>
            <a:off x="10031703" y="6550223"/>
            <a:ext cx="216024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1400"/>
              <a:t>Bastias et al. (in review)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24016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644" y="437711"/>
            <a:ext cx="2748582" cy="1073719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Paleozoic to early Cenozoic</a:t>
            </a:r>
          </a:p>
        </p:txBody>
      </p:sp>
      <p:pic>
        <p:nvPicPr>
          <p:cNvPr id="3" name="Elementos multimedia en línea 2" descr="In-situ.MOV">
            <a:hlinkClick r:id="" action="ppaction://media"/>
            <a:extLst>
              <a:ext uri="{FF2B5EF4-FFF2-40B4-BE49-F238E27FC236}">
                <a16:creationId xmlns:a16="http://schemas.microsoft.com/office/drawing/2014/main" id="{D929EA29-4D94-F542-82EB-93C5486FC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17" t="4875" r="2371" b="3651"/>
          <a:stretch/>
        </p:blipFill>
        <p:spPr>
          <a:xfrm>
            <a:off x="243774" y="437711"/>
            <a:ext cx="8477250" cy="5982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F96189B6-DC76-774B-A3D3-0648FB3F2A04}"/>
              </a:ext>
            </a:extLst>
          </p:cNvPr>
          <p:cNvSpPr txBox="1"/>
          <p:nvPr/>
        </p:nvSpPr>
        <p:spPr>
          <a:xfrm>
            <a:off x="9199644" y="2112905"/>
            <a:ext cx="2748582" cy="37856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Configuration of active margin of SW Gondwana</a:t>
            </a:r>
          </a:p>
          <a:p>
            <a:pPr marL="342900" lvl="1" indent="-342900">
              <a:buFont typeface="Arial"/>
              <a:buChar char="•"/>
            </a:pP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marL="342900" lvl="1" indent="-342900">
              <a:buFont typeface="Arial"/>
              <a:buChar char="•"/>
            </a:pP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Subduction of the Paleo-Pacific plate</a:t>
            </a:r>
          </a:p>
          <a:p>
            <a:pPr marL="342900" lvl="1" indent="-342900">
              <a:buFont typeface="Arial"/>
              <a:buChar char="•"/>
            </a:pP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marL="342900" lvl="1" indent="-342900">
              <a:buFont typeface="Arial"/>
              <a:buChar char="•"/>
            </a:pP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Potentially continuous active subduction</a:t>
            </a:r>
          </a:p>
        </p:txBody>
      </p:sp>
      <p:sp>
        <p:nvSpPr>
          <p:cNvPr id="12" name="6 CuadroTexto">
            <a:extLst>
              <a:ext uri="{FF2B5EF4-FFF2-40B4-BE49-F238E27FC236}">
                <a16:creationId xmlns:a16="http://schemas.microsoft.com/office/drawing/2014/main" id="{CE17654E-5402-5A42-82AB-D5C0B65F6DC2}"/>
              </a:ext>
            </a:extLst>
          </p:cNvPr>
          <p:cNvSpPr txBox="1"/>
          <p:nvPr/>
        </p:nvSpPr>
        <p:spPr>
          <a:xfrm>
            <a:off x="6222176" y="605238"/>
            <a:ext cx="2312265" cy="95410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  <a:cs typeface="Arial" panose="020B0604020202020204" pitchFamily="34" charset="0"/>
              </a:rPr>
              <a:t>Model after Suarez (1976); Burton-Johnson &amp; Riley (2014) and Bastias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11047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>
            <a:extLst>
              <a:ext uri="{FF2B5EF4-FFF2-40B4-BE49-F238E27FC236}">
                <a16:creationId xmlns:a16="http://schemas.microsoft.com/office/drawing/2014/main" id="{3FB8AFE4-BCC1-0E4F-B6F4-9A773A92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52665" y="-566057"/>
            <a:ext cx="12321785" cy="818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6093D54-72D1-0C4D-9011-290CEE0330A7}"/>
              </a:ext>
            </a:extLst>
          </p:cNvPr>
          <p:cNvSpPr/>
          <p:nvPr/>
        </p:nvSpPr>
        <p:spPr>
          <a:xfrm>
            <a:off x="1143001" y="-2187575"/>
            <a:ext cx="9801225" cy="123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id="{45E64073-B4D3-6D48-A68F-01DB7A079D58}"/>
              </a:ext>
            </a:extLst>
          </p:cNvPr>
          <p:cNvSpPr txBox="1"/>
          <p:nvPr/>
        </p:nvSpPr>
        <p:spPr>
          <a:xfrm>
            <a:off x="9877432" y="6077317"/>
            <a:ext cx="2193937" cy="52322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Gracias!</a:t>
            </a:r>
            <a:endParaRPr lang="es-CL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027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155</Words>
  <Application>Microsoft Macintosh PowerPoint</Application>
  <PresentationFormat>Panorámica</PresentationFormat>
  <Paragraphs>23</Paragraphs>
  <Slides>8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Late Triassic-Jurassic active margin magmatism in southwestern Gondwana: implications for the tectonic evolution of the Antarctic Peninsula, Patagonia and the Weddell Sea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Paleozoic to early Cenozoic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Cenozoic magmatism along the Antarctic Peninsula:  a new key to constrain phoenix plate subduction and the development of the scotia arc</dc:title>
  <dc:creator>Joaquin Bastias</dc:creator>
  <cp:lastModifiedBy>Joaquin Bastias</cp:lastModifiedBy>
  <cp:revision>17</cp:revision>
  <dcterms:created xsi:type="dcterms:W3CDTF">2019-07-22T08:00:21Z</dcterms:created>
  <dcterms:modified xsi:type="dcterms:W3CDTF">2020-05-01T14:41:38Z</dcterms:modified>
</cp:coreProperties>
</file>