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765" r:id="rId3"/>
    <p:sldId id="730" r:id="rId4"/>
    <p:sldId id="763" r:id="rId5"/>
    <p:sldId id="695" r:id="rId6"/>
    <p:sldId id="706" r:id="rId7"/>
    <p:sldId id="259" r:id="rId8"/>
    <p:sldId id="764" r:id="rId9"/>
    <p:sldId id="732" r:id="rId10"/>
    <p:sldId id="766" r:id="rId11"/>
    <p:sldId id="73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9DF"/>
    <a:srgbClr val="021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p:restoredTop sz="94674"/>
  </p:normalViewPr>
  <p:slideViewPr>
    <p:cSldViewPr snapToGrid="0" snapToObjects="1">
      <p:cViewPr varScale="1">
        <p:scale>
          <a:sx n="131" d="100"/>
          <a:sy n="131" d="100"/>
        </p:scale>
        <p:origin x="1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58DE8-4D40-3749-B9EE-4F0974EB9829}" type="datetimeFigureOut">
              <a:rPr lang="en-US" smtClean="0"/>
              <a:t>5/4/20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86F9C-A8F4-0445-B047-47D20AC00627}" type="slidenum">
              <a:rPr lang="en-US" smtClean="0"/>
              <a:t>‹#›</a:t>
            </a:fld>
            <a:endParaRPr lang="en-US"/>
          </a:p>
        </p:txBody>
      </p:sp>
    </p:spTree>
    <p:extLst>
      <p:ext uri="{BB962C8B-B14F-4D97-AF65-F5344CB8AC3E}">
        <p14:creationId xmlns:p14="http://schemas.microsoft.com/office/powerpoint/2010/main" val="98694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000">
                <a:solidFill>
                  <a:schemeClr val="tx2"/>
                </a:solidFill>
                <a:latin typeface="Chalkboard" charset="0"/>
                <a:ea typeface="ＭＳ Ｐゴシック" charset="0"/>
                <a:cs typeface="ＭＳ Ｐゴシック" charset="0"/>
              </a:defRPr>
            </a:lvl1pPr>
            <a:lvl2pPr marL="742950" indent="-285750">
              <a:defRPr sz="2000">
                <a:solidFill>
                  <a:schemeClr val="tx2"/>
                </a:solidFill>
                <a:latin typeface="Chalkboard" charset="0"/>
                <a:ea typeface="ＭＳ Ｐゴシック" charset="0"/>
              </a:defRPr>
            </a:lvl2pPr>
            <a:lvl3pPr marL="1143000" indent="-228600">
              <a:defRPr sz="2000">
                <a:solidFill>
                  <a:schemeClr val="tx2"/>
                </a:solidFill>
                <a:latin typeface="Chalkboard" charset="0"/>
                <a:ea typeface="ＭＳ Ｐゴシック" charset="0"/>
              </a:defRPr>
            </a:lvl3pPr>
            <a:lvl4pPr marL="1600200" indent="-228600">
              <a:defRPr sz="2000">
                <a:solidFill>
                  <a:schemeClr val="tx2"/>
                </a:solidFill>
                <a:latin typeface="Chalkboard" charset="0"/>
                <a:ea typeface="ＭＳ Ｐゴシック" charset="0"/>
              </a:defRPr>
            </a:lvl4pPr>
            <a:lvl5pPr marL="2057400" indent="-228600">
              <a:defRPr sz="2000">
                <a:solidFill>
                  <a:schemeClr val="tx2"/>
                </a:solidFill>
                <a:latin typeface="Chalkboard" charset="0"/>
                <a:ea typeface="ＭＳ Ｐゴシック" charset="0"/>
              </a:defRPr>
            </a:lvl5pPr>
            <a:lvl6pPr marL="2514600" indent="-228600" eaLnBrk="0" fontAlgn="base" hangingPunct="0">
              <a:spcBef>
                <a:spcPct val="0"/>
              </a:spcBef>
              <a:spcAft>
                <a:spcPct val="0"/>
              </a:spcAft>
              <a:defRPr sz="2000">
                <a:solidFill>
                  <a:schemeClr val="tx2"/>
                </a:solidFill>
                <a:latin typeface="Chalkboard" charset="0"/>
                <a:ea typeface="ＭＳ Ｐゴシック" charset="0"/>
              </a:defRPr>
            </a:lvl6pPr>
            <a:lvl7pPr marL="2971800" indent="-228600" eaLnBrk="0" fontAlgn="base" hangingPunct="0">
              <a:spcBef>
                <a:spcPct val="0"/>
              </a:spcBef>
              <a:spcAft>
                <a:spcPct val="0"/>
              </a:spcAft>
              <a:defRPr sz="2000">
                <a:solidFill>
                  <a:schemeClr val="tx2"/>
                </a:solidFill>
                <a:latin typeface="Chalkboard" charset="0"/>
                <a:ea typeface="ＭＳ Ｐゴシック" charset="0"/>
              </a:defRPr>
            </a:lvl7pPr>
            <a:lvl8pPr marL="3429000" indent="-228600" eaLnBrk="0" fontAlgn="base" hangingPunct="0">
              <a:spcBef>
                <a:spcPct val="0"/>
              </a:spcBef>
              <a:spcAft>
                <a:spcPct val="0"/>
              </a:spcAft>
              <a:defRPr sz="2000">
                <a:solidFill>
                  <a:schemeClr val="tx2"/>
                </a:solidFill>
                <a:latin typeface="Chalkboard" charset="0"/>
                <a:ea typeface="ＭＳ Ｐゴシック" charset="0"/>
              </a:defRPr>
            </a:lvl8pPr>
            <a:lvl9pPr marL="3886200" indent="-228600" eaLnBrk="0" fontAlgn="base" hangingPunct="0">
              <a:spcBef>
                <a:spcPct val="0"/>
              </a:spcBef>
              <a:spcAft>
                <a:spcPct val="0"/>
              </a:spcAft>
              <a:defRPr sz="2000">
                <a:solidFill>
                  <a:schemeClr val="tx2"/>
                </a:solidFill>
                <a:latin typeface="Chalkboard" charset="0"/>
                <a:ea typeface="ＭＳ Ｐゴシック" charset="0"/>
              </a:defRPr>
            </a:lvl9pPr>
          </a:lstStyle>
          <a:p>
            <a:fld id="{09F17FFE-086D-844F-92A4-DDC0F2FA01B5}" type="slidenum">
              <a:rPr lang="fr-FR" sz="1200">
                <a:solidFill>
                  <a:srgbClr val="1F497D"/>
                </a:solidFill>
              </a:rPr>
              <a:pPr/>
              <a:t>4</a:t>
            </a:fld>
            <a:endParaRPr lang="fr-FR" sz="1200">
              <a:solidFill>
                <a:srgbClr val="1F497D"/>
              </a:solidFill>
            </a:endParaRPr>
          </a:p>
        </p:txBody>
      </p:sp>
      <p:sp>
        <p:nvSpPr>
          <p:cNvPr id="8601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58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p>
        </p:txBody>
      </p:sp>
    </p:spTree>
    <p:extLst>
      <p:ext uri="{BB962C8B-B14F-4D97-AF65-F5344CB8AC3E}">
        <p14:creationId xmlns:p14="http://schemas.microsoft.com/office/powerpoint/2010/main" val="191653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56739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405968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19477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411168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DDF964-6CF8-7B44-843D-77754B633303}" type="datetimeFigureOut">
              <a:rPr lang="en-US" smtClean="0"/>
              <a:t>5/4/20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02793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1DDF964-6CF8-7B44-843D-77754B633303}"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48110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DDF964-6CF8-7B44-843D-77754B633303}" type="datetimeFigureOut">
              <a:rPr lang="en-US" smtClean="0"/>
              <a:t>5/4/20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63805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1DDF964-6CF8-7B44-843D-77754B633303}" type="datetimeFigureOut">
              <a:rPr lang="en-US" smtClean="0"/>
              <a:t>5/4/20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8999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F964-6CF8-7B44-843D-77754B633303}" type="datetimeFigureOut">
              <a:rPr lang="en-US" smtClean="0"/>
              <a:t>5/4/20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267665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DDF964-6CF8-7B44-843D-77754B633303}"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58699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DDF964-6CF8-7B44-843D-77754B633303}" type="datetimeFigureOut">
              <a:rPr lang="en-US" smtClean="0"/>
              <a:t>5/4/20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384331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DF964-6CF8-7B44-843D-77754B633303}" type="datetimeFigureOut">
              <a:rPr lang="en-US" smtClean="0"/>
              <a:t>5/4/20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74144-498E-0D40-9BC4-8D9142289A07}" type="slidenum">
              <a:rPr lang="en-US" smtClean="0"/>
              <a:t>‹#›</a:t>
            </a:fld>
            <a:endParaRPr lang="en-US"/>
          </a:p>
        </p:txBody>
      </p:sp>
    </p:spTree>
    <p:extLst>
      <p:ext uri="{BB962C8B-B14F-4D97-AF65-F5344CB8AC3E}">
        <p14:creationId xmlns:p14="http://schemas.microsoft.com/office/powerpoint/2010/main" val="2177770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852B1F2-1014-EF45-B198-56E2A40960C6}"/>
              </a:ext>
            </a:extLst>
          </p:cNvPr>
          <p:cNvGrpSpPr/>
          <p:nvPr/>
        </p:nvGrpSpPr>
        <p:grpSpPr>
          <a:xfrm>
            <a:off x="647480" y="469711"/>
            <a:ext cx="7883148" cy="3528357"/>
            <a:chOff x="666936" y="1225835"/>
            <a:chExt cx="7883148" cy="1308632"/>
          </a:xfrm>
        </p:grpSpPr>
        <p:sp>
          <p:nvSpPr>
            <p:cNvPr id="5" name="Rounded Rectangle 4">
              <a:extLst>
                <a:ext uri="{FF2B5EF4-FFF2-40B4-BE49-F238E27FC236}">
                  <a16:creationId xmlns:a16="http://schemas.microsoft.com/office/drawing/2014/main" id="{F2727B63-7B76-C646-AFE1-0EBC62D73954}"/>
                </a:ext>
              </a:extLst>
            </p:cNvPr>
            <p:cNvSpPr/>
            <p:nvPr/>
          </p:nvSpPr>
          <p:spPr>
            <a:xfrm>
              <a:off x="666936" y="1225835"/>
              <a:ext cx="7883148" cy="885720"/>
            </a:xfrm>
            <a:prstGeom prst="roundRect">
              <a:avLst/>
            </a:prstGeom>
            <a:solidFill>
              <a:schemeClr val="bg2">
                <a:lumMod val="9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latin typeface="Book Antiqua"/>
                <a:cs typeface="Book Antiqua"/>
              </a:endParaRPr>
            </a:p>
          </p:txBody>
        </p:sp>
        <p:sp>
          <p:nvSpPr>
            <p:cNvPr id="6" name="TextBox 5">
              <a:extLst>
                <a:ext uri="{FF2B5EF4-FFF2-40B4-BE49-F238E27FC236}">
                  <a16:creationId xmlns:a16="http://schemas.microsoft.com/office/drawing/2014/main" id="{C53AC3F6-D1A3-3C43-AE19-8CF625735F29}"/>
                </a:ext>
              </a:extLst>
            </p:cNvPr>
            <p:cNvSpPr txBox="1"/>
            <p:nvPr/>
          </p:nvSpPr>
          <p:spPr>
            <a:xfrm>
              <a:off x="666936" y="1227060"/>
              <a:ext cx="7883148" cy="1307407"/>
            </a:xfrm>
            <a:prstGeom prst="rect">
              <a:avLst/>
            </a:prstGeom>
            <a:noFill/>
          </p:spPr>
          <p:txBody>
            <a:bodyPr wrap="square" rtlCol="0">
              <a:spAutoFit/>
            </a:bodyPr>
            <a:lstStyle/>
            <a:p>
              <a:pPr algn="ctr"/>
              <a:r>
                <a:rPr lang="en-US" sz="3600" b="1" dirty="0">
                  <a:solidFill>
                    <a:srgbClr val="FF0000"/>
                  </a:solidFill>
                  <a:latin typeface="Book Antiqua"/>
                  <a:cs typeface="Book Antiqua"/>
                </a:rPr>
                <a:t> </a:t>
              </a:r>
              <a:r>
                <a:rPr lang="en-US" sz="3600" b="1" dirty="0">
                  <a:solidFill>
                    <a:srgbClr val="FF0000"/>
                  </a:solidFill>
                  <a:latin typeface="Times New Roman" panose="02020603050405020304" pitchFamily="18" charset="0"/>
                  <a:cs typeface="Times New Roman" panose="02020603050405020304" pitchFamily="18" charset="0"/>
                </a:rPr>
                <a:t>Importance of wind variations and intersecting waveguides near Sri Lanka for the </a:t>
              </a:r>
              <a:r>
                <a:rPr lang="en-US" sz="3600" b="1" dirty="0" err="1">
                  <a:solidFill>
                    <a:srgbClr val="FF0000"/>
                  </a:solidFill>
                  <a:latin typeface="Times New Roman" panose="02020603050405020304" pitchFamily="18" charset="0"/>
                  <a:cs typeface="Times New Roman" panose="02020603050405020304" pitchFamily="18" charset="0"/>
                </a:rPr>
                <a:t>intraseasonal</a:t>
              </a:r>
              <a:r>
                <a:rPr lang="en-US" sz="3600" b="1" dirty="0">
                  <a:solidFill>
                    <a:srgbClr val="FF0000"/>
                  </a:solidFill>
                  <a:latin typeface="Times New Roman" panose="02020603050405020304" pitchFamily="18" charset="0"/>
                  <a:cs typeface="Times New Roman" panose="02020603050405020304" pitchFamily="18" charset="0"/>
                </a:rPr>
                <a:t> sea level variability along the west coast of India </a:t>
              </a:r>
            </a:p>
          </p:txBody>
        </p:sp>
      </p:grpSp>
      <p:sp>
        <p:nvSpPr>
          <p:cNvPr id="7" name="TextBox 6">
            <a:extLst>
              <a:ext uri="{FF2B5EF4-FFF2-40B4-BE49-F238E27FC236}">
                <a16:creationId xmlns:a16="http://schemas.microsoft.com/office/drawing/2014/main" id="{75BB07E4-0D70-6F45-9D90-002E0FEE958D}"/>
              </a:ext>
            </a:extLst>
          </p:cNvPr>
          <p:cNvSpPr txBox="1"/>
          <p:nvPr/>
        </p:nvSpPr>
        <p:spPr>
          <a:xfrm>
            <a:off x="647480" y="3251359"/>
            <a:ext cx="7883148" cy="1015663"/>
          </a:xfrm>
          <a:prstGeom prst="rect">
            <a:avLst/>
          </a:prstGeom>
          <a:noFill/>
        </p:spPr>
        <p:txBody>
          <a:bodyPr wrap="square" rtlCol="0">
            <a:spAutoFit/>
          </a:bodyPr>
          <a:lstStyle/>
          <a:p>
            <a:pPr algn="ctr"/>
            <a:r>
              <a:rPr lang="en-US" sz="3000" b="1" u="sng" dirty="0">
                <a:solidFill>
                  <a:srgbClr val="0000FF"/>
                </a:solidFill>
                <a:latin typeface="Times" pitchFamily="2" charset="0"/>
                <a:cs typeface="Arial" panose="020B0604020202020204" pitchFamily="34" charset="0"/>
              </a:rPr>
              <a:t>I. Suresh</a:t>
            </a:r>
            <a:r>
              <a:rPr lang="en-US" sz="3000" b="1" dirty="0">
                <a:solidFill>
                  <a:srgbClr val="0000FF"/>
                </a:solidFill>
                <a:latin typeface="Times" pitchFamily="2" charset="0"/>
                <a:cs typeface="Arial" panose="020B0604020202020204" pitchFamily="34" charset="0"/>
              </a:rPr>
              <a:t>, J. </a:t>
            </a:r>
            <a:r>
              <a:rPr lang="en-US" sz="3000" b="1" dirty="0" err="1">
                <a:solidFill>
                  <a:srgbClr val="0000FF"/>
                </a:solidFill>
                <a:latin typeface="Times" pitchFamily="2" charset="0"/>
                <a:cs typeface="Arial" panose="020B0604020202020204" pitchFamily="34" charset="0"/>
              </a:rPr>
              <a:t>Vialard</a:t>
            </a:r>
            <a:r>
              <a:rPr lang="en-US" sz="3000" b="1" dirty="0">
                <a:solidFill>
                  <a:srgbClr val="0000FF"/>
                </a:solidFill>
                <a:latin typeface="Times" pitchFamily="2" charset="0"/>
                <a:cs typeface="Arial" panose="020B0604020202020204" pitchFamily="34" charset="0"/>
              </a:rPr>
              <a:t>, M. </a:t>
            </a:r>
            <a:r>
              <a:rPr lang="en-US" sz="3000" b="1" dirty="0" err="1">
                <a:solidFill>
                  <a:srgbClr val="0000FF"/>
                </a:solidFill>
                <a:latin typeface="Times" pitchFamily="2" charset="0"/>
                <a:cs typeface="Arial" panose="020B0604020202020204" pitchFamily="34" charset="0"/>
              </a:rPr>
              <a:t>Lengaigne</a:t>
            </a:r>
            <a:r>
              <a:rPr lang="en-US" sz="3000" b="1" dirty="0">
                <a:solidFill>
                  <a:srgbClr val="0000FF"/>
                </a:solidFill>
                <a:latin typeface="Times" pitchFamily="2" charset="0"/>
                <a:cs typeface="Arial" panose="020B0604020202020204" pitchFamily="34" charset="0"/>
              </a:rPr>
              <a:t>, T. Izumo, and P. M. </a:t>
            </a:r>
            <a:r>
              <a:rPr lang="en-US" sz="3000" b="1" dirty="0" err="1">
                <a:solidFill>
                  <a:srgbClr val="0000FF"/>
                </a:solidFill>
                <a:latin typeface="Times" pitchFamily="2" charset="0"/>
                <a:cs typeface="Arial" panose="020B0604020202020204" pitchFamily="34" charset="0"/>
              </a:rPr>
              <a:t>Muraleedharan</a:t>
            </a:r>
            <a:endParaRPr lang="en-US" sz="3000" b="1" dirty="0">
              <a:solidFill>
                <a:srgbClr val="0000FF"/>
              </a:solidFill>
              <a:latin typeface="Times" pitchFamily="2" charset="0"/>
              <a:cs typeface="Times New Roman" panose="02020603050405020304" pitchFamily="18" charset="0"/>
            </a:endParaRPr>
          </a:p>
        </p:txBody>
      </p:sp>
      <p:pic>
        <p:nvPicPr>
          <p:cNvPr id="8" name="Picture 17" descr="http://www.nio.org/nio/css/Masthead_build_IO%20copy.jpg">
            <a:extLst>
              <a:ext uri="{FF2B5EF4-FFF2-40B4-BE49-F238E27FC236}">
                <a16:creationId xmlns:a16="http://schemas.microsoft.com/office/drawing/2014/main" id="{638A3868-0C3D-2244-AEFD-EA1DDE050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4" y="5758774"/>
            <a:ext cx="9144000" cy="1099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53F9C2F-4118-884B-9C04-41FA8CF84D00}"/>
              </a:ext>
            </a:extLst>
          </p:cNvPr>
          <p:cNvPicPr>
            <a:picLocks noChangeAspect="1"/>
          </p:cNvPicPr>
          <p:nvPr/>
        </p:nvPicPr>
        <p:blipFill>
          <a:blip r:embed="rId3"/>
          <a:stretch>
            <a:fillRect/>
          </a:stretch>
        </p:blipFill>
        <p:spPr>
          <a:xfrm>
            <a:off x="2914321" y="4497883"/>
            <a:ext cx="3315357" cy="1130300"/>
          </a:xfrm>
          <a:prstGeom prst="rect">
            <a:avLst/>
          </a:prstGeom>
        </p:spPr>
      </p:pic>
    </p:spTree>
    <p:extLst>
      <p:ext uri="{BB962C8B-B14F-4D97-AF65-F5344CB8AC3E}">
        <p14:creationId xmlns:p14="http://schemas.microsoft.com/office/powerpoint/2010/main" val="28182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0B73C4-E2A5-804F-A773-967F22682F0A}"/>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References</a:t>
            </a:r>
          </a:p>
        </p:txBody>
      </p:sp>
      <p:sp>
        <p:nvSpPr>
          <p:cNvPr id="3" name="TextBox 2">
            <a:extLst>
              <a:ext uri="{FF2B5EF4-FFF2-40B4-BE49-F238E27FC236}">
                <a16:creationId xmlns:a16="http://schemas.microsoft.com/office/drawing/2014/main" id="{A05549AF-815B-144A-B550-60ED0C4268DF}"/>
              </a:ext>
            </a:extLst>
          </p:cNvPr>
          <p:cNvSpPr txBox="1"/>
          <p:nvPr/>
        </p:nvSpPr>
        <p:spPr>
          <a:xfrm>
            <a:off x="414624" y="621378"/>
            <a:ext cx="8455231" cy="5693866"/>
          </a:xfrm>
          <a:prstGeom prst="rect">
            <a:avLst/>
          </a:prstGeom>
          <a:solidFill>
            <a:schemeClr val="bg1">
              <a:lumMod val="85000"/>
              <a:alpha val="53000"/>
            </a:schemeClr>
          </a:solidFill>
          <a:ln>
            <a:solidFill>
              <a:schemeClr val="bg1">
                <a:lumMod val="65000"/>
              </a:schemeClr>
            </a:solidFill>
          </a:ln>
        </p:spPr>
        <p:txBody>
          <a:bodyPr wrap="square" rtlCol="0">
            <a:spAutoFit/>
          </a:bodyPr>
          <a:lstStyle/>
          <a:p>
            <a:r>
              <a:rPr lang="en-IN" sz="1400" dirty="0">
                <a:latin typeface="Times New Roman" panose="02020603050405020304" pitchFamily="18" charset="0"/>
                <a:cs typeface="Times New Roman" panose="02020603050405020304" pitchFamily="18" charset="0"/>
              </a:rPr>
              <a:t>McCreary, J. P., Jr., Kundu, P.K., &amp; Molinari, R. L. (1993). A numerical investigation of dynamics, thermodynamics and mixed-layer processes in the Indian Ocean. </a:t>
            </a:r>
            <a:r>
              <a:rPr lang="en-IN" sz="1400" i="1" dirty="0">
                <a:latin typeface="Times New Roman" panose="02020603050405020304" pitchFamily="18" charset="0"/>
                <a:cs typeface="Times New Roman" panose="02020603050405020304" pitchFamily="18" charset="0"/>
              </a:rPr>
              <a:t>Prog. </a:t>
            </a:r>
            <a:r>
              <a:rPr lang="en-IN" sz="1400" i="1" dirty="0" err="1">
                <a:latin typeface="Times New Roman" panose="02020603050405020304" pitchFamily="18" charset="0"/>
                <a:cs typeface="Times New Roman" panose="02020603050405020304" pitchFamily="18" charset="0"/>
              </a:rPr>
              <a:t>Oceanogr</a:t>
            </a:r>
            <a:r>
              <a:rPr lang="en-IN" sz="1400" i="1" dirty="0">
                <a:latin typeface="Times New Roman" panose="02020603050405020304" pitchFamily="18" charset="0"/>
                <a:cs typeface="Times New Roman" panose="02020603050405020304" pitchFamily="18" charset="0"/>
              </a:rPr>
              <a:t>., 31</a:t>
            </a:r>
            <a:r>
              <a:rPr lang="en-IN" sz="1400" dirty="0">
                <a:latin typeface="Times New Roman" panose="02020603050405020304" pitchFamily="18" charset="0"/>
                <a:cs typeface="Times New Roman" panose="02020603050405020304" pitchFamily="18" charset="0"/>
              </a:rPr>
              <a:t>(3), 181–244, doi:10.1016/0079-6611(93)90002-U.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McCreary, J. P., Han, W., Shankar, D., &amp; </a:t>
            </a:r>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(1996). Dynamics of the East India Coastal Current: 2. Numerical solutions. </a:t>
            </a:r>
            <a:r>
              <a:rPr lang="en-IN" sz="1400" i="1" dirty="0">
                <a:latin typeface="Times New Roman" panose="02020603050405020304" pitchFamily="18" charset="0"/>
                <a:cs typeface="Times New Roman" panose="02020603050405020304" pitchFamily="18" charset="0"/>
              </a:rPr>
              <a:t>J.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101</a:t>
            </a:r>
            <a:r>
              <a:rPr lang="en-IN" sz="1400" dirty="0">
                <a:latin typeface="Times New Roman" panose="02020603050405020304" pitchFamily="18" charset="0"/>
                <a:cs typeface="Times New Roman" panose="02020603050405020304" pitchFamily="18" charset="0"/>
              </a:rPr>
              <a:t>, 13, 993– 14,010, doi:10.1029/96JC00560.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Shankar, D., &amp; </a:t>
            </a:r>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(1997). On the dynamics of the Lakshadweep high and low in the </a:t>
            </a:r>
            <a:r>
              <a:rPr lang="en-IN" sz="1400" dirty="0" err="1">
                <a:latin typeface="Times New Roman" panose="02020603050405020304" pitchFamily="18" charset="0"/>
                <a:cs typeface="Times New Roman" panose="02020603050405020304" pitchFamily="18" charset="0"/>
              </a:rPr>
              <a:t>southeastern</a:t>
            </a:r>
            <a:r>
              <a:rPr lang="en-IN" sz="1400" dirty="0">
                <a:latin typeface="Times New Roman" panose="02020603050405020304" pitchFamily="18" charset="0"/>
                <a:cs typeface="Times New Roman" panose="02020603050405020304" pitchFamily="18" charset="0"/>
              </a:rPr>
              <a:t> Arabian Sea. </a:t>
            </a:r>
            <a:r>
              <a:rPr lang="en-IN" sz="1400" i="1" dirty="0">
                <a:latin typeface="Times New Roman" panose="02020603050405020304" pitchFamily="18" charset="0"/>
                <a:cs typeface="Times New Roman" panose="02020603050405020304" pitchFamily="18" charset="0"/>
              </a:rPr>
              <a:t>J.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102</a:t>
            </a:r>
            <a:r>
              <a:rPr lang="en-IN" sz="1400" dirty="0">
                <a:latin typeface="Times New Roman" panose="02020603050405020304" pitchFamily="18" charset="0"/>
                <a:cs typeface="Times New Roman" panose="02020603050405020304" pitchFamily="18" charset="0"/>
              </a:rPr>
              <a:t>, 12551–12562, doi:10.1029/97JC00465.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Shankar, D., </a:t>
            </a:r>
            <a:r>
              <a:rPr lang="en-IN" sz="1400" dirty="0" err="1">
                <a:latin typeface="Times New Roman" panose="02020603050405020304" pitchFamily="18" charset="0"/>
                <a:cs typeface="Times New Roman" panose="02020603050405020304" pitchFamily="18" charset="0"/>
              </a:rPr>
              <a:t>Vinayachandran</a:t>
            </a:r>
            <a:r>
              <a:rPr lang="en-IN" sz="1400" dirty="0">
                <a:latin typeface="Times New Roman" panose="02020603050405020304" pitchFamily="18" charset="0"/>
                <a:cs typeface="Times New Roman" panose="02020603050405020304" pitchFamily="18" charset="0"/>
              </a:rPr>
              <a:t>, P. N., &amp; Unnikrishnan, A. S. (2002). The monsoon currents in the North Indian Ocean. </a:t>
            </a:r>
            <a:r>
              <a:rPr lang="en-IN" sz="1400" i="1" dirty="0">
                <a:latin typeface="Times New Roman" panose="02020603050405020304" pitchFamily="18" charset="0"/>
                <a:cs typeface="Times New Roman" panose="02020603050405020304" pitchFamily="18" charset="0"/>
              </a:rPr>
              <a:t>Prog. </a:t>
            </a:r>
            <a:r>
              <a:rPr lang="en-IN" sz="1400" i="1" dirty="0" err="1">
                <a:latin typeface="Times New Roman" panose="02020603050405020304" pitchFamily="18" charset="0"/>
                <a:cs typeface="Times New Roman" panose="02020603050405020304" pitchFamily="18" charset="0"/>
              </a:rPr>
              <a:t>Oceanogr</a:t>
            </a:r>
            <a:r>
              <a:rPr lang="en-IN" sz="1400" i="1" dirty="0">
                <a:latin typeface="Times New Roman" panose="02020603050405020304" pitchFamily="18" charset="0"/>
                <a:cs typeface="Times New Roman" panose="02020603050405020304" pitchFamily="18" charset="0"/>
              </a:rPr>
              <a:t>., 52</a:t>
            </a:r>
            <a:r>
              <a:rPr lang="en-IN" sz="1400" dirty="0">
                <a:latin typeface="Times New Roman" panose="02020603050405020304" pitchFamily="18" charset="0"/>
                <a:cs typeface="Times New Roman" panose="02020603050405020304" pitchFamily="18" charset="0"/>
              </a:rPr>
              <a:t>(1), 63–120, doi:10.1016/S0079-6611(02)00024-1. </a:t>
            </a:r>
          </a:p>
          <a:p>
            <a:endParaRPr lang="en-IN" sz="1400" dirty="0">
              <a:latin typeface="Times New Roman" panose="02020603050405020304" pitchFamily="18" charset="0"/>
              <a:cs typeface="Times New Roman" panose="02020603050405020304" pitchFamily="18" charset="0"/>
            </a:endParaRPr>
          </a:p>
          <a:p>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(1998). West India Coastal Current and Lakshadweep high/low. </a:t>
            </a:r>
            <a:r>
              <a:rPr lang="en-IN" sz="1400" i="1" dirty="0">
                <a:latin typeface="Times New Roman" panose="02020603050405020304" pitchFamily="18" charset="0"/>
                <a:cs typeface="Times New Roman" panose="02020603050405020304" pitchFamily="18" charset="0"/>
              </a:rPr>
              <a:t>Sadhana, 23</a:t>
            </a:r>
            <a:r>
              <a:rPr lang="en-IN" sz="1400" dirty="0">
                <a:latin typeface="Times New Roman" panose="02020603050405020304" pitchFamily="18" charset="0"/>
                <a:cs typeface="Times New Roman" panose="02020603050405020304" pitchFamily="18" charset="0"/>
              </a:rPr>
              <a:t>, 637–651.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Suresh, I., </a:t>
            </a:r>
            <a:r>
              <a:rPr lang="en-IN" sz="1400" dirty="0" err="1">
                <a:latin typeface="Times New Roman" panose="02020603050405020304" pitchFamily="18" charset="0"/>
                <a:cs typeface="Times New Roman" panose="02020603050405020304" pitchFamily="18" charset="0"/>
              </a:rPr>
              <a:t>Vialard</a:t>
            </a:r>
            <a:r>
              <a:rPr lang="en-IN" sz="1400" dirty="0">
                <a:latin typeface="Times New Roman" panose="02020603050405020304" pitchFamily="18" charset="0"/>
                <a:cs typeface="Times New Roman" panose="02020603050405020304" pitchFamily="18" charset="0"/>
              </a:rPr>
              <a:t>, J., Izumo, T., </a:t>
            </a:r>
            <a:r>
              <a:rPr lang="en-IN" sz="1400" dirty="0" err="1">
                <a:latin typeface="Times New Roman" panose="02020603050405020304" pitchFamily="18" charset="0"/>
                <a:cs typeface="Times New Roman" panose="02020603050405020304" pitchFamily="18" charset="0"/>
              </a:rPr>
              <a:t>Lengaigne</a:t>
            </a:r>
            <a:r>
              <a:rPr lang="en-IN" sz="1400" dirty="0">
                <a:latin typeface="Times New Roman" panose="02020603050405020304" pitchFamily="18" charset="0"/>
                <a:cs typeface="Times New Roman" panose="02020603050405020304" pitchFamily="18" charset="0"/>
              </a:rPr>
              <a:t>, M., Han, W., McCreary, J., &amp; </a:t>
            </a:r>
            <a:r>
              <a:rPr lang="en-IN" sz="1400" dirty="0" err="1">
                <a:latin typeface="Times New Roman" panose="02020603050405020304" pitchFamily="18" charset="0"/>
                <a:cs typeface="Times New Roman" panose="02020603050405020304" pitchFamily="18" charset="0"/>
              </a:rPr>
              <a:t>Muraleedharan</a:t>
            </a:r>
            <a:r>
              <a:rPr lang="en-IN" sz="1400" dirty="0">
                <a:latin typeface="Times New Roman" panose="02020603050405020304" pitchFamily="18" charset="0"/>
                <a:cs typeface="Times New Roman" panose="02020603050405020304" pitchFamily="18" charset="0"/>
              </a:rPr>
              <a:t>, P. M. (2016). Dominant role of winds near Sri Lanka in driving seasonal sea level variations along the west coast of India.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Lett., 43</a:t>
            </a:r>
            <a:r>
              <a:rPr lang="en-IN" sz="1400" dirty="0">
                <a:latin typeface="Times New Roman" panose="02020603050405020304" pitchFamily="18" charset="0"/>
                <a:cs typeface="Times New Roman" panose="02020603050405020304" pitchFamily="18" charset="0"/>
              </a:rPr>
              <a:t>, doi:10.1002/ 2016GL069976.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Suresh, I., </a:t>
            </a:r>
            <a:r>
              <a:rPr lang="en-IN" sz="1400" dirty="0" err="1">
                <a:latin typeface="Times New Roman" panose="02020603050405020304" pitchFamily="18" charset="0"/>
                <a:cs typeface="Times New Roman" panose="02020603050405020304" pitchFamily="18" charset="0"/>
              </a:rPr>
              <a:t>Vialard</a:t>
            </a:r>
            <a:r>
              <a:rPr lang="en-IN" sz="1400" dirty="0">
                <a:latin typeface="Times New Roman" panose="02020603050405020304" pitchFamily="18" charset="0"/>
                <a:cs typeface="Times New Roman" panose="02020603050405020304" pitchFamily="18" charset="0"/>
              </a:rPr>
              <a:t>, J., </a:t>
            </a:r>
            <a:r>
              <a:rPr lang="en-IN" sz="1400" dirty="0" err="1">
                <a:latin typeface="Times New Roman" panose="02020603050405020304" pitchFamily="18" charset="0"/>
                <a:cs typeface="Times New Roman" panose="02020603050405020304" pitchFamily="18" charset="0"/>
              </a:rPr>
              <a:t>Lengaigne</a:t>
            </a:r>
            <a:r>
              <a:rPr lang="en-IN" sz="1400" dirty="0">
                <a:latin typeface="Times New Roman" panose="02020603050405020304" pitchFamily="18" charset="0"/>
                <a:cs typeface="Times New Roman" panose="02020603050405020304" pitchFamily="18" charset="0"/>
              </a:rPr>
              <a:t>, M., Han, W., McCreary, J., Durand, F., &amp; </a:t>
            </a:r>
            <a:r>
              <a:rPr lang="en-IN" sz="1400" dirty="0" err="1">
                <a:latin typeface="Times New Roman" panose="02020603050405020304" pitchFamily="18" charset="0"/>
                <a:cs typeface="Times New Roman" panose="02020603050405020304" pitchFamily="18" charset="0"/>
              </a:rPr>
              <a:t>Muraleedharan</a:t>
            </a:r>
            <a:r>
              <a:rPr lang="en-IN" sz="1400" dirty="0">
                <a:latin typeface="Times New Roman" panose="02020603050405020304" pitchFamily="18" charset="0"/>
                <a:cs typeface="Times New Roman" panose="02020603050405020304" pitchFamily="18" charset="0"/>
              </a:rPr>
              <a:t>, P. M. (2013). Origins of wind-driven </a:t>
            </a:r>
            <a:r>
              <a:rPr lang="en-IN" sz="1400" dirty="0" err="1">
                <a:latin typeface="Times New Roman" panose="02020603050405020304" pitchFamily="18" charset="0"/>
                <a:cs typeface="Times New Roman" panose="02020603050405020304" pitchFamily="18" charset="0"/>
              </a:rPr>
              <a:t>intraseasonal</a:t>
            </a:r>
            <a:r>
              <a:rPr lang="en-IN" sz="1400" dirty="0">
                <a:latin typeface="Times New Roman" panose="02020603050405020304" pitchFamily="18" charset="0"/>
                <a:cs typeface="Times New Roman" panose="02020603050405020304" pitchFamily="18" charset="0"/>
              </a:rPr>
              <a:t> sea level variations in the North Indian Ocean coastal waveguide.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Lett., 40</a:t>
            </a:r>
            <a:r>
              <a:rPr lang="en-IN" sz="1400" dirty="0">
                <a:latin typeface="Times New Roman" panose="02020603050405020304" pitchFamily="18" charset="0"/>
                <a:cs typeface="Times New Roman" panose="02020603050405020304" pitchFamily="18" charset="0"/>
              </a:rPr>
              <a:t>, 5740–5744, doi:10.1002/2013GL058312. </a:t>
            </a:r>
          </a:p>
          <a:p>
            <a:endParaRPr lang="en-IN" sz="1400" dirty="0">
              <a:latin typeface="Times New Roman" panose="02020603050405020304" pitchFamily="18" charset="0"/>
              <a:cs typeface="Times New Roman" panose="02020603050405020304" pitchFamily="18" charset="0"/>
            </a:endParaRPr>
          </a:p>
          <a:p>
            <a:r>
              <a:rPr lang="en-IN" sz="1400" dirty="0" err="1">
                <a:latin typeface="Times New Roman" panose="02020603050405020304" pitchFamily="18" charset="0"/>
                <a:cs typeface="Times New Roman" panose="02020603050405020304" pitchFamily="18" charset="0"/>
              </a:rPr>
              <a:t>Vialard</a:t>
            </a:r>
            <a:r>
              <a:rPr lang="en-IN" sz="1400" dirty="0">
                <a:latin typeface="Times New Roman" panose="02020603050405020304" pitchFamily="18" charset="0"/>
                <a:cs typeface="Times New Roman" panose="02020603050405020304" pitchFamily="18" charset="0"/>
              </a:rPr>
              <a:t>, J., </a:t>
            </a:r>
            <a:r>
              <a:rPr lang="en-IN" sz="1400" dirty="0" err="1">
                <a:latin typeface="Times New Roman" panose="02020603050405020304" pitchFamily="18" charset="0"/>
                <a:cs typeface="Times New Roman" panose="02020603050405020304" pitchFamily="18" charset="0"/>
              </a:rPr>
              <a:t>Shenoi</a:t>
            </a:r>
            <a:r>
              <a:rPr lang="en-IN" sz="1400" dirty="0">
                <a:latin typeface="Times New Roman" panose="02020603050405020304" pitchFamily="18" charset="0"/>
                <a:cs typeface="Times New Roman" panose="02020603050405020304" pitchFamily="18" charset="0"/>
              </a:rPr>
              <a:t>, S. S. C., McCreary, J. P., Shankar, D., Durand, F., Fernando, V., &amp; </a:t>
            </a:r>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(2009). </a:t>
            </a:r>
            <a:r>
              <a:rPr lang="en-IN" sz="1400" dirty="0" err="1">
                <a:latin typeface="Times New Roman" panose="02020603050405020304" pitchFamily="18" charset="0"/>
                <a:cs typeface="Times New Roman" panose="02020603050405020304" pitchFamily="18" charset="0"/>
              </a:rPr>
              <a:t>Intraseasonal</a:t>
            </a:r>
            <a:r>
              <a:rPr lang="en-IN" sz="1400" dirty="0">
                <a:latin typeface="Times New Roman" panose="02020603050405020304" pitchFamily="18" charset="0"/>
                <a:cs typeface="Times New Roman" panose="02020603050405020304" pitchFamily="18" charset="0"/>
              </a:rPr>
              <a:t> response of the northern Indian Ocean coastal waveguide to the Madden-Julian oscillation.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Lett., 36</a:t>
            </a:r>
            <a:r>
              <a:rPr lang="en-IN" sz="1400" dirty="0">
                <a:latin typeface="Times New Roman" panose="02020603050405020304" pitchFamily="18" charset="0"/>
                <a:cs typeface="Times New Roman" panose="02020603050405020304" pitchFamily="18" charset="0"/>
              </a:rPr>
              <a:t>, L14606, doi:10.1029/2009GL038450. </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42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E90BAC-C469-474F-AB9C-E58FD0C43DB9}"/>
              </a:ext>
            </a:extLst>
          </p:cNvPr>
          <p:cNvGrpSpPr/>
          <p:nvPr/>
        </p:nvGrpSpPr>
        <p:grpSpPr>
          <a:xfrm>
            <a:off x="284246" y="2560628"/>
            <a:ext cx="8380955" cy="1339243"/>
            <a:chOff x="476074" y="4642649"/>
            <a:chExt cx="8380955" cy="1339243"/>
          </a:xfrm>
        </p:grpSpPr>
        <p:graphicFrame>
          <p:nvGraphicFramePr>
            <p:cNvPr id="4" name="Object 3">
              <a:extLst>
                <a:ext uri="{FF2B5EF4-FFF2-40B4-BE49-F238E27FC236}">
                  <a16:creationId xmlns:a16="http://schemas.microsoft.com/office/drawing/2014/main" id="{BEFC9F61-8F94-8248-A9E1-FEE5E9F05697}"/>
                </a:ext>
              </a:extLst>
            </p:cNvPr>
            <p:cNvGraphicFramePr>
              <a:graphicFrameLocks noChangeAspect="1"/>
            </p:cNvGraphicFramePr>
            <p:nvPr>
              <p:extLst>
                <p:ext uri="{D42A27DB-BD31-4B8C-83A1-F6EECF244321}">
                  <p14:modId xmlns:p14="http://schemas.microsoft.com/office/powerpoint/2010/main" val="2355378816"/>
                </p:ext>
              </p:extLst>
            </p:nvPr>
          </p:nvGraphicFramePr>
          <p:xfrm>
            <a:off x="1896952" y="4839358"/>
            <a:ext cx="1013948" cy="896116"/>
          </p:xfrm>
          <a:graphic>
            <a:graphicData uri="http://schemas.openxmlformats.org/presentationml/2006/ole">
              <mc:AlternateContent xmlns:mc="http://schemas.openxmlformats.org/markup-compatibility/2006">
                <mc:Choice xmlns:v="urn:schemas-microsoft-com:vml" Requires="v">
                  <p:oleObj spid="_x0000_s1134" name="Document" r:id="rId3" imgW="698474" imgH="584178" progId="Word.Document.12">
                    <p:embed/>
                  </p:oleObj>
                </mc:Choice>
                <mc:Fallback>
                  <p:oleObj name="Document" r:id="rId3" imgW="698474" imgH="584178" progId="Word.Document.12">
                    <p:embed/>
                    <p:pic>
                      <p:nvPicPr>
                        <p:cNvPr id="5" name="Object 4">
                          <a:extLst>
                            <a:ext uri="{FF2B5EF4-FFF2-40B4-BE49-F238E27FC236}">
                              <a16:creationId xmlns:a16="http://schemas.microsoft.com/office/drawing/2014/main" id="{B7A39403-D9E5-CB4D-962D-39BF6A3F4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952" y="4839358"/>
                          <a:ext cx="1013948" cy="89611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41C1EFFC-B82A-3944-AF48-99052F265858}"/>
                </a:ext>
              </a:extLst>
            </p:cNvPr>
            <p:cNvSpPr txBox="1"/>
            <p:nvPr/>
          </p:nvSpPr>
          <p:spPr>
            <a:xfrm>
              <a:off x="476074" y="4921472"/>
              <a:ext cx="8380955" cy="646331"/>
            </a:xfrm>
            <a:prstGeom prst="rect">
              <a:avLst/>
            </a:prstGeom>
            <a:noFill/>
          </p:spPr>
          <p:txBody>
            <a:bodyPr wrap="square" rtlCol="0">
              <a:spAutoFit/>
            </a:bodyPr>
            <a:lstStyle/>
            <a:p>
              <a:pPr algn="ctr"/>
              <a:r>
                <a:rPr lang="en-US" sz="3600" b="1" dirty="0">
                  <a:solidFill>
                    <a:srgbClr val="0000FF"/>
                  </a:solidFill>
                  <a:latin typeface="Book Antiqua"/>
                  <a:cs typeface="Book Antiqua"/>
                </a:rPr>
                <a:t>Thank you</a:t>
              </a:r>
            </a:p>
          </p:txBody>
        </p:sp>
        <p:sp>
          <p:nvSpPr>
            <p:cNvPr id="6" name="Rounded Rectangle 5">
              <a:extLst>
                <a:ext uri="{FF2B5EF4-FFF2-40B4-BE49-F238E27FC236}">
                  <a16:creationId xmlns:a16="http://schemas.microsoft.com/office/drawing/2014/main" id="{59CEB64E-2353-4941-8C61-FE5A0C6BE76A}"/>
                </a:ext>
              </a:extLst>
            </p:cNvPr>
            <p:cNvSpPr/>
            <p:nvPr/>
          </p:nvSpPr>
          <p:spPr>
            <a:xfrm>
              <a:off x="476074" y="4642649"/>
              <a:ext cx="8380955" cy="133924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ook Antiqua"/>
                <a:cs typeface="Book Antiqua"/>
              </a:endParaRPr>
            </a:p>
          </p:txBody>
        </p:sp>
        <p:pic>
          <p:nvPicPr>
            <p:cNvPr id="7" name="Picture 6" descr="W0HRFtveUPHMQhPR8e4_5dDQecrTtEFcesyAv10w927AJUUm6sR3KFg5MuISnqOcDViUwrz769CrU_14byj3SPIouaLYH3GQPA88VuVzAMI8k0NIsq7tF1Kw9om-aFwaMCxb5GaY9mItUnGNJO4sPlE7H_c_kUU=w160-h160-k-no.jpg">
              <a:extLst>
                <a:ext uri="{FF2B5EF4-FFF2-40B4-BE49-F238E27FC236}">
                  <a16:creationId xmlns:a16="http://schemas.microsoft.com/office/drawing/2014/main" id="{2C107EBA-632D-0449-BEA0-CC8944F6B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36" y="4707458"/>
              <a:ext cx="1164378" cy="1164378"/>
            </a:xfrm>
            <a:prstGeom prst="rect">
              <a:avLst/>
            </a:prstGeom>
          </p:spPr>
        </p:pic>
      </p:grpSp>
      <p:pic>
        <p:nvPicPr>
          <p:cNvPr id="10" name="Image 1" descr="LOCEAN_logo.png">
            <a:extLst>
              <a:ext uri="{FF2B5EF4-FFF2-40B4-BE49-F238E27FC236}">
                <a16:creationId xmlns:a16="http://schemas.microsoft.com/office/drawing/2014/main" id="{0BDE343C-D431-A04D-8078-B6619DCADD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6014" y="2885375"/>
            <a:ext cx="1293005" cy="718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Image 2" descr="IRD_logo.jpg">
            <a:extLst>
              <a:ext uri="{FF2B5EF4-FFF2-40B4-BE49-F238E27FC236}">
                <a16:creationId xmlns:a16="http://schemas.microsoft.com/office/drawing/2014/main" id="{096C3969-C812-0641-BCC1-E0F68DB9FF9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60332" y="2861300"/>
            <a:ext cx="1219500" cy="750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47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0F3827-5360-1C47-8069-33ECA951399B}"/>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Abstract</a:t>
            </a:r>
          </a:p>
        </p:txBody>
      </p:sp>
      <p:sp>
        <p:nvSpPr>
          <p:cNvPr id="5" name="TextBox 4">
            <a:extLst>
              <a:ext uri="{FF2B5EF4-FFF2-40B4-BE49-F238E27FC236}">
                <a16:creationId xmlns:a16="http://schemas.microsoft.com/office/drawing/2014/main" id="{1448ACAC-AF2D-C640-B780-7D78139036BB}"/>
              </a:ext>
            </a:extLst>
          </p:cNvPr>
          <p:cNvSpPr txBox="1"/>
          <p:nvPr/>
        </p:nvSpPr>
        <p:spPr>
          <a:xfrm>
            <a:off x="145914" y="491437"/>
            <a:ext cx="8852170" cy="5509200"/>
          </a:xfrm>
          <a:prstGeom prst="rect">
            <a:avLst/>
          </a:prstGeom>
          <a:noFill/>
        </p:spPr>
        <p:txBody>
          <a:bodyPr wrap="square" rtlCol="0">
            <a:spAutoFit/>
          </a:bodyPr>
          <a:lstStyle/>
          <a:p>
            <a:pPr algn="just"/>
            <a:r>
              <a:rPr lang="en-US" sz="1600" b="1" dirty="0">
                <a:latin typeface="Times" pitchFamily="2" charset="0"/>
                <a:cs typeface="Arial" panose="020B0604020202020204" pitchFamily="34" charset="0"/>
              </a:rPr>
              <a:t>	Remote wind forcing plays a strong role in the Northern Indian Ocean, where oceanic anomalies can travel long distances within the coastal waveguide. Previous studies for instance emphasized that remote equatorial forcing is the main driver of the sea level and currents </a:t>
            </a:r>
            <a:r>
              <a:rPr lang="en-US" sz="1600" b="1" dirty="0" err="1">
                <a:latin typeface="Times" pitchFamily="2" charset="0"/>
                <a:cs typeface="Arial" panose="020B0604020202020204" pitchFamily="34" charset="0"/>
              </a:rPr>
              <a:t>intraseasonal</a:t>
            </a:r>
            <a:r>
              <a:rPr lang="en-US" sz="1600" b="1" dirty="0">
                <a:latin typeface="Times" pitchFamily="2" charset="0"/>
                <a:cs typeface="Arial" panose="020B0604020202020204" pitchFamily="34" charset="0"/>
              </a:rPr>
              <a:t> variability along the west coast of India (WCI). Until now, the main pathway for this connection between the equatorial and coastal waveguides was thought to occur in the eastern equatorial Indian Ocean, through coastal Kelvin waves that propagate around the Bay of Bengal rim and then around Sri Lanka to the WCI (Fig. 1). Using a linear, continuously stratified ocean model, the present study demonstrates that two other mechanisms in fact dominate. First, the equatorial waveguide also intersects the coastal waveguide at the southern tip of India and Sri Lanka, creating a direct connection between the equator and WCI. Rossby waves reflected from the eastern equatorial Indian Ocean boundary indeed have a sufficiently wide meridional scale (Figs. 2 and 3) to induce a pressure signal at the Sri Lankan coast, which eventually propagates to the WCI as a coastal Kelvin wave. Second, local wind variations in the vicinity of Sri Lanka (Fig. 4) generate strong </a:t>
            </a:r>
            <a:r>
              <a:rPr lang="en-US" sz="1600" b="1" dirty="0" err="1">
                <a:latin typeface="Times" pitchFamily="2" charset="0"/>
                <a:cs typeface="Arial" panose="020B0604020202020204" pitchFamily="34" charset="0"/>
              </a:rPr>
              <a:t>intraseasonal</a:t>
            </a:r>
            <a:r>
              <a:rPr lang="en-US" sz="1600" b="1" dirty="0">
                <a:latin typeface="Times" pitchFamily="2" charset="0"/>
                <a:cs typeface="Arial" panose="020B0604020202020204" pitchFamily="34" charset="0"/>
              </a:rPr>
              <a:t> signals, which also propagate to the WCI along the same path. Sensitivity experiments (Fig. 5) indicate that these two new mechanisms (direct equatorial connection and local wind variations near Sri Lanka) dominate the WCI </a:t>
            </a:r>
            <a:r>
              <a:rPr lang="en-US" sz="1600" b="1" dirty="0" err="1">
                <a:latin typeface="Times" pitchFamily="2" charset="0"/>
                <a:cs typeface="Arial" panose="020B0604020202020204" pitchFamily="34" charset="0"/>
              </a:rPr>
              <a:t>intraseasonal</a:t>
            </a:r>
            <a:r>
              <a:rPr lang="en-US" sz="1600" b="1" dirty="0">
                <a:latin typeface="Times" pitchFamily="2" charset="0"/>
                <a:cs typeface="Arial" panose="020B0604020202020204" pitchFamily="34" charset="0"/>
              </a:rPr>
              <a:t> sea level variability, with the “classical” pathway around the Bay of Bengal only coming next (Fig. 6). Other contributions (Bay of Bengal forcing, local WCI forcing) are much weaker.</a:t>
            </a:r>
          </a:p>
          <a:p>
            <a:pPr algn="just"/>
            <a:r>
              <a:rPr lang="en-US" sz="1600" b="1" dirty="0">
                <a:latin typeface="Times" pitchFamily="2" charset="0"/>
                <a:cs typeface="Arial" panose="020B0604020202020204" pitchFamily="34" charset="0"/>
              </a:rPr>
              <a:t>	</a:t>
            </a:r>
          </a:p>
          <a:p>
            <a:pPr algn="just"/>
            <a:r>
              <a:rPr lang="en-US" sz="1600" b="1" dirty="0">
                <a:latin typeface="Times" pitchFamily="2" charset="0"/>
                <a:cs typeface="Arial" panose="020B0604020202020204" pitchFamily="34" charset="0"/>
              </a:rPr>
              <a:t>	By providing an improved understanding of the mechanisms that control the WCI thermocline and oxycline variability, our results could have socio-economic implications for regional fisheries and ecosystems.</a:t>
            </a:r>
          </a:p>
        </p:txBody>
      </p:sp>
    </p:spTree>
    <p:extLst>
      <p:ext uri="{BB962C8B-B14F-4D97-AF65-F5344CB8AC3E}">
        <p14:creationId xmlns:p14="http://schemas.microsoft.com/office/powerpoint/2010/main" val="199746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13799" y="1837866"/>
            <a:ext cx="4205526" cy="2777284"/>
            <a:chOff x="4910673" y="433539"/>
            <a:chExt cx="4004220" cy="2830703"/>
          </a:xfrm>
        </p:grpSpPr>
        <p:pic>
          <p:nvPicPr>
            <p:cNvPr id="3" name="Picture 2" descr="Screen Shot 2015-12-06 at 9.36.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673" y="795370"/>
              <a:ext cx="4004220" cy="2468872"/>
            </a:xfrm>
            <a:prstGeom prst="rect">
              <a:avLst/>
            </a:prstGeom>
          </p:spPr>
        </p:pic>
        <p:sp>
          <p:nvSpPr>
            <p:cNvPr id="4" name="Rectangle 3"/>
            <p:cNvSpPr>
              <a:spLocks noChangeArrowheads="1"/>
            </p:cNvSpPr>
            <p:nvPr/>
          </p:nvSpPr>
          <p:spPr bwMode="auto">
            <a:xfrm>
              <a:off x="5393059" y="433539"/>
              <a:ext cx="3421742" cy="362250"/>
            </a:xfrm>
            <a:prstGeom prst="rect">
              <a:avLst/>
            </a:prstGeom>
            <a:solidFill>
              <a:schemeClr val="bg1">
                <a:lumMod val="85000"/>
              </a:schemeClr>
            </a:solidFill>
            <a:ln>
              <a:noFill/>
            </a:ln>
            <a:effectLst/>
          </p:spPr>
          <p:txBody>
            <a:bodyPr lIns="99207" tIns="51588" rIns="99207" bIns="51588"/>
            <a:lstStyle/>
            <a:p>
              <a:pPr algn="ctr" fontAlgn="auto">
                <a:spcBef>
                  <a:spcPts val="0"/>
                </a:spcBef>
                <a:spcAft>
                  <a:spcPts val="0"/>
                </a:spcAft>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400" b="1" dirty="0">
                  <a:solidFill>
                    <a:srgbClr val="000000"/>
                  </a:solidFill>
                  <a:latin typeface="Times New Roman"/>
                  <a:ea typeface="+mn-ea"/>
                  <a:cs typeface="Times New Roman"/>
                </a:rPr>
                <a:t>Fig 1. Schematic showing NIO waveguide</a:t>
              </a:r>
            </a:p>
          </p:txBody>
        </p:sp>
        <p:sp>
          <p:nvSpPr>
            <p:cNvPr id="5" name="TextBox 4"/>
            <p:cNvSpPr txBox="1"/>
            <p:nvPr/>
          </p:nvSpPr>
          <p:spPr>
            <a:xfrm>
              <a:off x="6891679" y="873244"/>
              <a:ext cx="1903715" cy="282327"/>
            </a:xfrm>
            <a:prstGeom prst="rect">
              <a:avLst/>
            </a:prstGeom>
            <a:noFill/>
          </p:spPr>
          <p:txBody>
            <a:bodyPr wrap="square" rtlCol="0">
              <a:spAutoFit/>
            </a:bodyPr>
            <a:lstStyle/>
            <a:p>
              <a:pPr algn="ctr"/>
              <a:r>
                <a:rPr lang="en-US" sz="1200" i="1" dirty="0">
                  <a:solidFill>
                    <a:schemeClr val="tx1"/>
                  </a:solidFill>
                  <a:latin typeface="Times New Roman"/>
                  <a:cs typeface="Times New Roman"/>
                </a:rPr>
                <a:t>Shankar et al., 2002</a:t>
              </a:r>
            </a:p>
          </p:txBody>
        </p:sp>
      </p:grpSp>
      <p:sp>
        <p:nvSpPr>
          <p:cNvPr id="6" name="Rectangle 5"/>
          <p:cNvSpPr>
            <a:spLocks noChangeArrowheads="1"/>
          </p:cNvSpPr>
          <p:nvPr/>
        </p:nvSpPr>
        <p:spPr bwMode="auto">
          <a:xfrm>
            <a:off x="280999" y="548151"/>
            <a:ext cx="8430459" cy="1060358"/>
          </a:xfrm>
          <a:prstGeom prst="rect">
            <a:avLst/>
          </a:prstGeom>
          <a:solidFill>
            <a:schemeClr val="tx2">
              <a:lumMod val="20000"/>
              <a:lumOff val="80000"/>
            </a:schemeClr>
          </a:solidFill>
          <a:ln>
            <a:noFill/>
          </a:ln>
          <a:effectLst/>
        </p:spPr>
        <p:txBody>
          <a:bodyPr lIns="99207" tIns="51588" rIns="99207" bIns="51588"/>
          <a:lstStyle/>
          <a:p>
            <a:pP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2000" b="1" dirty="0">
                <a:solidFill>
                  <a:srgbClr val="0000FF"/>
                </a:solidFill>
                <a:latin typeface="Times New Roman"/>
                <a:ea typeface="Osaka"/>
                <a:cs typeface="Times New Roman"/>
              </a:rPr>
              <a:t>Earlier studies </a:t>
            </a:r>
            <a:r>
              <a:rPr lang="mr-IN" sz="2000" b="1" dirty="0">
                <a:solidFill>
                  <a:srgbClr val="0000FF"/>
                </a:solidFill>
                <a:latin typeface="Times New Roman"/>
                <a:ea typeface="Osaka"/>
                <a:cs typeface="Times New Roman"/>
              </a:rPr>
              <a:t>–</a:t>
            </a:r>
            <a:r>
              <a:rPr lang="en-US" sz="2000" b="1" dirty="0">
                <a:solidFill>
                  <a:srgbClr val="0000FF"/>
                </a:solidFill>
                <a:latin typeface="Times New Roman"/>
                <a:ea typeface="Osaka"/>
                <a:cs typeface="Times New Roman"/>
              </a:rPr>
              <a:t> emphasized importance of remote forcing for seasonal sea level variability along the Indian coast &amp; proposed “</a:t>
            </a:r>
            <a:r>
              <a:rPr lang="en-US" sz="2000" b="1" i="1" dirty="0">
                <a:solidFill>
                  <a:srgbClr val="0000FF"/>
                </a:solidFill>
                <a:latin typeface="Times New Roman"/>
                <a:ea typeface="Osaka"/>
                <a:cs typeface="Times New Roman"/>
              </a:rPr>
              <a:t>leaky waveguide” </a:t>
            </a:r>
            <a:r>
              <a:rPr lang="en-US" sz="2000" b="1" dirty="0">
                <a:solidFill>
                  <a:srgbClr val="0000FF"/>
                </a:solidFill>
                <a:latin typeface="Times New Roman"/>
                <a:ea typeface="Osaka"/>
                <a:cs typeface="Times New Roman"/>
              </a:rPr>
              <a:t>connecting remote regions of the NIO</a:t>
            </a:r>
          </a:p>
        </p:txBody>
      </p:sp>
      <p:sp>
        <p:nvSpPr>
          <p:cNvPr id="16" name="Rectangle 15"/>
          <p:cNvSpPr/>
          <p:nvPr/>
        </p:nvSpPr>
        <p:spPr>
          <a:xfrm>
            <a:off x="4313735" y="6246753"/>
            <a:ext cx="4380083" cy="461665"/>
          </a:xfrm>
          <a:prstGeom prst="rect">
            <a:avLst/>
          </a:prstGeom>
          <a:ln>
            <a:solidFill>
              <a:schemeClr val="tx1"/>
            </a:solidFill>
          </a:ln>
        </p:spPr>
        <p:txBody>
          <a:bodyPr wrap="square">
            <a:spAutoFit/>
          </a:bodyPr>
          <a:lstStyle/>
          <a:p>
            <a:pPr lvl="0"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200" b="1" i="1" dirty="0">
                <a:solidFill>
                  <a:srgbClr val="000000"/>
                </a:solidFill>
                <a:latin typeface="Times New Roman"/>
                <a:ea typeface="Osaka"/>
                <a:cs typeface="Times New Roman"/>
              </a:rPr>
              <a:t>McCreary et al. 1993, 1996; </a:t>
            </a:r>
            <a:r>
              <a:rPr lang="en-US" sz="1200" b="1" i="1" dirty="0">
                <a:solidFill>
                  <a:srgbClr val="000000"/>
                </a:solidFill>
                <a:latin typeface="Times New Roman"/>
                <a:cs typeface="Times New Roman"/>
              </a:rPr>
              <a:t>Shankar and </a:t>
            </a:r>
            <a:r>
              <a:rPr lang="en-US" sz="1200" b="1" i="1" dirty="0" err="1">
                <a:solidFill>
                  <a:srgbClr val="000000"/>
                </a:solidFill>
                <a:latin typeface="Times New Roman"/>
                <a:cs typeface="Times New Roman"/>
              </a:rPr>
              <a:t>Shetye</a:t>
            </a:r>
            <a:r>
              <a:rPr lang="en-US" sz="1200" b="1" i="1" dirty="0">
                <a:solidFill>
                  <a:srgbClr val="000000"/>
                </a:solidFill>
                <a:latin typeface="Times New Roman"/>
                <a:cs typeface="Times New Roman"/>
              </a:rPr>
              <a:t>, 1997; Shankar et al. 2002; </a:t>
            </a:r>
            <a:r>
              <a:rPr lang="en-US" sz="1200" b="1" i="1" dirty="0" err="1">
                <a:solidFill>
                  <a:srgbClr val="000000"/>
                </a:solidFill>
                <a:latin typeface="Times New Roman"/>
                <a:cs typeface="Times New Roman"/>
              </a:rPr>
              <a:t>Shetye</a:t>
            </a:r>
            <a:r>
              <a:rPr lang="en-US" sz="1200" b="1" i="1" dirty="0">
                <a:solidFill>
                  <a:srgbClr val="000000"/>
                </a:solidFill>
                <a:latin typeface="Times New Roman"/>
                <a:cs typeface="Times New Roman"/>
              </a:rPr>
              <a:t>, 1998; </a:t>
            </a:r>
            <a:r>
              <a:rPr lang="en-US" sz="1200" b="1" i="1" dirty="0" err="1">
                <a:solidFill>
                  <a:srgbClr val="000000"/>
                </a:solidFill>
                <a:latin typeface="Times New Roman"/>
                <a:cs typeface="Times New Roman"/>
              </a:rPr>
              <a:t>Vialard</a:t>
            </a:r>
            <a:r>
              <a:rPr lang="en-US" sz="1200" b="1" i="1" dirty="0">
                <a:solidFill>
                  <a:srgbClr val="000000"/>
                </a:solidFill>
                <a:latin typeface="Times New Roman"/>
                <a:cs typeface="Times New Roman"/>
              </a:rPr>
              <a:t> et al., 2009; Suresh et al., 2013</a:t>
            </a:r>
            <a:endParaRPr lang="en-US" sz="1200" b="1" dirty="0">
              <a:solidFill>
                <a:srgbClr val="000000"/>
              </a:solidFill>
              <a:latin typeface="Times New Roman"/>
              <a:ea typeface="Osaka"/>
              <a:cs typeface="Times New Roman"/>
            </a:endParaRPr>
          </a:p>
        </p:txBody>
      </p:sp>
      <p:sp>
        <p:nvSpPr>
          <p:cNvPr id="17"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Background &amp; Motivation: the North Indian Ocean (NIO) waveguide</a:t>
            </a:r>
          </a:p>
        </p:txBody>
      </p:sp>
      <p:sp>
        <p:nvSpPr>
          <p:cNvPr id="47" name="Rectangle 46"/>
          <p:cNvSpPr>
            <a:spLocks noChangeArrowheads="1"/>
          </p:cNvSpPr>
          <p:nvPr/>
        </p:nvSpPr>
        <p:spPr bwMode="auto">
          <a:xfrm>
            <a:off x="280999" y="5309047"/>
            <a:ext cx="8430459" cy="745501"/>
          </a:xfrm>
          <a:prstGeom prst="rect">
            <a:avLst/>
          </a:prstGeom>
          <a:solidFill>
            <a:schemeClr val="tx2">
              <a:lumMod val="20000"/>
              <a:lumOff val="80000"/>
            </a:schemeClr>
          </a:solidFill>
          <a:ln>
            <a:noFill/>
          </a:ln>
          <a:effectLst/>
        </p:spPr>
        <p:txBody>
          <a:bodyPr lIns="99207" tIns="51588" rIns="99207" bIns="51588"/>
          <a:lstStyle/>
          <a:p>
            <a:pPr algn="ct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Recent studies demonstrated that such a dynamical link between the equatorial and the coastal waveguides of the NIO exists even at </a:t>
            </a:r>
            <a:r>
              <a:rPr lang="en-US" b="1" dirty="0" err="1">
                <a:solidFill>
                  <a:srgbClr val="0000FF"/>
                </a:solidFill>
                <a:latin typeface="Times New Roman"/>
                <a:ea typeface="Osaka"/>
                <a:cs typeface="Times New Roman"/>
              </a:rPr>
              <a:t>intraseasonal</a:t>
            </a:r>
            <a:r>
              <a:rPr lang="en-US" b="1" dirty="0">
                <a:solidFill>
                  <a:srgbClr val="0000FF"/>
                </a:solidFill>
                <a:latin typeface="Times New Roman"/>
                <a:ea typeface="Osaka"/>
                <a:cs typeface="Times New Roman"/>
              </a:rPr>
              <a:t> timescale</a:t>
            </a:r>
          </a:p>
        </p:txBody>
      </p:sp>
      <p:grpSp>
        <p:nvGrpSpPr>
          <p:cNvPr id="18" name="Group 17"/>
          <p:cNvGrpSpPr/>
          <p:nvPr/>
        </p:nvGrpSpPr>
        <p:grpSpPr>
          <a:xfrm>
            <a:off x="280999" y="1877181"/>
            <a:ext cx="7846572" cy="2862322"/>
            <a:chOff x="306948" y="1579385"/>
            <a:chExt cx="7846572" cy="2862322"/>
          </a:xfrm>
        </p:grpSpPr>
        <p:grpSp>
          <p:nvGrpSpPr>
            <p:cNvPr id="7" name="Group 6"/>
            <p:cNvGrpSpPr/>
            <p:nvPr/>
          </p:nvGrpSpPr>
          <p:grpSpPr>
            <a:xfrm>
              <a:off x="306948" y="1579385"/>
              <a:ext cx="7846572" cy="2862322"/>
              <a:chOff x="-44866" y="674893"/>
              <a:chExt cx="7846572" cy="3180359"/>
            </a:xfrm>
          </p:grpSpPr>
          <p:sp>
            <p:nvSpPr>
              <p:cNvPr id="8" name="Forme libre 22"/>
              <p:cNvSpPr>
                <a:spLocks/>
              </p:cNvSpPr>
              <p:nvPr/>
            </p:nvSpPr>
            <p:spPr bwMode="auto">
              <a:xfrm>
                <a:off x="6572260" y="1712082"/>
                <a:ext cx="1229446" cy="1179923"/>
              </a:xfrm>
              <a:custGeom>
                <a:avLst/>
                <a:gdLst>
                  <a:gd name="T0" fmla="*/ 1338540 w 1250511"/>
                  <a:gd name="T1" fmla="*/ 2244639 h 997933"/>
                  <a:gd name="T2" fmla="*/ 1870914 w 1250511"/>
                  <a:gd name="T3" fmla="*/ 2244639 h 997933"/>
                  <a:gd name="T4" fmla="*/ 2099075 w 1250511"/>
                  <a:gd name="T5" fmla="*/ 1641913 h 997933"/>
                  <a:gd name="T6" fmla="*/ 2068654 w 1250511"/>
                  <a:gd name="T7" fmla="*/ 914483 h 997933"/>
                  <a:gd name="T8" fmla="*/ 1946969 w 1250511"/>
                  <a:gd name="T9" fmla="*/ 415676 h 997933"/>
                  <a:gd name="T10" fmla="*/ 1703598 w 1250511"/>
                  <a:gd name="T11" fmla="*/ 20785 h 997933"/>
                  <a:gd name="T12" fmla="*/ 1186435 w 1250511"/>
                  <a:gd name="T13" fmla="*/ 394891 h 997933"/>
                  <a:gd name="T14" fmla="*/ 1019115 w 1250511"/>
                  <a:gd name="T15" fmla="*/ 893698 h 997933"/>
                  <a:gd name="T16" fmla="*/ 1110379 w 1250511"/>
                  <a:gd name="T17" fmla="*/ 1330156 h 997933"/>
                  <a:gd name="T18" fmla="*/ 1064748 w 1250511"/>
                  <a:gd name="T19" fmla="*/ 1683480 h 997933"/>
                  <a:gd name="T20" fmla="*/ 790956 w 1250511"/>
                  <a:gd name="T21" fmla="*/ 1621128 h 997933"/>
                  <a:gd name="T22" fmla="*/ 578006 w 1250511"/>
                  <a:gd name="T23" fmla="*/ 1517212 h 997933"/>
                  <a:gd name="T24" fmla="*/ 395478 w 1250511"/>
                  <a:gd name="T25" fmla="*/ 976834 h 997933"/>
                  <a:gd name="T26" fmla="*/ 182529 w 1250511"/>
                  <a:gd name="T27" fmla="*/ 498811 h 997933"/>
                  <a:gd name="T28" fmla="*/ 0 w 1250511"/>
                  <a:gd name="T29" fmla="*/ 0 h 9979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50511" h="997933">
                    <a:moveTo>
                      <a:pt x="792585" y="972798"/>
                    </a:moveTo>
                    <a:cubicBezTo>
                      <a:pt x="912674" y="994566"/>
                      <a:pt x="1032763" y="1016334"/>
                      <a:pt x="1107818" y="972798"/>
                    </a:cubicBezTo>
                    <a:cubicBezTo>
                      <a:pt x="1182873" y="929262"/>
                      <a:pt x="1223403" y="807663"/>
                      <a:pt x="1242917" y="711584"/>
                    </a:cubicBezTo>
                    <a:cubicBezTo>
                      <a:pt x="1262431" y="615505"/>
                      <a:pt x="1239915" y="484898"/>
                      <a:pt x="1224904" y="396325"/>
                    </a:cubicBezTo>
                    <a:cubicBezTo>
                      <a:pt x="1209893" y="307752"/>
                      <a:pt x="1188878" y="244701"/>
                      <a:pt x="1152851" y="180148"/>
                    </a:cubicBezTo>
                    <a:cubicBezTo>
                      <a:pt x="1116825" y="115595"/>
                      <a:pt x="1083800" y="10509"/>
                      <a:pt x="1008745" y="9008"/>
                    </a:cubicBezTo>
                    <a:cubicBezTo>
                      <a:pt x="933690" y="7507"/>
                      <a:pt x="770069" y="108089"/>
                      <a:pt x="702519" y="171141"/>
                    </a:cubicBezTo>
                    <a:cubicBezTo>
                      <a:pt x="634969" y="234193"/>
                      <a:pt x="610951" y="319763"/>
                      <a:pt x="603445" y="387318"/>
                    </a:cubicBezTo>
                    <a:cubicBezTo>
                      <a:pt x="595939" y="454873"/>
                      <a:pt x="652982" y="519426"/>
                      <a:pt x="657485" y="576473"/>
                    </a:cubicBezTo>
                    <a:cubicBezTo>
                      <a:pt x="661988" y="633520"/>
                      <a:pt x="661988" y="708582"/>
                      <a:pt x="630465" y="729599"/>
                    </a:cubicBezTo>
                    <a:cubicBezTo>
                      <a:pt x="598942" y="750616"/>
                      <a:pt x="516381" y="714586"/>
                      <a:pt x="468346" y="702576"/>
                    </a:cubicBezTo>
                    <a:cubicBezTo>
                      <a:pt x="420311" y="690566"/>
                      <a:pt x="381282" y="704078"/>
                      <a:pt x="342253" y="657540"/>
                    </a:cubicBezTo>
                    <a:cubicBezTo>
                      <a:pt x="303224" y="611002"/>
                      <a:pt x="273202" y="496907"/>
                      <a:pt x="234173" y="423347"/>
                    </a:cubicBezTo>
                    <a:cubicBezTo>
                      <a:pt x="195144" y="349787"/>
                      <a:pt x="147109" y="286736"/>
                      <a:pt x="108080" y="216178"/>
                    </a:cubicBezTo>
                    <a:cubicBezTo>
                      <a:pt x="69051" y="145620"/>
                      <a:pt x="0" y="0"/>
                      <a:pt x="0" y="0"/>
                    </a:cubicBezTo>
                  </a:path>
                </a:pathLst>
              </a:custGeom>
              <a:noFill/>
              <a:ln w="19050" cmpd="sng">
                <a:solidFill>
                  <a:srgbClr val="F47208"/>
                </a:solidFill>
                <a:round/>
                <a:headEnd type="none" w="med" len="med"/>
                <a:tailEnd type="arrow" w="med" len="med"/>
              </a:ln>
              <a:extLst>
                <a:ext uri="{909E8E84-426E-40dd-AFC4-6F175D3DCCD1}">
                  <a14:hiddenFill xmlns="" xmlns:a14="http://schemas.microsoft.com/office/drawing/2010/main">
                    <a:solidFill>
                      <a:srgbClr val="FFFFFF"/>
                    </a:solidFill>
                  </a14:hiddenFill>
                </a:ext>
              </a:extLst>
            </p:spPr>
            <p:txBody>
              <a:bodyPr/>
              <a:lstStyle/>
              <a:p>
                <a:endParaRPr lang="en-US" sz="1800">
                  <a:latin typeface="Times New Roman"/>
                  <a:cs typeface="Times New Roman"/>
                </a:endParaRPr>
              </a:p>
            </p:txBody>
          </p:sp>
          <p:sp>
            <p:nvSpPr>
              <p:cNvPr id="12" name="TextBox 11"/>
              <p:cNvSpPr txBox="1"/>
              <p:nvPr/>
            </p:nvSpPr>
            <p:spPr>
              <a:xfrm>
                <a:off x="-44866" y="674893"/>
                <a:ext cx="3455692" cy="3180359"/>
              </a:xfrm>
              <a:prstGeom prst="rect">
                <a:avLst/>
              </a:prstGeom>
              <a:noFill/>
              <a:ln w="38100" cmpd="sng">
                <a:solidFill>
                  <a:srgbClr val="FF6600"/>
                </a:solidFill>
              </a:ln>
            </p:spPr>
            <p:txBody>
              <a:bodyPr wrap="square" rtlCol="0">
                <a:spAutoFit/>
              </a:bodyPr>
              <a:lstStyle/>
              <a:p>
                <a:r>
                  <a:rPr lang="en-US" sz="1800" b="1" dirty="0">
                    <a:solidFill>
                      <a:srgbClr val="000000"/>
                    </a:solidFill>
                    <a:latin typeface="Times New Roman"/>
                    <a:ea typeface="Osaka"/>
                    <a:cs typeface="Times New Roman"/>
                  </a:rPr>
                  <a:t>Equatorial winds </a:t>
                </a:r>
              </a:p>
              <a:p>
                <a:pPr marL="342900" indent="-342900">
                  <a:buFont typeface="Symbol" charset="0"/>
                  <a:buChar char=""/>
                </a:pPr>
                <a:r>
                  <a:rPr lang="en-US" sz="1800" b="1" dirty="0">
                    <a:solidFill>
                      <a:srgbClr val="000000"/>
                    </a:solidFill>
                    <a:latin typeface="Times New Roman"/>
                    <a:ea typeface="Osaka"/>
                    <a:cs typeface="Times New Roman"/>
                  </a:rPr>
                  <a:t>equatorial Kelvin waves</a:t>
                </a:r>
              </a:p>
              <a:p>
                <a:pPr marL="342900" indent="-342900">
                  <a:buFont typeface="Symbol" charset="0"/>
                  <a:buChar char=""/>
                </a:pPr>
                <a:r>
                  <a:rPr lang="en-US" sz="1800" b="1" dirty="0">
                    <a:solidFill>
                      <a:srgbClr val="000000"/>
                    </a:solidFill>
                    <a:latin typeface="Times New Roman"/>
                    <a:ea typeface="Osaka"/>
                    <a:cs typeface="Times New Roman"/>
                  </a:rPr>
                  <a:t>coastal Kelvin waves in the Bay of Bengal (</a:t>
                </a:r>
                <a:r>
                  <a:rPr lang="en-US" sz="1800" b="1" dirty="0" err="1">
                    <a:solidFill>
                      <a:srgbClr val="000000"/>
                    </a:solidFill>
                    <a:latin typeface="Times New Roman"/>
                    <a:ea typeface="Osaka"/>
                    <a:cs typeface="Times New Roman"/>
                  </a:rPr>
                  <a:t>BoB</a:t>
                </a:r>
                <a:r>
                  <a:rPr lang="en-US" sz="1800" b="1" dirty="0">
                    <a:solidFill>
                      <a:srgbClr val="000000"/>
                    </a:solidFill>
                    <a:latin typeface="Times New Roman"/>
                    <a:ea typeface="Osaka"/>
                    <a:cs typeface="Times New Roman"/>
                  </a:rPr>
                  <a:t>)</a:t>
                </a:r>
              </a:p>
              <a:p>
                <a:pPr marL="342900" indent="-342900">
                  <a:buFont typeface="Symbol" charset="0"/>
                  <a:buChar char=""/>
                </a:pPr>
                <a:r>
                  <a:rPr lang="en-US" b="1" dirty="0">
                    <a:solidFill>
                      <a:srgbClr val="000000"/>
                    </a:solidFill>
                    <a:latin typeface="Times New Roman"/>
                    <a:ea typeface="Osaka"/>
                    <a:cs typeface="Times New Roman"/>
                  </a:rPr>
                  <a:t>signals </a:t>
                </a:r>
                <a:r>
                  <a:rPr lang="en-US" sz="1800" b="1" dirty="0">
                    <a:solidFill>
                      <a:srgbClr val="000000"/>
                    </a:solidFill>
                    <a:latin typeface="Times New Roman"/>
                    <a:ea typeface="Osaka"/>
                    <a:cs typeface="Times New Roman"/>
                  </a:rPr>
                  <a:t>turn around Sri Lanka </a:t>
                </a:r>
              </a:p>
              <a:p>
                <a:pPr marL="342900" indent="-342900">
                  <a:buFont typeface="Symbol" charset="0"/>
                  <a:buChar char=""/>
                </a:pPr>
                <a:r>
                  <a:rPr lang="en-US" sz="1800" b="1" dirty="0">
                    <a:solidFill>
                      <a:srgbClr val="000000"/>
                    </a:solidFill>
                    <a:latin typeface="Times New Roman"/>
                    <a:ea typeface="Osaka"/>
                    <a:cs typeface="Times New Roman"/>
                  </a:rPr>
                  <a:t>poleward along the west coast of India </a:t>
                </a:r>
                <a:r>
                  <a:rPr lang="en-US" sz="1800" b="1" dirty="0">
                    <a:solidFill>
                      <a:srgbClr val="000000"/>
                    </a:solidFill>
                    <a:latin typeface="Times New Roman"/>
                    <a:cs typeface="Times New Roman"/>
                  </a:rPr>
                  <a:t>(WCI) </a:t>
                </a:r>
              </a:p>
              <a:p>
                <a:r>
                  <a:rPr lang="en-US" b="1" dirty="0">
                    <a:solidFill>
                      <a:srgbClr val="000000"/>
                    </a:solidFill>
                    <a:latin typeface="Times New Roman"/>
                    <a:cs typeface="Times New Roman"/>
                  </a:rPr>
                  <a:t>Refer to as “classical pathway” or EQB</a:t>
                </a:r>
                <a:endParaRPr lang="en-US" sz="1800" b="1" dirty="0">
                  <a:solidFill>
                    <a:srgbClr val="000000"/>
                  </a:solidFill>
                  <a:latin typeface="Times New Roman"/>
                  <a:cs typeface="Times New Roman"/>
                </a:endParaRPr>
              </a:p>
            </p:txBody>
          </p:sp>
          <p:cxnSp>
            <p:nvCxnSpPr>
              <p:cNvPr id="10" name="Straight Arrow Connector 9"/>
              <p:cNvCxnSpPr>
                <a:cxnSpLocks/>
              </p:cNvCxnSpPr>
              <p:nvPr/>
            </p:nvCxnSpPr>
            <p:spPr>
              <a:xfrm flipH="1">
                <a:off x="3440010" y="2211645"/>
                <a:ext cx="3299447" cy="53428"/>
              </a:xfrm>
              <a:prstGeom prst="straightConnector1">
                <a:avLst/>
              </a:prstGeom>
              <a:ln w="22225">
                <a:solidFill>
                  <a:srgbClr val="F47208"/>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9" name="Oval 8"/>
            <p:cNvSpPr/>
            <p:nvPr/>
          </p:nvSpPr>
          <p:spPr>
            <a:xfrm>
              <a:off x="7194438" y="3445933"/>
              <a:ext cx="499533" cy="186267"/>
            </a:xfrm>
            <a:prstGeom prst="ellipse">
              <a:avLst/>
            </a:prstGeom>
            <a:solidFill>
              <a:srgbClr val="FF6600">
                <a:alpha val="24000"/>
              </a:srgbClr>
            </a:solid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Times New Roman"/>
                <a:cs typeface="Times New Roman"/>
              </a:endParaRPr>
            </a:p>
          </p:txBody>
        </p:sp>
      </p:grpSp>
      <p:sp>
        <p:nvSpPr>
          <p:cNvPr id="19" name="TextBox 18"/>
          <p:cNvSpPr txBox="1"/>
          <p:nvPr/>
        </p:nvSpPr>
        <p:spPr>
          <a:xfrm>
            <a:off x="4496229" y="4817836"/>
            <a:ext cx="2391366" cy="338554"/>
          </a:xfrm>
          <a:prstGeom prst="rect">
            <a:avLst/>
          </a:prstGeom>
          <a:noFill/>
        </p:spPr>
        <p:txBody>
          <a:bodyPr wrap="square" rtlCol="0">
            <a:spAutoFit/>
          </a:bodyPr>
          <a:lstStyle/>
          <a:p>
            <a:pPr algn="r"/>
            <a:r>
              <a:rPr lang="en-US" sz="1600" b="1" dirty="0">
                <a:solidFill>
                  <a:srgbClr val="7F7F7F"/>
                </a:solidFill>
                <a:latin typeface="Times New Roman"/>
                <a:cs typeface="Times New Roman"/>
              </a:rPr>
              <a:t>Equatorial waveguide</a:t>
            </a:r>
          </a:p>
        </p:txBody>
      </p:sp>
      <p:cxnSp>
        <p:nvCxnSpPr>
          <p:cNvPr id="21" name="Straight Arrow Connector 20"/>
          <p:cNvCxnSpPr>
            <a:cxnSpLocks/>
          </p:cNvCxnSpPr>
          <p:nvPr/>
        </p:nvCxnSpPr>
        <p:spPr>
          <a:xfrm flipH="1">
            <a:off x="6384211" y="3851723"/>
            <a:ext cx="2668" cy="966113"/>
          </a:xfrm>
          <a:prstGeom prst="straightConnector1">
            <a:avLst/>
          </a:prstGeom>
          <a:ln>
            <a:solidFill>
              <a:schemeClr val="tx1">
                <a:lumMod val="50000"/>
                <a:lumOff val="50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036138" y="4817836"/>
            <a:ext cx="1855558" cy="338554"/>
          </a:xfrm>
          <a:prstGeom prst="rect">
            <a:avLst/>
          </a:prstGeom>
          <a:noFill/>
          <a:ln>
            <a:noFill/>
          </a:ln>
        </p:spPr>
        <p:txBody>
          <a:bodyPr wrap="square" rtlCol="0">
            <a:spAutoFit/>
          </a:bodyPr>
          <a:lstStyle/>
          <a:p>
            <a:r>
              <a:rPr lang="en-US" sz="1600" b="1" dirty="0">
                <a:solidFill>
                  <a:schemeClr val="tx1">
                    <a:lumMod val="50000"/>
                    <a:lumOff val="50000"/>
                  </a:schemeClr>
                </a:solidFill>
                <a:latin typeface="Times New Roman"/>
                <a:cs typeface="Times New Roman"/>
              </a:rPr>
              <a:t>Coastal waveguide</a:t>
            </a:r>
          </a:p>
        </p:txBody>
      </p:sp>
      <p:cxnSp>
        <p:nvCxnSpPr>
          <p:cNvPr id="31" name="Straight Arrow Connector 30"/>
          <p:cNvCxnSpPr>
            <a:cxnSpLocks/>
            <a:endCxn id="30" idx="0"/>
          </p:cNvCxnSpPr>
          <p:nvPr/>
        </p:nvCxnSpPr>
        <p:spPr>
          <a:xfrm flipH="1">
            <a:off x="7963917" y="3260257"/>
            <a:ext cx="291886" cy="1557579"/>
          </a:xfrm>
          <a:prstGeom prst="straightConnector1">
            <a:avLst/>
          </a:prstGeom>
          <a:ln>
            <a:solidFill>
              <a:srgbClr val="7F7F7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14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The intersecting waveguides</a:t>
            </a:r>
          </a:p>
        </p:txBody>
      </p:sp>
      <p:grpSp>
        <p:nvGrpSpPr>
          <p:cNvPr id="22" name="Group 21"/>
          <p:cNvGrpSpPr/>
          <p:nvPr/>
        </p:nvGrpSpPr>
        <p:grpSpPr>
          <a:xfrm>
            <a:off x="233350" y="973569"/>
            <a:ext cx="8443041" cy="2618279"/>
            <a:chOff x="233350" y="856994"/>
            <a:chExt cx="8443041" cy="2618279"/>
          </a:xfrm>
        </p:grpSpPr>
        <p:grpSp>
          <p:nvGrpSpPr>
            <p:cNvPr id="13" name="Group 12"/>
            <p:cNvGrpSpPr/>
            <p:nvPr/>
          </p:nvGrpSpPr>
          <p:grpSpPr>
            <a:xfrm>
              <a:off x="233350" y="856994"/>
              <a:ext cx="8443041" cy="2618279"/>
              <a:chOff x="233350" y="856994"/>
              <a:chExt cx="8443041" cy="2618279"/>
            </a:xfrm>
          </p:grpSpPr>
          <p:pic>
            <p:nvPicPr>
              <p:cNvPr id="5" name="Picture 4" descr="Screen Shot 2015-07-13 at 3.26.20 pm.png"/>
              <p:cNvPicPr>
                <a:picLocks noChangeAspect="1"/>
              </p:cNvPicPr>
              <p:nvPr/>
            </p:nvPicPr>
            <p:blipFill rotWithShape="1">
              <a:blip r:embed="rId3">
                <a:extLst>
                  <a:ext uri="{28A0092B-C50C-407E-A947-70E740481C1C}">
                    <a14:useLocalDpi xmlns:a14="http://schemas.microsoft.com/office/drawing/2010/main" val="0"/>
                  </a:ext>
                </a:extLst>
              </a:blip>
              <a:srcRect l="49854"/>
              <a:stretch/>
            </p:blipFill>
            <p:spPr>
              <a:xfrm>
                <a:off x="4560578" y="1143000"/>
                <a:ext cx="4115813" cy="2332273"/>
              </a:xfrm>
              <a:prstGeom prst="rect">
                <a:avLst/>
              </a:prstGeom>
            </p:spPr>
          </p:pic>
          <p:grpSp>
            <p:nvGrpSpPr>
              <p:cNvPr id="3" name="Group 2"/>
              <p:cNvGrpSpPr/>
              <p:nvPr/>
            </p:nvGrpSpPr>
            <p:grpSpPr>
              <a:xfrm>
                <a:off x="233350" y="856994"/>
                <a:ext cx="4205526" cy="2422281"/>
                <a:chOff x="4613799" y="1891301"/>
                <a:chExt cx="4205526" cy="2422281"/>
              </a:xfrm>
            </p:grpSpPr>
            <p:pic>
              <p:nvPicPr>
                <p:cNvPr id="17" name="Picture 16" descr="Screen Shot 2015-12-06 at 9.36.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799" y="1891301"/>
                  <a:ext cx="4205526" cy="2422281"/>
                </a:xfrm>
                <a:prstGeom prst="rect">
                  <a:avLst/>
                </a:prstGeom>
              </p:spPr>
            </p:pic>
            <p:sp>
              <p:nvSpPr>
                <p:cNvPr id="23" name="Forme libre 22"/>
                <p:cNvSpPr>
                  <a:spLocks/>
                </p:cNvSpPr>
                <p:nvPr/>
              </p:nvSpPr>
              <p:spPr bwMode="auto">
                <a:xfrm>
                  <a:off x="6924074" y="2512856"/>
                  <a:ext cx="1229446" cy="1061931"/>
                </a:xfrm>
                <a:custGeom>
                  <a:avLst/>
                  <a:gdLst>
                    <a:gd name="T0" fmla="*/ 1338540 w 1250511"/>
                    <a:gd name="T1" fmla="*/ 2244639 h 997933"/>
                    <a:gd name="T2" fmla="*/ 1870914 w 1250511"/>
                    <a:gd name="T3" fmla="*/ 2244639 h 997933"/>
                    <a:gd name="T4" fmla="*/ 2099075 w 1250511"/>
                    <a:gd name="T5" fmla="*/ 1641913 h 997933"/>
                    <a:gd name="T6" fmla="*/ 2068654 w 1250511"/>
                    <a:gd name="T7" fmla="*/ 914483 h 997933"/>
                    <a:gd name="T8" fmla="*/ 1946969 w 1250511"/>
                    <a:gd name="T9" fmla="*/ 415676 h 997933"/>
                    <a:gd name="T10" fmla="*/ 1703598 w 1250511"/>
                    <a:gd name="T11" fmla="*/ 20785 h 997933"/>
                    <a:gd name="T12" fmla="*/ 1186435 w 1250511"/>
                    <a:gd name="T13" fmla="*/ 394891 h 997933"/>
                    <a:gd name="T14" fmla="*/ 1019115 w 1250511"/>
                    <a:gd name="T15" fmla="*/ 893698 h 997933"/>
                    <a:gd name="T16" fmla="*/ 1110379 w 1250511"/>
                    <a:gd name="T17" fmla="*/ 1330156 h 997933"/>
                    <a:gd name="T18" fmla="*/ 1064748 w 1250511"/>
                    <a:gd name="T19" fmla="*/ 1683480 h 997933"/>
                    <a:gd name="T20" fmla="*/ 790956 w 1250511"/>
                    <a:gd name="T21" fmla="*/ 1621128 h 997933"/>
                    <a:gd name="T22" fmla="*/ 578006 w 1250511"/>
                    <a:gd name="T23" fmla="*/ 1517212 h 997933"/>
                    <a:gd name="T24" fmla="*/ 395478 w 1250511"/>
                    <a:gd name="T25" fmla="*/ 976834 h 997933"/>
                    <a:gd name="T26" fmla="*/ 182529 w 1250511"/>
                    <a:gd name="T27" fmla="*/ 498811 h 997933"/>
                    <a:gd name="T28" fmla="*/ 0 w 1250511"/>
                    <a:gd name="T29" fmla="*/ 0 h 9979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50511" h="997933">
                      <a:moveTo>
                        <a:pt x="792585" y="972798"/>
                      </a:moveTo>
                      <a:cubicBezTo>
                        <a:pt x="912674" y="994566"/>
                        <a:pt x="1032763" y="1016334"/>
                        <a:pt x="1107818" y="972798"/>
                      </a:cubicBezTo>
                      <a:cubicBezTo>
                        <a:pt x="1182873" y="929262"/>
                        <a:pt x="1223403" y="807663"/>
                        <a:pt x="1242917" y="711584"/>
                      </a:cubicBezTo>
                      <a:cubicBezTo>
                        <a:pt x="1262431" y="615505"/>
                        <a:pt x="1239915" y="484898"/>
                        <a:pt x="1224904" y="396325"/>
                      </a:cubicBezTo>
                      <a:cubicBezTo>
                        <a:pt x="1209893" y="307752"/>
                        <a:pt x="1188878" y="244701"/>
                        <a:pt x="1152851" y="180148"/>
                      </a:cubicBezTo>
                      <a:cubicBezTo>
                        <a:pt x="1116825" y="115595"/>
                        <a:pt x="1083800" y="10509"/>
                        <a:pt x="1008745" y="9008"/>
                      </a:cubicBezTo>
                      <a:cubicBezTo>
                        <a:pt x="933690" y="7507"/>
                        <a:pt x="770069" y="108089"/>
                        <a:pt x="702519" y="171141"/>
                      </a:cubicBezTo>
                      <a:cubicBezTo>
                        <a:pt x="634969" y="234193"/>
                        <a:pt x="610951" y="319763"/>
                        <a:pt x="603445" y="387318"/>
                      </a:cubicBezTo>
                      <a:cubicBezTo>
                        <a:pt x="595939" y="454873"/>
                        <a:pt x="652982" y="519426"/>
                        <a:pt x="657485" y="576473"/>
                      </a:cubicBezTo>
                      <a:cubicBezTo>
                        <a:pt x="661988" y="633520"/>
                        <a:pt x="661988" y="708582"/>
                        <a:pt x="630465" y="729599"/>
                      </a:cubicBezTo>
                      <a:cubicBezTo>
                        <a:pt x="598942" y="750616"/>
                        <a:pt x="516381" y="714586"/>
                        <a:pt x="468346" y="702576"/>
                      </a:cubicBezTo>
                      <a:cubicBezTo>
                        <a:pt x="420311" y="690566"/>
                        <a:pt x="381282" y="704078"/>
                        <a:pt x="342253" y="657540"/>
                      </a:cubicBezTo>
                      <a:cubicBezTo>
                        <a:pt x="303224" y="611002"/>
                        <a:pt x="273202" y="496907"/>
                        <a:pt x="234173" y="423347"/>
                      </a:cubicBezTo>
                      <a:cubicBezTo>
                        <a:pt x="195144" y="349787"/>
                        <a:pt x="147109" y="286736"/>
                        <a:pt x="108080" y="216178"/>
                      </a:cubicBezTo>
                      <a:cubicBezTo>
                        <a:pt x="69051" y="145620"/>
                        <a:pt x="0" y="0"/>
                        <a:pt x="0" y="0"/>
                      </a:cubicBezTo>
                    </a:path>
                  </a:pathLst>
                </a:custGeom>
                <a:noFill/>
                <a:ln w="19050" cmpd="sng">
                  <a:solidFill>
                    <a:schemeClr val="tx1"/>
                  </a:solidFill>
                  <a:round/>
                  <a:headEnd type="none" w="med" len="med"/>
                  <a:tailEnd type="arrow" w="med" len="med"/>
                </a:ln>
                <a:extLst>
                  <a:ext uri="{909E8E84-426E-40dd-AFC4-6F175D3DCCD1}">
                    <a14:hiddenFill xmlns="" xmlns:a14="http://schemas.microsoft.com/office/drawing/2010/main">
                      <a:solidFill>
                        <a:srgbClr val="FFFFFF"/>
                      </a:solidFill>
                    </a14:hiddenFill>
                  </a:ext>
                </a:extLst>
              </p:spPr>
              <p:txBody>
                <a:bodyPr/>
                <a:lstStyle/>
                <a:p>
                  <a:endParaRPr lang="en-US" sz="1800">
                    <a:latin typeface="Times New Roman"/>
                    <a:cs typeface="Times New Roman"/>
                  </a:endParaRPr>
                </a:p>
              </p:txBody>
            </p:sp>
          </p:grpSp>
          <p:cxnSp>
            <p:nvCxnSpPr>
              <p:cNvPr id="20" name="Straight Connector 19"/>
              <p:cNvCxnSpPr/>
              <p:nvPr/>
            </p:nvCxnSpPr>
            <p:spPr>
              <a:xfrm>
                <a:off x="2790613" y="2593671"/>
                <a:ext cx="1836060" cy="0"/>
              </a:xfrm>
              <a:prstGeom prst="line">
                <a:avLst/>
              </a:prstGeom>
              <a:ln w="22225" cmpd="sng">
                <a:solidFill>
                  <a:srgbClr val="3800CC"/>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90426" y="2381821"/>
                <a:ext cx="1836060" cy="0"/>
              </a:xfrm>
              <a:prstGeom prst="line">
                <a:avLst/>
              </a:prstGeom>
              <a:ln w="22225" cmpd="sng">
                <a:solidFill>
                  <a:srgbClr val="3800CC"/>
                </a:solidFill>
                <a:prstDash val="dash"/>
              </a:ln>
            </p:spPr>
            <p:style>
              <a:lnRef idx="2">
                <a:schemeClr val="accent1"/>
              </a:lnRef>
              <a:fillRef idx="0">
                <a:schemeClr val="accent1"/>
              </a:fillRef>
              <a:effectRef idx="1">
                <a:schemeClr val="accent1"/>
              </a:effectRef>
              <a:fontRef idx="minor">
                <a:schemeClr val="tx1"/>
              </a:fontRef>
            </p:style>
          </p:cxnSp>
        </p:grpSp>
        <p:cxnSp>
          <p:nvCxnSpPr>
            <p:cNvPr id="11" name="Straight Connector 10"/>
            <p:cNvCxnSpPr/>
            <p:nvPr/>
          </p:nvCxnSpPr>
          <p:spPr>
            <a:xfrm flipV="1">
              <a:off x="3110967" y="2200270"/>
              <a:ext cx="1540715" cy="4923"/>
            </a:xfrm>
            <a:prstGeom prst="line">
              <a:avLst/>
            </a:prstGeom>
            <a:ln w="21590">
              <a:solidFill>
                <a:srgbClr val="FF0000"/>
              </a:solidFill>
              <a:prstDash val="dot"/>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97445A90-B8E8-BA40-B75D-3F9C18811A48}"/>
              </a:ext>
            </a:extLst>
          </p:cNvPr>
          <p:cNvSpPr>
            <a:spLocks noChangeArrowheads="1"/>
          </p:cNvSpPr>
          <p:nvPr/>
        </p:nvSpPr>
        <p:spPr bwMode="auto">
          <a:xfrm>
            <a:off x="302836" y="3709838"/>
            <a:ext cx="8538326" cy="2671505"/>
          </a:xfrm>
          <a:prstGeom prst="rect">
            <a:avLst/>
          </a:prstGeom>
          <a:solidFill>
            <a:schemeClr val="tx2">
              <a:lumMod val="20000"/>
              <a:lumOff val="80000"/>
            </a:schemeClr>
          </a:solidFill>
          <a:ln>
            <a:noFill/>
          </a:ln>
          <a:effectLst/>
        </p:spPr>
        <p:txBody>
          <a:bodyPr lIns="99207" tIns="51588" rIns="99207" bIns="51588"/>
          <a:lstStyle/>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Amplitude of first baroclinic, first meridional mode Rossby wave at the southern tip of Sri Lanka is 70% of its maximum at 4</a:t>
            </a:r>
            <a:r>
              <a:rPr lang="en-US" b="1" baseline="30000" dirty="0">
                <a:solidFill>
                  <a:srgbClr val="0000FF"/>
                </a:solidFill>
                <a:latin typeface="Times New Roman"/>
                <a:ea typeface="Osaka"/>
                <a:cs typeface="Times New Roman"/>
              </a:rPr>
              <a:t>o</a:t>
            </a:r>
            <a:r>
              <a:rPr lang="en-US" b="1" dirty="0">
                <a:solidFill>
                  <a:srgbClr val="0000FF"/>
                </a:solidFill>
                <a:latin typeface="Times New Roman"/>
                <a:ea typeface="Osaka"/>
                <a:cs typeface="Times New Roman"/>
              </a:rPr>
              <a:t>N =&gt; equatorial and NIO coastal waveguides intersect at the Sri Lankan coast</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FF"/>
              </a:solidFill>
              <a:latin typeface="Times New Roman"/>
              <a:ea typeface="Osaka"/>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Equatorial Rossby waves can potentially trigger Kelvin wave signals at the Sri Lankan coast</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FF"/>
              </a:solidFill>
              <a:latin typeface="Times New Roman"/>
              <a:ea typeface="Osaka"/>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FF0000"/>
                </a:solidFill>
                <a:latin typeface="Times New Roman"/>
                <a:ea typeface="Osaka"/>
                <a:cs typeface="Times New Roman"/>
              </a:rPr>
              <a:t>Suggestive of a new “direct” connection between the equatorial and the NIO coastal waveguides, which we refer to as EQD</a:t>
            </a:r>
          </a:p>
          <a:p>
            <a:pPr marL="285750" indent="-285750" algn="ctr"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FF"/>
              </a:solidFill>
              <a:latin typeface="Times New Roman"/>
              <a:ea typeface="Osaka"/>
              <a:cs typeface="Times New Roman"/>
            </a:endParaRPr>
          </a:p>
        </p:txBody>
      </p:sp>
      <p:sp>
        <p:nvSpPr>
          <p:cNvPr id="24" name="Rectangle 23">
            <a:extLst>
              <a:ext uri="{FF2B5EF4-FFF2-40B4-BE49-F238E27FC236}">
                <a16:creationId xmlns:a16="http://schemas.microsoft.com/office/drawing/2014/main" id="{8ABA74D1-D25F-B148-9492-546A988EFED6}"/>
              </a:ext>
            </a:extLst>
          </p:cNvPr>
          <p:cNvSpPr>
            <a:spLocks noChangeArrowheads="1"/>
          </p:cNvSpPr>
          <p:nvPr/>
        </p:nvSpPr>
        <p:spPr bwMode="auto">
          <a:xfrm>
            <a:off x="5082626" y="476657"/>
            <a:ext cx="3593765" cy="747186"/>
          </a:xfrm>
          <a:prstGeom prst="rect">
            <a:avLst/>
          </a:prstGeom>
          <a:solidFill>
            <a:schemeClr val="bg1">
              <a:lumMod val="85000"/>
            </a:schemeClr>
          </a:solidFill>
          <a:ln>
            <a:noFill/>
          </a:ln>
          <a:effectLst/>
        </p:spPr>
        <p:txBody>
          <a:bodyPr lIns="99207" tIns="51588" rIns="99207" bIns="51588"/>
          <a:lstStyle/>
          <a:p>
            <a:pPr algn="ctr" fontAlgn="auto">
              <a:spcBef>
                <a:spcPts val="0"/>
              </a:spcBef>
              <a:spcAft>
                <a:spcPts val="0"/>
              </a:spcAft>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400" b="1" dirty="0">
                <a:solidFill>
                  <a:srgbClr val="000000"/>
                </a:solidFill>
                <a:latin typeface="Times New Roman"/>
                <a:ea typeface="+mn-ea"/>
                <a:cs typeface="Times New Roman"/>
              </a:rPr>
              <a:t>Fig 2. Theoretical meridional structures of Kelvin and first meridional mode Rossby waves</a:t>
            </a:r>
          </a:p>
        </p:txBody>
      </p:sp>
    </p:spTree>
    <p:extLst>
      <p:ext uri="{BB962C8B-B14F-4D97-AF65-F5344CB8AC3E}">
        <p14:creationId xmlns:p14="http://schemas.microsoft.com/office/powerpoint/2010/main" val="47706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0195" y="650864"/>
            <a:ext cx="3605179" cy="1477328"/>
          </a:xfrm>
          <a:prstGeom prst="rect">
            <a:avLst/>
          </a:prstGeom>
          <a:solidFill>
            <a:schemeClr val="bg1">
              <a:lumMod val="75000"/>
              <a:alpha val="50999"/>
            </a:schemeClr>
          </a:solidFill>
        </p:spPr>
        <p:txBody>
          <a:bodyPr wrap="square" rtlCol="0">
            <a:spAutoFit/>
          </a:bodyPr>
          <a:lstStyle/>
          <a:p>
            <a:pPr algn="ctr"/>
            <a:r>
              <a:rPr lang="en-US" sz="1800" b="1" dirty="0">
                <a:solidFill>
                  <a:schemeClr val="tx1"/>
                </a:solidFill>
                <a:latin typeface="Times New Roman"/>
                <a:cs typeface="Times New Roman"/>
              </a:rPr>
              <a:t>Fig 3. Idealized experiment</a:t>
            </a:r>
            <a:r>
              <a:rPr lang="en-US" b="1" dirty="0">
                <a:latin typeface="Times New Roman"/>
                <a:cs typeface="Times New Roman"/>
              </a:rPr>
              <a:t> with a linear, continuously stratified (LCS) model</a:t>
            </a:r>
            <a:endParaRPr lang="en-US" sz="1800" b="1" dirty="0">
              <a:solidFill>
                <a:schemeClr val="tx1"/>
              </a:solidFill>
              <a:latin typeface="Times New Roman"/>
              <a:cs typeface="Times New Roman"/>
            </a:endParaRPr>
          </a:p>
          <a:p>
            <a:pPr algn="ctr"/>
            <a:r>
              <a:rPr lang="en-US" sz="1800" b="1" dirty="0">
                <a:solidFill>
                  <a:srgbClr val="0000FF"/>
                </a:solidFill>
                <a:latin typeface="Times New Roman"/>
                <a:cs typeface="Times New Roman"/>
              </a:rPr>
              <a:t>Response to equatorial westerly wind burst</a:t>
            </a:r>
          </a:p>
        </p:txBody>
      </p:sp>
      <p:sp>
        <p:nvSpPr>
          <p:cNvPr id="15"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Demonstration of the new direct connection (EQD)</a:t>
            </a:r>
          </a:p>
        </p:txBody>
      </p:sp>
      <p:sp>
        <p:nvSpPr>
          <p:cNvPr id="14" name="TextBox 13">
            <a:extLst>
              <a:ext uri="{FF2B5EF4-FFF2-40B4-BE49-F238E27FC236}">
                <a16:creationId xmlns:a16="http://schemas.microsoft.com/office/drawing/2014/main" id="{0DB13117-24A5-5F43-8650-B668CBA53624}"/>
              </a:ext>
            </a:extLst>
          </p:cNvPr>
          <p:cNvSpPr txBox="1"/>
          <p:nvPr/>
        </p:nvSpPr>
        <p:spPr>
          <a:xfrm>
            <a:off x="580195" y="2916462"/>
            <a:ext cx="3605179" cy="3139321"/>
          </a:xfrm>
          <a:prstGeom prst="rect">
            <a:avLst/>
          </a:prstGeom>
          <a:noFill/>
          <a:ln w="19050" cmpd="sng">
            <a:solidFill>
              <a:schemeClr val="tx1"/>
            </a:solidFill>
          </a:ln>
        </p:spPr>
        <p:txBody>
          <a:bodyPr wrap="square" rtlCol="0">
            <a:spAutoFit/>
          </a:bodyPr>
          <a:lstStyle/>
          <a:p>
            <a:r>
              <a:rPr lang="en-US" b="1" dirty="0">
                <a:latin typeface="Times New Roman"/>
                <a:cs typeface="Times New Roman"/>
              </a:rPr>
              <a:t>Suggests that there is indeed a direct connection at the southern tip of India (EQD) associated with equatorial Rossby waves</a:t>
            </a:r>
          </a:p>
          <a:p>
            <a:endParaRPr lang="en-US" b="1" dirty="0">
              <a:solidFill>
                <a:srgbClr val="FF0000"/>
              </a:solidFill>
              <a:latin typeface="Times New Roman"/>
              <a:cs typeface="Times New Roman"/>
            </a:endParaRPr>
          </a:p>
          <a:p>
            <a:r>
              <a:rPr lang="en-US" b="1" dirty="0">
                <a:solidFill>
                  <a:srgbClr val="FF0000"/>
                </a:solidFill>
                <a:latin typeface="Times New Roman"/>
                <a:cs typeface="Times New Roman"/>
              </a:rPr>
              <a:t>Role of this EQD process for WCI sea level variability has so far not been explored in the literature!</a:t>
            </a:r>
          </a:p>
          <a:p>
            <a:endParaRPr lang="en-US" b="1" dirty="0">
              <a:solidFill>
                <a:srgbClr val="FF0000"/>
              </a:solidFill>
              <a:latin typeface="Times New Roman"/>
              <a:cs typeface="Times New Roman"/>
            </a:endParaRPr>
          </a:p>
          <a:p>
            <a:r>
              <a:rPr lang="en-US" b="1" dirty="0">
                <a:solidFill>
                  <a:srgbClr val="FF0000"/>
                </a:solidFill>
                <a:latin typeface="Times New Roman"/>
                <a:cs typeface="Times New Roman"/>
              </a:rPr>
              <a:t>Respective EQD &amp; EQB contributions?</a:t>
            </a:r>
          </a:p>
        </p:txBody>
      </p:sp>
      <p:pic>
        <p:nvPicPr>
          <p:cNvPr id="27" name="Picture 22">
            <a:extLst>
              <a:ext uri="{FF2B5EF4-FFF2-40B4-BE49-F238E27FC236}">
                <a16:creationId xmlns:a16="http://schemas.microsoft.com/office/drawing/2014/main" id="{585DE088-A35B-934E-BE04-5469A5B565A1}"/>
              </a:ext>
            </a:extLst>
          </p:cNvPr>
          <p:cNvPicPr/>
          <p:nvPr/>
        </p:nvPicPr>
        <p:blipFill rotWithShape="1">
          <a:blip r:embed="rId2"/>
          <a:srcRect t="66719" r="1330" b="25715"/>
          <a:stretch/>
        </p:blipFill>
        <p:spPr>
          <a:xfrm>
            <a:off x="4478215" y="650864"/>
            <a:ext cx="3904901" cy="384432"/>
          </a:xfrm>
          <a:prstGeom prst="rect">
            <a:avLst/>
          </a:prstGeom>
        </p:spPr>
      </p:pic>
      <p:grpSp>
        <p:nvGrpSpPr>
          <p:cNvPr id="20" name="Groupe 19">
            <a:extLst>
              <a:ext uri="{FF2B5EF4-FFF2-40B4-BE49-F238E27FC236}">
                <a16:creationId xmlns:a16="http://schemas.microsoft.com/office/drawing/2014/main" id="{1001D137-4ACC-324A-A205-8C7048563424}"/>
              </a:ext>
            </a:extLst>
          </p:cNvPr>
          <p:cNvGrpSpPr/>
          <p:nvPr/>
        </p:nvGrpSpPr>
        <p:grpSpPr>
          <a:xfrm>
            <a:off x="5108984" y="982868"/>
            <a:ext cx="2981448" cy="5840416"/>
            <a:chOff x="5537933" y="1128001"/>
            <a:chExt cx="2123550" cy="4654066"/>
          </a:xfrm>
        </p:grpSpPr>
        <p:pic>
          <p:nvPicPr>
            <p:cNvPr id="26" name="Picture 22">
              <a:extLst>
                <a:ext uri="{FF2B5EF4-FFF2-40B4-BE49-F238E27FC236}">
                  <a16:creationId xmlns:a16="http://schemas.microsoft.com/office/drawing/2014/main" id="{04E2ED3A-DAAB-4F45-880A-39B27965867E}"/>
                </a:ext>
              </a:extLst>
            </p:cNvPr>
            <p:cNvPicPr/>
            <p:nvPr/>
          </p:nvPicPr>
          <p:blipFill rotWithShape="1">
            <a:blip r:embed="rId2"/>
            <a:srcRect r="48583" b="34207"/>
            <a:stretch/>
          </p:blipFill>
          <p:spPr>
            <a:xfrm>
              <a:off x="5537933" y="1128001"/>
              <a:ext cx="2123550" cy="3343100"/>
            </a:xfrm>
            <a:prstGeom prst="rect">
              <a:avLst/>
            </a:prstGeom>
          </p:spPr>
        </p:pic>
        <p:pic>
          <p:nvPicPr>
            <p:cNvPr id="28" name="Picture 22">
              <a:extLst>
                <a:ext uri="{FF2B5EF4-FFF2-40B4-BE49-F238E27FC236}">
                  <a16:creationId xmlns:a16="http://schemas.microsoft.com/office/drawing/2014/main" id="{0AB89BD3-480A-AC48-AD03-D114BDA7E253}"/>
                </a:ext>
              </a:extLst>
            </p:cNvPr>
            <p:cNvPicPr/>
            <p:nvPr/>
          </p:nvPicPr>
          <p:blipFill rotWithShape="1">
            <a:blip r:embed="rId2"/>
            <a:srcRect t="73853" r="48583" b="347"/>
            <a:stretch/>
          </p:blipFill>
          <p:spPr>
            <a:xfrm>
              <a:off x="5537933" y="4471101"/>
              <a:ext cx="2123550" cy="1310966"/>
            </a:xfrm>
            <a:prstGeom prst="rect">
              <a:avLst/>
            </a:prstGeom>
          </p:spPr>
        </p:pic>
      </p:grpSp>
      <p:sp>
        <p:nvSpPr>
          <p:cNvPr id="13" name="ZoneTexte 12">
            <a:extLst>
              <a:ext uri="{FF2B5EF4-FFF2-40B4-BE49-F238E27FC236}">
                <a16:creationId xmlns:a16="http://schemas.microsoft.com/office/drawing/2014/main" id="{37EB7209-3B6F-EF4B-9723-99C6C1364272}"/>
              </a:ext>
            </a:extLst>
          </p:cNvPr>
          <p:cNvSpPr txBox="1"/>
          <p:nvPr/>
        </p:nvSpPr>
        <p:spPr>
          <a:xfrm>
            <a:off x="8241223" y="532820"/>
            <a:ext cx="434734" cy="338554"/>
          </a:xfrm>
          <a:prstGeom prst="rect">
            <a:avLst/>
          </a:prstGeom>
          <a:noFill/>
        </p:spPr>
        <p:txBody>
          <a:bodyPr wrap="none" rtlCol="0">
            <a:spAutoFit/>
          </a:bodyPr>
          <a:lstStyle/>
          <a:p>
            <a:r>
              <a:rPr lang="en-GB" sz="1600" dirty="0"/>
              <a:t>cm</a:t>
            </a:r>
          </a:p>
        </p:txBody>
      </p:sp>
      <p:sp>
        <p:nvSpPr>
          <p:cNvPr id="6" name="Forme libre 5">
            <a:extLst>
              <a:ext uri="{FF2B5EF4-FFF2-40B4-BE49-F238E27FC236}">
                <a16:creationId xmlns:a16="http://schemas.microsoft.com/office/drawing/2014/main" id="{D88E2786-F0D3-EF44-BC05-8C333E566723}"/>
              </a:ext>
            </a:extLst>
          </p:cNvPr>
          <p:cNvSpPr/>
          <p:nvPr/>
        </p:nvSpPr>
        <p:spPr>
          <a:xfrm>
            <a:off x="6574409" y="2749336"/>
            <a:ext cx="742567" cy="595281"/>
          </a:xfrm>
          <a:custGeom>
            <a:avLst/>
            <a:gdLst>
              <a:gd name="connsiteX0" fmla="*/ 742567 w 742567"/>
              <a:gd name="connsiteY0" fmla="*/ 595281 h 595281"/>
              <a:gd name="connsiteX1" fmla="*/ 429584 w 742567"/>
              <a:gd name="connsiteY1" fmla="*/ 521638 h 595281"/>
              <a:gd name="connsiteX2" fmla="*/ 270024 w 742567"/>
              <a:gd name="connsiteY2" fmla="*/ 374352 h 595281"/>
              <a:gd name="connsiteX3" fmla="*/ 0 w 742567"/>
              <a:gd name="connsiteY3" fmla="*/ 0 h 595281"/>
            </a:gdLst>
            <a:ahLst/>
            <a:cxnLst>
              <a:cxn ang="0">
                <a:pos x="connsiteX0" y="connsiteY0"/>
              </a:cxn>
              <a:cxn ang="0">
                <a:pos x="connsiteX1" y="connsiteY1"/>
              </a:cxn>
              <a:cxn ang="0">
                <a:pos x="connsiteX2" y="connsiteY2"/>
              </a:cxn>
              <a:cxn ang="0">
                <a:pos x="connsiteX3" y="connsiteY3"/>
              </a:cxn>
            </a:cxnLst>
            <a:rect l="l" t="t" r="r" b="b"/>
            <a:pathLst>
              <a:path w="742567" h="595281">
                <a:moveTo>
                  <a:pt x="742567" y="595281"/>
                </a:moveTo>
                <a:cubicBezTo>
                  <a:pt x="625454" y="576870"/>
                  <a:pt x="508341" y="558459"/>
                  <a:pt x="429584" y="521638"/>
                </a:cubicBezTo>
                <a:cubicBezTo>
                  <a:pt x="350827" y="484817"/>
                  <a:pt x="341621" y="461292"/>
                  <a:pt x="270024" y="374352"/>
                </a:cubicBezTo>
                <a:cubicBezTo>
                  <a:pt x="198427" y="287412"/>
                  <a:pt x="99213" y="143706"/>
                  <a:pt x="0" y="0"/>
                </a:cubicBezTo>
              </a:path>
            </a:pathLst>
          </a:custGeom>
          <a:noFill/>
          <a:ln w="57150">
            <a:solidFill>
              <a:srgbClr val="0216FB"/>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ZoneTexte 11">
            <a:extLst>
              <a:ext uri="{FF2B5EF4-FFF2-40B4-BE49-F238E27FC236}">
                <a16:creationId xmlns:a16="http://schemas.microsoft.com/office/drawing/2014/main" id="{47C99763-8412-8C41-BB5B-F4C3DBD35EAD}"/>
              </a:ext>
            </a:extLst>
          </p:cNvPr>
          <p:cNvSpPr txBox="1"/>
          <p:nvPr/>
        </p:nvSpPr>
        <p:spPr>
          <a:xfrm>
            <a:off x="6236282" y="2975285"/>
            <a:ext cx="597471" cy="369332"/>
          </a:xfrm>
          <a:prstGeom prst="rect">
            <a:avLst/>
          </a:prstGeom>
          <a:noFill/>
        </p:spPr>
        <p:txBody>
          <a:bodyPr wrap="none" rtlCol="0">
            <a:spAutoFit/>
          </a:bodyPr>
          <a:lstStyle/>
          <a:p>
            <a:r>
              <a:rPr lang="en-GB" b="1" dirty="0">
                <a:solidFill>
                  <a:srgbClr val="0216FB"/>
                </a:solidFill>
              </a:rPr>
              <a:t>EQD</a:t>
            </a:r>
          </a:p>
        </p:txBody>
      </p:sp>
      <p:sp>
        <p:nvSpPr>
          <p:cNvPr id="24" name="ZoneTexte 23">
            <a:extLst>
              <a:ext uri="{FF2B5EF4-FFF2-40B4-BE49-F238E27FC236}">
                <a16:creationId xmlns:a16="http://schemas.microsoft.com/office/drawing/2014/main" id="{44115E5E-0281-D145-AEA0-D246CAEBF529}"/>
              </a:ext>
            </a:extLst>
          </p:cNvPr>
          <p:cNvSpPr txBox="1"/>
          <p:nvPr/>
        </p:nvSpPr>
        <p:spPr>
          <a:xfrm>
            <a:off x="6283688" y="4348587"/>
            <a:ext cx="581441" cy="369332"/>
          </a:xfrm>
          <a:prstGeom prst="rect">
            <a:avLst/>
          </a:prstGeom>
          <a:noFill/>
        </p:spPr>
        <p:txBody>
          <a:bodyPr wrap="none" rtlCol="0">
            <a:spAutoFit/>
          </a:bodyPr>
          <a:lstStyle/>
          <a:p>
            <a:r>
              <a:rPr lang="en-GB" b="1" dirty="0">
                <a:solidFill>
                  <a:srgbClr val="FF0000"/>
                </a:solidFill>
              </a:rPr>
              <a:t>EQB</a:t>
            </a:r>
          </a:p>
        </p:txBody>
      </p:sp>
      <p:sp>
        <p:nvSpPr>
          <p:cNvPr id="29" name="Forme libre 28">
            <a:extLst>
              <a:ext uri="{FF2B5EF4-FFF2-40B4-BE49-F238E27FC236}">
                <a16:creationId xmlns:a16="http://schemas.microsoft.com/office/drawing/2014/main" id="{8A1A0CFE-A204-6042-8C86-14F95A0CF3DA}"/>
              </a:ext>
            </a:extLst>
          </p:cNvPr>
          <p:cNvSpPr/>
          <p:nvPr/>
        </p:nvSpPr>
        <p:spPr>
          <a:xfrm>
            <a:off x="6829622" y="4070150"/>
            <a:ext cx="977489" cy="556875"/>
          </a:xfrm>
          <a:custGeom>
            <a:avLst/>
            <a:gdLst>
              <a:gd name="connsiteX0" fmla="*/ 920706 w 977489"/>
              <a:gd name="connsiteY0" fmla="*/ 464013 h 556875"/>
              <a:gd name="connsiteX1" fmla="*/ 977462 w 977489"/>
              <a:gd name="connsiteY1" fmla="*/ 356807 h 556875"/>
              <a:gd name="connsiteX2" fmla="*/ 914400 w 977489"/>
              <a:gd name="connsiteY2" fmla="*/ 243296 h 556875"/>
              <a:gd name="connsiteX3" fmla="*/ 832419 w 977489"/>
              <a:gd name="connsiteY3" fmla="*/ 110865 h 556875"/>
              <a:gd name="connsiteX4" fmla="*/ 819807 w 977489"/>
              <a:gd name="connsiteY4" fmla="*/ 35191 h 556875"/>
              <a:gd name="connsiteX5" fmla="*/ 605396 w 977489"/>
              <a:gd name="connsiteY5" fmla="*/ 9966 h 556875"/>
              <a:gd name="connsiteX6" fmla="*/ 390985 w 977489"/>
              <a:gd name="connsiteY6" fmla="*/ 199152 h 556875"/>
              <a:gd name="connsiteX7" fmla="*/ 416210 w 977489"/>
              <a:gd name="connsiteY7" fmla="*/ 407257 h 556875"/>
              <a:gd name="connsiteX8" fmla="*/ 397291 w 977489"/>
              <a:gd name="connsiteY8" fmla="*/ 533381 h 556875"/>
              <a:gd name="connsiteX9" fmla="*/ 220717 w 977489"/>
              <a:gd name="connsiteY9" fmla="*/ 545993 h 556875"/>
              <a:gd name="connsiteX10" fmla="*/ 94593 w 977489"/>
              <a:gd name="connsiteY10" fmla="*/ 413563 h 556875"/>
              <a:gd name="connsiteX11" fmla="*/ 0 w 977489"/>
              <a:gd name="connsiteY11" fmla="*/ 230683 h 5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489" h="556875">
                <a:moveTo>
                  <a:pt x="920706" y="464013"/>
                </a:moveTo>
                <a:cubicBezTo>
                  <a:pt x="949609" y="428803"/>
                  <a:pt x="978513" y="393593"/>
                  <a:pt x="977462" y="356807"/>
                </a:cubicBezTo>
                <a:cubicBezTo>
                  <a:pt x="976411" y="320021"/>
                  <a:pt x="938574" y="284286"/>
                  <a:pt x="914400" y="243296"/>
                </a:cubicBezTo>
                <a:cubicBezTo>
                  <a:pt x="890226" y="202306"/>
                  <a:pt x="848184" y="145549"/>
                  <a:pt x="832419" y="110865"/>
                </a:cubicBezTo>
                <a:cubicBezTo>
                  <a:pt x="816654" y="76181"/>
                  <a:pt x="857644" y="52007"/>
                  <a:pt x="819807" y="35191"/>
                </a:cubicBezTo>
                <a:cubicBezTo>
                  <a:pt x="781970" y="18375"/>
                  <a:pt x="676866" y="-17361"/>
                  <a:pt x="605396" y="9966"/>
                </a:cubicBezTo>
                <a:cubicBezTo>
                  <a:pt x="533926" y="37293"/>
                  <a:pt x="422516" y="132937"/>
                  <a:pt x="390985" y="199152"/>
                </a:cubicBezTo>
                <a:cubicBezTo>
                  <a:pt x="359454" y="265367"/>
                  <a:pt x="415159" y="351552"/>
                  <a:pt x="416210" y="407257"/>
                </a:cubicBezTo>
                <a:cubicBezTo>
                  <a:pt x="417261" y="462962"/>
                  <a:pt x="429873" y="510258"/>
                  <a:pt x="397291" y="533381"/>
                </a:cubicBezTo>
                <a:cubicBezTo>
                  <a:pt x="364709" y="556504"/>
                  <a:pt x="271167" y="565963"/>
                  <a:pt x="220717" y="545993"/>
                </a:cubicBezTo>
                <a:cubicBezTo>
                  <a:pt x="170267" y="526023"/>
                  <a:pt x="131379" y="466115"/>
                  <a:pt x="94593" y="413563"/>
                </a:cubicBezTo>
                <a:cubicBezTo>
                  <a:pt x="57807" y="361011"/>
                  <a:pt x="28903" y="295847"/>
                  <a:pt x="0" y="230683"/>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orme libre 29">
            <a:extLst>
              <a:ext uri="{FF2B5EF4-FFF2-40B4-BE49-F238E27FC236}">
                <a16:creationId xmlns:a16="http://schemas.microsoft.com/office/drawing/2014/main" id="{60504D3C-606F-AA48-B0A3-A73226136C19}"/>
              </a:ext>
            </a:extLst>
          </p:cNvPr>
          <p:cNvSpPr/>
          <p:nvPr/>
        </p:nvSpPr>
        <p:spPr>
          <a:xfrm>
            <a:off x="6865129" y="1448415"/>
            <a:ext cx="977489" cy="556875"/>
          </a:xfrm>
          <a:custGeom>
            <a:avLst/>
            <a:gdLst>
              <a:gd name="connsiteX0" fmla="*/ 920706 w 977489"/>
              <a:gd name="connsiteY0" fmla="*/ 464013 h 556875"/>
              <a:gd name="connsiteX1" fmla="*/ 977462 w 977489"/>
              <a:gd name="connsiteY1" fmla="*/ 356807 h 556875"/>
              <a:gd name="connsiteX2" fmla="*/ 914400 w 977489"/>
              <a:gd name="connsiteY2" fmla="*/ 243296 h 556875"/>
              <a:gd name="connsiteX3" fmla="*/ 832419 w 977489"/>
              <a:gd name="connsiteY3" fmla="*/ 110865 h 556875"/>
              <a:gd name="connsiteX4" fmla="*/ 819807 w 977489"/>
              <a:gd name="connsiteY4" fmla="*/ 35191 h 556875"/>
              <a:gd name="connsiteX5" fmla="*/ 605396 w 977489"/>
              <a:gd name="connsiteY5" fmla="*/ 9966 h 556875"/>
              <a:gd name="connsiteX6" fmla="*/ 390985 w 977489"/>
              <a:gd name="connsiteY6" fmla="*/ 199152 h 556875"/>
              <a:gd name="connsiteX7" fmla="*/ 416210 w 977489"/>
              <a:gd name="connsiteY7" fmla="*/ 407257 h 556875"/>
              <a:gd name="connsiteX8" fmla="*/ 397291 w 977489"/>
              <a:gd name="connsiteY8" fmla="*/ 533381 h 556875"/>
              <a:gd name="connsiteX9" fmla="*/ 220717 w 977489"/>
              <a:gd name="connsiteY9" fmla="*/ 545993 h 556875"/>
              <a:gd name="connsiteX10" fmla="*/ 94593 w 977489"/>
              <a:gd name="connsiteY10" fmla="*/ 413563 h 556875"/>
              <a:gd name="connsiteX11" fmla="*/ 0 w 977489"/>
              <a:gd name="connsiteY11" fmla="*/ 230683 h 5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489" h="556875">
                <a:moveTo>
                  <a:pt x="920706" y="464013"/>
                </a:moveTo>
                <a:cubicBezTo>
                  <a:pt x="949609" y="428803"/>
                  <a:pt x="978513" y="393593"/>
                  <a:pt x="977462" y="356807"/>
                </a:cubicBezTo>
                <a:cubicBezTo>
                  <a:pt x="976411" y="320021"/>
                  <a:pt x="938574" y="284286"/>
                  <a:pt x="914400" y="243296"/>
                </a:cubicBezTo>
                <a:cubicBezTo>
                  <a:pt x="890226" y="202306"/>
                  <a:pt x="848184" y="145549"/>
                  <a:pt x="832419" y="110865"/>
                </a:cubicBezTo>
                <a:cubicBezTo>
                  <a:pt x="816654" y="76181"/>
                  <a:pt x="857644" y="52007"/>
                  <a:pt x="819807" y="35191"/>
                </a:cubicBezTo>
                <a:cubicBezTo>
                  <a:pt x="781970" y="18375"/>
                  <a:pt x="676866" y="-17361"/>
                  <a:pt x="605396" y="9966"/>
                </a:cubicBezTo>
                <a:cubicBezTo>
                  <a:pt x="533926" y="37293"/>
                  <a:pt x="422516" y="132937"/>
                  <a:pt x="390985" y="199152"/>
                </a:cubicBezTo>
                <a:cubicBezTo>
                  <a:pt x="359454" y="265367"/>
                  <a:pt x="415159" y="351552"/>
                  <a:pt x="416210" y="407257"/>
                </a:cubicBezTo>
                <a:cubicBezTo>
                  <a:pt x="417261" y="462962"/>
                  <a:pt x="429873" y="510258"/>
                  <a:pt x="397291" y="533381"/>
                </a:cubicBezTo>
                <a:cubicBezTo>
                  <a:pt x="364709" y="556504"/>
                  <a:pt x="271167" y="565963"/>
                  <a:pt x="220717" y="545993"/>
                </a:cubicBezTo>
                <a:cubicBezTo>
                  <a:pt x="170267" y="526023"/>
                  <a:pt x="131379" y="466115"/>
                  <a:pt x="94593" y="413563"/>
                </a:cubicBezTo>
                <a:cubicBezTo>
                  <a:pt x="57807" y="361011"/>
                  <a:pt x="28903" y="295847"/>
                  <a:pt x="0" y="230683"/>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30">
            <a:extLst>
              <a:ext uri="{FF2B5EF4-FFF2-40B4-BE49-F238E27FC236}">
                <a16:creationId xmlns:a16="http://schemas.microsoft.com/office/drawing/2014/main" id="{57B3B42A-CD5D-B04A-90CC-BB7D8336382F}"/>
              </a:ext>
            </a:extLst>
          </p:cNvPr>
          <p:cNvSpPr/>
          <p:nvPr/>
        </p:nvSpPr>
        <p:spPr>
          <a:xfrm>
            <a:off x="6595125" y="1472444"/>
            <a:ext cx="742567" cy="595281"/>
          </a:xfrm>
          <a:custGeom>
            <a:avLst/>
            <a:gdLst>
              <a:gd name="connsiteX0" fmla="*/ 742567 w 742567"/>
              <a:gd name="connsiteY0" fmla="*/ 595281 h 595281"/>
              <a:gd name="connsiteX1" fmla="*/ 429584 w 742567"/>
              <a:gd name="connsiteY1" fmla="*/ 521638 h 595281"/>
              <a:gd name="connsiteX2" fmla="*/ 270024 w 742567"/>
              <a:gd name="connsiteY2" fmla="*/ 374352 h 595281"/>
              <a:gd name="connsiteX3" fmla="*/ 0 w 742567"/>
              <a:gd name="connsiteY3" fmla="*/ 0 h 595281"/>
            </a:gdLst>
            <a:ahLst/>
            <a:cxnLst>
              <a:cxn ang="0">
                <a:pos x="connsiteX0" y="connsiteY0"/>
              </a:cxn>
              <a:cxn ang="0">
                <a:pos x="connsiteX1" y="connsiteY1"/>
              </a:cxn>
              <a:cxn ang="0">
                <a:pos x="connsiteX2" y="connsiteY2"/>
              </a:cxn>
              <a:cxn ang="0">
                <a:pos x="connsiteX3" y="connsiteY3"/>
              </a:cxn>
            </a:cxnLst>
            <a:rect l="l" t="t" r="r" b="b"/>
            <a:pathLst>
              <a:path w="742567" h="595281">
                <a:moveTo>
                  <a:pt x="742567" y="595281"/>
                </a:moveTo>
                <a:cubicBezTo>
                  <a:pt x="625454" y="576870"/>
                  <a:pt x="508341" y="558459"/>
                  <a:pt x="429584" y="521638"/>
                </a:cubicBezTo>
                <a:cubicBezTo>
                  <a:pt x="350827" y="484817"/>
                  <a:pt x="341621" y="461292"/>
                  <a:pt x="270024" y="374352"/>
                </a:cubicBezTo>
                <a:cubicBezTo>
                  <a:pt x="198427" y="287412"/>
                  <a:pt x="99213" y="143706"/>
                  <a:pt x="0" y="0"/>
                </a:cubicBezTo>
              </a:path>
            </a:pathLst>
          </a:custGeom>
          <a:noFill/>
          <a:ln w="57150">
            <a:solidFill>
              <a:srgbClr val="0216FB"/>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51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428017" y="5463793"/>
            <a:ext cx="8127551" cy="646331"/>
          </a:xfrm>
          <a:prstGeom prst="rect">
            <a:avLst/>
          </a:prstGeom>
          <a:noFill/>
          <a:ln w="19050" cmpd="sng">
            <a:solidFill>
              <a:schemeClr val="tx1"/>
            </a:solidFill>
          </a:ln>
        </p:spPr>
        <p:txBody>
          <a:bodyPr wrap="square" rtlCol="0">
            <a:spAutoFit/>
          </a:bodyPr>
          <a:lstStyle/>
          <a:p>
            <a:pPr algn="ctr"/>
            <a:r>
              <a:rPr lang="en-US" b="1" dirty="0">
                <a:solidFill>
                  <a:srgbClr val="FF0000"/>
                </a:solidFill>
                <a:latin typeface="Times New Roman"/>
                <a:cs typeface="Times New Roman"/>
              </a:rPr>
              <a:t>What is the role of wind stress forcing near Sri Lanka (ST process) for </a:t>
            </a:r>
            <a:r>
              <a:rPr lang="en-US" b="1" dirty="0" err="1">
                <a:solidFill>
                  <a:srgbClr val="FF0000"/>
                </a:solidFill>
                <a:latin typeface="Times New Roman"/>
                <a:cs typeface="Times New Roman"/>
              </a:rPr>
              <a:t>intraseasonal</a:t>
            </a:r>
            <a:r>
              <a:rPr lang="en-US" b="1" dirty="0">
                <a:solidFill>
                  <a:srgbClr val="FF0000"/>
                </a:solidFill>
                <a:latin typeface="Times New Roman"/>
                <a:cs typeface="Times New Roman"/>
              </a:rPr>
              <a:t> sea level variability along WCI?</a:t>
            </a:r>
          </a:p>
        </p:txBody>
      </p:sp>
      <p:sp>
        <p:nvSpPr>
          <p:cNvPr id="17"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The forcing hotspots</a:t>
            </a:r>
          </a:p>
        </p:txBody>
      </p:sp>
      <p:grpSp>
        <p:nvGrpSpPr>
          <p:cNvPr id="31" name="Group 30">
            <a:extLst>
              <a:ext uri="{FF2B5EF4-FFF2-40B4-BE49-F238E27FC236}">
                <a16:creationId xmlns:a16="http://schemas.microsoft.com/office/drawing/2014/main" id="{5F3BE52E-DC45-7542-B1D8-0D0756C32C58}"/>
              </a:ext>
            </a:extLst>
          </p:cNvPr>
          <p:cNvGrpSpPr/>
          <p:nvPr/>
        </p:nvGrpSpPr>
        <p:grpSpPr>
          <a:xfrm>
            <a:off x="618786" y="806186"/>
            <a:ext cx="7936781" cy="3429370"/>
            <a:chOff x="618786" y="806186"/>
            <a:chExt cx="7936781" cy="3429370"/>
          </a:xfrm>
        </p:grpSpPr>
        <p:pic>
          <p:nvPicPr>
            <p:cNvPr id="30" name="Picture 29">
              <a:extLst>
                <a:ext uri="{FF2B5EF4-FFF2-40B4-BE49-F238E27FC236}">
                  <a16:creationId xmlns:a16="http://schemas.microsoft.com/office/drawing/2014/main" id="{DB9D5C33-095D-B744-A756-F4F1B4CE7A2B}"/>
                </a:ext>
              </a:extLst>
            </p:cNvPr>
            <p:cNvPicPr>
              <a:picLocks noChangeAspect="1"/>
            </p:cNvPicPr>
            <p:nvPr/>
          </p:nvPicPr>
          <p:blipFill>
            <a:blip r:embed="rId2"/>
            <a:stretch>
              <a:fillRect/>
            </a:stretch>
          </p:blipFill>
          <p:spPr>
            <a:xfrm>
              <a:off x="618786" y="806186"/>
              <a:ext cx="5056241" cy="3429370"/>
            </a:xfrm>
            <a:prstGeom prst="rect">
              <a:avLst/>
            </a:prstGeom>
          </p:spPr>
        </p:pic>
        <p:grpSp>
          <p:nvGrpSpPr>
            <p:cNvPr id="11" name="Group 10"/>
            <p:cNvGrpSpPr/>
            <p:nvPr/>
          </p:nvGrpSpPr>
          <p:grpSpPr>
            <a:xfrm>
              <a:off x="724173" y="877314"/>
              <a:ext cx="7831394" cy="2871794"/>
              <a:chOff x="724173" y="797716"/>
              <a:chExt cx="7831394" cy="2871794"/>
            </a:xfrm>
          </p:grpSpPr>
          <p:sp>
            <p:nvSpPr>
              <p:cNvPr id="4" name="Rectangle 3"/>
              <p:cNvSpPr>
                <a:spLocks noChangeArrowheads="1"/>
              </p:cNvSpPr>
              <p:nvPr/>
            </p:nvSpPr>
            <p:spPr bwMode="auto">
              <a:xfrm>
                <a:off x="5675027" y="2034802"/>
                <a:ext cx="2880540" cy="1634708"/>
              </a:xfrm>
              <a:prstGeom prst="rect">
                <a:avLst/>
              </a:prstGeom>
              <a:noFill/>
              <a:ln w="12700" cmpd="sng">
                <a:solidFill>
                  <a:schemeClr val="tx1"/>
                </a:solidFill>
              </a:ln>
              <a:effectLst/>
            </p:spPr>
            <p:txBody>
              <a:bodyPr lIns="99207" tIns="51588" rIns="99207" bIns="51588"/>
              <a:lstStyle/>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600" b="1" dirty="0">
                    <a:solidFill>
                      <a:srgbClr val="0000FF"/>
                    </a:solidFill>
                    <a:latin typeface="Times New Roman"/>
                    <a:ea typeface="Osaka"/>
                    <a:cs typeface="Times New Roman"/>
                  </a:rPr>
                  <a:t>Strong alongshore forcing</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600" b="1" dirty="0">
                    <a:solidFill>
                      <a:srgbClr val="0000FF"/>
                    </a:solidFill>
                    <a:latin typeface="Times New Roman"/>
                    <a:ea typeface="Osaka"/>
                    <a:cs typeface="Times New Roman"/>
                  </a:rPr>
                  <a:t>Strong wind-stress curl forcing</a:t>
                </a:r>
              </a:p>
              <a:p>
                <a:pPr marL="285750" indent="-285750" defTabSz="914400" eaLnBrk="0" hangingPunct="0">
                  <a:buFont typeface="Wingdings" pitchFamily="2" charset="2"/>
                  <a:buChar char="Ø"/>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600" b="1" dirty="0">
                    <a:solidFill>
                      <a:srgbClr val="0000FF"/>
                    </a:solidFill>
                    <a:latin typeface="Times New Roman"/>
                    <a:ea typeface="Osaka"/>
                    <a:cs typeface="Times New Roman"/>
                  </a:rPr>
                  <a:t>Both processes will collectively be referred to as ST process</a:t>
                </a:r>
              </a:p>
            </p:txBody>
          </p:sp>
          <p:sp>
            <p:nvSpPr>
              <p:cNvPr id="3" name="TextBox 2"/>
              <p:cNvSpPr txBox="1"/>
              <p:nvPr/>
            </p:nvSpPr>
            <p:spPr>
              <a:xfrm>
                <a:off x="724173" y="797716"/>
                <a:ext cx="184666" cy="400110"/>
              </a:xfrm>
              <a:prstGeom prst="rect">
                <a:avLst/>
              </a:prstGeom>
              <a:noFill/>
            </p:spPr>
            <p:txBody>
              <a:bodyPr wrap="none" rtlCol="0">
                <a:spAutoFit/>
              </a:bodyPr>
              <a:lstStyle/>
              <a:p>
                <a:endParaRPr lang="en-US"/>
              </a:p>
            </p:txBody>
          </p:sp>
          <p:sp>
            <p:nvSpPr>
              <p:cNvPr id="6" name="Oval 5"/>
              <p:cNvSpPr/>
              <p:nvPr/>
            </p:nvSpPr>
            <p:spPr>
              <a:xfrm>
                <a:off x="3540868" y="2441273"/>
                <a:ext cx="854784" cy="410883"/>
              </a:xfrm>
              <a:prstGeom prst="ellipse">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cxnSpLocks/>
                <a:endCxn id="4" idx="1"/>
              </p:cNvCxnSpPr>
              <p:nvPr/>
            </p:nvCxnSpPr>
            <p:spPr>
              <a:xfrm>
                <a:off x="4301063" y="2719535"/>
                <a:ext cx="1373964" cy="132621"/>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5163762" y="840118"/>
              <a:ext cx="897384" cy="276999"/>
            </a:xfrm>
            <a:prstGeom prst="rect">
              <a:avLst/>
            </a:prstGeom>
            <a:noFill/>
          </p:spPr>
          <p:txBody>
            <a:bodyPr wrap="square" rtlCol="0">
              <a:spAutoFit/>
            </a:bodyPr>
            <a:lstStyle/>
            <a:p>
              <a:r>
                <a:rPr lang="en-US" sz="1200" b="1" dirty="0">
                  <a:solidFill>
                    <a:schemeClr val="tx1"/>
                  </a:solidFill>
                  <a:latin typeface="Times New Roman"/>
                  <a:cs typeface="Times New Roman"/>
                </a:rPr>
                <a:t>N/m</a:t>
              </a:r>
              <a:r>
                <a:rPr lang="en-US" sz="1200" b="1" baseline="30000" dirty="0">
                  <a:solidFill>
                    <a:schemeClr val="tx1"/>
                  </a:solidFill>
                  <a:latin typeface="Times New Roman"/>
                  <a:cs typeface="Times New Roman"/>
                </a:rPr>
                <a:t>2</a:t>
              </a:r>
            </a:p>
          </p:txBody>
        </p:sp>
        <p:sp>
          <p:nvSpPr>
            <p:cNvPr id="28" name="TextBox 27"/>
            <p:cNvSpPr txBox="1"/>
            <p:nvPr/>
          </p:nvSpPr>
          <p:spPr>
            <a:xfrm>
              <a:off x="5126037" y="3905313"/>
              <a:ext cx="897384" cy="276999"/>
            </a:xfrm>
            <a:prstGeom prst="rect">
              <a:avLst/>
            </a:prstGeom>
            <a:noFill/>
          </p:spPr>
          <p:txBody>
            <a:bodyPr wrap="square" rtlCol="0">
              <a:spAutoFit/>
            </a:bodyPr>
            <a:lstStyle/>
            <a:p>
              <a:r>
                <a:rPr lang="en-US" sz="1200" b="1" dirty="0">
                  <a:solidFill>
                    <a:schemeClr val="tx1"/>
                  </a:solidFill>
                  <a:latin typeface="Times New Roman"/>
                  <a:cs typeface="Times New Roman"/>
                </a:rPr>
                <a:t>x 10</a:t>
              </a:r>
              <a:r>
                <a:rPr lang="en-US" sz="1200" b="1" baseline="30000" dirty="0">
                  <a:solidFill>
                    <a:schemeClr val="tx1"/>
                  </a:solidFill>
                  <a:latin typeface="Times New Roman"/>
                  <a:cs typeface="Times New Roman"/>
                </a:rPr>
                <a:t>7 </a:t>
              </a:r>
              <a:r>
                <a:rPr lang="en-US" sz="1200" b="1" dirty="0">
                  <a:solidFill>
                    <a:schemeClr val="tx1"/>
                  </a:solidFill>
                  <a:latin typeface="Times New Roman"/>
                  <a:cs typeface="Times New Roman"/>
                </a:rPr>
                <a:t>N/m</a:t>
              </a:r>
              <a:r>
                <a:rPr lang="en-US" sz="1200" b="1" baseline="30000" dirty="0">
                  <a:solidFill>
                    <a:schemeClr val="tx1"/>
                  </a:solidFill>
                  <a:latin typeface="Times New Roman"/>
                  <a:cs typeface="Times New Roman"/>
                </a:rPr>
                <a:t>3</a:t>
              </a:r>
            </a:p>
          </p:txBody>
        </p:sp>
      </p:grpSp>
      <p:sp>
        <p:nvSpPr>
          <p:cNvPr id="21" name="Rectangle 20">
            <a:extLst>
              <a:ext uri="{FF2B5EF4-FFF2-40B4-BE49-F238E27FC236}">
                <a16:creationId xmlns:a16="http://schemas.microsoft.com/office/drawing/2014/main" id="{0C383F1E-80DD-ED4F-A100-30202F8B9B38}"/>
              </a:ext>
            </a:extLst>
          </p:cNvPr>
          <p:cNvSpPr>
            <a:spLocks noChangeArrowheads="1"/>
          </p:cNvSpPr>
          <p:nvPr/>
        </p:nvSpPr>
        <p:spPr bwMode="auto">
          <a:xfrm>
            <a:off x="5675027" y="879302"/>
            <a:ext cx="2912770" cy="960880"/>
          </a:xfrm>
          <a:prstGeom prst="rect">
            <a:avLst/>
          </a:prstGeom>
          <a:solidFill>
            <a:schemeClr val="bg1">
              <a:lumMod val="85000"/>
            </a:schemeClr>
          </a:solidFill>
          <a:ln>
            <a:noFill/>
          </a:ln>
          <a:effectLst/>
        </p:spPr>
        <p:txBody>
          <a:bodyPr lIns="99207" tIns="51588" rIns="99207" bIns="51588"/>
          <a:lstStyle/>
          <a:p>
            <a:pPr fontAlgn="auto">
              <a:spcBef>
                <a:spcPts val="0"/>
              </a:spcBef>
              <a:spcAft>
                <a:spcPts val="0"/>
              </a:spcAft>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500" b="1" dirty="0">
                <a:solidFill>
                  <a:srgbClr val="000000"/>
                </a:solidFill>
                <a:latin typeface="Times New Roman"/>
                <a:ea typeface="+mn-ea"/>
                <a:cs typeface="Times New Roman"/>
              </a:rPr>
              <a:t>Fig 4. Amplitude of </a:t>
            </a:r>
            <a:r>
              <a:rPr lang="en-US" sz="1500" b="1" dirty="0" err="1">
                <a:solidFill>
                  <a:srgbClr val="000000"/>
                </a:solidFill>
                <a:latin typeface="Times New Roman"/>
                <a:ea typeface="+mn-ea"/>
                <a:cs typeface="Times New Roman"/>
              </a:rPr>
              <a:t>intraseasonal</a:t>
            </a:r>
            <a:r>
              <a:rPr lang="en-US" sz="1500" b="1" dirty="0">
                <a:solidFill>
                  <a:srgbClr val="000000"/>
                </a:solidFill>
                <a:latin typeface="Times New Roman"/>
                <a:ea typeface="+mn-ea"/>
                <a:cs typeface="Times New Roman"/>
              </a:rPr>
              <a:t> wind variations: alongshore forcing (grey scale) and wind-stress curl forcing (color scale)</a:t>
            </a:r>
          </a:p>
        </p:txBody>
      </p:sp>
      <p:sp>
        <p:nvSpPr>
          <p:cNvPr id="35" name="Rectangle 34">
            <a:extLst>
              <a:ext uri="{FF2B5EF4-FFF2-40B4-BE49-F238E27FC236}">
                <a16:creationId xmlns:a16="http://schemas.microsoft.com/office/drawing/2014/main" id="{8CE34762-D795-B64E-8115-87EB3990399F}"/>
              </a:ext>
            </a:extLst>
          </p:cNvPr>
          <p:cNvSpPr>
            <a:spLocks noChangeArrowheads="1"/>
          </p:cNvSpPr>
          <p:nvPr/>
        </p:nvSpPr>
        <p:spPr bwMode="auto">
          <a:xfrm>
            <a:off x="428018" y="4455451"/>
            <a:ext cx="8159780" cy="708539"/>
          </a:xfrm>
          <a:prstGeom prst="rect">
            <a:avLst/>
          </a:prstGeom>
          <a:solidFill>
            <a:schemeClr val="bg1">
              <a:lumMod val="85000"/>
            </a:schemeClr>
          </a:solidFill>
          <a:ln w="12700" cmpd="sng">
            <a:noFill/>
          </a:ln>
          <a:effectLst/>
        </p:spPr>
        <p:txBody>
          <a:bodyPr lIns="99207" tIns="51588" rIns="99207" bIns="51588"/>
          <a:lstStyle/>
          <a:p>
            <a:pP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Suresh et al. (2016) demonstrated that seasonal wind variations near Sri Lanka, i.e. ST process drives most of the seasonal sea level variability along the WCI</a:t>
            </a:r>
          </a:p>
        </p:txBody>
      </p:sp>
    </p:spTree>
    <p:extLst>
      <p:ext uri="{BB962C8B-B14F-4D97-AF65-F5344CB8AC3E}">
        <p14:creationId xmlns:p14="http://schemas.microsoft.com/office/powerpoint/2010/main" val="267729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91F604-6003-FF4A-B0D2-DDE93EFA9EA0}"/>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The model and experiments</a:t>
            </a:r>
          </a:p>
        </p:txBody>
      </p:sp>
      <p:sp>
        <p:nvSpPr>
          <p:cNvPr id="3" name="Rectangle 4">
            <a:extLst>
              <a:ext uri="{FF2B5EF4-FFF2-40B4-BE49-F238E27FC236}">
                <a16:creationId xmlns:a16="http://schemas.microsoft.com/office/drawing/2014/main" id="{34BCDF28-FE32-C946-A708-9013A8BA6DFB}"/>
              </a:ext>
            </a:extLst>
          </p:cNvPr>
          <p:cNvSpPr>
            <a:spLocks noChangeArrowheads="1"/>
          </p:cNvSpPr>
          <p:nvPr/>
        </p:nvSpPr>
        <p:spPr bwMode="auto">
          <a:xfrm>
            <a:off x="4572000" y="790462"/>
            <a:ext cx="4148914" cy="2595254"/>
          </a:xfrm>
          <a:prstGeom prst="rect">
            <a:avLst/>
          </a:prstGeom>
          <a:solidFill>
            <a:schemeClr val="tx2">
              <a:lumMod val="20000"/>
              <a:lumOff val="80000"/>
              <a:alpha val="50999"/>
            </a:schemeClr>
          </a:solidFill>
          <a:ln>
            <a:solidFill>
              <a:srgbClr val="0000FF"/>
            </a:solidFill>
          </a:ln>
          <a:effectLst/>
        </p:spPr>
        <p:txBody>
          <a:bodyPr anchor="t" anchorCtr="0"/>
          <a:lstStyle/>
          <a:p>
            <a:pPr algn="ctr">
              <a:spcAft>
                <a:spcPts val="600"/>
              </a:spcAft>
            </a:pPr>
            <a:r>
              <a:rPr lang="en-US" b="1" dirty="0">
                <a:solidFill>
                  <a:srgbClr val="0000FF"/>
                </a:solidFill>
                <a:latin typeface="Times New Roman"/>
                <a:cs typeface="Times New Roman"/>
              </a:rPr>
              <a:t>A linear continuously stratified (LCS) ocean model</a:t>
            </a:r>
          </a:p>
          <a:p>
            <a:pPr marL="285750" indent="-285750">
              <a:spcAft>
                <a:spcPts val="600"/>
              </a:spcAft>
              <a:buFont typeface="Arial"/>
              <a:buChar char="•"/>
            </a:pPr>
            <a:r>
              <a:rPr lang="en-US" b="1" dirty="0">
                <a:solidFill>
                  <a:srgbClr val="000000"/>
                </a:solidFill>
                <a:latin typeface="Times New Roman"/>
                <a:cs typeface="Times New Roman"/>
              </a:rPr>
              <a:t>LCS model: solves linearized shallow water equations individually for each </a:t>
            </a:r>
            <a:r>
              <a:rPr lang="en-US" b="1" dirty="0" err="1">
                <a:solidFill>
                  <a:srgbClr val="000000"/>
                </a:solidFill>
                <a:latin typeface="Times New Roman"/>
                <a:cs typeface="Times New Roman"/>
              </a:rPr>
              <a:t>baroclinic</a:t>
            </a:r>
            <a:r>
              <a:rPr lang="en-US" b="1" dirty="0">
                <a:solidFill>
                  <a:srgbClr val="000000"/>
                </a:solidFill>
                <a:latin typeface="Times New Roman"/>
                <a:cs typeface="Times New Roman"/>
              </a:rPr>
              <a:t> mode</a:t>
            </a:r>
          </a:p>
          <a:p>
            <a:pPr marL="285750" indent="-285750">
              <a:spcAft>
                <a:spcPts val="600"/>
              </a:spcAft>
              <a:buFont typeface="Arial"/>
              <a:buChar char="•"/>
            </a:pPr>
            <a:r>
              <a:rPr lang="en-US" b="1" dirty="0">
                <a:solidFill>
                  <a:srgbClr val="000000"/>
                </a:solidFill>
                <a:latin typeface="Times New Roman"/>
                <a:cs typeface="Times New Roman"/>
              </a:rPr>
              <a:t>Modified version of McCreary et al. (1996)</a:t>
            </a:r>
          </a:p>
          <a:p>
            <a:pPr marL="285750" indent="-285750">
              <a:spcAft>
                <a:spcPts val="600"/>
              </a:spcAft>
              <a:buFont typeface="Arial"/>
              <a:buChar char="•"/>
            </a:pPr>
            <a:r>
              <a:rPr lang="en-US" b="1" dirty="0">
                <a:solidFill>
                  <a:srgbClr val="000000"/>
                </a:solidFill>
                <a:latin typeface="Times New Roman"/>
                <a:cs typeface="Times New Roman"/>
              </a:rPr>
              <a:t>Configured for Indian Ocean domain</a:t>
            </a:r>
          </a:p>
        </p:txBody>
      </p:sp>
      <p:sp>
        <p:nvSpPr>
          <p:cNvPr id="7" name="TextBox 6">
            <a:extLst>
              <a:ext uri="{FF2B5EF4-FFF2-40B4-BE49-F238E27FC236}">
                <a16:creationId xmlns:a16="http://schemas.microsoft.com/office/drawing/2014/main" id="{3E8E0501-2C49-834D-828D-F83A10A87EDD}"/>
              </a:ext>
            </a:extLst>
          </p:cNvPr>
          <p:cNvSpPr txBox="1"/>
          <p:nvPr/>
        </p:nvSpPr>
        <p:spPr>
          <a:xfrm>
            <a:off x="360555" y="5579190"/>
            <a:ext cx="8350000" cy="792967"/>
          </a:xfrm>
          <a:prstGeom prst="rect">
            <a:avLst/>
          </a:prstGeom>
          <a:noFill/>
          <a:ln>
            <a:noFill/>
          </a:ln>
        </p:spPr>
        <p:txBody>
          <a:bodyPr wrap="square" lIns="114739" tIns="57369" rIns="114739" bIns="57369" rtlCol="0">
            <a:spAutoFit/>
          </a:bodyPr>
          <a:lstStyle/>
          <a:p>
            <a:r>
              <a:rPr lang="en-US" sz="2200" b="1" dirty="0">
                <a:solidFill>
                  <a:srgbClr val="FF0000"/>
                </a:solidFill>
                <a:latin typeface="Times New Roman" panose="02020603050405020304" pitchFamily="18" charset="0"/>
                <a:cs typeface="Times New Roman" panose="02020603050405020304" pitchFamily="18" charset="0"/>
              </a:rPr>
              <a:t>CTL sea level can be decomposed into that due to each process</a:t>
            </a:r>
          </a:p>
          <a:p>
            <a:r>
              <a:rPr lang="en-US" sz="2200" b="1" i="1" dirty="0">
                <a:solidFill>
                  <a:srgbClr val="FF0000"/>
                </a:solidFill>
                <a:latin typeface="Times New Roman" panose="02020603050405020304" pitchFamily="18" charset="0"/>
                <a:cs typeface="Times New Roman" panose="02020603050405020304" pitchFamily="18" charset="0"/>
              </a:rPr>
              <a:t>				SL</a:t>
            </a:r>
            <a:r>
              <a:rPr lang="en-US" sz="2200" b="1" i="1" baseline="-25000" dirty="0">
                <a:solidFill>
                  <a:srgbClr val="FF0000"/>
                </a:solidFill>
                <a:latin typeface="Times New Roman" panose="02020603050405020304" pitchFamily="18" charset="0"/>
                <a:cs typeface="Times New Roman" panose="02020603050405020304" pitchFamily="18" charset="0"/>
              </a:rPr>
              <a:t>CTL</a:t>
            </a:r>
            <a:r>
              <a:rPr lang="en-US" sz="2200" b="1" i="1" dirty="0">
                <a:solidFill>
                  <a:srgbClr val="FF0000"/>
                </a:solidFill>
                <a:latin typeface="Times New Roman" panose="02020603050405020304" pitchFamily="18" charset="0"/>
                <a:cs typeface="Times New Roman" panose="02020603050405020304" pitchFamily="18" charset="0"/>
              </a:rPr>
              <a:t> = SL</a:t>
            </a:r>
            <a:r>
              <a:rPr lang="en-US" sz="2200" b="1" i="1" baseline="-25000" dirty="0">
                <a:solidFill>
                  <a:srgbClr val="FF0000"/>
                </a:solidFill>
                <a:latin typeface="Times New Roman" panose="02020603050405020304" pitchFamily="18" charset="0"/>
                <a:cs typeface="Times New Roman" panose="02020603050405020304" pitchFamily="18" charset="0"/>
              </a:rPr>
              <a:t>EQD </a:t>
            </a:r>
            <a:r>
              <a:rPr lang="en-US" sz="2200" b="1" i="1" dirty="0">
                <a:solidFill>
                  <a:srgbClr val="FF0000"/>
                </a:solidFill>
                <a:latin typeface="Times New Roman" panose="02020603050405020304" pitchFamily="18" charset="0"/>
                <a:cs typeface="Times New Roman" panose="02020603050405020304" pitchFamily="18" charset="0"/>
              </a:rPr>
              <a:t>+ SL</a:t>
            </a:r>
            <a:r>
              <a:rPr lang="en-US" sz="2200" b="1" i="1" baseline="-25000" dirty="0">
                <a:solidFill>
                  <a:srgbClr val="FF0000"/>
                </a:solidFill>
                <a:latin typeface="Times New Roman" panose="02020603050405020304" pitchFamily="18" charset="0"/>
                <a:cs typeface="Times New Roman" panose="02020603050405020304" pitchFamily="18" charset="0"/>
              </a:rPr>
              <a:t>EQB</a:t>
            </a:r>
            <a:r>
              <a:rPr lang="en-US" sz="2200" b="1" i="1" dirty="0">
                <a:solidFill>
                  <a:srgbClr val="FF0000"/>
                </a:solidFill>
                <a:latin typeface="Times New Roman" panose="02020603050405020304" pitchFamily="18" charset="0"/>
                <a:cs typeface="Times New Roman" panose="02020603050405020304" pitchFamily="18" charset="0"/>
              </a:rPr>
              <a:t> + SL</a:t>
            </a:r>
            <a:r>
              <a:rPr lang="en-US" sz="2200" b="1" i="1" baseline="-25000" dirty="0">
                <a:solidFill>
                  <a:srgbClr val="FF0000"/>
                </a:solidFill>
                <a:latin typeface="Times New Roman" panose="02020603050405020304" pitchFamily="18" charset="0"/>
                <a:cs typeface="Times New Roman" panose="02020603050405020304" pitchFamily="18" charset="0"/>
              </a:rPr>
              <a:t>ST</a:t>
            </a:r>
            <a:r>
              <a:rPr lang="en-US" sz="2200" b="1" i="1" dirty="0">
                <a:solidFill>
                  <a:srgbClr val="FF0000"/>
                </a:solidFill>
                <a:latin typeface="Times New Roman" panose="02020603050405020304" pitchFamily="18" charset="0"/>
                <a:cs typeface="Times New Roman" panose="02020603050405020304" pitchFamily="18" charset="0"/>
              </a:rPr>
              <a:t> + All other processes</a:t>
            </a:r>
            <a:endParaRPr lang="en-US" sz="2200" b="1" i="1" baseline="-250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5217DB8-3591-A540-A63A-386B62C3F998}"/>
              </a:ext>
            </a:extLst>
          </p:cNvPr>
          <p:cNvSpPr>
            <a:spLocks noChangeArrowheads="1"/>
          </p:cNvSpPr>
          <p:nvPr/>
        </p:nvSpPr>
        <p:spPr bwMode="auto">
          <a:xfrm>
            <a:off x="350197" y="3605951"/>
            <a:ext cx="8360358" cy="1753004"/>
          </a:xfrm>
          <a:prstGeom prst="rect">
            <a:avLst/>
          </a:prstGeom>
          <a:noFill/>
          <a:ln w="12700">
            <a:solidFill>
              <a:schemeClr val="tx1"/>
            </a:solidFill>
          </a:ln>
          <a:effectLst/>
        </p:spPr>
        <p:txBody>
          <a:bodyPr lIns="99207" tIns="51588" rIns="99207" bIns="51588"/>
          <a:lstStyle/>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latin typeface="Times New Roman"/>
                <a:ea typeface="Osaka"/>
                <a:cs typeface="Times New Roman"/>
              </a:rPr>
              <a:t>Forced with </a:t>
            </a:r>
            <a:r>
              <a:rPr lang="en-US" b="1" dirty="0" err="1">
                <a:latin typeface="Times New Roman"/>
                <a:ea typeface="Osaka"/>
                <a:cs typeface="Times New Roman"/>
              </a:rPr>
              <a:t>Tropflux</a:t>
            </a:r>
            <a:r>
              <a:rPr lang="en-US" b="1" dirty="0">
                <a:latin typeface="Times New Roman"/>
                <a:ea typeface="Osaka"/>
                <a:cs typeface="Times New Roman"/>
              </a:rPr>
              <a:t> wind stress anomalies (1979-2013) =&gt; CTL simulation</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00"/>
              </a:solidFill>
              <a:latin typeface="Times New Roman"/>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00"/>
                </a:solidFill>
                <a:latin typeface="Times New Roman"/>
                <a:cs typeface="Times New Roman"/>
              </a:rPr>
              <a:t>Processes are isolated using sensitivity experiments</a:t>
            </a:r>
          </a:p>
          <a:p>
            <a:pP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00"/>
              </a:solidFill>
              <a:latin typeface="Times New Roman"/>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00"/>
                </a:solidFill>
                <a:latin typeface="Times New Roman"/>
                <a:cs typeface="Times New Roman"/>
              </a:rPr>
              <a:t>Linearity allows isolating the processes: Equatorial (EQB and EQD), Bay of Bengal (BB), southern tip of India (ST) and Arabian Sea (AS) wind forcing</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sz="1800" b="1" dirty="0">
              <a:solidFill>
                <a:schemeClr val="tx1"/>
              </a:solidFill>
              <a:latin typeface="Times New Roman"/>
              <a:ea typeface="Osaka"/>
              <a:cs typeface="Times New Roman"/>
            </a:endParaRPr>
          </a:p>
        </p:txBody>
      </p:sp>
      <p:pic>
        <p:nvPicPr>
          <p:cNvPr id="9" name="Picture 8">
            <a:extLst>
              <a:ext uri="{FF2B5EF4-FFF2-40B4-BE49-F238E27FC236}">
                <a16:creationId xmlns:a16="http://schemas.microsoft.com/office/drawing/2014/main" id="{5F6A89C1-30D8-3F41-981A-4997277401FD}"/>
              </a:ext>
            </a:extLst>
          </p:cNvPr>
          <p:cNvPicPr>
            <a:picLocks noChangeAspect="1"/>
          </p:cNvPicPr>
          <p:nvPr/>
        </p:nvPicPr>
        <p:blipFill>
          <a:blip r:embed="rId2"/>
          <a:stretch>
            <a:fillRect/>
          </a:stretch>
        </p:blipFill>
        <p:spPr>
          <a:xfrm>
            <a:off x="214008" y="564046"/>
            <a:ext cx="4355975" cy="2811942"/>
          </a:xfrm>
          <a:prstGeom prst="rect">
            <a:avLst/>
          </a:prstGeom>
        </p:spPr>
      </p:pic>
      <p:sp>
        <p:nvSpPr>
          <p:cNvPr id="4" name="ZoneTexte 3">
            <a:extLst>
              <a:ext uri="{FF2B5EF4-FFF2-40B4-BE49-F238E27FC236}">
                <a16:creationId xmlns:a16="http://schemas.microsoft.com/office/drawing/2014/main" id="{57AC4469-1407-4747-A039-D57D34695CA3}"/>
              </a:ext>
            </a:extLst>
          </p:cNvPr>
          <p:cNvSpPr txBox="1"/>
          <p:nvPr/>
        </p:nvSpPr>
        <p:spPr>
          <a:xfrm>
            <a:off x="211991" y="485843"/>
            <a:ext cx="4304640" cy="400110"/>
          </a:xfrm>
          <a:prstGeom prst="rect">
            <a:avLst/>
          </a:prstGeom>
          <a:solidFill>
            <a:schemeClr val="bg1"/>
          </a:solidFill>
        </p:spPr>
        <p:txBody>
          <a:bodyPr wrap="none" rtlCol="0">
            <a:spAutoFit/>
          </a:bodyPr>
          <a:lstStyle/>
          <a:p>
            <a:r>
              <a:rPr lang="en-GB" sz="2000" b="1" dirty="0"/>
              <a:t>Fig. 5. </a:t>
            </a:r>
            <a:r>
              <a:rPr lang="en-GB" sz="1400" b="1" dirty="0"/>
              <a:t>Schematic pathways &amp; process decomposition</a:t>
            </a:r>
            <a:endParaRPr lang="en-GB" sz="2000" b="1" dirty="0"/>
          </a:p>
        </p:txBody>
      </p:sp>
    </p:spTree>
    <p:extLst>
      <p:ext uri="{BB962C8B-B14F-4D97-AF65-F5344CB8AC3E}">
        <p14:creationId xmlns:p14="http://schemas.microsoft.com/office/powerpoint/2010/main" val="319591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F0B6707-DBDB-1548-AD2C-1A49E76EC3CA}"/>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Dominant mechanisms of WCI </a:t>
            </a:r>
            <a:r>
              <a:rPr lang="en-US" sz="2000" b="1" dirty="0" err="1">
                <a:solidFill>
                  <a:srgbClr val="FFFF00"/>
                </a:solidFill>
                <a:latin typeface="Times New Roman"/>
                <a:cs typeface="Times New Roman"/>
              </a:rPr>
              <a:t>intraseasonal</a:t>
            </a:r>
            <a:r>
              <a:rPr lang="en-US" sz="2000" b="1" dirty="0">
                <a:solidFill>
                  <a:srgbClr val="FFFF00"/>
                </a:solidFill>
                <a:latin typeface="Times New Roman"/>
                <a:cs typeface="Times New Roman"/>
              </a:rPr>
              <a:t> sea level variability</a:t>
            </a:r>
          </a:p>
        </p:txBody>
      </p:sp>
      <p:pic>
        <p:nvPicPr>
          <p:cNvPr id="2" name="Picture 1">
            <a:extLst>
              <a:ext uri="{FF2B5EF4-FFF2-40B4-BE49-F238E27FC236}">
                <a16:creationId xmlns:a16="http://schemas.microsoft.com/office/drawing/2014/main" id="{03E5EBB2-D9D9-0742-A72F-97F3D3014666}"/>
              </a:ext>
            </a:extLst>
          </p:cNvPr>
          <p:cNvPicPr/>
          <p:nvPr/>
        </p:nvPicPr>
        <p:blipFill rotWithShape="1">
          <a:blip r:embed="rId2">
            <a:extLst>
              <a:ext uri="{28A0092B-C50C-407E-A947-70E740481C1C}">
                <a14:useLocalDpi xmlns:a14="http://schemas.microsoft.com/office/drawing/2010/main" val="0"/>
              </a:ext>
            </a:extLst>
          </a:blip>
          <a:srcRect l="15201" t="92103" r="12900"/>
          <a:stretch/>
        </p:blipFill>
        <p:spPr bwMode="auto">
          <a:xfrm>
            <a:off x="0" y="4781451"/>
            <a:ext cx="3777418" cy="309521"/>
          </a:xfrm>
          <a:prstGeom prst="rect">
            <a:avLst/>
          </a:prstGeom>
          <a:noFill/>
          <a:ln>
            <a:noFill/>
          </a:ln>
        </p:spPr>
      </p:pic>
      <p:pic>
        <p:nvPicPr>
          <p:cNvPr id="3" name="Picture 2">
            <a:extLst>
              <a:ext uri="{FF2B5EF4-FFF2-40B4-BE49-F238E27FC236}">
                <a16:creationId xmlns:a16="http://schemas.microsoft.com/office/drawing/2014/main" id="{22C6027C-9296-284A-867E-0E0A086CE56B}"/>
              </a:ext>
            </a:extLst>
          </p:cNvPr>
          <p:cNvPicPr/>
          <p:nvPr/>
        </p:nvPicPr>
        <p:blipFill rotWithShape="1">
          <a:blip r:embed="rId3">
            <a:extLst>
              <a:ext uri="{28A0092B-C50C-407E-A947-70E740481C1C}">
                <a14:useLocalDpi xmlns:a14="http://schemas.microsoft.com/office/drawing/2010/main" val="0"/>
              </a:ext>
            </a:extLst>
          </a:blip>
          <a:srcRect t="3969" r="50000" b="7124"/>
          <a:stretch/>
        </p:blipFill>
        <p:spPr bwMode="auto">
          <a:xfrm>
            <a:off x="558099" y="394161"/>
            <a:ext cx="2263814" cy="4358106"/>
          </a:xfrm>
          <a:prstGeom prst="rect">
            <a:avLst/>
          </a:prstGeom>
          <a:noFill/>
          <a:ln>
            <a:noFill/>
          </a:ln>
        </p:spPr>
      </p:pic>
      <p:sp>
        <p:nvSpPr>
          <p:cNvPr id="6" name="TextBox 5">
            <a:extLst>
              <a:ext uri="{FF2B5EF4-FFF2-40B4-BE49-F238E27FC236}">
                <a16:creationId xmlns:a16="http://schemas.microsoft.com/office/drawing/2014/main" id="{B5345317-1898-444D-9DDE-747508EDAEF1}"/>
              </a:ext>
            </a:extLst>
          </p:cNvPr>
          <p:cNvSpPr txBox="1"/>
          <p:nvPr/>
        </p:nvSpPr>
        <p:spPr>
          <a:xfrm>
            <a:off x="3640559" y="4761995"/>
            <a:ext cx="564204" cy="369332"/>
          </a:xfrm>
          <a:prstGeom prst="rect">
            <a:avLst/>
          </a:prstGeom>
          <a:noFill/>
        </p:spPr>
        <p:txBody>
          <a:bodyPr wrap="square" rtlCol="0">
            <a:spAutoFit/>
          </a:bodyPr>
          <a:lstStyle/>
          <a:p>
            <a:r>
              <a:rPr lang="en-US" dirty="0"/>
              <a:t>cm</a:t>
            </a:r>
          </a:p>
        </p:txBody>
      </p:sp>
      <p:sp>
        <p:nvSpPr>
          <p:cNvPr id="8" name="Rectangle 4">
            <a:extLst>
              <a:ext uri="{FF2B5EF4-FFF2-40B4-BE49-F238E27FC236}">
                <a16:creationId xmlns:a16="http://schemas.microsoft.com/office/drawing/2014/main" id="{D271552F-794B-5C45-B16F-020C6EF5E206}"/>
              </a:ext>
            </a:extLst>
          </p:cNvPr>
          <p:cNvSpPr>
            <a:spLocks noChangeArrowheads="1"/>
          </p:cNvSpPr>
          <p:nvPr/>
        </p:nvSpPr>
        <p:spPr bwMode="auto">
          <a:xfrm>
            <a:off x="457199" y="5201693"/>
            <a:ext cx="8501975" cy="1345742"/>
          </a:xfrm>
          <a:prstGeom prst="rect">
            <a:avLst/>
          </a:prstGeom>
          <a:solidFill>
            <a:srgbClr val="FF0000">
              <a:alpha val="50999"/>
            </a:srgbClr>
          </a:solidFill>
          <a:ln>
            <a:solidFill>
              <a:srgbClr val="0000FF"/>
            </a:solidFill>
          </a:ln>
          <a:effectLst/>
        </p:spPr>
        <p:txBody>
          <a:bodyPr anchor="t" anchorCtr="0"/>
          <a:lstStyle/>
          <a:p>
            <a:pPr marL="285750" indent="-285750">
              <a:spcAft>
                <a:spcPts val="600"/>
              </a:spcAft>
              <a:buFont typeface="Arial"/>
              <a:buChar char="•"/>
            </a:pPr>
            <a:r>
              <a:rPr lang="en-US" sz="2800" b="1" dirty="0">
                <a:solidFill>
                  <a:srgbClr val="0619DF"/>
                </a:solidFill>
                <a:latin typeface="Times New Roman"/>
                <a:cs typeface="Times New Roman"/>
              </a:rPr>
              <a:t>EQD</a:t>
            </a:r>
            <a:r>
              <a:rPr lang="en-US" sz="2800" b="1" dirty="0">
                <a:solidFill>
                  <a:srgbClr val="000000"/>
                </a:solidFill>
                <a:latin typeface="Times New Roman"/>
                <a:cs typeface="Times New Roman"/>
              </a:rPr>
              <a:t> and ST are the main contributing processes to the WCI </a:t>
            </a:r>
            <a:r>
              <a:rPr lang="en-US" sz="2800" b="1" dirty="0" err="1">
                <a:solidFill>
                  <a:srgbClr val="000000"/>
                </a:solidFill>
                <a:latin typeface="Times New Roman"/>
                <a:cs typeface="Times New Roman"/>
              </a:rPr>
              <a:t>intraseasonal</a:t>
            </a:r>
            <a:r>
              <a:rPr lang="en-US" sz="2800" b="1" dirty="0">
                <a:solidFill>
                  <a:srgbClr val="000000"/>
                </a:solidFill>
                <a:latin typeface="Times New Roman"/>
                <a:cs typeface="Times New Roman"/>
              </a:rPr>
              <a:t> sea level variability, followed by </a:t>
            </a:r>
            <a:r>
              <a:rPr lang="en-US" sz="2800" b="1" dirty="0">
                <a:solidFill>
                  <a:srgbClr val="FF0000"/>
                </a:solidFill>
                <a:latin typeface="Times New Roman"/>
                <a:cs typeface="Times New Roman"/>
              </a:rPr>
              <a:t>EQB</a:t>
            </a:r>
          </a:p>
        </p:txBody>
      </p:sp>
      <p:grpSp>
        <p:nvGrpSpPr>
          <p:cNvPr id="11" name="Groupe 10">
            <a:extLst>
              <a:ext uri="{FF2B5EF4-FFF2-40B4-BE49-F238E27FC236}">
                <a16:creationId xmlns:a16="http://schemas.microsoft.com/office/drawing/2014/main" id="{91E440A7-1C23-C843-A7AA-DB5D6AAA78D7}"/>
              </a:ext>
            </a:extLst>
          </p:cNvPr>
          <p:cNvGrpSpPr/>
          <p:nvPr/>
        </p:nvGrpSpPr>
        <p:grpSpPr>
          <a:xfrm>
            <a:off x="3311701" y="1327522"/>
            <a:ext cx="5396230" cy="2695838"/>
            <a:chOff x="3311701" y="1327522"/>
            <a:chExt cx="5396230" cy="2695838"/>
          </a:xfrm>
        </p:grpSpPr>
        <p:pic>
          <p:nvPicPr>
            <p:cNvPr id="9" name="Picture 2">
              <a:extLst>
                <a:ext uri="{FF2B5EF4-FFF2-40B4-BE49-F238E27FC236}">
                  <a16:creationId xmlns:a16="http://schemas.microsoft.com/office/drawing/2014/main" id="{E594FC10-8109-D944-A152-F89E7D193BBD}"/>
                </a:ext>
              </a:extLst>
            </p:cNvPr>
            <p:cNvPicPr/>
            <p:nvPr/>
          </p:nvPicPr>
          <p:blipFill rotWithShape="1">
            <a:blip r:embed="rId4"/>
            <a:srcRect b="49854"/>
            <a:stretch/>
          </p:blipFill>
          <p:spPr>
            <a:xfrm>
              <a:off x="3311701" y="1327522"/>
              <a:ext cx="5396230" cy="2695838"/>
            </a:xfrm>
            <a:prstGeom prst="rect">
              <a:avLst/>
            </a:prstGeom>
          </p:spPr>
        </p:pic>
        <p:sp>
          <p:nvSpPr>
            <p:cNvPr id="10" name="Rectangle 9">
              <a:extLst>
                <a:ext uri="{FF2B5EF4-FFF2-40B4-BE49-F238E27FC236}">
                  <a16:creationId xmlns:a16="http://schemas.microsoft.com/office/drawing/2014/main" id="{DC62F519-E417-E843-8478-5525E798BA29}"/>
                </a:ext>
              </a:extLst>
            </p:cNvPr>
            <p:cNvSpPr/>
            <p:nvPr/>
          </p:nvSpPr>
          <p:spPr>
            <a:xfrm>
              <a:off x="4918841" y="1627001"/>
              <a:ext cx="1481959" cy="674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40C60CE5-8F95-8444-98EB-17642359A08B}"/>
              </a:ext>
            </a:extLst>
          </p:cNvPr>
          <p:cNvSpPr/>
          <p:nvPr/>
        </p:nvSpPr>
        <p:spPr>
          <a:xfrm>
            <a:off x="1753125" y="1901323"/>
            <a:ext cx="94593" cy="1121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onnecteur droit avec flèche 13">
            <a:extLst>
              <a:ext uri="{FF2B5EF4-FFF2-40B4-BE49-F238E27FC236}">
                <a16:creationId xmlns:a16="http://schemas.microsoft.com/office/drawing/2014/main" id="{AD5C0281-609A-DA48-87DB-C7EA47C8BED1}"/>
              </a:ext>
            </a:extLst>
          </p:cNvPr>
          <p:cNvCxnSpPr>
            <a:stCxn id="12" idx="3"/>
          </p:cNvCxnSpPr>
          <p:nvPr/>
        </p:nvCxnSpPr>
        <p:spPr>
          <a:xfrm>
            <a:off x="1847718" y="1957406"/>
            <a:ext cx="1847719" cy="193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46AEDCC-75BA-EC46-9794-73D19AE1FDEE}"/>
              </a:ext>
            </a:extLst>
          </p:cNvPr>
          <p:cNvSpPr txBox="1"/>
          <p:nvPr/>
        </p:nvSpPr>
        <p:spPr>
          <a:xfrm>
            <a:off x="3241390" y="920130"/>
            <a:ext cx="5404236" cy="400110"/>
          </a:xfrm>
          <a:prstGeom prst="rect">
            <a:avLst/>
          </a:prstGeom>
          <a:solidFill>
            <a:schemeClr val="bg1"/>
          </a:solidFill>
        </p:spPr>
        <p:txBody>
          <a:bodyPr wrap="none" rtlCol="0">
            <a:spAutoFit/>
          </a:bodyPr>
          <a:lstStyle/>
          <a:p>
            <a:r>
              <a:rPr lang="en-GB" sz="2000" b="1" dirty="0"/>
              <a:t>Fig. 6. West coast of India process decomposition</a:t>
            </a:r>
          </a:p>
        </p:txBody>
      </p:sp>
    </p:spTree>
    <p:extLst>
      <p:ext uri="{BB962C8B-B14F-4D97-AF65-F5344CB8AC3E}">
        <p14:creationId xmlns:p14="http://schemas.microsoft.com/office/powerpoint/2010/main" val="158351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0B73C4-E2A5-804F-A773-967F22682F0A}"/>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Summary</a:t>
            </a:r>
          </a:p>
        </p:txBody>
      </p:sp>
      <p:sp>
        <p:nvSpPr>
          <p:cNvPr id="3" name="TextBox 2">
            <a:extLst>
              <a:ext uri="{FF2B5EF4-FFF2-40B4-BE49-F238E27FC236}">
                <a16:creationId xmlns:a16="http://schemas.microsoft.com/office/drawing/2014/main" id="{A05549AF-815B-144A-B550-60ED0C4268DF}"/>
              </a:ext>
            </a:extLst>
          </p:cNvPr>
          <p:cNvSpPr txBox="1"/>
          <p:nvPr/>
        </p:nvSpPr>
        <p:spPr>
          <a:xfrm>
            <a:off x="344383" y="866855"/>
            <a:ext cx="8455231" cy="4216539"/>
          </a:xfrm>
          <a:prstGeom prst="rect">
            <a:avLst/>
          </a:prstGeom>
          <a:solidFill>
            <a:schemeClr val="bg1">
              <a:lumMod val="85000"/>
              <a:alpha val="53000"/>
            </a:schemeClr>
          </a:solidFill>
          <a:ln>
            <a:solidFill>
              <a:schemeClr val="bg1">
                <a:lumMod val="65000"/>
              </a:schemeClr>
            </a:solidFill>
          </a:ln>
        </p:spPr>
        <p:txBody>
          <a:bodyPr wrap="square" rtlCol="0">
            <a:spAutoFit/>
          </a:bodyPr>
          <a:lstStyle/>
          <a:p>
            <a:pPr marL="342900" indent="-342900">
              <a:buFont typeface="Wingdings" pitchFamily="2" charset="2"/>
              <a:buChar char="Ø"/>
            </a:pPr>
            <a:r>
              <a:rPr lang="en-US" sz="2200" b="1" dirty="0">
                <a:latin typeface="Times New Roman" panose="02020603050405020304" pitchFamily="18" charset="0"/>
                <a:cs typeface="Times New Roman" panose="02020603050405020304" pitchFamily="18" charset="0"/>
              </a:rPr>
              <a:t>Using idealized experiments with a linear, continuously stratified model, we demonstrate for the first time, a new direct connection between equatorial waveguide and the west coast of India</a:t>
            </a:r>
          </a:p>
          <a:p>
            <a:pPr marL="342900" indent="-342900">
              <a:buFont typeface="Wingdings" pitchFamily="2" charset="2"/>
              <a:buChar char="Ø"/>
            </a:pPr>
            <a:endParaRPr lang="en-US" sz="2200" b="1"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200" b="1" dirty="0">
                <a:latin typeface="Times New Roman" panose="02020603050405020304" pitchFamily="18" charset="0"/>
                <a:cs typeface="Times New Roman" panose="02020603050405020304" pitchFamily="18" charset="0"/>
              </a:rPr>
              <a:t>Equatorial signals through the above link, i.e. the EQD process, is the dominant mechanism of WCI </a:t>
            </a:r>
            <a:r>
              <a:rPr lang="en-US" sz="2200" b="1" dirty="0" err="1">
                <a:latin typeface="Times New Roman" panose="02020603050405020304" pitchFamily="18" charset="0"/>
                <a:cs typeface="Times New Roman" panose="02020603050405020304" pitchFamily="18" charset="0"/>
              </a:rPr>
              <a:t>intraseasonal</a:t>
            </a:r>
            <a:r>
              <a:rPr lang="en-US" sz="2200" b="1" dirty="0">
                <a:latin typeface="Times New Roman" panose="02020603050405020304" pitchFamily="18" charset="0"/>
                <a:cs typeface="Times New Roman" panose="02020603050405020304" pitchFamily="18" charset="0"/>
              </a:rPr>
              <a:t> sea level variability, followed by wind forcing near Sri Lanka (ST) and, finally, the ”classical” equatorial connection through the Bay of Bengal (EQB)</a:t>
            </a:r>
          </a:p>
          <a:p>
            <a:pPr marL="342900" indent="-342900">
              <a:buFont typeface="Wingdings" pitchFamily="2" charset="2"/>
              <a:buChar char="Ø"/>
            </a:pPr>
            <a:endParaRPr lang="en-US" sz="2200" b="1"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400" b="1" dirty="0">
                <a:solidFill>
                  <a:srgbClr val="000000"/>
                </a:solidFill>
                <a:latin typeface="Times New Roman"/>
                <a:cs typeface="Times New Roman"/>
              </a:rPr>
              <a:t>While EQD is also important at interannual timescale, it does not operate at seasonal timescale (not shown)</a:t>
            </a:r>
            <a:endParaRPr lang="en-US" sz="2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8A24F8C-7D01-FE45-8277-6029313BF166}"/>
              </a:ext>
            </a:extLst>
          </p:cNvPr>
          <p:cNvSpPr/>
          <p:nvPr/>
        </p:nvSpPr>
        <p:spPr>
          <a:xfrm>
            <a:off x="443806" y="6130022"/>
            <a:ext cx="8455231" cy="461665"/>
          </a:xfrm>
          <a:prstGeom prst="rect">
            <a:avLst/>
          </a:prstGeom>
          <a:ln>
            <a:solidFill>
              <a:schemeClr val="tx1"/>
            </a:solidFill>
          </a:ln>
        </p:spPr>
        <p:txBody>
          <a:bodyPr wrap="square">
            <a:spAutoFit/>
          </a:bodyPr>
          <a:lstStyle/>
          <a:p>
            <a:pP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200" b="1" i="1" dirty="0">
                <a:solidFill>
                  <a:srgbClr val="000000"/>
                </a:solidFill>
                <a:latin typeface="Times New Roman"/>
                <a:ea typeface="Osaka"/>
                <a:cs typeface="Times New Roman"/>
              </a:rPr>
              <a:t>Suresh et al., Importance of wind variations and intersecting waveguides near Sri Lanka for the </a:t>
            </a:r>
            <a:r>
              <a:rPr lang="en-US" sz="1200" b="1" i="1" dirty="0" err="1">
                <a:solidFill>
                  <a:srgbClr val="000000"/>
                </a:solidFill>
                <a:latin typeface="Times New Roman"/>
                <a:ea typeface="Osaka"/>
                <a:cs typeface="Times New Roman"/>
              </a:rPr>
              <a:t>intraseasonal</a:t>
            </a:r>
            <a:r>
              <a:rPr lang="en-US" sz="1200" b="1" i="1" dirty="0">
                <a:solidFill>
                  <a:srgbClr val="000000"/>
                </a:solidFill>
                <a:latin typeface="Times New Roman"/>
                <a:ea typeface="Osaka"/>
                <a:cs typeface="Times New Roman"/>
              </a:rPr>
              <a:t> sea level variability along the west coast of India, in preparation</a:t>
            </a:r>
            <a:endParaRPr lang="en-US" sz="1200" b="1" dirty="0">
              <a:solidFill>
                <a:srgbClr val="000000"/>
              </a:solidFill>
              <a:latin typeface="Times New Roman"/>
              <a:ea typeface="Osaka"/>
              <a:cs typeface="Times New Roman"/>
            </a:endParaRPr>
          </a:p>
        </p:txBody>
      </p:sp>
    </p:spTree>
    <p:extLst>
      <p:ext uri="{BB962C8B-B14F-4D97-AF65-F5344CB8AC3E}">
        <p14:creationId xmlns:p14="http://schemas.microsoft.com/office/powerpoint/2010/main" val="1477136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2262</TotalTime>
  <Words>1537</Words>
  <Application>Microsoft Macintosh PowerPoint</Application>
  <PresentationFormat>On-screen Show (4:3)</PresentationFormat>
  <Paragraphs>89</Paragraphs>
  <Slides>11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Arial</vt:lpstr>
      <vt:lpstr>Book Antiqua</vt:lpstr>
      <vt:lpstr>Calibri</vt:lpstr>
      <vt:lpstr>Calibri Light</vt:lpstr>
      <vt:lpstr>Chalkboard</vt:lpstr>
      <vt:lpstr>Symbol</vt:lpstr>
      <vt:lpstr>Times</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Suresh</dc:creator>
  <cp:lastModifiedBy>Microsoft Office User</cp:lastModifiedBy>
  <cp:revision>75</cp:revision>
  <dcterms:created xsi:type="dcterms:W3CDTF">2019-12-30T14:41:24Z</dcterms:created>
  <dcterms:modified xsi:type="dcterms:W3CDTF">2020-05-04T10:41:52Z</dcterms:modified>
</cp:coreProperties>
</file>