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00" r:id="rId3"/>
    <p:sldId id="330" r:id="rId4"/>
    <p:sldId id="327" r:id="rId5"/>
    <p:sldId id="331" r:id="rId6"/>
    <p:sldId id="332" r:id="rId7"/>
    <p:sldId id="333" r:id="rId8"/>
    <p:sldId id="33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E4D"/>
    <a:srgbClr val="34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81973"/>
  </p:normalViewPr>
  <p:slideViewPr>
    <p:cSldViewPr snapToGrid="0" snapToObjects="1">
      <p:cViewPr varScale="1">
        <p:scale>
          <a:sx n="104" d="100"/>
          <a:sy n="104" d="100"/>
        </p:scale>
        <p:origin x="1224" y="192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D393-4532-ED4D-BF27-565A417A635D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A945-755F-554C-B042-3E09C2092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1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adaptation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0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6A945-755F-554C-B042-3E09C2092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70629"/>
            <a:ext cx="10363200" cy="1191860"/>
          </a:xfrm>
        </p:spPr>
        <p:txBody>
          <a:bodyPr anchor="b"/>
          <a:lstStyle>
            <a:lvl1pPr algn="ctr">
              <a:defRPr sz="6000">
                <a:solidFill>
                  <a:srgbClr val="345D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21414"/>
            <a:ext cx="9144000" cy="130862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5D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1C8EA-A663-A14F-BDC0-A48B6603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" y="264663"/>
            <a:ext cx="3139535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E55C89-6299-2F4F-84C2-1EC6BA245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0548" y="0"/>
            <a:ext cx="2393161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9FF4F-BC60-7A4A-B9BA-8EEBBB52A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0245" y="5195164"/>
            <a:ext cx="1172837" cy="1080000"/>
          </a:xfrm>
          <a:prstGeom prst="rect">
            <a:avLst/>
          </a:prstGeom>
        </p:spPr>
      </p:pic>
      <p:pic>
        <p:nvPicPr>
          <p:cNvPr id="11" name="CA_Logo-final.pdf" descr="CA_Logo-final.pd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55171" y="5104853"/>
            <a:ext cx="2778158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5D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08680" y="6434666"/>
            <a:ext cx="8515853" cy="0"/>
          </a:xfrm>
          <a:prstGeom prst="line">
            <a:avLst/>
          </a:prstGeom>
          <a:ln w="25400">
            <a:solidFill>
              <a:srgbClr val="345D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679FF4F-BC60-7A4A-B9BA-8EEBBB52A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62" y="6045846"/>
            <a:ext cx="781891" cy="720000"/>
          </a:xfrm>
          <a:prstGeom prst="rect">
            <a:avLst/>
          </a:prstGeom>
        </p:spPr>
      </p:pic>
      <p:pic>
        <p:nvPicPr>
          <p:cNvPr id="11" name="CA_Logo-final.pdf" descr="CA_Logo-final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177" y="6026483"/>
            <a:ext cx="185210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840495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45D9B"/>
                </a:solidFill>
              </a:defRPr>
            </a:lvl1pPr>
          </a:lstStyle>
          <a:p>
            <a:r>
              <a:rPr lang="en-US" dirty="0"/>
              <a:t>Thank you for your attention!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38331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 mail me at: </a:t>
            </a:r>
            <a:r>
              <a:rPr lang="en-US" dirty="0" err="1"/>
              <a:t>name.surname@climateanalytics.org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9FF4F-BC60-7A4A-B9BA-8EEBBB52A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244" y="5195164"/>
            <a:ext cx="1563782" cy="1440000"/>
          </a:xfrm>
          <a:prstGeom prst="rect">
            <a:avLst/>
          </a:prstGeom>
        </p:spPr>
      </p:pic>
      <p:pic>
        <p:nvPicPr>
          <p:cNvPr id="8" name="CA_Logo-final.pdf" descr="CA_Logo-final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2684" y="5473171"/>
            <a:ext cx="27781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rgbClr val="345D9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9FF4F-BC60-7A4A-B9BA-8EEBBB52A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61" y="5998346"/>
            <a:ext cx="781891" cy="720000"/>
          </a:xfrm>
          <a:prstGeom prst="rect">
            <a:avLst/>
          </a:prstGeom>
        </p:spPr>
      </p:pic>
      <p:pic>
        <p:nvPicPr>
          <p:cNvPr id="11" name="CA_Logo-final.pdf" descr="CA_Logo-final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4178" y="6026483"/>
            <a:ext cx="1852105" cy="72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08680" y="6434666"/>
            <a:ext cx="8515853" cy="0"/>
          </a:xfrm>
          <a:prstGeom prst="line">
            <a:avLst/>
          </a:prstGeom>
          <a:ln w="25400">
            <a:solidFill>
              <a:srgbClr val="345D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E8F2-7F99-0C48-86CB-069FAEF9F0BE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6B0B-644F-4944-8CF7-4D16BD50B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8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114" y="2683949"/>
            <a:ext cx="11108723" cy="1191860"/>
          </a:xfrm>
        </p:spPr>
        <p:txBody>
          <a:bodyPr>
            <a:noAutofit/>
          </a:bodyPr>
          <a:lstStyle/>
          <a:p>
            <a:r>
              <a:rPr lang="en-US" sz="4800" dirty="0"/>
              <a:t>Emerging heat extremes, adaptation and the speed of socio-economic development</a:t>
            </a:r>
            <a:endParaRPr lang="en-D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883953"/>
            <a:ext cx="6858000" cy="15305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Carl-Friedrich </a:t>
            </a:r>
            <a:r>
              <a:rPr lang="en-GB" dirty="0" err="1"/>
              <a:t>Schleussner</a:t>
            </a:r>
            <a:r>
              <a:rPr lang="en-GB" dirty="0"/>
              <a:t>, Martha M. Vogel, Peter </a:t>
            </a:r>
            <a:r>
              <a:rPr lang="en-GB" dirty="0" err="1"/>
              <a:t>Pfleiderer</a:t>
            </a:r>
            <a:r>
              <a:rPr lang="en-GB" dirty="0"/>
              <a:t>, Marina </a:t>
            </a:r>
            <a:r>
              <a:rPr lang="en-GB" dirty="0" err="1"/>
              <a:t>Andrijevic</a:t>
            </a:r>
            <a:r>
              <a:rPr lang="en-GB" dirty="0"/>
              <a:t>, </a:t>
            </a:r>
            <a:r>
              <a:rPr lang="en-GB" dirty="0" err="1"/>
              <a:t>Friederike</a:t>
            </a:r>
            <a:r>
              <a:rPr lang="en-GB" dirty="0"/>
              <a:t> E. Otto, and Sonia I. Seneviratne</a:t>
            </a:r>
          </a:p>
          <a:p>
            <a:r>
              <a:rPr lang="en-US" dirty="0"/>
              <a:t>06.05.20</a:t>
            </a:r>
            <a:endParaRPr lang="en-US" dirty="0">
              <a:solidFill>
                <a:srgbClr val="345D9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3A92C-8AF4-0043-BDBF-8E0C577252B8}"/>
              </a:ext>
            </a:extLst>
          </p:cNvPr>
          <p:cNvSpPr/>
          <p:nvPr/>
        </p:nvSpPr>
        <p:spPr>
          <a:xfrm>
            <a:off x="9885065" y="4649203"/>
            <a:ext cx="21627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345D9B"/>
                </a:solidFill>
              </a:rPr>
              <a:t>EGU 2020</a:t>
            </a:r>
          </a:p>
          <a:p>
            <a:r>
              <a:rPr lang="en-GB" sz="2400" dirty="0">
                <a:solidFill>
                  <a:srgbClr val="345D9B"/>
                </a:solidFill>
              </a:rPr>
              <a:t>ITS3.2/NH10.7/</a:t>
            </a:r>
          </a:p>
          <a:p>
            <a:r>
              <a:rPr lang="en-GB" sz="2400" dirty="0">
                <a:solidFill>
                  <a:srgbClr val="345D9B"/>
                </a:solidFill>
              </a:rPr>
              <a:t>BG1.35/CL2.36/</a:t>
            </a:r>
          </a:p>
          <a:p>
            <a:r>
              <a:rPr lang="en-GB" sz="2400" dirty="0">
                <a:solidFill>
                  <a:srgbClr val="345D9B"/>
                </a:solidFill>
              </a:rPr>
              <a:t>CR7.14/NP8.3/</a:t>
            </a:r>
          </a:p>
          <a:p>
            <a:r>
              <a:rPr lang="en-GB" sz="2400" dirty="0">
                <a:solidFill>
                  <a:srgbClr val="345D9B"/>
                </a:solidFill>
              </a:rPr>
              <a:t>OS1.35 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262CD-2291-3D48-A146-DA24EFC67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7" y="6286004"/>
            <a:ext cx="1092887" cy="3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Conceptualising climate resilience through integration of adaptive capacity and climate scenarios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C8C996-881A-B243-8245-CF9B1884B964}"/>
              </a:ext>
            </a:extLst>
          </p:cNvPr>
          <p:cNvGrpSpPr/>
          <p:nvPr/>
        </p:nvGrpSpPr>
        <p:grpSpPr>
          <a:xfrm>
            <a:off x="748841" y="2612573"/>
            <a:ext cx="10694317" cy="2956953"/>
            <a:chOff x="748841" y="2612573"/>
            <a:chExt cx="10694317" cy="2956953"/>
          </a:xfrm>
        </p:grpSpPr>
        <p:pic>
          <p:nvPicPr>
            <p:cNvPr id="9" name="full_scheme_0424.jpg">
              <a:extLst>
                <a:ext uri="{FF2B5EF4-FFF2-40B4-BE49-F238E27FC236}">
                  <a16:creationId xmlns:a16="http://schemas.microsoft.com/office/drawing/2014/main" id="{46B2BBBF-F857-DE4F-8384-DEB8AB6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8" t="52573" r="27745" b="29019"/>
            <a:stretch/>
          </p:blipFill>
          <p:spPr>
            <a:xfrm>
              <a:off x="748841" y="2897579"/>
              <a:ext cx="10694317" cy="26719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0F717C-5426-534D-A912-CC928060E1D8}"/>
                </a:ext>
              </a:extLst>
            </p:cNvPr>
            <p:cNvSpPr/>
            <p:nvPr/>
          </p:nvSpPr>
          <p:spPr>
            <a:xfrm>
              <a:off x="1211283" y="2612573"/>
              <a:ext cx="7089569" cy="43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18E24B5-9767-7A40-ADAF-12AEA21A3B79}"/>
              </a:ext>
            </a:extLst>
          </p:cNvPr>
          <p:cNvSpPr/>
          <p:nvPr/>
        </p:nvSpPr>
        <p:spPr>
          <a:xfrm>
            <a:off x="1186243" y="2197073"/>
            <a:ext cx="1996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B4E4D"/>
                </a:solidFill>
              </a:rPr>
              <a:t>Concentration</a:t>
            </a:r>
          </a:p>
          <a:p>
            <a:pPr algn="ctr"/>
            <a:r>
              <a:rPr lang="en-US" sz="2400" b="1" dirty="0">
                <a:solidFill>
                  <a:srgbClr val="4B4E4D"/>
                </a:solidFill>
              </a:rPr>
              <a:t>Pathways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21921-2B21-614E-9BF8-7A51E7D64B8F}"/>
              </a:ext>
            </a:extLst>
          </p:cNvPr>
          <p:cNvSpPr/>
          <p:nvPr/>
        </p:nvSpPr>
        <p:spPr>
          <a:xfrm>
            <a:off x="4756067" y="2197073"/>
            <a:ext cx="2492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B4E4D"/>
                </a:solidFill>
              </a:rPr>
              <a:t>Scenarios of</a:t>
            </a:r>
          </a:p>
          <a:p>
            <a:pPr algn="ctr"/>
            <a:r>
              <a:rPr lang="en-US" sz="2400" b="1" dirty="0">
                <a:solidFill>
                  <a:srgbClr val="4B4E4D"/>
                </a:solidFill>
              </a:rPr>
              <a:t>Adaptive Capacity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80308-017A-184F-840E-305E351609C8}"/>
              </a:ext>
            </a:extLst>
          </p:cNvPr>
          <p:cNvSpPr/>
          <p:nvPr/>
        </p:nvSpPr>
        <p:spPr>
          <a:xfrm>
            <a:off x="7963598" y="2197073"/>
            <a:ext cx="3340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4B4E4D"/>
                </a:solidFill>
              </a:rPr>
              <a:t>(Resilient) Development </a:t>
            </a:r>
          </a:p>
          <a:p>
            <a:pPr algn="ctr"/>
            <a:r>
              <a:rPr lang="en-US" sz="2400" b="1" dirty="0">
                <a:solidFill>
                  <a:srgbClr val="4B4E4D"/>
                </a:solidFill>
              </a:rPr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426780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An attempt to assess the effectiveness of climate resilience building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24EF44-FB11-4143-B357-3E402C646942}"/>
              </a:ext>
            </a:extLst>
          </p:cNvPr>
          <p:cNvSpPr/>
          <p:nvPr/>
        </p:nvSpPr>
        <p:spPr>
          <a:xfrm>
            <a:off x="654627" y="1690690"/>
            <a:ext cx="11137570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/>
              <a:t>Assess the temporal evolution of adaptive capacity (proxy adaptation readiness RDY from </a:t>
            </a:r>
            <a:r>
              <a:rPr lang="en-US" sz="2400" dirty="0" err="1"/>
              <a:t>Andrijevic</a:t>
            </a:r>
            <a:r>
              <a:rPr lang="en-US" sz="2400" dirty="0"/>
              <a:t> et al. 2019)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Assess the temporal evolution of an index for ‘adaptation pressure’ (proxied by number of heat days (NHD) relative to a moving reference period, Vogel et al. forthcoming)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Decide on a ‘relevant’ reference framework =&gt; value judgment what constitutes ‘sufficient’ resilience building. Approach: use the recent past as a reference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AA340E-F329-7044-8E97-9AACFFBAEA90}"/>
              </a:ext>
            </a:extLst>
          </p:cNvPr>
          <p:cNvSpPr/>
          <p:nvPr/>
        </p:nvSpPr>
        <p:spPr>
          <a:xfrm>
            <a:off x="3048000" y="52322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GB" dirty="0" err="1"/>
              <a:t>Andrijevic</a:t>
            </a:r>
            <a:r>
              <a:rPr lang="en-GB" dirty="0"/>
              <a:t>, M., Crespo </a:t>
            </a:r>
            <a:r>
              <a:rPr lang="en-GB" dirty="0" err="1"/>
              <a:t>Cuaresma</a:t>
            </a:r>
            <a:r>
              <a:rPr lang="en-GB" dirty="0"/>
              <a:t>, J., </a:t>
            </a:r>
            <a:r>
              <a:rPr lang="en-GB" dirty="0" err="1"/>
              <a:t>Muttarak</a:t>
            </a:r>
            <a:r>
              <a:rPr lang="en-GB" dirty="0"/>
              <a:t>, R., &amp; </a:t>
            </a:r>
            <a:r>
              <a:rPr lang="en-GB" dirty="0" err="1"/>
              <a:t>Schleussner</a:t>
            </a:r>
            <a:r>
              <a:rPr lang="en-GB" dirty="0"/>
              <a:t>, C.-F. (2019). Governance in socioeconomic pathways and its role for future adaptive capacity. </a:t>
            </a:r>
            <a:r>
              <a:rPr lang="en-GB" i="1" dirty="0"/>
              <a:t>Nature Sustainability</a:t>
            </a:r>
            <a:r>
              <a:rPr lang="en-GB" dirty="0"/>
              <a:t>. https://</a:t>
            </a:r>
            <a:r>
              <a:rPr lang="en-GB" dirty="0" err="1"/>
              <a:t>doi.org</a:t>
            </a:r>
            <a:r>
              <a:rPr lang="en-GB" dirty="0"/>
              <a:t>/10.1038/s41893-019-0405-0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960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resilience building experience</a:t>
            </a:r>
            <a:endParaRPr lang="de-DE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AB362F9-E886-6648-A375-9943507C2149}"/>
              </a:ext>
            </a:extLst>
          </p:cNvPr>
          <p:cNvSpPr txBox="1"/>
          <p:nvPr/>
        </p:nvSpPr>
        <p:spPr>
          <a:xfrm>
            <a:off x="1702130" y="6492873"/>
            <a:ext cx="439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Schleussner  et al. (in Review)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5AA7-2A6F-AE44-A870-7CFAA985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7" y="1595005"/>
            <a:ext cx="9805158" cy="47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Adaptation readiness observed vs. in SSPs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AB362F9-E886-6648-A375-9943507C2149}"/>
              </a:ext>
            </a:extLst>
          </p:cNvPr>
          <p:cNvSpPr txBox="1"/>
          <p:nvPr/>
        </p:nvSpPr>
        <p:spPr>
          <a:xfrm>
            <a:off x="1702130" y="6492873"/>
            <a:ext cx="439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Schleussner  et al. (in Review)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8E1F8-A1EB-BD4A-8AF8-757F6455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07" y="1504950"/>
            <a:ext cx="9740900" cy="3848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BEE6ED-F638-914C-89F4-5FCF82C6B9CB}"/>
              </a:ext>
            </a:extLst>
          </p:cNvPr>
          <p:cNvSpPr/>
          <p:nvPr/>
        </p:nvSpPr>
        <p:spPr>
          <a:xfrm>
            <a:off x="1225549" y="5353050"/>
            <a:ext cx="9583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Observational record doesn’t imply ‘catching up’ of adaptation readiness for everyone, more a ’the medium rich get richer’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SSPs illustrate a diverse range of potential futures together resembling the observed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93347-1F5B-2B43-AEE1-1044C5BFEBAC}"/>
              </a:ext>
            </a:extLst>
          </p:cNvPr>
          <p:cNvSpPr/>
          <p:nvPr/>
        </p:nvSpPr>
        <p:spPr>
          <a:xfrm>
            <a:off x="10426582" y="1860167"/>
            <a:ext cx="498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4B4E4D"/>
                </a:solidFill>
                <a:latin typeface="Helvetica Light" panose="020B0403020202020204" pitchFamily="34" charset="0"/>
              </a:rPr>
              <a:t>2050</a:t>
            </a:r>
            <a:endParaRPr lang="en-DE" sz="1100" dirty="0">
              <a:solidFill>
                <a:srgbClr val="4B4E4D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681E-62A4-4949-A7BE-B268514F2730}"/>
              </a:ext>
            </a:extLst>
          </p:cNvPr>
          <p:cNvSpPr/>
          <p:nvPr/>
        </p:nvSpPr>
        <p:spPr>
          <a:xfrm>
            <a:off x="4670551" y="1278509"/>
            <a:ext cx="13612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4B4E4D"/>
                </a:solidFill>
                <a:latin typeface="Helvetica Light" panose="020B0403020202020204" pitchFamily="34" charset="0"/>
              </a:rPr>
              <a:t>Country groupings</a:t>
            </a:r>
            <a:endParaRPr lang="en-DE" sz="1100" b="1" dirty="0">
              <a:solidFill>
                <a:srgbClr val="4B4E4D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8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Projecting resilience building</a:t>
            </a:r>
            <a:endParaRPr lang="de-DE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AB362F9-E886-6648-A375-9943507C2149}"/>
              </a:ext>
            </a:extLst>
          </p:cNvPr>
          <p:cNvSpPr txBox="1"/>
          <p:nvPr/>
        </p:nvSpPr>
        <p:spPr>
          <a:xfrm>
            <a:off x="1702130" y="6492873"/>
            <a:ext cx="439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Schleussner  et al. (in Review)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5AA7-2A6F-AE44-A870-7CFAA985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691"/>
          <a:stretch/>
        </p:blipFill>
        <p:spPr>
          <a:xfrm>
            <a:off x="544721" y="1381637"/>
            <a:ext cx="11102557" cy="2922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30F25-EB17-6E48-BB55-D1136455DAE6}"/>
              </a:ext>
            </a:extLst>
          </p:cNvPr>
          <p:cNvSpPr/>
          <p:nvPr/>
        </p:nvSpPr>
        <p:spPr>
          <a:xfrm>
            <a:off x="838199" y="4428967"/>
            <a:ext cx="9583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Compared to observed: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Adaptation readiness is slowed down under SSP3, substantially faster in SSP1,5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Hot day emergence is slowed down/remains similar/speeding up under RCP26/45/85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Climate resilience building is similar to observed for RCP45-SSP3 and RCP85-SSP5, only significantly improved for the RCP26-SSP1 </a:t>
            </a:r>
          </a:p>
        </p:txBody>
      </p:sp>
    </p:spTree>
    <p:extLst>
      <p:ext uri="{BB962C8B-B14F-4D97-AF65-F5344CB8AC3E}">
        <p14:creationId xmlns:p14="http://schemas.microsoft.com/office/powerpoint/2010/main" val="297555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Projecting resilience building</a:t>
            </a:r>
            <a:endParaRPr lang="de-DE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AB362F9-E886-6648-A375-9943507C2149}"/>
              </a:ext>
            </a:extLst>
          </p:cNvPr>
          <p:cNvSpPr txBox="1"/>
          <p:nvPr/>
        </p:nvSpPr>
        <p:spPr>
          <a:xfrm>
            <a:off x="1702130" y="6492873"/>
            <a:ext cx="439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Schleussner  et al. (in Review)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05AA7-2A6F-AE44-A870-7CFAA985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47"/>
          <a:stretch/>
        </p:blipFill>
        <p:spPr>
          <a:xfrm>
            <a:off x="991507" y="1827124"/>
            <a:ext cx="9385174" cy="226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1CBF4-EC5C-B048-A73B-D1F686627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3" t="10709" r="67993" b="79909"/>
          <a:stretch/>
        </p:blipFill>
        <p:spPr>
          <a:xfrm>
            <a:off x="10376681" y="3278995"/>
            <a:ext cx="1087394" cy="524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2E39D-4BC2-6348-A411-3590C1BE2C9F}"/>
              </a:ext>
            </a:extLst>
          </p:cNvPr>
          <p:cNvSpPr/>
          <p:nvPr/>
        </p:nvSpPr>
        <p:spPr>
          <a:xfrm>
            <a:off x="838199" y="4428967"/>
            <a:ext cx="9583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Difference most pronounced for vulnerable countries in biggest need for resilience building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53110-0168-7C4F-B5F2-01B2B74118C0}"/>
              </a:ext>
            </a:extLst>
          </p:cNvPr>
          <p:cNvSpPr/>
          <p:nvPr/>
        </p:nvSpPr>
        <p:spPr>
          <a:xfrm>
            <a:off x="4949371" y="1527726"/>
            <a:ext cx="13612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4B4E4D"/>
                </a:solidFill>
                <a:latin typeface="Helvetica Light" panose="020B0403020202020204" pitchFamily="34" charset="0"/>
              </a:rPr>
              <a:t>Country groupings</a:t>
            </a:r>
            <a:endParaRPr lang="en-DE" sz="1100" b="1" dirty="0">
              <a:solidFill>
                <a:srgbClr val="4B4E4D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5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10A6-566D-5B48-ACF0-707170B9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which world do we want to be in? </a:t>
            </a:r>
            <a:endParaRPr lang="de-DE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AB362F9-E886-6648-A375-9943507C2149}"/>
              </a:ext>
            </a:extLst>
          </p:cNvPr>
          <p:cNvSpPr txBox="1"/>
          <p:nvPr/>
        </p:nvSpPr>
        <p:spPr>
          <a:xfrm>
            <a:off x="1702130" y="6492873"/>
            <a:ext cx="4393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Schleussner  et al. (in Review)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27547-54FF-4344-8CD8-A82E3A3E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24331"/>
            <a:ext cx="117348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9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67A2DF-30C1-6143-B9CB-EFD29EA8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38" y="840495"/>
            <a:ext cx="10515600" cy="2852737"/>
          </a:xfrm>
        </p:spPr>
        <p:txBody>
          <a:bodyPr>
            <a:normAutofit/>
          </a:bodyPr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br>
              <a:rPr lang="de-DE" dirty="0"/>
            </a:br>
            <a:endParaRPr lang="de-DE" sz="27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3E30C-58CB-A749-BE0B-C1A9A252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7412" y="3693232"/>
            <a:ext cx="7886700" cy="1500187"/>
          </a:xfrm>
        </p:spPr>
        <p:txBody>
          <a:bodyPr>
            <a:normAutofit fontScale="70000" lnSpcReduction="20000"/>
          </a:bodyPr>
          <a:lstStyle/>
          <a:p>
            <a:r>
              <a:rPr lang="en-AU" b="1" dirty="0" err="1"/>
              <a:t>Andrijevic</a:t>
            </a:r>
            <a:r>
              <a:rPr lang="en-AU" dirty="0"/>
              <a:t> M, Crespo </a:t>
            </a:r>
            <a:r>
              <a:rPr lang="en-AU" dirty="0" err="1"/>
              <a:t>Cuaresma</a:t>
            </a:r>
            <a:r>
              <a:rPr lang="en-AU" dirty="0"/>
              <a:t> J, </a:t>
            </a:r>
            <a:r>
              <a:rPr lang="en-AU" dirty="0" err="1"/>
              <a:t>Muttarak</a:t>
            </a:r>
            <a:r>
              <a:rPr lang="en-AU" dirty="0"/>
              <a:t> R and Schleussner C-F 2019 Governance in socio-economic pathways and its role for future adaptive capacity </a:t>
            </a:r>
            <a:r>
              <a:rPr lang="en-AU" i="1" dirty="0"/>
              <a:t>Nat. Sustain.</a:t>
            </a:r>
            <a:r>
              <a:rPr lang="en-AU" dirty="0"/>
              <a:t> Online: http://</a:t>
            </a:r>
            <a:r>
              <a:rPr lang="en-AU" dirty="0" err="1"/>
              <a:t>dx.doi.org</a:t>
            </a:r>
            <a:r>
              <a:rPr lang="en-AU" dirty="0"/>
              <a:t>/10.1038/s41893-019-0405-0</a:t>
            </a:r>
          </a:p>
          <a:p>
            <a:endParaRPr lang="en-AU" dirty="0"/>
          </a:p>
          <a:p>
            <a:r>
              <a:rPr lang="en-AU" dirty="0"/>
              <a:t>https://</a:t>
            </a:r>
            <a:r>
              <a:rPr lang="en-AU" dirty="0" err="1"/>
              <a:t>www.</a:t>
            </a:r>
            <a:r>
              <a:rPr lang="en-AU" b="1" dirty="0" err="1"/>
              <a:t>carbonbrief</a:t>
            </a:r>
            <a:r>
              <a:rPr lang="en-AU" dirty="0" err="1"/>
              <a:t>.org</a:t>
            </a:r>
            <a:r>
              <a:rPr lang="en-AU" dirty="0"/>
              <a:t>/guest-post-why-climate-scenarios-need-to-better-incorporate-adaptive-capacity</a:t>
            </a:r>
          </a:p>
        </p:txBody>
      </p:sp>
    </p:spTree>
    <p:extLst>
      <p:ext uri="{BB962C8B-B14F-4D97-AF65-F5344CB8AC3E}">
        <p14:creationId xmlns:p14="http://schemas.microsoft.com/office/powerpoint/2010/main" val="258955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bark_template" id="{DEA4D6B6-D6DD-8641-B1AB-3EE854F31A08}" vid="{DE76FF5E-AA3D-9547-B0B8-10D60A3EC1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15261</TotalTime>
  <Words>444</Words>
  <Application>Microsoft Macintosh PowerPoint</Application>
  <PresentationFormat>Widescreen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Light</vt:lpstr>
      <vt:lpstr>Office Theme</vt:lpstr>
      <vt:lpstr>Emerging heat extremes, adaptation and the speed of socio-economic development</vt:lpstr>
      <vt:lpstr>Conceptualising climate resilience through integration of adaptive capacity and climate scenarios </vt:lpstr>
      <vt:lpstr>An attempt to assess the effectiveness of climate resilience building</vt:lpstr>
      <vt:lpstr>The resilience building experience</vt:lpstr>
      <vt:lpstr>Adaptation readiness observed vs. in SSPs</vt:lpstr>
      <vt:lpstr>Projecting resilience building</vt:lpstr>
      <vt:lpstr>Projecting resilience building</vt:lpstr>
      <vt:lpstr>In which world do we want to be in? 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SSPs with indicators of governance</dc:title>
  <dc:creator>Marina Andrijevic</dc:creator>
  <cp:lastModifiedBy>Carl Schleussner</cp:lastModifiedBy>
  <cp:revision>178</cp:revision>
  <cp:lastPrinted>2019-03-12T21:17:05Z</cp:lastPrinted>
  <dcterms:created xsi:type="dcterms:W3CDTF">2019-03-05T13:52:16Z</dcterms:created>
  <dcterms:modified xsi:type="dcterms:W3CDTF">2020-05-04T16:52:11Z</dcterms:modified>
</cp:coreProperties>
</file>