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5" r:id="rId9"/>
    <p:sldId id="269" r:id="rId10"/>
    <p:sldId id="282" r:id="rId11"/>
    <p:sldId id="268" r:id="rId12"/>
    <p:sldId id="270" r:id="rId13"/>
    <p:sldId id="271" r:id="rId14"/>
    <p:sldId id="272" r:id="rId15"/>
    <p:sldId id="273" r:id="rId16"/>
    <p:sldId id="263" r:id="rId17"/>
    <p:sldId id="264" r:id="rId18"/>
    <p:sldId id="266" r:id="rId19"/>
    <p:sldId id="267" r:id="rId20"/>
    <p:sldId id="274" r:id="rId21"/>
    <p:sldId id="275" r:id="rId22"/>
    <p:sldId id="276" r:id="rId23"/>
    <p:sldId id="277" r:id="rId24"/>
    <p:sldId id="278" r:id="rId25"/>
    <p:sldId id="279" r:id="rId26"/>
    <p:sldId id="280" r:id="rId27"/>
    <p:sldId id="281" r:id="rId28"/>
    <p:sldId id="2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49" d="100"/>
          <a:sy n="149" d="100"/>
        </p:scale>
        <p:origin x="388"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rodo\AppData\Local\Temp\Summit_daily_alldata_toACADIS_20180608_headless.csv"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443726256912498E-2"/>
          <c:y val="6.9406646151982179E-2"/>
          <c:w val="0.75220691163604547"/>
          <c:h val="0.70771544181977253"/>
        </c:manualLayout>
      </c:layout>
      <c:barChart>
        <c:barDir val="col"/>
        <c:grouping val="clustered"/>
        <c:varyColors val="0"/>
        <c:ser>
          <c:idx val="0"/>
          <c:order val="0"/>
          <c:invertIfNegative val="0"/>
          <c:cat>
            <c:numRef>
              <c:f>Summit_daily_alldata_toACADIS_2!$O$90:$O$98</c:f>
              <c:numCache>
                <c:formatCode>m/d/yyyy</c:formatCode>
                <c:ptCount val="9"/>
                <c:pt idx="0">
                  <c:v>40779</c:v>
                </c:pt>
                <c:pt idx="1">
                  <c:v>40781</c:v>
                </c:pt>
                <c:pt idx="2">
                  <c:v>40782</c:v>
                </c:pt>
                <c:pt idx="3">
                  <c:v>40783</c:v>
                </c:pt>
                <c:pt idx="4">
                  <c:v>40784</c:v>
                </c:pt>
                <c:pt idx="5">
                  <c:v>40784</c:v>
                </c:pt>
                <c:pt idx="6">
                  <c:v>40784</c:v>
                </c:pt>
                <c:pt idx="7">
                  <c:v>40785</c:v>
                </c:pt>
                <c:pt idx="8">
                  <c:v>40785</c:v>
                </c:pt>
              </c:numCache>
            </c:numRef>
          </c:cat>
          <c:val>
            <c:numRef>
              <c:f>Summit_daily_alldata_toACADIS_2!$P$90:$P$98</c:f>
              <c:numCache>
                <c:formatCode>General</c:formatCode>
                <c:ptCount val="9"/>
                <c:pt idx="0">
                  <c:v>23</c:v>
                </c:pt>
                <c:pt idx="1">
                  <c:v>18</c:v>
                </c:pt>
                <c:pt idx="2">
                  <c:v>15.1</c:v>
                </c:pt>
                <c:pt idx="3">
                  <c:v>15.4</c:v>
                </c:pt>
                <c:pt idx="4">
                  <c:v>13.8</c:v>
                </c:pt>
                <c:pt idx="5">
                  <c:v>13.8</c:v>
                </c:pt>
                <c:pt idx="6">
                  <c:v>11.9</c:v>
                </c:pt>
                <c:pt idx="7">
                  <c:v>11.1</c:v>
                </c:pt>
                <c:pt idx="8">
                  <c:v>11.9</c:v>
                </c:pt>
              </c:numCache>
            </c:numRef>
          </c:val>
          <c:extLst>
            <c:ext xmlns:c16="http://schemas.microsoft.com/office/drawing/2014/chart" uri="{C3380CC4-5D6E-409C-BE32-E72D297353CC}">
              <c16:uniqueId val="{00000000-FF18-4D19-939D-E55C3762322A}"/>
            </c:ext>
          </c:extLst>
        </c:ser>
        <c:dLbls>
          <c:showLegendKey val="0"/>
          <c:showVal val="0"/>
          <c:showCatName val="0"/>
          <c:showSerName val="0"/>
          <c:showPercent val="0"/>
          <c:showBubbleSize val="0"/>
        </c:dLbls>
        <c:gapWidth val="150"/>
        <c:axId val="98822016"/>
        <c:axId val="134528384"/>
      </c:barChart>
      <c:dateAx>
        <c:axId val="98822016"/>
        <c:scaling>
          <c:orientation val="minMax"/>
        </c:scaling>
        <c:delete val="0"/>
        <c:axPos val="b"/>
        <c:numFmt formatCode="m/d/yyyy" sourceLinked="1"/>
        <c:majorTickMark val="out"/>
        <c:minorTickMark val="none"/>
        <c:tickLblPos val="nextTo"/>
        <c:crossAx val="134528384"/>
        <c:crosses val="autoZero"/>
        <c:auto val="1"/>
        <c:lblOffset val="100"/>
        <c:baseTimeUnit val="days"/>
      </c:dateAx>
      <c:valAx>
        <c:axId val="134528384"/>
        <c:scaling>
          <c:orientation val="minMax"/>
        </c:scaling>
        <c:delete val="0"/>
        <c:axPos val="l"/>
        <c:majorGridlines/>
        <c:numFmt formatCode="General" sourceLinked="1"/>
        <c:majorTickMark val="out"/>
        <c:minorTickMark val="none"/>
        <c:tickLblPos val="nextTo"/>
        <c:crossAx val="98822016"/>
        <c:crosses val="autoZero"/>
        <c:crossBetween val="between"/>
      </c:valAx>
    </c:plotArea>
    <c:legend>
      <c:legendPos val="r"/>
      <c:overlay val="0"/>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788C10-D53E-4706-B292-0AAD6335FA63}"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8256-7320-4E37-ACFF-75D42DED3C01}" type="slidenum">
              <a:rPr lang="en-US" smtClean="0"/>
              <a:t>‹#›</a:t>
            </a:fld>
            <a:endParaRPr lang="en-US"/>
          </a:p>
        </p:txBody>
      </p:sp>
    </p:spTree>
    <p:extLst>
      <p:ext uri="{BB962C8B-B14F-4D97-AF65-F5344CB8AC3E}">
        <p14:creationId xmlns:p14="http://schemas.microsoft.com/office/powerpoint/2010/main" val="3759871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788C10-D53E-4706-B292-0AAD6335FA63}"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8256-7320-4E37-ACFF-75D42DED3C01}" type="slidenum">
              <a:rPr lang="en-US" smtClean="0"/>
              <a:t>‹#›</a:t>
            </a:fld>
            <a:endParaRPr lang="en-US"/>
          </a:p>
        </p:txBody>
      </p:sp>
    </p:spTree>
    <p:extLst>
      <p:ext uri="{BB962C8B-B14F-4D97-AF65-F5344CB8AC3E}">
        <p14:creationId xmlns:p14="http://schemas.microsoft.com/office/powerpoint/2010/main" val="809348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788C10-D53E-4706-B292-0AAD6335FA63}"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8256-7320-4E37-ACFF-75D42DED3C01}" type="slidenum">
              <a:rPr lang="en-US" smtClean="0"/>
              <a:t>‹#›</a:t>
            </a:fld>
            <a:endParaRPr lang="en-US"/>
          </a:p>
        </p:txBody>
      </p:sp>
    </p:spTree>
    <p:extLst>
      <p:ext uri="{BB962C8B-B14F-4D97-AF65-F5344CB8AC3E}">
        <p14:creationId xmlns:p14="http://schemas.microsoft.com/office/powerpoint/2010/main" val="256115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788C10-D53E-4706-B292-0AAD6335FA63}"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8256-7320-4E37-ACFF-75D42DED3C01}" type="slidenum">
              <a:rPr lang="en-US" smtClean="0"/>
              <a:t>‹#›</a:t>
            </a:fld>
            <a:endParaRPr lang="en-US"/>
          </a:p>
        </p:txBody>
      </p:sp>
    </p:spTree>
    <p:extLst>
      <p:ext uri="{BB962C8B-B14F-4D97-AF65-F5344CB8AC3E}">
        <p14:creationId xmlns:p14="http://schemas.microsoft.com/office/powerpoint/2010/main" val="331814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88C10-D53E-4706-B292-0AAD6335FA63}" type="datetimeFigureOut">
              <a:rPr lang="en-US" smtClean="0"/>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8256-7320-4E37-ACFF-75D42DED3C01}" type="slidenum">
              <a:rPr lang="en-US" smtClean="0"/>
              <a:t>‹#›</a:t>
            </a:fld>
            <a:endParaRPr lang="en-US"/>
          </a:p>
        </p:txBody>
      </p:sp>
    </p:spTree>
    <p:extLst>
      <p:ext uri="{BB962C8B-B14F-4D97-AF65-F5344CB8AC3E}">
        <p14:creationId xmlns:p14="http://schemas.microsoft.com/office/powerpoint/2010/main" val="2720505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788C10-D53E-4706-B292-0AAD6335FA63}"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8256-7320-4E37-ACFF-75D42DED3C01}" type="slidenum">
              <a:rPr lang="en-US" smtClean="0"/>
              <a:t>‹#›</a:t>
            </a:fld>
            <a:endParaRPr lang="en-US"/>
          </a:p>
        </p:txBody>
      </p:sp>
    </p:spTree>
    <p:extLst>
      <p:ext uri="{BB962C8B-B14F-4D97-AF65-F5344CB8AC3E}">
        <p14:creationId xmlns:p14="http://schemas.microsoft.com/office/powerpoint/2010/main" val="1565371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788C10-D53E-4706-B292-0AAD6335FA63}" type="datetimeFigureOut">
              <a:rPr lang="en-US" smtClean="0"/>
              <a:t>5/3/2020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E88256-7320-4E37-ACFF-75D42DED3C01}" type="slidenum">
              <a:rPr lang="en-US" smtClean="0"/>
              <a:t>‹#›</a:t>
            </a:fld>
            <a:endParaRPr lang="en-US"/>
          </a:p>
        </p:txBody>
      </p:sp>
    </p:spTree>
    <p:extLst>
      <p:ext uri="{BB962C8B-B14F-4D97-AF65-F5344CB8AC3E}">
        <p14:creationId xmlns:p14="http://schemas.microsoft.com/office/powerpoint/2010/main" val="1236050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788C10-D53E-4706-B292-0AAD6335FA63}" type="datetimeFigureOut">
              <a:rPr lang="en-US" smtClean="0"/>
              <a:t>5/3/2020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E88256-7320-4E37-ACFF-75D42DED3C01}" type="slidenum">
              <a:rPr lang="en-US" smtClean="0"/>
              <a:t>‹#›</a:t>
            </a:fld>
            <a:endParaRPr lang="en-US"/>
          </a:p>
        </p:txBody>
      </p:sp>
    </p:spTree>
    <p:extLst>
      <p:ext uri="{BB962C8B-B14F-4D97-AF65-F5344CB8AC3E}">
        <p14:creationId xmlns:p14="http://schemas.microsoft.com/office/powerpoint/2010/main" val="2975002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88C10-D53E-4706-B292-0AAD6335FA63}" type="datetimeFigureOut">
              <a:rPr lang="en-US" smtClean="0"/>
              <a:t>5/3/2020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E88256-7320-4E37-ACFF-75D42DED3C01}" type="slidenum">
              <a:rPr lang="en-US" smtClean="0"/>
              <a:t>‹#›</a:t>
            </a:fld>
            <a:endParaRPr lang="en-US"/>
          </a:p>
        </p:txBody>
      </p:sp>
    </p:spTree>
    <p:extLst>
      <p:ext uri="{BB962C8B-B14F-4D97-AF65-F5344CB8AC3E}">
        <p14:creationId xmlns:p14="http://schemas.microsoft.com/office/powerpoint/2010/main" val="1443173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88C10-D53E-4706-B292-0AAD6335FA63}"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8256-7320-4E37-ACFF-75D42DED3C01}" type="slidenum">
              <a:rPr lang="en-US" smtClean="0"/>
              <a:t>‹#›</a:t>
            </a:fld>
            <a:endParaRPr lang="en-US"/>
          </a:p>
        </p:txBody>
      </p:sp>
    </p:spTree>
    <p:extLst>
      <p:ext uri="{BB962C8B-B14F-4D97-AF65-F5344CB8AC3E}">
        <p14:creationId xmlns:p14="http://schemas.microsoft.com/office/powerpoint/2010/main" val="730065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88C10-D53E-4706-B292-0AAD6335FA63}" type="datetimeFigureOut">
              <a:rPr lang="en-US" smtClean="0"/>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8256-7320-4E37-ACFF-75D42DED3C01}" type="slidenum">
              <a:rPr lang="en-US" smtClean="0"/>
              <a:t>‹#›</a:t>
            </a:fld>
            <a:endParaRPr lang="en-US"/>
          </a:p>
        </p:txBody>
      </p:sp>
    </p:spTree>
    <p:extLst>
      <p:ext uri="{BB962C8B-B14F-4D97-AF65-F5344CB8AC3E}">
        <p14:creationId xmlns:p14="http://schemas.microsoft.com/office/powerpoint/2010/main" val="287195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88C10-D53E-4706-B292-0AAD6335FA63}" type="datetimeFigureOut">
              <a:rPr lang="en-US" smtClean="0"/>
              <a:t>5/3/2020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88256-7320-4E37-ACFF-75D42DED3C01}" type="slidenum">
              <a:rPr lang="en-US" smtClean="0"/>
              <a:t>‹#›</a:t>
            </a:fld>
            <a:endParaRPr lang="en-US"/>
          </a:p>
        </p:txBody>
      </p:sp>
    </p:spTree>
    <p:extLst>
      <p:ext uri="{BB962C8B-B14F-4D97-AF65-F5344CB8AC3E}">
        <p14:creationId xmlns:p14="http://schemas.microsoft.com/office/powerpoint/2010/main" val="350077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william.neff@Colorado.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doi.org/10.1029/2018JD028714"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244953-931B-4801-82E9-C1EC291B7A3D}"/>
              </a:ext>
            </a:extLst>
          </p:cNvPr>
          <p:cNvSpPr txBox="1"/>
          <p:nvPr/>
        </p:nvSpPr>
        <p:spPr>
          <a:xfrm>
            <a:off x="443675" y="1838692"/>
            <a:ext cx="7790198" cy="2277547"/>
          </a:xfrm>
          <a:prstGeom prst="rect">
            <a:avLst/>
          </a:prstGeom>
          <a:noFill/>
        </p:spPr>
        <p:txBody>
          <a:bodyPr wrap="square" rtlCol="0">
            <a:spAutoFit/>
          </a:bodyPr>
          <a:lstStyle/>
          <a:p>
            <a:r>
              <a:rPr lang="en-US" sz="2800" dirty="0"/>
              <a:t>The Boundary Layer and its Response to External Forcing at Summit Station Greenland</a:t>
            </a:r>
          </a:p>
          <a:p>
            <a:endParaRPr lang="it-IT" sz="3200" dirty="0"/>
          </a:p>
          <a:p>
            <a:r>
              <a:rPr lang="en-US" sz="1350" dirty="0"/>
              <a:t>William Neff, Christopher Cox, Matthew Shupe, </a:t>
            </a:r>
          </a:p>
          <a:p>
            <a:r>
              <a:rPr lang="en-US" sz="1350" dirty="0"/>
              <a:t>University of Colorado, CIRES, NOAA/ESRL/PSL, Boulder, United States (</a:t>
            </a:r>
            <a:r>
              <a:rPr lang="en-US" sz="1350" dirty="0">
                <a:hlinkClick r:id="rId2"/>
              </a:rPr>
              <a:t>william.neff@Colorado.edu</a:t>
            </a:r>
            <a:r>
              <a:rPr lang="en-US" sz="1350" dirty="0"/>
              <a:t>)</a:t>
            </a:r>
          </a:p>
          <a:p>
            <a:endParaRPr lang="en-US" sz="1350" dirty="0"/>
          </a:p>
          <a:p>
            <a:r>
              <a:rPr lang="en-US" sz="1350" dirty="0"/>
              <a:t>With support from the ICECAPS project.</a:t>
            </a:r>
          </a:p>
        </p:txBody>
      </p:sp>
      <p:sp>
        <p:nvSpPr>
          <p:cNvPr id="5" name="TextBox 4">
            <a:extLst>
              <a:ext uri="{FF2B5EF4-FFF2-40B4-BE49-F238E27FC236}">
                <a16:creationId xmlns:a16="http://schemas.microsoft.com/office/drawing/2014/main" id="{51267BF2-7D87-4D88-A4E8-D5B017AE5FC3}"/>
              </a:ext>
            </a:extLst>
          </p:cNvPr>
          <p:cNvSpPr txBox="1"/>
          <p:nvPr/>
        </p:nvSpPr>
        <p:spPr>
          <a:xfrm>
            <a:off x="474226" y="4561638"/>
            <a:ext cx="7255444" cy="542456"/>
          </a:xfrm>
          <a:prstGeom prst="rect">
            <a:avLst/>
          </a:prstGeom>
          <a:noFill/>
        </p:spPr>
        <p:txBody>
          <a:bodyPr wrap="square" rtlCol="0">
            <a:spAutoFit/>
          </a:bodyPr>
          <a:lstStyle/>
          <a:p>
            <a:r>
              <a:rPr lang="en-US" b="1" dirty="0"/>
              <a:t>EGU2020 AS2.2 </a:t>
            </a:r>
            <a:r>
              <a:rPr lang="en-US" dirty="0"/>
              <a:t>Boundary Layers in High Latitudes: Physics and Chemistry </a:t>
            </a:r>
            <a:br>
              <a:rPr lang="en-US" dirty="0"/>
            </a:br>
            <a:r>
              <a:rPr lang="en-US" sz="1125" dirty="0"/>
              <a:t> </a:t>
            </a:r>
          </a:p>
        </p:txBody>
      </p:sp>
      <p:sp>
        <p:nvSpPr>
          <p:cNvPr id="6" name="Rectangle 5">
            <a:extLst>
              <a:ext uri="{FF2B5EF4-FFF2-40B4-BE49-F238E27FC236}">
                <a16:creationId xmlns:a16="http://schemas.microsoft.com/office/drawing/2014/main" id="{526484E5-035E-4E9A-B35F-B8BC0C3856F0}"/>
              </a:ext>
            </a:extLst>
          </p:cNvPr>
          <p:cNvSpPr/>
          <p:nvPr/>
        </p:nvSpPr>
        <p:spPr>
          <a:xfrm>
            <a:off x="474226" y="2788657"/>
            <a:ext cx="7255444" cy="93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Rectangle 6">
            <a:extLst>
              <a:ext uri="{FF2B5EF4-FFF2-40B4-BE49-F238E27FC236}">
                <a16:creationId xmlns:a16="http://schemas.microsoft.com/office/drawing/2014/main" id="{8F00C94C-AFDE-4B3B-981F-7954529BEAB6}"/>
              </a:ext>
            </a:extLst>
          </p:cNvPr>
          <p:cNvSpPr/>
          <p:nvPr/>
        </p:nvSpPr>
        <p:spPr>
          <a:xfrm>
            <a:off x="474225" y="1790634"/>
            <a:ext cx="7255445" cy="93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47967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17DDF9-50DE-472A-A095-D2E111F51539}"/>
              </a:ext>
            </a:extLst>
          </p:cNvPr>
          <p:cNvPicPr>
            <a:picLocks noChangeAspect="1"/>
          </p:cNvPicPr>
          <p:nvPr/>
        </p:nvPicPr>
        <p:blipFill>
          <a:blip r:embed="rId2"/>
          <a:stretch>
            <a:fillRect/>
          </a:stretch>
        </p:blipFill>
        <p:spPr>
          <a:xfrm>
            <a:off x="1038740" y="1355130"/>
            <a:ext cx="6876451" cy="4888767"/>
          </a:xfrm>
          <a:prstGeom prst="rect">
            <a:avLst/>
          </a:prstGeom>
        </p:spPr>
      </p:pic>
      <p:sp>
        <p:nvSpPr>
          <p:cNvPr id="3" name="TextBox 2">
            <a:extLst>
              <a:ext uri="{FF2B5EF4-FFF2-40B4-BE49-F238E27FC236}">
                <a16:creationId xmlns:a16="http://schemas.microsoft.com/office/drawing/2014/main" id="{C67ACBE6-8D46-47C5-89F1-C6857C1DCB2A}"/>
              </a:ext>
            </a:extLst>
          </p:cNvPr>
          <p:cNvSpPr txBox="1"/>
          <p:nvPr/>
        </p:nvSpPr>
        <p:spPr>
          <a:xfrm>
            <a:off x="1576410" y="625435"/>
            <a:ext cx="6991666" cy="646331"/>
          </a:xfrm>
          <a:prstGeom prst="rect">
            <a:avLst/>
          </a:prstGeom>
          <a:noFill/>
        </p:spPr>
        <p:txBody>
          <a:bodyPr wrap="square" rtlCol="0">
            <a:spAutoFit/>
          </a:bodyPr>
          <a:lstStyle/>
          <a:p>
            <a:r>
              <a:rPr lang="en-US" dirty="0"/>
              <a:t>Liu and Barnes (2015) showed that transport along the western Greenland occurred during cyclonic wave breaking (CWB) </a:t>
            </a:r>
          </a:p>
        </p:txBody>
      </p:sp>
      <p:cxnSp>
        <p:nvCxnSpPr>
          <p:cNvPr id="4" name="Straight Arrow Connector 3">
            <a:extLst>
              <a:ext uri="{FF2B5EF4-FFF2-40B4-BE49-F238E27FC236}">
                <a16:creationId xmlns:a16="http://schemas.microsoft.com/office/drawing/2014/main" id="{DE5A5708-AF6D-4E38-933F-A75CE165B1D7}"/>
              </a:ext>
            </a:extLst>
          </p:cNvPr>
          <p:cNvCxnSpPr/>
          <p:nvPr/>
        </p:nvCxnSpPr>
        <p:spPr>
          <a:xfrm flipH="1">
            <a:off x="5916175" y="1271766"/>
            <a:ext cx="844910" cy="135072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C8DAB79-E2EF-4DA5-96A8-1A5CC89F4715}"/>
              </a:ext>
            </a:extLst>
          </p:cNvPr>
          <p:cNvPicPr>
            <a:picLocks noChangeAspect="1"/>
          </p:cNvPicPr>
          <p:nvPr/>
        </p:nvPicPr>
        <p:blipFill>
          <a:blip r:embed="rId3"/>
          <a:stretch>
            <a:fillRect/>
          </a:stretch>
        </p:blipFill>
        <p:spPr>
          <a:xfrm>
            <a:off x="6926613" y="1857566"/>
            <a:ext cx="1626436" cy="1219061"/>
          </a:xfrm>
          <a:prstGeom prst="rect">
            <a:avLst/>
          </a:prstGeom>
        </p:spPr>
      </p:pic>
      <p:sp>
        <p:nvSpPr>
          <p:cNvPr id="6" name="Rectangle 5">
            <a:extLst>
              <a:ext uri="{FF2B5EF4-FFF2-40B4-BE49-F238E27FC236}">
                <a16:creationId xmlns:a16="http://schemas.microsoft.com/office/drawing/2014/main" id="{BA0359F1-9D66-41E3-B2CD-72F9671BCCF6}"/>
              </a:ext>
            </a:extLst>
          </p:cNvPr>
          <p:cNvSpPr/>
          <p:nvPr/>
        </p:nvSpPr>
        <p:spPr>
          <a:xfrm>
            <a:off x="6926613" y="1944994"/>
            <a:ext cx="1626436" cy="11669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C932DA-635B-4827-BE39-61E8E151E0F7}"/>
              </a:ext>
            </a:extLst>
          </p:cNvPr>
          <p:cNvSpPr txBox="1"/>
          <p:nvPr/>
        </p:nvSpPr>
        <p:spPr>
          <a:xfrm>
            <a:off x="7595948" y="3111991"/>
            <a:ext cx="1548052" cy="369332"/>
          </a:xfrm>
          <a:prstGeom prst="rect">
            <a:avLst/>
          </a:prstGeom>
          <a:noFill/>
        </p:spPr>
        <p:txBody>
          <a:bodyPr wrap="none" rtlCol="0">
            <a:spAutoFit/>
          </a:bodyPr>
          <a:lstStyle/>
          <a:p>
            <a:r>
              <a:rPr lang="en-US" dirty="0"/>
              <a:t>Newman et al.</a:t>
            </a:r>
          </a:p>
        </p:txBody>
      </p:sp>
    </p:spTree>
    <p:extLst>
      <p:ext uri="{BB962C8B-B14F-4D97-AF65-F5344CB8AC3E}">
        <p14:creationId xmlns:p14="http://schemas.microsoft.com/office/powerpoint/2010/main" val="256984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C4FDFF-AC0A-49CC-8C88-18A2F8D4A934}"/>
              </a:ext>
            </a:extLst>
          </p:cNvPr>
          <p:cNvSpPr txBox="1"/>
          <p:nvPr/>
        </p:nvSpPr>
        <p:spPr>
          <a:xfrm>
            <a:off x="678959" y="482131"/>
            <a:ext cx="7606250" cy="1001883"/>
          </a:xfrm>
          <a:prstGeom prst="rect">
            <a:avLst/>
          </a:prstGeom>
        </p:spPr>
        <p:txBody>
          <a:bodyPr vert="horz" lIns="91440" tIns="45720" rIns="91440" bIns="45720" rtlCol="0">
            <a:normAutofit lnSpcReduction="10000"/>
          </a:bodyPr>
          <a:lstStyle/>
          <a:p>
            <a:pPr>
              <a:lnSpc>
                <a:spcPct val="90000"/>
              </a:lnSpc>
              <a:spcAft>
                <a:spcPts val="600"/>
              </a:spcAft>
            </a:pPr>
            <a:r>
              <a:rPr lang="en-US" sz="2400" b="1" dirty="0">
                <a:solidFill>
                  <a:srgbClr val="002060"/>
                </a:solidFill>
              </a:rPr>
              <a:t>Question: Is there a simple way to characterize the larger  synoptic environment producing moisture flux  along the west coast of the GIS using single point(s) analysis.</a:t>
            </a:r>
            <a:endParaRPr lang="en-US" sz="2400" b="1" i="1" dirty="0">
              <a:solidFill>
                <a:srgbClr val="002060"/>
              </a:solidFill>
            </a:endParaRPr>
          </a:p>
        </p:txBody>
      </p:sp>
      <p:sp>
        <p:nvSpPr>
          <p:cNvPr id="3" name="Rectangle 2">
            <a:extLst>
              <a:ext uri="{FF2B5EF4-FFF2-40B4-BE49-F238E27FC236}">
                <a16:creationId xmlns:a16="http://schemas.microsoft.com/office/drawing/2014/main" id="{91CEDF3C-BE99-4E06-B55A-014B8B07B777}"/>
              </a:ext>
            </a:extLst>
          </p:cNvPr>
          <p:cNvSpPr/>
          <p:nvPr/>
        </p:nvSpPr>
        <p:spPr>
          <a:xfrm>
            <a:off x="489645" y="301099"/>
            <a:ext cx="7961259" cy="12744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87F66BD-7D96-4C59-B1C8-67D1D9923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824" y="2155338"/>
            <a:ext cx="4509253" cy="4143963"/>
          </a:xfrm>
          <a:prstGeom prst="rect">
            <a:avLst/>
          </a:prstGeom>
        </p:spPr>
      </p:pic>
      <p:pic>
        <p:nvPicPr>
          <p:cNvPr id="5" name="Picture 4">
            <a:extLst>
              <a:ext uri="{FF2B5EF4-FFF2-40B4-BE49-F238E27FC236}">
                <a16:creationId xmlns:a16="http://schemas.microsoft.com/office/drawing/2014/main" id="{230F8B44-36FE-418E-A87B-A52204CE53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3053" y="2301397"/>
            <a:ext cx="1752143" cy="62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43B97D52-5658-4F8E-91DB-7A517EDA1AA5}"/>
              </a:ext>
            </a:extLst>
          </p:cNvPr>
          <p:cNvPicPr>
            <a:picLocks noChangeAspect="1"/>
          </p:cNvPicPr>
          <p:nvPr/>
        </p:nvPicPr>
        <p:blipFill>
          <a:blip r:embed="rId4"/>
          <a:stretch>
            <a:fillRect/>
          </a:stretch>
        </p:blipFill>
        <p:spPr>
          <a:xfrm>
            <a:off x="6003910" y="3299927"/>
            <a:ext cx="1876425" cy="2733675"/>
          </a:xfrm>
          <a:prstGeom prst="rect">
            <a:avLst/>
          </a:prstGeom>
        </p:spPr>
      </p:pic>
      <p:sp>
        <p:nvSpPr>
          <p:cNvPr id="7" name="Oval 6">
            <a:extLst>
              <a:ext uri="{FF2B5EF4-FFF2-40B4-BE49-F238E27FC236}">
                <a16:creationId xmlns:a16="http://schemas.microsoft.com/office/drawing/2014/main" id="{0D53BA33-8628-47E3-BDD4-FD3FDC530B5D}"/>
              </a:ext>
            </a:extLst>
          </p:cNvPr>
          <p:cNvSpPr/>
          <p:nvPr/>
        </p:nvSpPr>
        <p:spPr>
          <a:xfrm>
            <a:off x="6736825" y="4662376"/>
            <a:ext cx="1001806" cy="61206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E43702-B52C-451E-8EB0-D3AD562B3887}"/>
              </a:ext>
            </a:extLst>
          </p:cNvPr>
          <p:cNvSpPr txBox="1"/>
          <p:nvPr/>
        </p:nvSpPr>
        <p:spPr>
          <a:xfrm>
            <a:off x="523374" y="3074078"/>
            <a:ext cx="553998" cy="2392386"/>
          </a:xfrm>
          <a:prstGeom prst="rect">
            <a:avLst/>
          </a:prstGeom>
          <a:noFill/>
        </p:spPr>
        <p:txBody>
          <a:bodyPr vert="vert270" wrap="none" rtlCol="0">
            <a:spAutoFit/>
          </a:bodyPr>
          <a:lstStyle/>
          <a:p>
            <a:r>
              <a:rPr lang="en-US" sz="2400" b="1" dirty="0"/>
              <a:t>Wind Speed (m/s)</a:t>
            </a:r>
          </a:p>
        </p:txBody>
      </p:sp>
      <p:cxnSp>
        <p:nvCxnSpPr>
          <p:cNvPr id="9" name="Straight Arrow Connector 8">
            <a:extLst>
              <a:ext uri="{FF2B5EF4-FFF2-40B4-BE49-F238E27FC236}">
                <a16:creationId xmlns:a16="http://schemas.microsoft.com/office/drawing/2014/main" id="{A27F68C1-9763-4B0A-8AAA-DC3C68F3F0B5}"/>
              </a:ext>
            </a:extLst>
          </p:cNvPr>
          <p:cNvCxnSpPr>
            <a:stCxn id="7" idx="2"/>
          </p:cNvCxnSpPr>
          <p:nvPr/>
        </p:nvCxnSpPr>
        <p:spPr>
          <a:xfrm flipH="1" flipV="1">
            <a:off x="3082404" y="3619171"/>
            <a:ext cx="3654421" cy="13492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C00D801-4495-45BE-8095-946F5174F61D}"/>
              </a:ext>
            </a:extLst>
          </p:cNvPr>
          <p:cNvSpPr txBox="1"/>
          <p:nvPr/>
        </p:nvSpPr>
        <p:spPr>
          <a:xfrm>
            <a:off x="6051291" y="2522076"/>
            <a:ext cx="1997060" cy="646331"/>
          </a:xfrm>
          <a:prstGeom prst="rect">
            <a:avLst/>
          </a:prstGeom>
          <a:noFill/>
        </p:spPr>
        <p:txBody>
          <a:bodyPr wrap="square" rtlCol="0">
            <a:spAutoFit/>
          </a:bodyPr>
          <a:lstStyle/>
          <a:p>
            <a:r>
              <a:rPr lang="en-US" dirty="0"/>
              <a:t>Topographic blocking of winds</a:t>
            </a:r>
          </a:p>
        </p:txBody>
      </p:sp>
      <p:sp>
        <p:nvSpPr>
          <p:cNvPr id="11" name="Rectangle 10">
            <a:extLst>
              <a:ext uri="{FF2B5EF4-FFF2-40B4-BE49-F238E27FC236}">
                <a16:creationId xmlns:a16="http://schemas.microsoft.com/office/drawing/2014/main" id="{53CA1FD4-CB99-44CC-A5EA-C2F5FEF04452}"/>
              </a:ext>
            </a:extLst>
          </p:cNvPr>
          <p:cNvSpPr/>
          <p:nvPr/>
        </p:nvSpPr>
        <p:spPr>
          <a:xfrm>
            <a:off x="5972896" y="2522076"/>
            <a:ext cx="1958655" cy="7167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C439AC7-DFF8-422D-9B3A-49C6E40CA519}"/>
              </a:ext>
            </a:extLst>
          </p:cNvPr>
          <p:cNvSpPr txBox="1"/>
          <p:nvPr/>
        </p:nvSpPr>
        <p:spPr>
          <a:xfrm>
            <a:off x="2424046" y="6299302"/>
            <a:ext cx="2109616" cy="461665"/>
          </a:xfrm>
          <a:prstGeom prst="rect">
            <a:avLst/>
          </a:prstGeom>
          <a:noFill/>
        </p:spPr>
        <p:txBody>
          <a:bodyPr vert="horz" wrap="none" rtlCol="0">
            <a:spAutoFit/>
          </a:bodyPr>
          <a:lstStyle/>
          <a:p>
            <a:r>
              <a:rPr lang="en-US" sz="2400" b="1" dirty="0"/>
              <a:t>Wind Direction</a:t>
            </a:r>
          </a:p>
        </p:txBody>
      </p:sp>
      <p:sp>
        <p:nvSpPr>
          <p:cNvPr id="13" name="TextBox 12">
            <a:extLst>
              <a:ext uri="{FF2B5EF4-FFF2-40B4-BE49-F238E27FC236}">
                <a16:creationId xmlns:a16="http://schemas.microsoft.com/office/drawing/2014/main" id="{96EE17E6-5262-4BCE-816C-9E8A538E65F2}"/>
              </a:ext>
            </a:extLst>
          </p:cNvPr>
          <p:cNvSpPr txBox="1"/>
          <p:nvPr/>
        </p:nvSpPr>
        <p:spPr>
          <a:xfrm>
            <a:off x="530400" y="1732201"/>
            <a:ext cx="7703199" cy="369332"/>
          </a:xfrm>
          <a:prstGeom prst="rect">
            <a:avLst/>
          </a:prstGeom>
          <a:noFill/>
        </p:spPr>
        <p:txBody>
          <a:bodyPr wrap="none" rtlCol="0">
            <a:spAutoFit/>
          </a:bodyPr>
          <a:lstStyle/>
          <a:p>
            <a:r>
              <a:rPr lang="en-US" dirty="0"/>
              <a:t>Average JJA IWV 2000-2012, by Wind Speed and Direction at 850 </a:t>
            </a:r>
            <a:r>
              <a:rPr lang="en-US" dirty="0" err="1"/>
              <a:t>hPa</a:t>
            </a:r>
            <a:r>
              <a:rPr lang="en-US" dirty="0"/>
              <a:t>, </a:t>
            </a:r>
            <a:r>
              <a:rPr lang="en-US" i="1" dirty="0"/>
              <a:t>60N,50W</a:t>
            </a:r>
            <a:r>
              <a:rPr lang="en-US" dirty="0"/>
              <a:t> </a:t>
            </a:r>
          </a:p>
        </p:txBody>
      </p:sp>
      <p:sp>
        <p:nvSpPr>
          <p:cNvPr id="14" name="TextBox 13">
            <a:extLst>
              <a:ext uri="{FF2B5EF4-FFF2-40B4-BE49-F238E27FC236}">
                <a16:creationId xmlns:a16="http://schemas.microsoft.com/office/drawing/2014/main" id="{0E3B8109-04D7-430A-ADFD-8CA809DCE489}"/>
              </a:ext>
            </a:extLst>
          </p:cNvPr>
          <p:cNvSpPr txBox="1"/>
          <p:nvPr/>
        </p:nvSpPr>
        <p:spPr>
          <a:xfrm>
            <a:off x="2396414" y="5348712"/>
            <a:ext cx="1550424" cy="707886"/>
          </a:xfrm>
          <a:prstGeom prst="rect">
            <a:avLst/>
          </a:prstGeom>
          <a:noFill/>
        </p:spPr>
        <p:txBody>
          <a:bodyPr wrap="none" rtlCol="0">
            <a:spAutoFit/>
          </a:bodyPr>
          <a:lstStyle/>
          <a:p>
            <a:r>
              <a:rPr lang="en-US" sz="2000" b="1" dirty="0"/>
              <a:t>West Coast</a:t>
            </a:r>
          </a:p>
          <a:p>
            <a:r>
              <a:rPr lang="en-US" sz="2000" b="1" dirty="0"/>
              <a:t>Barrier Wind</a:t>
            </a:r>
          </a:p>
        </p:txBody>
      </p:sp>
      <p:cxnSp>
        <p:nvCxnSpPr>
          <p:cNvPr id="15" name="Straight Arrow Connector 14">
            <a:extLst>
              <a:ext uri="{FF2B5EF4-FFF2-40B4-BE49-F238E27FC236}">
                <a16:creationId xmlns:a16="http://schemas.microsoft.com/office/drawing/2014/main" id="{D7FD2ABB-F271-497E-A82D-AB4DD93BBA39}"/>
              </a:ext>
            </a:extLst>
          </p:cNvPr>
          <p:cNvCxnSpPr/>
          <p:nvPr/>
        </p:nvCxnSpPr>
        <p:spPr>
          <a:xfrm>
            <a:off x="1409490" y="4359819"/>
            <a:ext cx="155599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E74B2BD-EF87-47BD-83E0-0D3DAE12B6D3}"/>
              </a:ext>
            </a:extLst>
          </p:cNvPr>
          <p:cNvSpPr txBox="1"/>
          <p:nvPr/>
        </p:nvSpPr>
        <p:spPr>
          <a:xfrm>
            <a:off x="1950807" y="4042653"/>
            <a:ext cx="946478" cy="369332"/>
          </a:xfrm>
          <a:prstGeom prst="rect">
            <a:avLst/>
          </a:prstGeom>
          <a:noFill/>
        </p:spPr>
        <p:txBody>
          <a:bodyPr wrap="none" rtlCol="0">
            <a:spAutoFit/>
          </a:bodyPr>
          <a:lstStyle/>
          <a:p>
            <a:r>
              <a:rPr lang="en-US" dirty="0"/>
              <a:t>&gt;13 m/s</a:t>
            </a:r>
          </a:p>
        </p:txBody>
      </p:sp>
    </p:spTree>
    <p:extLst>
      <p:ext uri="{BB962C8B-B14F-4D97-AF65-F5344CB8AC3E}">
        <p14:creationId xmlns:p14="http://schemas.microsoft.com/office/powerpoint/2010/main" val="109020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animBg="1"/>
      <p:bldP spid="12" grpId="0"/>
      <p:bldP spid="13"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6D19FB-2613-4D79-94E8-BCC7D3D4FD9A}"/>
              </a:ext>
            </a:extLst>
          </p:cNvPr>
          <p:cNvSpPr txBox="1"/>
          <p:nvPr/>
        </p:nvSpPr>
        <p:spPr>
          <a:xfrm>
            <a:off x="380408" y="4331770"/>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226B5409-D77F-45A7-9A12-183326FE38DA}"/>
              </a:ext>
            </a:extLst>
          </p:cNvPr>
          <p:cNvPicPr>
            <a:picLocks noChangeAspect="1"/>
          </p:cNvPicPr>
          <p:nvPr/>
        </p:nvPicPr>
        <p:blipFill rotWithShape="1">
          <a:blip r:embed="rId2">
            <a:extLst>
              <a:ext uri="{28A0092B-C50C-407E-A947-70E740481C1C}">
                <a14:useLocalDpi xmlns:a14="http://schemas.microsoft.com/office/drawing/2010/main" val="0"/>
              </a:ext>
            </a:extLst>
          </a:blip>
          <a:srcRect l="9278" t="27464" r="6870" b="10149"/>
          <a:stretch/>
        </p:blipFill>
        <p:spPr>
          <a:xfrm>
            <a:off x="4457135" y="3230159"/>
            <a:ext cx="4469600" cy="2571624"/>
          </a:xfrm>
          <a:prstGeom prst="rect">
            <a:avLst/>
          </a:prstGeom>
        </p:spPr>
      </p:pic>
      <p:sp>
        <p:nvSpPr>
          <p:cNvPr id="4" name="TextBox 3">
            <a:extLst>
              <a:ext uri="{FF2B5EF4-FFF2-40B4-BE49-F238E27FC236}">
                <a16:creationId xmlns:a16="http://schemas.microsoft.com/office/drawing/2014/main" id="{E8C590CA-8022-4163-A75C-5A521A670E79}"/>
              </a:ext>
            </a:extLst>
          </p:cNvPr>
          <p:cNvSpPr txBox="1"/>
          <p:nvPr/>
        </p:nvSpPr>
        <p:spPr>
          <a:xfrm>
            <a:off x="6399492" y="4331770"/>
            <a:ext cx="1542480" cy="338554"/>
          </a:xfrm>
          <a:prstGeom prst="rect">
            <a:avLst/>
          </a:prstGeom>
          <a:noFill/>
        </p:spPr>
        <p:txBody>
          <a:bodyPr wrap="square" rtlCol="0">
            <a:spAutoFit/>
          </a:bodyPr>
          <a:lstStyle/>
          <a:p>
            <a:pPr marL="285750" indent="-285750">
              <a:buClr>
                <a:schemeClr val="bg1"/>
              </a:buClr>
              <a:buSzPct val="250000"/>
              <a:buFont typeface="Arial" panose="020B0604020202020204" pitchFamily="34" charset="0"/>
              <a:buChar char="•"/>
            </a:pPr>
            <a:r>
              <a:rPr lang="en-US" sz="1600" b="1" dirty="0"/>
              <a:t>60N,50W</a:t>
            </a:r>
          </a:p>
        </p:txBody>
      </p:sp>
      <p:sp>
        <p:nvSpPr>
          <p:cNvPr id="5" name="TextBox 4">
            <a:extLst>
              <a:ext uri="{FF2B5EF4-FFF2-40B4-BE49-F238E27FC236}">
                <a16:creationId xmlns:a16="http://schemas.microsoft.com/office/drawing/2014/main" id="{5692B32B-0A5D-42D6-8417-D5DD967A4F69}"/>
              </a:ext>
            </a:extLst>
          </p:cNvPr>
          <p:cNvSpPr txBox="1"/>
          <p:nvPr/>
        </p:nvSpPr>
        <p:spPr>
          <a:xfrm>
            <a:off x="6196969" y="4061990"/>
            <a:ext cx="1542480" cy="338554"/>
          </a:xfrm>
          <a:prstGeom prst="rect">
            <a:avLst/>
          </a:prstGeom>
          <a:noFill/>
        </p:spPr>
        <p:txBody>
          <a:bodyPr wrap="square" rtlCol="0">
            <a:spAutoFit/>
          </a:bodyPr>
          <a:lstStyle/>
          <a:p>
            <a:pPr marL="285750" indent="-285750">
              <a:buClr>
                <a:schemeClr val="bg1"/>
              </a:buClr>
              <a:buSzPct val="250000"/>
              <a:buFont typeface="Arial" panose="020B0604020202020204" pitchFamily="34" charset="0"/>
              <a:buChar char="•"/>
            </a:pPr>
            <a:r>
              <a:rPr lang="en-US" sz="1600" b="1" dirty="0"/>
              <a:t>65N,55W</a:t>
            </a:r>
          </a:p>
        </p:txBody>
      </p:sp>
      <p:sp>
        <p:nvSpPr>
          <p:cNvPr id="6" name="TextBox 5">
            <a:extLst>
              <a:ext uri="{FF2B5EF4-FFF2-40B4-BE49-F238E27FC236}">
                <a16:creationId xmlns:a16="http://schemas.microsoft.com/office/drawing/2014/main" id="{1927261A-DFAC-46BA-8833-ACE7DFCF59CC}"/>
              </a:ext>
            </a:extLst>
          </p:cNvPr>
          <p:cNvSpPr txBox="1"/>
          <p:nvPr/>
        </p:nvSpPr>
        <p:spPr>
          <a:xfrm>
            <a:off x="472773" y="517100"/>
            <a:ext cx="8042561" cy="1891121"/>
          </a:xfrm>
          <a:prstGeom prst="rect">
            <a:avLst/>
          </a:prstGeom>
        </p:spPr>
        <p:txBody>
          <a:bodyPr vert="horz" lIns="91440" tIns="45720" rIns="91440" bIns="45720" rtlCol="0">
            <a:noAutofit/>
          </a:bodyPr>
          <a:lstStyle/>
          <a:p>
            <a:pPr>
              <a:lnSpc>
                <a:spcPct val="90000"/>
              </a:lnSpc>
              <a:spcAft>
                <a:spcPts val="600"/>
              </a:spcAft>
            </a:pPr>
            <a:r>
              <a:rPr lang="en-US" sz="2400" b="1" dirty="0"/>
              <a:t>We took advantage of the topographic barrier effect of Greenland for these CWB-type events.</a:t>
            </a:r>
            <a:r>
              <a:rPr lang="en-US" sz="2400" b="1" i="1" dirty="0"/>
              <a:t> </a:t>
            </a:r>
          </a:p>
          <a:p>
            <a:pPr>
              <a:lnSpc>
                <a:spcPct val="90000"/>
              </a:lnSpc>
              <a:spcAft>
                <a:spcPts val="600"/>
              </a:spcAft>
            </a:pPr>
            <a:r>
              <a:rPr lang="en-US" sz="2400" b="1" i="1" dirty="0"/>
              <a:t>We identified 69 cases between 2000 and 2012</a:t>
            </a:r>
            <a:r>
              <a:rPr lang="en-US" sz="2400" b="1" dirty="0"/>
              <a:t> and created composite fields after setting criteria for northward (120</a:t>
            </a:r>
            <a:r>
              <a:rPr lang="en-US" sz="2400" b="1" baseline="30000" dirty="0"/>
              <a:t>o</a:t>
            </a:r>
            <a:r>
              <a:rPr lang="en-US" sz="2400" b="1" dirty="0"/>
              <a:t> to 180</a:t>
            </a:r>
            <a:r>
              <a:rPr lang="en-US" sz="2400" b="1" baseline="30000" dirty="0"/>
              <a:t>o</a:t>
            </a:r>
            <a:r>
              <a:rPr lang="en-US" sz="2400" b="1" dirty="0"/>
              <a:t>) transport at 850 </a:t>
            </a:r>
            <a:r>
              <a:rPr lang="en-US" sz="2400" b="1" dirty="0" err="1"/>
              <a:t>hPa</a:t>
            </a:r>
            <a:r>
              <a:rPr lang="en-US" sz="2400" b="1" dirty="0"/>
              <a:t> as follows:</a:t>
            </a:r>
          </a:p>
        </p:txBody>
      </p:sp>
      <p:sp>
        <p:nvSpPr>
          <p:cNvPr id="7" name="TextBox 6">
            <a:extLst>
              <a:ext uri="{FF2B5EF4-FFF2-40B4-BE49-F238E27FC236}">
                <a16:creationId xmlns:a16="http://schemas.microsoft.com/office/drawing/2014/main" id="{5C93C361-96F9-4C61-B241-9C0AC39A5FF6}"/>
              </a:ext>
            </a:extLst>
          </p:cNvPr>
          <p:cNvSpPr txBox="1"/>
          <p:nvPr/>
        </p:nvSpPr>
        <p:spPr>
          <a:xfrm>
            <a:off x="4899662" y="2858534"/>
            <a:ext cx="3882260" cy="400110"/>
          </a:xfrm>
          <a:prstGeom prst="rect">
            <a:avLst/>
          </a:prstGeom>
          <a:noFill/>
        </p:spPr>
        <p:txBody>
          <a:bodyPr wrap="square" rtlCol="0">
            <a:spAutoFit/>
          </a:bodyPr>
          <a:lstStyle/>
          <a:p>
            <a:r>
              <a:rPr lang="en-US" sz="2000" dirty="0"/>
              <a:t>Composite: Vector winds (850 </a:t>
            </a:r>
            <a:r>
              <a:rPr lang="en-US" sz="2000" dirty="0" err="1"/>
              <a:t>hPa</a:t>
            </a:r>
            <a:r>
              <a:rPr lang="en-US" sz="2000" dirty="0"/>
              <a:t>)</a:t>
            </a:r>
          </a:p>
        </p:txBody>
      </p:sp>
      <p:sp>
        <p:nvSpPr>
          <p:cNvPr id="8" name="Rectangle 7">
            <a:extLst>
              <a:ext uri="{FF2B5EF4-FFF2-40B4-BE49-F238E27FC236}">
                <a16:creationId xmlns:a16="http://schemas.microsoft.com/office/drawing/2014/main" id="{305F806C-2310-46B3-AF0E-924659D1EF9B}"/>
              </a:ext>
            </a:extLst>
          </p:cNvPr>
          <p:cNvSpPr/>
          <p:nvPr/>
        </p:nvSpPr>
        <p:spPr>
          <a:xfrm>
            <a:off x="166761" y="3163449"/>
            <a:ext cx="4190447" cy="179940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0CBCFE8-7436-48CB-BA92-144F39E2BD63}"/>
              </a:ext>
            </a:extLst>
          </p:cNvPr>
          <p:cNvCxnSpPr/>
          <p:nvPr/>
        </p:nvCxnSpPr>
        <p:spPr>
          <a:xfrm>
            <a:off x="4252881" y="4400544"/>
            <a:ext cx="22553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5260885-1EB1-4B8C-A2A6-E79B34720531}"/>
              </a:ext>
            </a:extLst>
          </p:cNvPr>
          <p:cNvCxnSpPr/>
          <p:nvPr/>
        </p:nvCxnSpPr>
        <p:spPr>
          <a:xfrm>
            <a:off x="4252881" y="3853283"/>
            <a:ext cx="2045349" cy="2444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4F5BD8-AD5A-4421-8FEF-047A959A94AC}"/>
              </a:ext>
            </a:extLst>
          </p:cNvPr>
          <p:cNvSpPr txBox="1"/>
          <p:nvPr/>
        </p:nvSpPr>
        <p:spPr>
          <a:xfrm>
            <a:off x="266687" y="3230159"/>
            <a:ext cx="4090521" cy="1674257"/>
          </a:xfrm>
          <a:prstGeom prst="rect">
            <a:avLst/>
          </a:prstGeom>
        </p:spPr>
        <p:txBody>
          <a:bodyPr vert="horz" lIns="91440" tIns="45720" rIns="91440" bIns="45720" rtlCol="0">
            <a:noAutofit/>
          </a:bodyPr>
          <a:lstStyle/>
          <a:p>
            <a:pPr>
              <a:lnSpc>
                <a:spcPct val="90000"/>
              </a:lnSpc>
              <a:spcBef>
                <a:spcPts val="1200"/>
              </a:spcBef>
            </a:pPr>
            <a:r>
              <a:rPr lang="en-US" sz="2000" dirty="0"/>
              <a:t>Criteria set at two locations:</a:t>
            </a:r>
          </a:p>
          <a:p>
            <a:pPr>
              <a:lnSpc>
                <a:spcPct val="90000"/>
              </a:lnSpc>
              <a:spcBef>
                <a:spcPts val="1200"/>
              </a:spcBef>
              <a:spcAft>
                <a:spcPts val="1200"/>
              </a:spcAft>
            </a:pPr>
            <a:r>
              <a:rPr lang="en-US" sz="2000" i="1" dirty="0"/>
              <a:t>65N,55W</a:t>
            </a:r>
            <a:r>
              <a:rPr lang="en-US" sz="2000" dirty="0"/>
              <a:t>: IWV&gt; 20 kg/m</a:t>
            </a:r>
            <a:r>
              <a:rPr lang="en-US" sz="2000" baseline="30000" dirty="0"/>
              <a:t>2</a:t>
            </a:r>
            <a:r>
              <a:rPr lang="en-US" sz="2000" dirty="0"/>
              <a:t>, WS&gt;10m/s</a:t>
            </a:r>
          </a:p>
          <a:p>
            <a:pPr>
              <a:lnSpc>
                <a:spcPct val="90000"/>
              </a:lnSpc>
              <a:spcBef>
                <a:spcPts val="1200"/>
              </a:spcBef>
              <a:spcAft>
                <a:spcPts val="1200"/>
              </a:spcAft>
            </a:pPr>
            <a:r>
              <a:rPr lang="en-US" sz="2000" i="1" dirty="0"/>
              <a:t>60N,50W: </a:t>
            </a:r>
            <a:r>
              <a:rPr lang="en-US" sz="2000" dirty="0"/>
              <a:t>IWV&gt;25 kg/m</a:t>
            </a:r>
            <a:r>
              <a:rPr lang="en-US" sz="2000" baseline="30000" dirty="0"/>
              <a:t>2</a:t>
            </a:r>
            <a:r>
              <a:rPr lang="en-US" sz="2000" dirty="0"/>
              <a:t>, WS&gt;10m/s</a:t>
            </a:r>
          </a:p>
        </p:txBody>
      </p:sp>
      <p:sp>
        <p:nvSpPr>
          <p:cNvPr id="12" name="TextBox 11">
            <a:extLst>
              <a:ext uri="{FF2B5EF4-FFF2-40B4-BE49-F238E27FC236}">
                <a16:creationId xmlns:a16="http://schemas.microsoft.com/office/drawing/2014/main" id="{A63C1EBA-A67E-48FA-8241-668ECA165B6B}"/>
              </a:ext>
            </a:extLst>
          </p:cNvPr>
          <p:cNvSpPr txBox="1"/>
          <p:nvPr/>
        </p:nvSpPr>
        <p:spPr>
          <a:xfrm>
            <a:off x="6886057" y="3678608"/>
            <a:ext cx="1951625" cy="369332"/>
          </a:xfrm>
          <a:prstGeom prst="rect">
            <a:avLst/>
          </a:prstGeom>
          <a:noFill/>
        </p:spPr>
        <p:txBody>
          <a:bodyPr wrap="none" rtlCol="0">
            <a:spAutoFit/>
          </a:bodyPr>
          <a:lstStyle/>
          <a:p>
            <a:pPr marL="285750" indent="-285750">
              <a:buSzPct val="250000"/>
              <a:buFont typeface="Arial" panose="020B0604020202020204" pitchFamily="34" charset="0"/>
              <a:buChar char="•"/>
            </a:pPr>
            <a:r>
              <a:rPr lang="en-US" b="1" dirty="0"/>
              <a:t>Summit Station</a:t>
            </a:r>
          </a:p>
        </p:txBody>
      </p:sp>
    </p:spTree>
    <p:extLst>
      <p:ext uri="{BB962C8B-B14F-4D97-AF65-F5344CB8AC3E}">
        <p14:creationId xmlns:p14="http://schemas.microsoft.com/office/powerpoint/2010/main" val="29163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4F60863-D358-4FF3-A36B-23698DEB4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70" y="142543"/>
            <a:ext cx="3853734" cy="3321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a:extLst>
              <a:ext uri="{FF2B5EF4-FFF2-40B4-BE49-F238E27FC236}">
                <a16:creationId xmlns:a16="http://schemas.microsoft.com/office/drawing/2014/main" id="{D0A5090D-0CE1-4F89-B72B-B8DA1778C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70" y="3452436"/>
            <a:ext cx="3770456" cy="327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a:extLst>
              <a:ext uri="{FF2B5EF4-FFF2-40B4-BE49-F238E27FC236}">
                <a16:creationId xmlns:a16="http://schemas.microsoft.com/office/drawing/2014/main" id="{AC85D4DC-80E9-45D5-BCFB-8651155B8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481" y="1662111"/>
            <a:ext cx="4729519" cy="407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053E1141-5401-4CA6-9AB3-8505E60D8465}"/>
              </a:ext>
            </a:extLst>
          </p:cNvPr>
          <p:cNvSpPr/>
          <p:nvPr/>
        </p:nvSpPr>
        <p:spPr>
          <a:xfrm>
            <a:off x="438185" y="1804550"/>
            <a:ext cx="3033905" cy="2635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85C4C20D-2F6A-466A-B8FA-1F771154CB77}"/>
              </a:ext>
            </a:extLst>
          </p:cNvPr>
          <p:cNvCxnSpPr/>
          <p:nvPr/>
        </p:nvCxnSpPr>
        <p:spPr>
          <a:xfrm>
            <a:off x="4562947" y="3313543"/>
            <a:ext cx="4418091" cy="250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E7558FF-6892-4593-8BA9-54EAE69B19B5}"/>
              </a:ext>
            </a:extLst>
          </p:cNvPr>
          <p:cNvSpPr txBox="1"/>
          <p:nvPr/>
        </p:nvSpPr>
        <p:spPr>
          <a:xfrm>
            <a:off x="6179942" y="2978592"/>
            <a:ext cx="3027468" cy="400110"/>
          </a:xfrm>
          <a:prstGeom prst="rect">
            <a:avLst/>
          </a:prstGeom>
          <a:noFill/>
        </p:spPr>
        <p:txBody>
          <a:bodyPr wrap="square" rtlCol="0">
            <a:spAutoFit/>
          </a:bodyPr>
          <a:lstStyle/>
          <a:p>
            <a:r>
              <a:rPr lang="en-US" sz="2000" b="1" dirty="0"/>
              <a:t>Elevation Summit Station</a:t>
            </a:r>
          </a:p>
        </p:txBody>
      </p:sp>
      <p:sp>
        <p:nvSpPr>
          <p:cNvPr id="8" name="TextBox 7">
            <a:extLst>
              <a:ext uri="{FF2B5EF4-FFF2-40B4-BE49-F238E27FC236}">
                <a16:creationId xmlns:a16="http://schemas.microsoft.com/office/drawing/2014/main" id="{2AD16FAA-5F54-4D85-A2C9-0F39C9C6B843}"/>
              </a:ext>
            </a:extLst>
          </p:cNvPr>
          <p:cNvSpPr txBox="1"/>
          <p:nvPr/>
        </p:nvSpPr>
        <p:spPr>
          <a:xfrm>
            <a:off x="4327039" y="148426"/>
            <a:ext cx="4834550" cy="461665"/>
          </a:xfrm>
          <a:prstGeom prst="rect">
            <a:avLst/>
          </a:prstGeom>
          <a:noFill/>
        </p:spPr>
        <p:txBody>
          <a:bodyPr wrap="square" rtlCol="0">
            <a:spAutoFit/>
          </a:bodyPr>
          <a:lstStyle/>
          <a:p>
            <a:r>
              <a:rPr lang="en-US" sz="2400" b="1" dirty="0"/>
              <a:t>Left: </a:t>
            </a:r>
            <a:r>
              <a:rPr lang="en-US" sz="2400" dirty="0"/>
              <a:t>Total column water vapor</a:t>
            </a:r>
          </a:p>
        </p:txBody>
      </p:sp>
      <p:cxnSp>
        <p:nvCxnSpPr>
          <p:cNvPr id="9" name="Straight Arrow Connector 8">
            <a:extLst>
              <a:ext uri="{FF2B5EF4-FFF2-40B4-BE49-F238E27FC236}">
                <a16:creationId xmlns:a16="http://schemas.microsoft.com/office/drawing/2014/main" id="{B209C839-AD88-4357-9534-AED62AB151EB}"/>
              </a:ext>
            </a:extLst>
          </p:cNvPr>
          <p:cNvCxnSpPr/>
          <p:nvPr/>
        </p:nvCxnSpPr>
        <p:spPr>
          <a:xfrm flipV="1">
            <a:off x="7532483" y="4780291"/>
            <a:ext cx="0" cy="46166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369D56-A606-4962-AA61-622E494FEDB8}"/>
              </a:ext>
            </a:extLst>
          </p:cNvPr>
          <p:cNvSpPr txBox="1"/>
          <p:nvPr/>
        </p:nvSpPr>
        <p:spPr>
          <a:xfrm>
            <a:off x="7604911" y="4318626"/>
            <a:ext cx="1376127" cy="923330"/>
          </a:xfrm>
          <a:prstGeom prst="rect">
            <a:avLst/>
          </a:prstGeom>
          <a:noFill/>
        </p:spPr>
        <p:txBody>
          <a:bodyPr wrap="square" rtlCol="0">
            <a:spAutoFit/>
          </a:bodyPr>
          <a:lstStyle/>
          <a:p>
            <a:r>
              <a:rPr lang="en-US" b="1" dirty="0">
                <a:solidFill>
                  <a:schemeClr val="bg1"/>
                </a:solidFill>
              </a:rPr>
              <a:t>Southern Tip of the GIS</a:t>
            </a:r>
          </a:p>
        </p:txBody>
      </p:sp>
      <p:sp>
        <p:nvSpPr>
          <p:cNvPr id="11" name="TextBox 10">
            <a:extLst>
              <a:ext uri="{FF2B5EF4-FFF2-40B4-BE49-F238E27FC236}">
                <a16:creationId xmlns:a16="http://schemas.microsoft.com/office/drawing/2014/main" id="{C4E075D5-A4B8-4C43-8DF0-9156233FAA06}"/>
              </a:ext>
            </a:extLst>
          </p:cNvPr>
          <p:cNvSpPr txBox="1"/>
          <p:nvPr/>
        </p:nvSpPr>
        <p:spPr>
          <a:xfrm>
            <a:off x="4361965" y="579900"/>
            <a:ext cx="4834550" cy="830997"/>
          </a:xfrm>
          <a:prstGeom prst="rect">
            <a:avLst/>
          </a:prstGeom>
          <a:noFill/>
        </p:spPr>
        <p:txBody>
          <a:bodyPr wrap="square" rtlCol="0">
            <a:spAutoFit/>
          </a:bodyPr>
          <a:lstStyle/>
          <a:p>
            <a:r>
              <a:rPr lang="en-US" sz="2400" b="1" dirty="0"/>
              <a:t>Below: </a:t>
            </a:r>
            <a:r>
              <a:rPr lang="en-US" sz="2400" dirty="0"/>
              <a:t>Vertical cross-section specific humidity</a:t>
            </a:r>
          </a:p>
        </p:txBody>
      </p:sp>
      <p:sp>
        <p:nvSpPr>
          <p:cNvPr id="12" name="TextBox 11">
            <a:extLst>
              <a:ext uri="{FF2B5EF4-FFF2-40B4-BE49-F238E27FC236}">
                <a16:creationId xmlns:a16="http://schemas.microsoft.com/office/drawing/2014/main" id="{DBEC6708-2B50-4F34-A2CA-D50F115757FA}"/>
              </a:ext>
            </a:extLst>
          </p:cNvPr>
          <p:cNvSpPr txBox="1"/>
          <p:nvPr/>
        </p:nvSpPr>
        <p:spPr>
          <a:xfrm>
            <a:off x="4327039" y="1288405"/>
            <a:ext cx="4834550" cy="461665"/>
          </a:xfrm>
          <a:prstGeom prst="rect">
            <a:avLst/>
          </a:prstGeom>
          <a:noFill/>
        </p:spPr>
        <p:txBody>
          <a:bodyPr wrap="square" rtlCol="0">
            <a:spAutoFit/>
          </a:bodyPr>
          <a:lstStyle/>
          <a:p>
            <a:r>
              <a:rPr lang="en-US" sz="2400" b="1" dirty="0"/>
              <a:t>Lower left: </a:t>
            </a:r>
            <a:r>
              <a:rPr lang="en-US" sz="2400" dirty="0"/>
              <a:t>Precipitation rate</a:t>
            </a:r>
          </a:p>
        </p:txBody>
      </p:sp>
    </p:spTree>
    <p:extLst>
      <p:ext uri="{BB962C8B-B14F-4D97-AF65-F5344CB8AC3E}">
        <p14:creationId xmlns:p14="http://schemas.microsoft.com/office/powerpoint/2010/main" val="281906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DEBAF4-AF94-44CE-BB73-D77669170FDC}"/>
              </a:ext>
            </a:extLst>
          </p:cNvPr>
          <p:cNvSpPr txBox="1"/>
          <p:nvPr/>
        </p:nvSpPr>
        <p:spPr>
          <a:xfrm>
            <a:off x="792037" y="272457"/>
            <a:ext cx="7591472" cy="830997"/>
          </a:xfrm>
          <a:prstGeom prst="rect">
            <a:avLst/>
          </a:prstGeom>
          <a:noFill/>
        </p:spPr>
        <p:txBody>
          <a:bodyPr wrap="square" rtlCol="0">
            <a:spAutoFit/>
          </a:bodyPr>
          <a:lstStyle/>
          <a:p>
            <a:r>
              <a:rPr lang="en-US" sz="2400" b="1" dirty="0"/>
              <a:t>The composite pattern of GPH at 850 </a:t>
            </a:r>
            <a:r>
              <a:rPr lang="en-US" sz="2400" b="1" dirty="0" err="1"/>
              <a:t>hPa</a:t>
            </a:r>
            <a:r>
              <a:rPr lang="en-US" sz="2400" b="1" dirty="0"/>
              <a:t> for strong ARs from 2000-2012: </a:t>
            </a:r>
          </a:p>
        </p:txBody>
      </p:sp>
      <p:pic>
        <p:nvPicPr>
          <p:cNvPr id="3" name="Picture 2">
            <a:extLst>
              <a:ext uri="{FF2B5EF4-FFF2-40B4-BE49-F238E27FC236}">
                <a16:creationId xmlns:a16="http://schemas.microsoft.com/office/drawing/2014/main" id="{903B22CD-2C2F-4654-9D4D-2381C5DB2526}"/>
              </a:ext>
            </a:extLst>
          </p:cNvPr>
          <p:cNvPicPr>
            <a:picLocks noChangeAspect="1"/>
          </p:cNvPicPr>
          <p:nvPr/>
        </p:nvPicPr>
        <p:blipFill>
          <a:blip r:embed="rId2"/>
          <a:stretch>
            <a:fillRect/>
          </a:stretch>
        </p:blipFill>
        <p:spPr>
          <a:xfrm>
            <a:off x="1301365" y="1103454"/>
            <a:ext cx="6572815" cy="5533641"/>
          </a:xfrm>
          <a:prstGeom prst="rect">
            <a:avLst/>
          </a:prstGeom>
        </p:spPr>
      </p:pic>
    </p:spTree>
    <p:extLst>
      <p:ext uri="{BB962C8B-B14F-4D97-AF65-F5344CB8AC3E}">
        <p14:creationId xmlns:p14="http://schemas.microsoft.com/office/powerpoint/2010/main" val="157835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1DAE97-88C4-4FA4-88E3-DA8ABB0630A3}"/>
              </a:ext>
            </a:extLst>
          </p:cNvPr>
          <p:cNvSpPr/>
          <p:nvPr/>
        </p:nvSpPr>
        <p:spPr>
          <a:xfrm>
            <a:off x="533809" y="2350135"/>
            <a:ext cx="8076382" cy="98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TextBox 2">
            <a:extLst>
              <a:ext uri="{FF2B5EF4-FFF2-40B4-BE49-F238E27FC236}">
                <a16:creationId xmlns:a16="http://schemas.microsoft.com/office/drawing/2014/main" id="{EE2EAD4C-1A4A-48DC-A804-1FBA3DA4735D}"/>
              </a:ext>
            </a:extLst>
          </p:cNvPr>
          <p:cNvSpPr txBox="1"/>
          <p:nvPr/>
        </p:nvSpPr>
        <p:spPr>
          <a:xfrm>
            <a:off x="407199" y="1765360"/>
            <a:ext cx="8471881" cy="584775"/>
          </a:xfrm>
          <a:prstGeom prst="rect">
            <a:avLst/>
          </a:prstGeom>
          <a:noFill/>
        </p:spPr>
        <p:txBody>
          <a:bodyPr wrap="square" rtlCol="0">
            <a:spAutoFit/>
          </a:bodyPr>
          <a:lstStyle/>
          <a:p>
            <a:r>
              <a:rPr lang="en-US" sz="3200" dirty="0"/>
              <a:t>The 24-30 August Event compared to Climatology</a:t>
            </a:r>
          </a:p>
        </p:txBody>
      </p:sp>
    </p:spTree>
    <p:extLst>
      <p:ext uri="{BB962C8B-B14F-4D97-AF65-F5344CB8AC3E}">
        <p14:creationId xmlns:p14="http://schemas.microsoft.com/office/powerpoint/2010/main" val="1017971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F4466-674A-4102-80EA-F7D7AD57D5AD}"/>
              </a:ext>
            </a:extLst>
          </p:cNvPr>
          <p:cNvSpPr/>
          <p:nvPr/>
        </p:nvSpPr>
        <p:spPr>
          <a:xfrm>
            <a:off x="441653" y="842427"/>
            <a:ext cx="7255445" cy="78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TextBox 2">
            <a:extLst>
              <a:ext uri="{FF2B5EF4-FFF2-40B4-BE49-F238E27FC236}">
                <a16:creationId xmlns:a16="http://schemas.microsoft.com/office/drawing/2014/main" id="{7CBBE0C7-1365-42B6-800D-CCB2B3540C81}"/>
              </a:ext>
            </a:extLst>
          </p:cNvPr>
          <p:cNvSpPr txBox="1"/>
          <p:nvPr/>
        </p:nvSpPr>
        <p:spPr>
          <a:xfrm>
            <a:off x="315044" y="257652"/>
            <a:ext cx="7382054" cy="584775"/>
          </a:xfrm>
          <a:prstGeom prst="rect">
            <a:avLst/>
          </a:prstGeom>
          <a:noFill/>
        </p:spPr>
        <p:txBody>
          <a:bodyPr wrap="square" rtlCol="0">
            <a:spAutoFit/>
          </a:bodyPr>
          <a:lstStyle/>
          <a:p>
            <a:r>
              <a:rPr lang="en-US" sz="3200" dirty="0"/>
              <a:t>Case study: August 24-31, 2011</a:t>
            </a:r>
          </a:p>
        </p:txBody>
      </p:sp>
      <p:sp>
        <p:nvSpPr>
          <p:cNvPr id="4" name="TextBox 3">
            <a:extLst>
              <a:ext uri="{FF2B5EF4-FFF2-40B4-BE49-F238E27FC236}">
                <a16:creationId xmlns:a16="http://schemas.microsoft.com/office/drawing/2014/main" id="{53F835B9-837C-4D41-BBCA-AC59785F7E8B}"/>
              </a:ext>
            </a:extLst>
          </p:cNvPr>
          <p:cNvSpPr txBox="1"/>
          <p:nvPr/>
        </p:nvSpPr>
        <p:spPr>
          <a:xfrm>
            <a:off x="5655572" y="5589401"/>
            <a:ext cx="618307" cy="307777"/>
          </a:xfrm>
          <a:prstGeom prst="rect">
            <a:avLst/>
          </a:prstGeom>
          <a:noFill/>
        </p:spPr>
        <p:txBody>
          <a:bodyPr wrap="square" rtlCol="0">
            <a:spAutoFit/>
          </a:bodyPr>
          <a:lstStyle/>
          <a:p>
            <a:pPr marL="285750" indent="-285750">
              <a:buSzPct val="250000"/>
              <a:buFont typeface="Arial" panose="020B0604020202020204" pitchFamily="34" charset="0"/>
              <a:buChar char="•"/>
            </a:pPr>
            <a:r>
              <a:rPr lang="en-US" sz="1400" dirty="0">
                <a:solidFill>
                  <a:schemeClr val="bg1"/>
                </a:solidFill>
              </a:rPr>
              <a:t> </a:t>
            </a:r>
          </a:p>
        </p:txBody>
      </p:sp>
      <p:sp>
        <p:nvSpPr>
          <p:cNvPr id="5" name="TextBox 4">
            <a:extLst>
              <a:ext uri="{FF2B5EF4-FFF2-40B4-BE49-F238E27FC236}">
                <a16:creationId xmlns:a16="http://schemas.microsoft.com/office/drawing/2014/main" id="{60F52A26-849A-4D09-82FD-04170E165743}"/>
              </a:ext>
            </a:extLst>
          </p:cNvPr>
          <p:cNvSpPr txBox="1"/>
          <p:nvPr/>
        </p:nvSpPr>
        <p:spPr>
          <a:xfrm>
            <a:off x="5444240" y="5281624"/>
            <a:ext cx="618307" cy="307777"/>
          </a:xfrm>
          <a:prstGeom prst="rect">
            <a:avLst/>
          </a:prstGeom>
          <a:noFill/>
        </p:spPr>
        <p:txBody>
          <a:bodyPr wrap="square" rtlCol="0">
            <a:spAutoFit/>
          </a:bodyPr>
          <a:lstStyle/>
          <a:p>
            <a:pPr marL="285750" indent="-285750">
              <a:buSzPct val="250000"/>
              <a:buFont typeface="Arial" panose="020B0604020202020204" pitchFamily="34" charset="0"/>
              <a:buChar char="•"/>
            </a:pPr>
            <a:r>
              <a:rPr lang="en-US" sz="1400" dirty="0">
                <a:solidFill>
                  <a:schemeClr val="bg1"/>
                </a:solidFill>
              </a:rPr>
              <a:t> </a:t>
            </a:r>
          </a:p>
        </p:txBody>
      </p:sp>
      <p:sp>
        <p:nvSpPr>
          <p:cNvPr id="6" name="TextBox 5">
            <a:extLst>
              <a:ext uri="{FF2B5EF4-FFF2-40B4-BE49-F238E27FC236}">
                <a16:creationId xmlns:a16="http://schemas.microsoft.com/office/drawing/2014/main" id="{E6888904-3E73-42BE-98DF-E6414A87E42A}"/>
              </a:ext>
            </a:extLst>
          </p:cNvPr>
          <p:cNvSpPr txBox="1"/>
          <p:nvPr/>
        </p:nvSpPr>
        <p:spPr>
          <a:xfrm>
            <a:off x="2196325" y="2575607"/>
            <a:ext cx="743627" cy="307777"/>
          </a:xfrm>
          <a:prstGeom prst="rect">
            <a:avLst/>
          </a:prstGeom>
          <a:noFill/>
        </p:spPr>
        <p:txBody>
          <a:bodyPr wrap="square" rtlCol="0">
            <a:spAutoFit/>
          </a:bodyPr>
          <a:lstStyle/>
          <a:p>
            <a:pPr marL="742950" lvl="1" indent="-285750">
              <a:buSzPct val="250000"/>
              <a:buFont typeface="Arial" panose="020B0604020202020204" pitchFamily="34" charset="0"/>
              <a:buChar char="•"/>
            </a:pPr>
            <a:r>
              <a:rPr lang="en-US" sz="1400" dirty="0">
                <a:solidFill>
                  <a:schemeClr val="bg1"/>
                </a:solidFill>
              </a:rPr>
              <a:t> </a:t>
            </a:r>
          </a:p>
        </p:txBody>
      </p:sp>
      <p:sp>
        <p:nvSpPr>
          <p:cNvPr id="7" name="TextBox 6">
            <a:extLst>
              <a:ext uri="{FF2B5EF4-FFF2-40B4-BE49-F238E27FC236}">
                <a16:creationId xmlns:a16="http://schemas.microsoft.com/office/drawing/2014/main" id="{DF54CE2A-9F94-4789-8C03-F8A19A7097FA}"/>
              </a:ext>
            </a:extLst>
          </p:cNvPr>
          <p:cNvSpPr txBox="1"/>
          <p:nvPr/>
        </p:nvSpPr>
        <p:spPr>
          <a:xfrm>
            <a:off x="2472487" y="2335589"/>
            <a:ext cx="743627" cy="307777"/>
          </a:xfrm>
          <a:prstGeom prst="rect">
            <a:avLst/>
          </a:prstGeom>
          <a:noFill/>
        </p:spPr>
        <p:txBody>
          <a:bodyPr wrap="square" rtlCol="0">
            <a:spAutoFit/>
          </a:bodyPr>
          <a:lstStyle/>
          <a:p>
            <a:pPr marL="285750" indent="-285750">
              <a:buSzPct val="250000"/>
              <a:buFont typeface="Arial" panose="020B0604020202020204" pitchFamily="34" charset="0"/>
              <a:buChar char="•"/>
            </a:pPr>
            <a:r>
              <a:rPr lang="en-US" sz="1400" dirty="0">
                <a:solidFill>
                  <a:schemeClr val="bg1"/>
                </a:solidFill>
              </a:rPr>
              <a:t> </a:t>
            </a:r>
          </a:p>
        </p:txBody>
      </p:sp>
      <p:pic>
        <p:nvPicPr>
          <p:cNvPr id="8" name="Picture 7">
            <a:extLst>
              <a:ext uri="{FF2B5EF4-FFF2-40B4-BE49-F238E27FC236}">
                <a16:creationId xmlns:a16="http://schemas.microsoft.com/office/drawing/2014/main" id="{8FBA9ADA-A751-4206-A9C5-DD809BA50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339" y="1755739"/>
            <a:ext cx="3136220" cy="2544658"/>
          </a:xfrm>
          <a:prstGeom prst="rect">
            <a:avLst/>
          </a:prstGeom>
        </p:spPr>
      </p:pic>
      <p:sp>
        <p:nvSpPr>
          <p:cNvPr id="9" name="TextBox 8">
            <a:extLst>
              <a:ext uri="{FF2B5EF4-FFF2-40B4-BE49-F238E27FC236}">
                <a16:creationId xmlns:a16="http://schemas.microsoft.com/office/drawing/2014/main" id="{47E8A6DD-D13C-4D1C-ACAF-4BB6C356752A}"/>
              </a:ext>
            </a:extLst>
          </p:cNvPr>
          <p:cNvSpPr txBox="1"/>
          <p:nvPr/>
        </p:nvSpPr>
        <p:spPr>
          <a:xfrm>
            <a:off x="1390248" y="1865320"/>
            <a:ext cx="1182375" cy="369332"/>
          </a:xfrm>
          <a:prstGeom prst="rect">
            <a:avLst/>
          </a:prstGeom>
          <a:noFill/>
        </p:spPr>
        <p:txBody>
          <a:bodyPr wrap="none" rtlCol="0">
            <a:spAutoFit/>
          </a:bodyPr>
          <a:lstStyle/>
          <a:p>
            <a:r>
              <a:rPr lang="en-US" b="1" dirty="0">
                <a:solidFill>
                  <a:schemeClr val="bg1"/>
                </a:solidFill>
              </a:rPr>
              <a:t>Greenland</a:t>
            </a:r>
          </a:p>
        </p:txBody>
      </p:sp>
      <p:sp>
        <p:nvSpPr>
          <p:cNvPr id="10" name="TextBox 9">
            <a:extLst>
              <a:ext uri="{FF2B5EF4-FFF2-40B4-BE49-F238E27FC236}">
                <a16:creationId xmlns:a16="http://schemas.microsoft.com/office/drawing/2014/main" id="{A82D59B3-BE98-4456-BF19-C836553DBD97}"/>
              </a:ext>
            </a:extLst>
          </p:cNvPr>
          <p:cNvSpPr txBox="1"/>
          <p:nvPr/>
        </p:nvSpPr>
        <p:spPr>
          <a:xfrm>
            <a:off x="1203557" y="2327458"/>
            <a:ext cx="453970" cy="369332"/>
          </a:xfrm>
          <a:prstGeom prst="rect">
            <a:avLst/>
          </a:prstGeom>
          <a:noFill/>
        </p:spPr>
        <p:txBody>
          <a:bodyPr wrap="none" rtlCol="0">
            <a:spAutoFit/>
          </a:bodyPr>
          <a:lstStyle/>
          <a:p>
            <a:r>
              <a:rPr lang="en-US" b="1" dirty="0"/>
              <a:t>AR</a:t>
            </a:r>
          </a:p>
        </p:txBody>
      </p:sp>
      <p:pic>
        <p:nvPicPr>
          <p:cNvPr id="11" name="Picture 10">
            <a:extLst>
              <a:ext uri="{FF2B5EF4-FFF2-40B4-BE49-F238E27FC236}">
                <a16:creationId xmlns:a16="http://schemas.microsoft.com/office/drawing/2014/main" id="{8ACFF08B-09E9-45A0-B447-998099D059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339" y="4470698"/>
            <a:ext cx="1018981" cy="1849262"/>
          </a:xfrm>
          <a:prstGeom prst="rect">
            <a:avLst/>
          </a:prstGeom>
        </p:spPr>
      </p:pic>
      <p:pic>
        <p:nvPicPr>
          <p:cNvPr id="12" name="Picture 11">
            <a:extLst>
              <a:ext uri="{FF2B5EF4-FFF2-40B4-BE49-F238E27FC236}">
                <a16:creationId xmlns:a16="http://schemas.microsoft.com/office/drawing/2014/main" id="{D21DED71-E950-45AB-A634-6DF1EBB1A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8388" y="4470698"/>
            <a:ext cx="1018981" cy="1849262"/>
          </a:xfrm>
          <a:prstGeom prst="rect">
            <a:avLst/>
          </a:prstGeom>
          <a:ln>
            <a:solidFill>
              <a:schemeClr val="tx1"/>
            </a:solidFill>
          </a:ln>
        </p:spPr>
      </p:pic>
      <p:pic>
        <p:nvPicPr>
          <p:cNvPr id="13" name="Picture 12">
            <a:extLst>
              <a:ext uri="{FF2B5EF4-FFF2-40B4-BE49-F238E27FC236}">
                <a16:creationId xmlns:a16="http://schemas.microsoft.com/office/drawing/2014/main" id="{7FBBA6F1-10F8-45F8-8C83-D3636EFC02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0447" y="4470699"/>
            <a:ext cx="1018981" cy="1849262"/>
          </a:xfrm>
          <a:prstGeom prst="rect">
            <a:avLst/>
          </a:prstGeom>
        </p:spPr>
      </p:pic>
      <p:sp>
        <p:nvSpPr>
          <p:cNvPr id="18" name="TextBox 17">
            <a:extLst>
              <a:ext uri="{FF2B5EF4-FFF2-40B4-BE49-F238E27FC236}">
                <a16:creationId xmlns:a16="http://schemas.microsoft.com/office/drawing/2014/main" id="{924A875C-3CA8-4A38-BA4B-F328B1D15C84}"/>
              </a:ext>
            </a:extLst>
          </p:cNvPr>
          <p:cNvSpPr txBox="1"/>
          <p:nvPr/>
        </p:nvSpPr>
        <p:spPr>
          <a:xfrm>
            <a:off x="1310320" y="4880247"/>
            <a:ext cx="1446245" cy="400110"/>
          </a:xfrm>
          <a:prstGeom prst="rect">
            <a:avLst/>
          </a:prstGeom>
          <a:noFill/>
        </p:spPr>
        <p:txBody>
          <a:bodyPr wrap="square" rtlCol="0">
            <a:spAutoFit/>
          </a:bodyPr>
          <a:lstStyle/>
          <a:p>
            <a:r>
              <a:rPr lang="en-US" sz="1000" b="1" dirty="0"/>
              <a:t>Heavy Rainfall at</a:t>
            </a:r>
          </a:p>
          <a:p>
            <a:r>
              <a:rPr lang="en-US" sz="1000" b="1" dirty="0" err="1"/>
              <a:t>Kangerlussuaq</a:t>
            </a:r>
            <a:endParaRPr lang="en-US" sz="1000" b="1" dirty="0"/>
          </a:p>
        </p:txBody>
      </p:sp>
      <p:pic>
        <p:nvPicPr>
          <p:cNvPr id="19" name="Picture 10">
            <a:extLst>
              <a:ext uri="{FF2B5EF4-FFF2-40B4-BE49-F238E27FC236}">
                <a16:creationId xmlns:a16="http://schemas.microsoft.com/office/drawing/2014/main" id="{619E3765-B117-42BC-84D0-9C0B2EC122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2463" y="1821547"/>
            <a:ext cx="5021788" cy="4711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a:extLst>
              <a:ext uri="{FF2B5EF4-FFF2-40B4-BE49-F238E27FC236}">
                <a16:creationId xmlns:a16="http://schemas.microsoft.com/office/drawing/2014/main" id="{B4478959-BD55-40E3-B206-E77B77011BA5}"/>
              </a:ext>
            </a:extLst>
          </p:cNvPr>
          <p:cNvSpPr txBox="1"/>
          <p:nvPr/>
        </p:nvSpPr>
        <p:spPr>
          <a:xfrm>
            <a:off x="5229439" y="2573469"/>
            <a:ext cx="813044" cy="507831"/>
          </a:xfrm>
          <a:prstGeom prst="rect">
            <a:avLst/>
          </a:prstGeom>
          <a:noFill/>
        </p:spPr>
        <p:txBody>
          <a:bodyPr wrap="square" rtlCol="0">
            <a:spAutoFit/>
          </a:bodyPr>
          <a:lstStyle/>
          <a:p>
            <a:r>
              <a:rPr lang="en-US" sz="2700" b="1" dirty="0">
                <a:solidFill>
                  <a:srgbClr val="FF0000"/>
                </a:solidFill>
              </a:rPr>
              <a:t>AR</a:t>
            </a:r>
          </a:p>
        </p:txBody>
      </p:sp>
      <p:cxnSp>
        <p:nvCxnSpPr>
          <p:cNvPr id="22" name="Straight Arrow Connector 21">
            <a:extLst>
              <a:ext uri="{FF2B5EF4-FFF2-40B4-BE49-F238E27FC236}">
                <a16:creationId xmlns:a16="http://schemas.microsoft.com/office/drawing/2014/main" id="{3639F818-727E-47BC-91A6-5C9AFE8A7767}"/>
              </a:ext>
            </a:extLst>
          </p:cNvPr>
          <p:cNvCxnSpPr/>
          <p:nvPr/>
        </p:nvCxnSpPr>
        <p:spPr>
          <a:xfrm flipH="1" flipV="1">
            <a:off x="6143627" y="3827582"/>
            <a:ext cx="762000" cy="46172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1F668CB-39CF-4CDF-A5FB-EBF8F48A8A92}"/>
              </a:ext>
            </a:extLst>
          </p:cNvPr>
          <p:cNvSpPr txBox="1"/>
          <p:nvPr/>
        </p:nvSpPr>
        <p:spPr>
          <a:xfrm>
            <a:off x="6754942" y="2769676"/>
            <a:ext cx="1484768" cy="1938992"/>
          </a:xfrm>
          <a:prstGeom prst="rect">
            <a:avLst/>
          </a:prstGeom>
          <a:noFill/>
        </p:spPr>
        <p:txBody>
          <a:bodyPr wrap="square" rtlCol="0">
            <a:spAutoFit/>
          </a:bodyPr>
          <a:lstStyle/>
          <a:p>
            <a:r>
              <a:rPr lang="en-US" sz="2400" b="1" dirty="0"/>
              <a:t>Moisture</a:t>
            </a:r>
          </a:p>
          <a:p>
            <a:r>
              <a:rPr lang="en-US" sz="2400" b="1" dirty="0"/>
              <a:t>Pathway from the extra-tropics</a:t>
            </a:r>
          </a:p>
        </p:txBody>
      </p:sp>
      <p:cxnSp>
        <p:nvCxnSpPr>
          <p:cNvPr id="25" name="Straight Arrow Connector 24">
            <a:extLst>
              <a:ext uri="{FF2B5EF4-FFF2-40B4-BE49-F238E27FC236}">
                <a16:creationId xmlns:a16="http://schemas.microsoft.com/office/drawing/2014/main" id="{A2CE0637-7706-4FBC-8B5D-D2A51D2D533F}"/>
              </a:ext>
            </a:extLst>
          </p:cNvPr>
          <p:cNvCxnSpPr>
            <a:stCxn id="18" idx="2"/>
          </p:cNvCxnSpPr>
          <p:nvPr/>
        </p:nvCxnSpPr>
        <p:spPr>
          <a:xfrm flipH="1">
            <a:off x="1655786" y="5280357"/>
            <a:ext cx="377657" cy="4629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D2C1CED-9CCC-43EE-9F69-3033265902D5}"/>
              </a:ext>
            </a:extLst>
          </p:cNvPr>
          <p:cNvSpPr txBox="1"/>
          <p:nvPr/>
        </p:nvSpPr>
        <p:spPr>
          <a:xfrm>
            <a:off x="176220" y="1341888"/>
            <a:ext cx="3714443" cy="369332"/>
          </a:xfrm>
          <a:prstGeom prst="rect">
            <a:avLst/>
          </a:prstGeom>
          <a:noFill/>
        </p:spPr>
        <p:txBody>
          <a:bodyPr wrap="square" rtlCol="0">
            <a:spAutoFit/>
          </a:bodyPr>
          <a:lstStyle/>
          <a:p>
            <a:r>
              <a:rPr lang="en-US" dirty="0"/>
              <a:t>Integrated water vapor, 24 August </a:t>
            </a:r>
          </a:p>
        </p:txBody>
      </p:sp>
      <p:sp>
        <p:nvSpPr>
          <p:cNvPr id="28" name="TextBox 27">
            <a:extLst>
              <a:ext uri="{FF2B5EF4-FFF2-40B4-BE49-F238E27FC236}">
                <a16:creationId xmlns:a16="http://schemas.microsoft.com/office/drawing/2014/main" id="{3C1B033A-BD95-48F6-A0E3-ACB2DE05D489}"/>
              </a:ext>
            </a:extLst>
          </p:cNvPr>
          <p:cNvSpPr txBox="1"/>
          <p:nvPr/>
        </p:nvSpPr>
        <p:spPr>
          <a:xfrm>
            <a:off x="176220" y="6373567"/>
            <a:ext cx="3714443" cy="369332"/>
          </a:xfrm>
          <a:prstGeom prst="rect">
            <a:avLst/>
          </a:prstGeom>
          <a:noFill/>
        </p:spPr>
        <p:txBody>
          <a:bodyPr wrap="square" rtlCol="0">
            <a:spAutoFit/>
          </a:bodyPr>
          <a:lstStyle/>
          <a:p>
            <a:r>
              <a:rPr lang="en-US" dirty="0"/>
              <a:t>Melt extent, 24-30 August</a:t>
            </a:r>
          </a:p>
        </p:txBody>
      </p:sp>
      <p:sp>
        <p:nvSpPr>
          <p:cNvPr id="29" name="TextBox 28">
            <a:extLst>
              <a:ext uri="{FF2B5EF4-FFF2-40B4-BE49-F238E27FC236}">
                <a16:creationId xmlns:a16="http://schemas.microsoft.com/office/drawing/2014/main" id="{54C013D0-0182-4F35-B976-7D756A3FD51C}"/>
              </a:ext>
            </a:extLst>
          </p:cNvPr>
          <p:cNvSpPr txBox="1"/>
          <p:nvPr/>
        </p:nvSpPr>
        <p:spPr>
          <a:xfrm>
            <a:off x="5422949" y="1409683"/>
            <a:ext cx="1640834" cy="461665"/>
          </a:xfrm>
          <a:prstGeom prst="rect">
            <a:avLst/>
          </a:prstGeom>
          <a:noFill/>
        </p:spPr>
        <p:txBody>
          <a:bodyPr wrap="none" rtlCol="0">
            <a:spAutoFit/>
          </a:bodyPr>
          <a:lstStyle/>
          <a:p>
            <a:r>
              <a:rPr lang="en-US" sz="2400" dirty="0"/>
              <a:t>SSMI Image</a:t>
            </a:r>
          </a:p>
        </p:txBody>
      </p:sp>
    </p:spTree>
    <p:extLst>
      <p:ext uri="{BB962C8B-B14F-4D97-AF65-F5344CB8AC3E}">
        <p14:creationId xmlns:p14="http://schemas.microsoft.com/office/powerpoint/2010/main" val="262430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85E14-210F-4F0C-9724-D96AC6720366}"/>
              </a:ext>
            </a:extLst>
          </p:cNvPr>
          <p:cNvSpPr/>
          <p:nvPr/>
        </p:nvSpPr>
        <p:spPr>
          <a:xfrm>
            <a:off x="441653" y="888804"/>
            <a:ext cx="7255445" cy="78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TextBox 2">
            <a:extLst>
              <a:ext uri="{FF2B5EF4-FFF2-40B4-BE49-F238E27FC236}">
                <a16:creationId xmlns:a16="http://schemas.microsoft.com/office/drawing/2014/main" id="{4A1FF735-7612-4286-AC7D-7CA518556CBB}"/>
              </a:ext>
            </a:extLst>
          </p:cNvPr>
          <p:cNvSpPr txBox="1"/>
          <p:nvPr/>
        </p:nvSpPr>
        <p:spPr>
          <a:xfrm>
            <a:off x="315044" y="304029"/>
            <a:ext cx="7382054" cy="584775"/>
          </a:xfrm>
          <a:prstGeom prst="rect">
            <a:avLst/>
          </a:prstGeom>
          <a:noFill/>
        </p:spPr>
        <p:txBody>
          <a:bodyPr wrap="square" rtlCol="0">
            <a:spAutoFit/>
          </a:bodyPr>
          <a:lstStyle/>
          <a:p>
            <a:r>
              <a:rPr lang="en-US" sz="3200" dirty="0"/>
              <a:t>Synoptic pattern</a:t>
            </a:r>
          </a:p>
        </p:txBody>
      </p:sp>
      <p:pic>
        <p:nvPicPr>
          <p:cNvPr id="4" name="Picture 3">
            <a:extLst>
              <a:ext uri="{FF2B5EF4-FFF2-40B4-BE49-F238E27FC236}">
                <a16:creationId xmlns:a16="http://schemas.microsoft.com/office/drawing/2014/main" id="{B3CC3902-25E0-4CFD-AE6D-8DCA8F4E22B9}"/>
              </a:ext>
            </a:extLst>
          </p:cNvPr>
          <p:cNvPicPr>
            <a:picLocks noChangeAspect="1"/>
          </p:cNvPicPr>
          <p:nvPr/>
        </p:nvPicPr>
        <p:blipFill>
          <a:blip r:embed="rId2"/>
          <a:stretch>
            <a:fillRect/>
          </a:stretch>
        </p:blipFill>
        <p:spPr>
          <a:xfrm>
            <a:off x="-238538" y="2347347"/>
            <a:ext cx="4568557" cy="3570622"/>
          </a:xfrm>
          <a:prstGeom prst="rect">
            <a:avLst/>
          </a:prstGeom>
          <a:noFill/>
        </p:spPr>
      </p:pic>
      <p:sp>
        <p:nvSpPr>
          <p:cNvPr id="5" name="TextBox 4">
            <a:extLst>
              <a:ext uri="{FF2B5EF4-FFF2-40B4-BE49-F238E27FC236}">
                <a16:creationId xmlns:a16="http://schemas.microsoft.com/office/drawing/2014/main" id="{81551BB9-E61E-4BB2-8318-8043CE6FD27C}"/>
              </a:ext>
            </a:extLst>
          </p:cNvPr>
          <p:cNvSpPr txBox="1"/>
          <p:nvPr/>
        </p:nvSpPr>
        <p:spPr>
          <a:xfrm>
            <a:off x="335250" y="1176951"/>
            <a:ext cx="4222196" cy="1200329"/>
          </a:xfrm>
          <a:prstGeom prst="rect">
            <a:avLst/>
          </a:prstGeom>
          <a:noFill/>
        </p:spPr>
        <p:txBody>
          <a:bodyPr wrap="square" rtlCol="0">
            <a:spAutoFit/>
          </a:bodyPr>
          <a:lstStyle/>
          <a:p>
            <a:r>
              <a:rPr lang="en-US" sz="2400" b="1" dirty="0"/>
              <a:t>The geopotential height field composited for August 24-28, 2011:</a:t>
            </a:r>
          </a:p>
        </p:txBody>
      </p:sp>
      <p:sp>
        <p:nvSpPr>
          <p:cNvPr id="6" name="TextBox 5">
            <a:extLst>
              <a:ext uri="{FF2B5EF4-FFF2-40B4-BE49-F238E27FC236}">
                <a16:creationId xmlns:a16="http://schemas.microsoft.com/office/drawing/2014/main" id="{84C93126-8A34-4AFF-B2D2-25988910CFAA}"/>
              </a:ext>
            </a:extLst>
          </p:cNvPr>
          <p:cNvSpPr txBox="1"/>
          <p:nvPr/>
        </p:nvSpPr>
        <p:spPr>
          <a:xfrm>
            <a:off x="4795984" y="1176951"/>
            <a:ext cx="4222196" cy="830997"/>
          </a:xfrm>
          <a:prstGeom prst="rect">
            <a:avLst/>
          </a:prstGeom>
          <a:noFill/>
        </p:spPr>
        <p:txBody>
          <a:bodyPr wrap="square" rtlCol="0">
            <a:spAutoFit/>
          </a:bodyPr>
          <a:lstStyle/>
          <a:p>
            <a:r>
              <a:rPr lang="en-US" sz="2400" b="1" dirty="0"/>
              <a:t>The composite GPH pattern of 69 strong ARs from 2000-2012: </a:t>
            </a:r>
          </a:p>
        </p:txBody>
      </p:sp>
      <p:pic>
        <p:nvPicPr>
          <p:cNvPr id="7" name="Picture 6">
            <a:extLst>
              <a:ext uri="{FF2B5EF4-FFF2-40B4-BE49-F238E27FC236}">
                <a16:creationId xmlns:a16="http://schemas.microsoft.com/office/drawing/2014/main" id="{A9604E80-53CD-4D74-BD16-9D8198BA03A1}"/>
              </a:ext>
            </a:extLst>
          </p:cNvPr>
          <p:cNvPicPr>
            <a:picLocks noChangeAspect="1"/>
          </p:cNvPicPr>
          <p:nvPr/>
        </p:nvPicPr>
        <p:blipFill>
          <a:blip r:embed="rId3"/>
          <a:stretch>
            <a:fillRect/>
          </a:stretch>
        </p:blipFill>
        <p:spPr>
          <a:xfrm>
            <a:off x="4658468" y="2377280"/>
            <a:ext cx="4170047" cy="3510755"/>
          </a:xfrm>
          <a:prstGeom prst="rect">
            <a:avLst/>
          </a:prstGeom>
        </p:spPr>
      </p:pic>
    </p:spTree>
    <p:extLst>
      <p:ext uri="{BB962C8B-B14F-4D97-AF65-F5344CB8AC3E}">
        <p14:creationId xmlns:p14="http://schemas.microsoft.com/office/powerpoint/2010/main" val="143763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85E14-210F-4F0C-9724-D96AC6720366}"/>
              </a:ext>
            </a:extLst>
          </p:cNvPr>
          <p:cNvSpPr/>
          <p:nvPr/>
        </p:nvSpPr>
        <p:spPr>
          <a:xfrm>
            <a:off x="441653" y="888804"/>
            <a:ext cx="7255445" cy="78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TextBox 2">
            <a:extLst>
              <a:ext uri="{FF2B5EF4-FFF2-40B4-BE49-F238E27FC236}">
                <a16:creationId xmlns:a16="http://schemas.microsoft.com/office/drawing/2014/main" id="{4A1FF735-7612-4286-AC7D-7CA518556CBB}"/>
              </a:ext>
            </a:extLst>
          </p:cNvPr>
          <p:cNvSpPr txBox="1"/>
          <p:nvPr/>
        </p:nvSpPr>
        <p:spPr>
          <a:xfrm>
            <a:off x="315044" y="304029"/>
            <a:ext cx="7382054" cy="584775"/>
          </a:xfrm>
          <a:prstGeom prst="rect">
            <a:avLst/>
          </a:prstGeom>
          <a:noFill/>
        </p:spPr>
        <p:txBody>
          <a:bodyPr wrap="square" rtlCol="0">
            <a:spAutoFit/>
          </a:bodyPr>
          <a:lstStyle/>
          <a:p>
            <a:r>
              <a:rPr lang="en-US" sz="3200" dirty="0"/>
              <a:t>Case study: AR and Hurricane Irene</a:t>
            </a:r>
          </a:p>
        </p:txBody>
      </p:sp>
      <p:pic>
        <p:nvPicPr>
          <p:cNvPr id="4" name="Picture 10">
            <a:extLst>
              <a:ext uri="{FF2B5EF4-FFF2-40B4-BE49-F238E27FC236}">
                <a16:creationId xmlns:a16="http://schemas.microsoft.com/office/drawing/2014/main" id="{91B99918-85A8-40A9-9B99-CD77AD7003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9141" y="1257418"/>
            <a:ext cx="5021788" cy="4711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5A562EBB-803B-4657-AD24-C304E8F9AA74}"/>
              </a:ext>
            </a:extLst>
          </p:cNvPr>
          <p:cNvSpPr txBox="1"/>
          <p:nvPr/>
        </p:nvSpPr>
        <p:spPr>
          <a:xfrm>
            <a:off x="2773878" y="4041103"/>
            <a:ext cx="1400048" cy="507831"/>
          </a:xfrm>
          <a:prstGeom prst="rect">
            <a:avLst/>
          </a:prstGeom>
          <a:noFill/>
        </p:spPr>
        <p:txBody>
          <a:bodyPr wrap="square" rtlCol="0">
            <a:spAutoFit/>
          </a:bodyPr>
          <a:lstStyle/>
          <a:p>
            <a:pPr marL="214313" indent="-214313">
              <a:buSzPct val="180000"/>
              <a:buFont typeface="Arial" panose="020B0604020202020204" pitchFamily="34" charset="0"/>
              <a:buChar char="•"/>
            </a:pPr>
            <a:r>
              <a:rPr lang="en-US" sz="2700" b="1" dirty="0">
                <a:solidFill>
                  <a:schemeClr val="bg1"/>
                </a:solidFill>
              </a:rPr>
              <a:t>Irene</a:t>
            </a:r>
          </a:p>
        </p:txBody>
      </p:sp>
      <p:sp>
        <p:nvSpPr>
          <p:cNvPr id="6" name="TextBox 5">
            <a:extLst>
              <a:ext uri="{FF2B5EF4-FFF2-40B4-BE49-F238E27FC236}">
                <a16:creationId xmlns:a16="http://schemas.microsoft.com/office/drawing/2014/main" id="{C8326DA1-6AF1-4E72-BC3D-50276D7BA41B}"/>
              </a:ext>
            </a:extLst>
          </p:cNvPr>
          <p:cNvSpPr txBox="1"/>
          <p:nvPr/>
        </p:nvSpPr>
        <p:spPr>
          <a:xfrm>
            <a:off x="3360882" y="2059069"/>
            <a:ext cx="813044" cy="507831"/>
          </a:xfrm>
          <a:prstGeom prst="rect">
            <a:avLst/>
          </a:prstGeom>
          <a:noFill/>
        </p:spPr>
        <p:txBody>
          <a:bodyPr wrap="square" rtlCol="0">
            <a:spAutoFit/>
          </a:bodyPr>
          <a:lstStyle/>
          <a:p>
            <a:r>
              <a:rPr lang="en-US" sz="2700" b="1" dirty="0">
                <a:solidFill>
                  <a:srgbClr val="FF0000"/>
                </a:solidFill>
              </a:rPr>
              <a:t>AR</a:t>
            </a:r>
          </a:p>
        </p:txBody>
      </p:sp>
      <p:cxnSp>
        <p:nvCxnSpPr>
          <p:cNvPr id="7" name="Straight Arrow Connector 6">
            <a:extLst>
              <a:ext uri="{FF2B5EF4-FFF2-40B4-BE49-F238E27FC236}">
                <a16:creationId xmlns:a16="http://schemas.microsoft.com/office/drawing/2014/main" id="{67263306-370D-4562-8D4D-70D50CF3D47E}"/>
              </a:ext>
            </a:extLst>
          </p:cNvPr>
          <p:cNvCxnSpPr/>
          <p:nvPr/>
        </p:nvCxnSpPr>
        <p:spPr>
          <a:xfrm flipH="1" flipV="1">
            <a:off x="4096168" y="3313182"/>
            <a:ext cx="762000" cy="46172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9D578D3-B2F1-499B-8EEF-CB49974B3542}"/>
              </a:ext>
            </a:extLst>
          </p:cNvPr>
          <p:cNvSpPr txBox="1"/>
          <p:nvPr/>
        </p:nvSpPr>
        <p:spPr>
          <a:xfrm>
            <a:off x="4477168" y="2782419"/>
            <a:ext cx="1484768" cy="830997"/>
          </a:xfrm>
          <a:prstGeom prst="rect">
            <a:avLst/>
          </a:prstGeom>
          <a:noFill/>
        </p:spPr>
        <p:txBody>
          <a:bodyPr wrap="square" rtlCol="0">
            <a:spAutoFit/>
          </a:bodyPr>
          <a:lstStyle/>
          <a:p>
            <a:r>
              <a:rPr lang="en-US" sz="2400" b="1" dirty="0"/>
              <a:t>Moisture</a:t>
            </a:r>
          </a:p>
          <a:p>
            <a:r>
              <a:rPr lang="en-US" sz="2400" b="1" dirty="0"/>
              <a:t>Pathway</a:t>
            </a:r>
          </a:p>
        </p:txBody>
      </p:sp>
      <p:sp>
        <p:nvSpPr>
          <p:cNvPr id="9" name="TextBox 8">
            <a:extLst>
              <a:ext uri="{FF2B5EF4-FFF2-40B4-BE49-F238E27FC236}">
                <a16:creationId xmlns:a16="http://schemas.microsoft.com/office/drawing/2014/main" id="{06394F42-AC40-4011-9D27-F108BB6FA1E7}"/>
              </a:ext>
            </a:extLst>
          </p:cNvPr>
          <p:cNvSpPr txBox="1"/>
          <p:nvPr/>
        </p:nvSpPr>
        <p:spPr>
          <a:xfrm>
            <a:off x="199348" y="5934670"/>
            <a:ext cx="8867740" cy="923330"/>
          </a:xfrm>
          <a:prstGeom prst="rect">
            <a:avLst/>
          </a:prstGeom>
          <a:noFill/>
        </p:spPr>
        <p:txBody>
          <a:bodyPr wrap="square" rtlCol="0">
            <a:spAutoFit/>
          </a:bodyPr>
          <a:lstStyle/>
          <a:p>
            <a:r>
              <a:rPr lang="en-US" dirty="0"/>
              <a:t>Hurricane Irene follows the same pathway as the AR due to the persistent synoptic pattern with the its extratropical cyclone phase arriving at the tip of Greenland </a:t>
            </a:r>
          </a:p>
          <a:p>
            <a:r>
              <a:rPr lang="en-US" dirty="0"/>
              <a:t>(next slide – use slide show mode in </a:t>
            </a:r>
            <a:r>
              <a:rPr lang="en-US" dirty="0" err="1"/>
              <a:t>Powerpoint</a:t>
            </a:r>
            <a:r>
              <a:rPr lang="en-US" dirty="0"/>
              <a:t>)</a:t>
            </a:r>
          </a:p>
        </p:txBody>
      </p:sp>
    </p:spTree>
    <p:extLst>
      <p:ext uri="{BB962C8B-B14F-4D97-AF65-F5344CB8AC3E}">
        <p14:creationId xmlns:p14="http://schemas.microsoft.com/office/powerpoint/2010/main" val="144506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78842D-2EDE-4C05-BE65-8585E6EF0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extBox 14">
            <a:extLst>
              <a:ext uri="{FF2B5EF4-FFF2-40B4-BE49-F238E27FC236}">
                <a16:creationId xmlns:a16="http://schemas.microsoft.com/office/drawing/2014/main" id="{362C3CC1-ACD4-4B5B-B4F9-DAC1294EE4AE}"/>
              </a:ext>
            </a:extLst>
          </p:cNvPr>
          <p:cNvSpPr txBox="1"/>
          <p:nvPr/>
        </p:nvSpPr>
        <p:spPr>
          <a:xfrm>
            <a:off x="3514725" y="4600575"/>
            <a:ext cx="1427186" cy="584775"/>
          </a:xfrm>
          <a:prstGeom prst="rect">
            <a:avLst/>
          </a:prstGeom>
          <a:noFill/>
        </p:spPr>
        <p:txBody>
          <a:bodyPr wrap="none" rtlCol="0">
            <a:spAutoFit/>
          </a:bodyPr>
          <a:lstStyle/>
          <a:p>
            <a:pPr marL="285750" indent="-285750">
              <a:buSzPct val="250000"/>
              <a:buFont typeface="Arial" panose="020B0604020202020204" pitchFamily="34" charset="0"/>
              <a:buChar char="•"/>
            </a:pPr>
            <a:r>
              <a:rPr lang="en-US" sz="3200" b="1" dirty="0"/>
              <a:t>Irene</a:t>
            </a:r>
          </a:p>
        </p:txBody>
      </p:sp>
      <p:pic>
        <p:nvPicPr>
          <p:cNvPr id="16" name="Picture 15">
            <a:extLst>
              <a:ext uri="{FF2B5EF4-FFF2-40B4-BE49-F238E27FC236}">
                <a16:creationId xmlns:a16="http://schemas.microsoft.com/office/drawing/2014/main" id="{7FBC868B-7D14-439C-96FF-1AFB60AFB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TextBox 16">
            <a:extLst>
              <a:ext uri="{FF2B5EF4-FFF2-40B4-BE49-F238E27FC236}">
                <a16:creationId xmlns:a16="http://schemas.microsoft.com/office/drawing/2014/main" id="{40F464C2-ABB5-423A-BD9B-7CCF03832989}"/>
              </a:ext>
            </a:extLst>
          </p:cNvPr>
          <p:cNvSpPr txBox="1"/>
          <p:nvPr/>
        </p:nvSpPr>
        <p:spPr>
          <a:xfrm>
            <a:off x="3196313" y="3901500"/>
            <a:ext cx="1427186" cy="584775"/>
          </a:xfrm>
          <a:prstGeom prst="rect">
            <a:avLst/>
          </a:prstGeom>
          <a:noFill/>
        </p:spPr>
        <p:txBody>
          <a:bodyPr wrap="none" rtlCol="0">
            <a:spAutoFit/>
          </a:bodyPr>
          <a:lstStyle/>
          <a:p>
            <a:pPr marL="285750" indent="-285750">
              <a:buSzPct val="250000"/>
              <a:buFont typeface="Arial" panose="020B0604020202020204" pitchFamily="34" charset="0"/>
              <a:buChar char="•"/>
            </a:pPr>
            <a:r>
              <a:rPr lang="en-US" sz="3200" b="1" dirty="0"/>
              <a:t>Irene</a:t>
            </a:r>
          </a:p>
        </p:txBody>
      </p:sp>
      <p:pic>
        <p:nvPicPr>
          <p:cNvPr id="18" name="Picture 17">
            <a:extLst>
              <a:ext uri="{FF2B5EF4-FFF2-40B4-BE49-F238E27FC236}">
                <a16:creationId xmlns:a16="http://schemas.microsoft.com/office/drawing/2014/main" id="{5FDF39D2-0E79-4972-8AA9-FFE1FC26C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TextBox 18">
            <a:extLst>
              <a:ext uri="{FF2B5EF4-FFF2-40B4-BE49-F238E27FC236}">
                <a16:creationId xmlns:a16="http://schemas.microsoft.com/office/drawing/2014/main" id="{7393341F-0120-420F-B221-3B54726B1691}"/>
              </a:ext>
            </a:extLst>
          </p:cNvPr>
          <p:cNvSpPr txBox="1"/>
          <p:nvPr/>
        </p:nvSpPr>
        <p:spPr>
          <a:xfrm>
            <a:off x="3551937" y="3167390"/>
            <a:ext cx="1273875" cy="523220"/>
          </a:xfrm>
          <a:prstGeom prst="rect">
            <a:avLst/>
          </a:prstGeom>
          <a:noFill/>
        </p:spPr>
        <p:txBody>
          <a:bodyPr wrap="none" rtlCol="0">
            <a:spAutoFit/>
          </a:bodyPr>
          <a:lstStyle/>
          <a:p>
            <a:pPr marL="285750" indent="-285750">
              <a:buSzPct val="250000"/>
              <a:buFont typeface="Arial" panose="020B0604020202020204" pitchFamily="34" charset="0"/>
              <a:buChar char="•"/>
            </a:pPr>
            <a:r>
              <a:rPr lang="en-US" sz="2800" b="1" dirty="0"/>
              <a:t>Irene</a:t>
            </a:r>
          </a:p>
        </p:txBody>
      </p:sp>
      <p:pic>
        <p:nvPicPr>
          <p:cNvPr id="20" name="Picture 19">
            <a:extLst>
              <a:ext uri="{FF2B5EF4-FFF2-40B4-BE49-F238E27FC236}">
                <a16:creationId xmlns:a16="http://schemas.microsoft.com/office/drawing/2014/main" id="{F61F0664-0EBA-4620-B771-F53EAAC558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TextBox 20">
            <a:extLst>
              <a:ext uri="{FF2B5EF4-FFF2-40B4-BE49-F238E27FC236}">
                <a16:creationId xmlns:a16="http://schemas.microsoft.com/office/drawing/2014/main" id="{8BDB6FCA-B0D4-423D-BF5D-D374151181D8}"/>
              </a:ext>
            </a:extLst>
          </p:cNvPr>
          <p:cNvSpPr txBox="1"/>
          <p:nvPr/>
        </p:nvSpPr>
        <p:spPr>
          <a:xfrm>
            <a:off x="4191106" y="2639729"/>
            <a:ext cx="1421351" cy="523220"/>
          </a:xfrm>
          <a:prstGeom prst="rect">
            <a:avLst/>
          </a:prstGeom>
          <a:noFill/>
        </p:spPr>
        <p:txBody>
          <a:bodyPr wrap="none" rtlCol="0">
            <a:spAutoFit/>
          </a:bodyPr>
          <a:lstStyle/>
          <a:p>
            <a:pPr marL="457200" indent="-457200">
              <a:buSzPct val="250000"/>
              <a:buFont typeface="Arial" panose="020B0604020202020204" pitchFamily="34" charset="0"/>
              <a:buChar char="•"/>
            </a:pPr>
            <a:r>
              <a:rPr lang="en-US" sz="2800" b="1" dirty="0"/>
              <a:t>Irene</a:t>
            </a:r>
          </a:p>
        </p:txBody>
      </p:sp>
      <p:pic>
        <p:nvPicPr>
          <p:cNvPr id="22" name="Picture 21">
            <a:extLst>
              <a:ext uri="{FF2B5EF4-FFF2-40B4-BE49-F238E27FC236}">
                <a16:creationId xmlns:a16="http://schemas.microsoft.com/office/drawing/2014/main" id="{008E6AAC-5514-4BE7-8E24-4648F57BF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TextBox 22">
            <a:extLst>
              <a:ext uri="{FF2B5EF4-FFF2-40B4-BE49-F238E27FC236}">
                <a16:creationId xmlns:a16="http://schemas.microsoft.com/office/drawing/2014/main" id="{CF1E01B5-E815-421B-946A-CD5352AED686}"/>
              </a:ext>
            </a:extLst>
          </p:cNvPr>
          <p:cNvSpPr txBox="1"/>
          <p:nvPr/>
        </p:nvSpPr>
        <p:spPr>
          <a:xfrm>
            <a:off x="5231219" y="2373678"/>
            <a:ext cx="1421351" cy="523220"/>
          </a:xfrm>
          <a:prstGeom prst="rect">
            <a:avLst/>
          </a:prstGeom>
          <a:noFill/>
        </p:spPr>
        <p:txBody>
          <a:bodyPr wrap="none" rtlCol="0">
            <a:spAutoFit/>
          </a:bodyPr>
          <a:lstStyle/>
          <a:p>
            <a:pPr marL="457200" indent="-457200">
              <a:buSzPct val="250000"/>
              <a:buFont typeface="Arial" panose="020B0604020202020204" pitchFamily="34" charset="0"/>
              <a:buChar char="•"/>
            </a:pPr>
            <a:r>
              <a:rPr lang="en-US" sz="2800" b="1" dirty="0"/>
              <a:t>Irene</a:t>
            </a:r>
          </a:p>
        </p:txBody>
      </p:sp>
    </p:spTree>
    <p:extLst>
      <p:ext uri="{BB962C8B-B14F-4D97-AF65-F5344CB8AC3E}">
        <p14:creationId xmlns:p14="http://schemas.microsoft.com/office/powerpoint/2010/main" val="140454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454CC-D87E-4B5D-A21A-4B96A0209D41}"/>
              </a:ext>
            </a:extLst>
          </p:cNvPr>
          <p:cNvPicPr>
            <a:picLocks noChangeAspect="1"/>
          </p:cNvPicPr>
          <p:nvPr/>
        </p:nvPicPr>
        <p:blipFill>
          <a:blip r:embed="rId2"/>
          <a:stretch>
            <a:fillRect/>
          </a:stretch>
        </p:blipFill>
        <p:spPr>
          <a:xfrm>
            <a:off x="441653" y="1358730"/>
            <a:ext cx="3398827" cy="4673283"/>
          </a:xfrm>
          <a:prstGeom prst="rect">
            <a:avLst/>
          </a:prstGeom>
        </p:spPr>
      </p:pic>
      <p:sp>
        <p:nvSpPr>
          <p:cNvPr id="3" name="Rectangle 2">
            <a:extLst>
              <a:ext uri="{FF2B5EF4-FFF2-40B4-BE49-F238E27FC236}">
                <a16:creationId xmlns:a16="http://schemas.microsoft.com/office/drawing/2014/main" id="{9586CF3C-1C33-423E-8A69-28D6B276EA59}"/>
              </a:ext>
            </a:extLst>
          </p:cNvPr>
          <p:cNvSpPr/>
          <p:nvPr/>
        </p:nvSpPr>
        <p:spPr>
          <a:xfrm>
            <a:off x="441653" y="1076816"/>
            <a:ext cx="7255445" cy="78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TextBox 3">
            <a:extLst>
              <a:ext uri="{FF2B5EF4-FFF2-40B4-BE49-F238E27FC236}">
                <a16:creationId xmlns:a16="http://schemas.microsoft.com/office/drawing/2014/main" id="{47AFF085-52C0-4A6E-97D4-C687FD570331}"/>
              </a:ext>
            </a:extLst>
          </p:cNvPr>
          <p:cNvSpPr txBox="1"/>
          <p:nvPr/>
        </p:nvSpPr>
        <p:spPr>
          <a:xfrm>
            <a:off x="315044" y="34821"/>
            <a:ext cx="7382054" cy="1077218"/>
          </a:xfrm>
          <a:prstGeom prst="rect">
            <a:avLst/>
          </a:prstGeom>
          <a:noFill/>
        </p:spPr>
        <p:txBody>
          <a:bodyPr wrap="square" rtlCol="0">
            <a:spAutoFit/>
          </a:bodyPr>
          <a:lstStyle/>
          <a:p>
            <a:r>
              <a:rPr lang="en-US" sz="3200" dirty="0"/>
              <a:t>Background: A decade-long observatory data set from the summit of Greenland</a:t>
            </a:r>
          </a:p>
        </p:txBody>
      </p:sp>
      <p:sp>
        <p:nvSpPr>
          <p:cNvPr id="5" name="TextBox 4">
            <a:extLst>
              <a:ext uri="{FF2B5EF4-FFF2-40B4-BE49-F238E27FC236}">
                <a16:creationId xmlns:a16="http://schemas.microsoft.com/office/drawing/2014/main" id="{424D0B64-B2B5-42F4-88F7-8AA88043719C}"/>
              </a:ext>
            </a:extLst>
          </p:cNvPr>
          <p:cNvSpPr txBox="1"/>
          <p:nvPr/>
        </p:nvSpPr>
        <p:spPr>
          <a:xfrm>
            <a:off x="3893518" y="1298912"/>
            <a:ext cx="4856656" cy="646331"/>
          </a:xfrm>
          <a:prstGeom prst="rect">
            <a:avLst/>
          </a:prstGeom>
          <a:noFill/>
        </p:spPr>
        <p:txBody>
          <a:bodyPr wrap="square" rtlCol="0">
            <a:spAutoFit/>
          </a:bodyPr>
          <a:lstStyle/>
          <a:p>
            <a:r>
              <a:rPr lang="en-US" b="1" dirty="0"/>
              <a:t>ICECAPS:  2010-2020 </a:t>
            </a:r>
            <a:r>
              <a:rPr lang="en-US" dirty="0"/>
              <a:t>Comprehensive observation of clouds, radiation, and boundary layer evolution     </a:t>
            </a:r>
          </a:p>
        </p:txBody>
      </p:sp>
      <p:pic>
        <p:nvPicPr>
          <p:cNvPr id="6" name="Picture 5">
            <a:extLst>
              <a:ext uri="{FF2B5EF4-FFF2-40B4-BE49-F238E27FC236}">
                <a16:creationId xmlns:a16="http://schemas.microsoft.com/office/drawing/2014/main" id="{08D2E722-D072-4DD2-8EB9-F42BA690CE37}"/>
              </a:ext>
            </a:extLst>
          </p:cNvPr>
          <p:cNvPicPr>
            <a:picLocks noChangeAspect="1"/>
          </p:cNvPicPr>
          <p:nvPr/>
        </p:nvPicPr>
        <p:blipFill>
          <a:blip r:embed="rId3"/>
          <a:stretch>
            <a:fillRect/>
          </a:stretch>
        </p:blipFill>
        <p:spPr>
          <a:xfrm>
            <a:off x="5454447" y="2712224"/>
            <a:ext cx="2571739" cy="3827560"/>
          </a:xfrm>
          <a:prstGeom prst="rect">
            <a:avLst/>
          </a:prstGeom>
        </p:spPr>
      </p:pic>
      <p:sp>
        <p:nvSpPr>
          <p:cNvPr id="7" name="TextBox 6">
            <a:extLst>
              <a:ext uri="{FF2B5EF4-FFF2-40B4-BE49-F238E27FC236}">
                <a16:creationId xmlns:a16="http://schemas.microsoft.com/office/drawing/2014/main" id="{0FA78638-B90B-43CC-85C0-E8F8848B2FDD}"/>
              </a:ext>
            </a:extLst>
          </p:cNvPr>
          <p:cNvSpPr txBox="1"/>
          <p:nvPr/>
        </p:nvSpPr>
        <p:spPr>
          <a:xfrm>
            <a:off x="3893518" y="1945243"/>
            <a:ext cx="4079630" cy="1107996"/>
          </a:xfrm>
          <a:prstGeom prst="rect">
            <a:avLst/>
          </a:prstGeom>
          <a:noFill/>
        </p:spPr>
        <p:txBody>
          <a:bodyPr wrap="square" rtlCol="0">
            <a:spAutoFit/>
          </a:bodyPr>
          <a:lstStyle/>
          <a:p>
            <a:r>
              <a:rPr lang="en-US" sz="1200" dirty="0"/>
              <a:t>2013 Shupe, M. D., et al. (2013), HIGH AND DRY New Observations of Tropospheric and Cloud Properties above the Greenland Ice Sheet, </a:t>
            </a:r>
            <a:r>
              <a:rPr lang="en-US" sz="1200" i="1" dirty="0"/>
              <a:t>Bulletin of the American Meteorological Society</a:t>
            </a:r>
            <a:r>
              <a:rPr lang="en-US" sz="1200" dirty="0"/>
              <a:t>, </a:t>
            </a:r>
            <a:r>
              <a:rPr lang="en-US" sz="1200" i="1" dirty="0"/>
              <a:t>94</a:t>
            </a:r>
            <a:r>
              <a:rPr lang="en-US" sz="1200" dirty="0"/>
              <a:t>(2), 169-+.</a:t>
            </a:r>
          </a:p>
          <a:p>
            <a:endParaRPr lang="en-US" dirty="0"/>
          </a:p>
        </p:txBody>
      </p:sp>
    </p:spTree>
    <p:extLst>
      <p:ext uri="{BB962C8B-B14F-4D97-AF65-F5344CB8AC3E}">
        <p14:creationId xmlns:p14="http://schemas.microsoft.com/office/powerpoint/2010/main" val="255312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508F5-5174-4213-BBB1-8B2CA3A8FA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6256" y="805759"/>
            <a:ext cx="5457406" cy="5457406"/>
          </a:xfrm>
          <a:prstGeom prst="rect">
            <a:avLst/>
          </a:prstGeom>
        </p:spPr>
      </p:pic>
      <p:pic>
        <p:nvPicPr>
          <p:cNvPr id="3" name="Picture 2">
            <a:extLst>
              <a:ext uri="{FF2B5EF4-FFF2-40B4-BE49-F238E27FC236}">
                <a16:creationId xmlns:a16="http://schemas.microsoft.com/office/drawing/2014/main" id="{6EC85211-0323-4CFF-8D8E-89828C6D2E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067" y="2277778"/>
            <a:ext cx="3065545" cy="428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49F915BC-27AD-4256-906D-29256B23FAB4}"/>
              </a:ext>
            </a:extLst>
          </p:cNvPr>
          <p:cNvSpPr/>
          <p:nvPr/>
        </p:nvSpPr>
        <p:spPr>
          <a:xfrm>
            <a:off x="5577741" y="796391"/>
            <a:ext cx="1800297" cy="833944"/>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531DA703-30D4-46FC-91DE-33010D3A6E65}"/>
              </a:ext>
            </a:extLst>
          </p:cNvPr>
          <p:cNvCxnSpPr/>
          <p:nvPr/>
        </p:nvCxnSpPr>
        <p:spPr>
          <a:xfrm flipV="1">
            <a:off x="5646940" y="905347"/>
            <a:ext cx="998304" cy="444734"/>
          </a:xfrm>
          <a:prstGeom prst="straightConnector1">
            <a:avLst/>
          </a:prstGeom>
          <a:ln w="2857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7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2DC86D7-E5AE-4F74-9CE5-BF644592D0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9240" y="514872"/>
            <a:ext cx="4066876" cy="577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a:extLst>
              <a:ext uri="{FF2B5EF4-FFF2-40B4-BE49-F238E27FC236}">
                <a16:creationId xmlns:a16="http://schemas.microsoft.com/office/drawing/2014/main" id="{674EC1DF-630E-4A82-A2DE-7CC2C8D1D582}"/>
              </a:ext>
            </a:extLst>
          </p:cNvPr>
          <p:cNvSpPr/>
          <p:nvPr/>
        </p:nvSpPr>
        <p:spPr>
          <a:xfrm>
            <a:off x="6585660" y="1481667"/>
            <a:ext cx="1752600" cy="4572000"/>
          </a:xfrm>
          <a:custGeom>
            <a:avLst/>
            <a:gdLst>
              <a:gd name="connsiteX0" fmla="*/ 351366 w 1752600"/>
              <a:gd name="connsiteY0" fmla="*/ 0 h 4572000"/>
              <a:gd name="connsiteX1" fmla="*/ 351366 w 1752600"/>
              <a:gd name="connsiteY1" fmla="*/ 0 h 4572000"/>
              <a:gd name="connsiteX2" fmla="*/ 414866 w 1752600"/>
              <a:gd name="connsiteY2" fmla="*/ 21166 h 4572000"/>
              <a:gd name="connsiteX3" fmla="*/ 440266 w 1752600"/>
              <a:gd name="connsiteY3" fmla="*/ 42333 h 4572000"/>
              <a:gd name="connsiteX4" fmla="*/ 452966 w 1752600"/>
              <a:gd name="connsiteY4" fmla="*/ 50800 h 4572000"/>
              <a:gd name="connsiteX5" fmla="*/ 461433 w 1752600"/>
              <a:gd name="connsiteY5" fmla="*/ 63500 h 4572000"/>
              <a:gd name="connsiteX6" fmla="*/ 474133 w 1752600"/>
              <a:gd name="connsiteY6" fmla="*/ 71966 h 4572000"/>
              <a:gd name="connsiteX7" fmla="*/ 478366 w 1752600"/>
              <a:gd name="connsiteY7" fmla="*/ 84666 h 4572000"/>
              <a:gd name="connsiteX8" fmla="*/ 503766 w 1752600"/>
              <a:gd name="connsiteY8" fmla="*/ 97366 h 4572000"/>
              <a:gd name="connsiteX9" fmla="*/ 512233 w 1752600"/>
              <a:gd name="connsiteY9" fmla="*/ 105833 h 4572000"/>
              <a:gd name="connsiteX10" fmla="*/ 639233 w 1752600"/>
              <a:gd name="connsiteY10" fmla="*/ 266700 h 4572000"/>
              <a:gd name="connsiteX11" fmla="*/ 783166 w 1752600"/>
              <a:gd name="connsiteY11" fmla="*/ 300566 h 4572000"/>
              <a:gd name="connsiteX12" fmla="*/ 952500 w 1752600"/>
              <a:gd name="connsiteY12" fmla="*/ 334433 h 4572000"/>
              <a:gd name="connsiteX13" fmla="*/ 1113366 w 1752600"/>
              <a:gd name="connsiteY13" fmla="*/ 389466 h 4572000"/>
              <a:gd name="connsiteX14" fmla="*/ 1270000 w 1752600"/>
              <a:gd name="connsiteY14" fmla="*/ 495300 h 4572000"/>
              <a:gd name="connsiteX15" fmla="*/ 1409700 w 1752600"/>
              <a:gd name="connsiteY15" fmla="*/ 660400 h 4572000"/>
              <a:gd name="connsiteX16" fmla="*/ 1553633 w 1752600"/>
              <a:gd name="connsiteY16" fmla="*/ 863600 h 4572000"/>
              <a:gd name="connsiteX17" fmla="*/ 1646766 w 1752600"/>
              <a:gd name="connsiteY17" fmla="*/ 1003300 h 4572000"/>
              <a:gd name="connsiteX18" fmla="*/ 1752600 w 1752600"/>
              <a:gd name="connsiteY18" fmla="*/ 1299633 h 4572000"/>
              <a:gd name="connsiteX19" fmla="*/ 1739900 w 1752600"/>
              <a:gd name="connsiteY19" fmla="*/ 1460500 h 4572000"/>
              <a:gd name="connsiteX20" fmla="*/ 1634066 w 1752600"/>
              <a:gd name="connsiteY20" fmla="*/ 1727200 h 4572000"/>
              <a:gd name="connsiteX21" fmla="*/ 1397000 w 1752600"/>
              <a:gd name="connsiteY21" fmla="*/ 2061633 h 4572000"/>
              <a:gd name="connsiteX22" fmla="*/ 1062566 w 1752600"/>
              <a:gd name="connsiteY22" fmla="*/ 2387600 h 4572000"/>
              <a:gd name="connsiteX23" fmla="*/ 668866 w 1752600"/>
              <a:gd name="connsiteY23" fmla="*/ 2734733 h 4572000"/>
              <a:gd name="connsiteX24" fmla="*/ 347133 w 1752600"/>
              <a:gd name="connsiteY24" fmla="*/ 3026833 h 4572000"/>
              <a:gd name="connsiteX25" fmla="*/ 194733 w 1752600"/>
              <a:gd name="connsiteY25" fmla="*/ 3272366 h 4572000"/>
              <a:gd name="connsiteX26" fmla="*/ 88900 w 1752600"/>
              <a:gd name="connsiteY26" fmla="*/ 3479800 h 4572000"/>
              <a:gd name="connsiteX27" fmla="*/ 12700 w 1752600"/>
              <a:gd name="connsiteY27" fmla="*/ 3657600 h 4572000"/>
              <a:gd name="connsiteX28" fmla="*/ 0 w 1752600"/>
              <a:gd name="connsiteY28" fmla="*/ 3788833 h 4572000"/>
              <a:gd name="connsiteX29" fmla="*/ 101600 w 1752600"/>
              <a:gd name="connsiteY29" fmla="*/ 3915833 h 4572000"/>
              <a:gd name="connsiteX30" fmla="*/ 258233 w 1752600"/>
              <a:gd name="connsiteY30" fmla="*/ 3937000 h 4572000"/>
              <a:gd name="connsiteX31" fmla="*/ 402166 w 1752600"/>
              <a:gd name="connsiteY31" fmla="*/ 3924300 h 4572000"/>
              <a:gd name="connsiteX32" fmla="*/ 440266 w 1752600"/>
              <a:gd name="connsiteY32" fmla="*/ 3890433 h 4572000"/>
              <a:gd name="connsiteX33" fmla="*/ 478366 w 1752600"/>
              <a:gd name="connsiteY33" fmla="*/ 3856566 h 4572000"/>
              <a:gd name="connsiteX34" fmla="*/ 474133 w 1752600"/>
              <a:gd name="connsiteY34" fmla="*/ 3805766 h 4572000"/>
              <a:gd name="connsiteX35" fmla="*/ 448733 w 1752600"/>
              <a:gd name="connsiteY35" fmla="*/ 3780366 h 4572000"/>
              <a:gd name="connsiteX36" fmla="*/ 347133 w 1752600"/>
              <a:gd name="connsiteY36" fmla="*/ 3814233 h 4572000"/>
              <a:gd name="connsiteX37" fmla="*/ 287866 w 1752600"/>
              <a:gd name="connsiteY37" fmla="*/ 3890433 h 4572000"/>
              <a:gd name="connsiteX38" fmla="*/ 224366 w 1752600"/>
              <a:gd name="connsiteY38" fmla="*/ 3958166 h 4572000"/>
              <a:gd name="connsiteX39" fmla="*/ 152400 w 1752600"/>
              <a:gd name="connsiteY39" fmla="*/ 4047066 h 4572000"/>
              <a:gd name="connsiteX40" fmla="*/ 114300 w 1752600"/>
              <a:gd name="connsiteY40" fmla="*/ 4216400 h 4572000"/>
              <a:gd name="connsiteX41" fmla="*/ 173566 w 1752600"/>
              <a:gd name="connsiteY41" fmla="*/ 4334933 h 4572000"/>
              <a:gd name="connsiteX42" fmla="*/ 258233 w 1752600"/>
              <a:gd name="connsiteY42" fmla="*/ 4394200 h 4572000"/>
              <a:gd name="connsiteX43" fmla="*/ 355600 w 1752600"/>
              <a:gd name="connsiteY43" fmla="*/ 4470400 h 4572000"/>
              <a:gd name="connsiteX44" fmla="*/ 461433 w 1752600"/>
              <a:gd name="connsiteY44" fmla="*/ 4516966 h 4572000"/>
              <a:gd name="connsiteX45" fmla="*/ 630766 w 1752600"/>
              <a:gd name="connsiteY45" fmla="*/ 4542366 h 4572000"/>
              <a:gd name="connsiteX46" fmla="*/ 753533 w 1752600"/>
              <a:gd name="connsiteY46"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752600" h="4572000">
                <a:moveTo>
                  <a:pt x="351366" y="0"/>
                </a:moveTo>
                <a:lnTo>
                  <a:pt x="351366" y="0"/>
                </a:lnTo>
                <a:cubicBezTo>
                  <a:pt x="372533" y="7055"/>
                  <a:pt x="394071" y="13079"/>
                  <a:pt x="414866" y="21166"/>
                </a:cubicBezTo>
                <a:cubicBezTo>
                  <a:pt x="426689" y="25764"/>
                  <a:pt x="430862" y="34496"/>
                  <a:pt x="440266" y="42333"/>
                </a:cubicBezTo>
                <a:cubicBezTo>
                  <a:pt x="444175" y="45590"/>
                  <a:pt x="448733" y="47978"/>
                  <a:pt x="452966" y="50800"/>
                </a:cubicBezTo>
                <a:cubicBezTo>
                  <a:pt x="455788" y="55033"/>
                  <a:pt x="457835" y="59902"/>
                  <a:pt x="461433" y="63500"/>
                </a:cubicBezTo>
                <a:cubicBezTo>
                  <a:pt x="465031" y="67097"/>
                  <a:pt x="470955" y="67993"/>
                  <a:pt x="474133" y="71966"/>
                </a:cubicBezTo>
                <a:cubicBezTo>
                  <a:pt x="476921" y="75450"/>
                  <a:pt x="475578" y="81181"/>
                  <a:pt x="478366" y="84666"/>
                </a:cubicBezTo>
                <a:cubicBezTo>
                  <a:pt x="488249" y="97020"/>
                  <a:pt x="491966" y="90286"/>
                  <a:pt x="503766" y="97366"/>
                </a:cubicBezTo>
                <a:cubicBezTo>
                  <a:pt x="507189" y="99420"/>
                  <a:pt x="509411" y="103011"/>
                  <a:pt x="512233" y="105833"/>
                </a:cubicBezTo>
                <a:lnTo>
                  <a:pt x="639233" y="266700"/>
                </a:lnTo>
                <a:lnTo>
                  <a:pt x="783166" y="300566"/>
                </a:lnTo>
                <a:lnTo>
                  <a:pt x="952500" y="334433"/>
                </a:lnTo>
                <a:lnTo>
                  <a:pt x="1113366" y="389466"/>
                </a:lnTo>
                <a:lnTo>
                  <a:pt x="1270000" y="495300"/>
                </a:lnTo>
                <a:lnTo>
                  <a:pt x="1409700" y="660400"/>
                </a:lnTo>
                <a:lnTo>
                  <a:pt x="1553633" y="863600"/>
                </a:lnTo>
                <a:lnTo>
                  <a:pt x="1646766" y="1003300"/>
                </a:lnTo>
                <a:lnTo>
                  <a:pt x="1752600" y="1299633"/>
                </a:lnTo>
                <a:lnTo>
                  <a:pt x="1739900" y="1460500"/>
                </a:lnTo>
                <a:lnTo>
                  <a:pt x="1634066" y="1727200"/>
                </a:lnTo>
                <a:lnTo>
                  <a:pt x="1397000" y="2061633"/>
                </a:lnTo>
                <a:lnTo>
                  <a:pt x="1062566" y="2387600"/>
                </a:lnTo>
                <a:lnTo>
                  <a:pt x="668866" y="2734733"/>
                </a:lnTo>
                <a:lnTo>
                  <a:pt x="347133" y="3026833"/>
                </a:lnTo>
                <a:lnTo>
                  <a:pt x="194733" y="3272366"/>
                </a:lnTo>
                <a:lnTo>
                  <a:pt x="88900" y="3479800"/>
                </a:lnTo>
                <a:lnTo>
                  <a:pt x="12700" y="3657600"/>
                </a:lnTo>
                <a:lnTo>
                  <a:pt x="0" y="3788833"/>
                </a:lnTo>
                <a:lnTo>
                  <a:pt x="101600" y="3915833"/>
                </a:lnTo>
                <a:lnTo>
                  <a:pt x="258233" y="3937000"/>
                </a:lnTo>
                <a:lnTo>
                  <a:pt x="402166" y="3924300"/>
                </a:lnTo>
                <a:lnTo>
                  <a:pt x="440266" y="3890433"/>
                </a:lnTo>
                <a:lnTo>
                  <a:pt x="478366" y="3856566"/>
                </a:lnTo>
                <a:lnTo>
                  <a:pt x="474133" y="3805766"/>
                </a:lnTo>
                <a:lnTo>
                  <a:pt x="448733" y="3780366"/>
                </a:lnTo>
                <a:lnTo>
                  <a:pt x="347133" y="3814233"/>
                </a:lnTo>
                <a:lnTo>
                  <a:pt x="287866" y="3890433"/>
                </a:lnTo>
                <a:lnTo>
                  <a:pt x="224366" y="3958166"/>
                </a:lnTo>
                <a:lnTo>
                  <a:pt x="152400" y="4047066"/>
                </a:lnTo>
                <a:lnTo>
                  <a:pt x="114300" y="4216400"/>
                </a:lnTo>
                <a:lnTo>
                  <a:pt x="173566" y="4334933"/>
                </a:lnTo>
                <a:lnTo>
                  <a:pt x="258233" y="4394200"/>
                </a:lnTo>
                <a:lnTo>
                  <a:pt x="355600" y="4470400"/>
                </a:lnTo>
                <a:lnTo>
                  <a:pt x="461433" y="4516966"/>
                </a:lnTo>
                <a:lnTo>
                  <a:pt x="630766" y="4542366"/>
                </a:lnTo>
                <a:lnTo>
                  <a:pt x="753533" y="45720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83009E2-7F7D-4547-A838-4A8D7D3B7E78}"/>
              </a:ext>
            </a:extLst>
          </p:cNvPr>
          <p:cNvSpPr txBox="1"/>
          <p:nvPr/>
        </p:nvSpPr>
        <p:spPr>
          <a:xfrm>
            <a:off x="6985105" y="1039570"/>
            <a:ext cx="1135888" cy="646331"/>
          </a:xfrm>
          <a:prstGeom prst="rect">
            <a:avLst/>
          </a:prstGeom>
          <a:noFill/>
        </p:spPr>
        <p:txBody>
          <a:bodyPr wrap="none" rtlCol="0">
            <a:spAutoFit/>
          </a:bodyPr>
          <a:lstStyle/>
          <a:p>
            <a:r>
              <a:rPr lang="en-US" b="1" dirty="0"/>
              <a:t>Summit</a:t>
            </a:r>
          </a:p>
          <a:p>
            <a:r>
              <a:rPr lang="en-US" b="1" dirty="0"/>
              <a:t>30 August</a:t>
            </a:r>
          </a:p>
        </p:txBody>
      </p:sp>
      <p:sp>
        <p:nvSpPr>
          <p:cNvPr id="5" name="TextBox 4">
            <a:extLst>
              <a:ext uri="{FF2B5EF4-FFF2-40B4-BE49-F238E27FC236}">
                <a16:creationId xmlns:a16="http://schemas.microsoft.com/office/drawing/2014/main" id="{7CA3B854-C635-4539-9AB1-505910A2435F}"/>
              </a:ext>
            </a:extLst>
          </p:cNvPr>
          <p:cNvSpPr txBox="1"/>
          <p:nvPr/>
        </p:nvSpPr>
        <p:spPr>
          <a:xfrm>
            <a:off x="7266920" y="5869001"/>
            <a:ext cx="1135888" cy="369332"/>
          </a:xfrm>
          <a:prstGeom prst="rect">
            <a:avLst/>
          </a:prstGeom>
          <a:noFill/>
        </p:spPr>
        <p:txBody>
          <a:bodyPr wrap="none" rtlCol="0">
            <a:spAutoFit/>
          </a:bodyPr>
          <a:lstStyle/>
          <a:p>
            <a:r>
              <a:rPr lang="en-US" b="1" dirty="0">
                <a:solidFill>
                  <a:schemeClr val="bg1"/>
                </a:solidFill>
              </a:rPr>
              <a:t>20 August</a:t>
            </a:r>
          </a:p>
        </p:txBody>
      </p:sp>
      <p:graphicFrame>
        <p:nvGraphicFramePr>
          <p:cNvPr id="6" name="Chart 5" title="D excess">
            <a:extLst>
              <a:ext uri="{FF2B5EF4-FFF2-40B4-BE49-F238E27FC236}">
                <a16:creationId xmlns:a16="http://schemas.microsoft.com/office/drawing/2014/main" id="{8175E052-46A5-4559-861C-02DFC4941617}"/>
              </a:ext>
            </a:extLst>
          </p:cNvPr>
          <p:cNvGraphicFramePr>
            <a:graphicFrameLocks/>
          </p:cNvGraphicFramePr>
          <p:nvPr>
            <p:extLst>
              <p:ext uri="{D42A27DB-BD31-4B8C-83A1-F6EECF244321}">
                <p14:modId xmlns:p14="http://schemas.microsoft.com/office/powerpoint/2010/main" val="943605965"/>
              </p:ext>
            </p:extLst>
          </p:nvPr>
        </p:nvGraphicFramePr>
        <p:xfrm>
          <a:off x="117020" y="2919137"/>
          <a:ext cx="4974869" cy="283926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584D43A-90FA-4080-8B46-2AB9B25BAC23}"/>
              </a:ext>
            </a:extLst>
          </p:cNvPr>
          <p:cNvSpPr txBox="1"/>
          <p:nvPr/>
        </p:nvSpPr>
        <p:spPr>
          <a:xfrm>
            <a:off x="231881" y="547128"/>
            <a:ext cx="4487966" cy="2277547"/>
          </a:xfrm>
          <a:prstGeom prst="rect">
            <a:avLst/>
          </a:prstGeom>
          <a:noFill/>
        </p:spPr>
        <p:txBody>
          <a:bodyPr wrap="square" rtlCol="0">
            <a:spAutoFit/>
          </a:bodyPr>
          <a:lstStyle/>
          <a:p>
            <a:r>
              <a:rPr lang="en-US" sz="2200" b="1" dirty="0"/>
              <a:t>During the period of Hurricane Irene:</a:t>
            </a:r>
          </a:p>
          <a:p>
            <a:r>
              <a:rPr lang="en-US" sz="2000" dirty="0"/>
              <a:t>Daily snow samples at Summit show a decrease in Deuterium Excess from 23 </a:t>
            </a:r>
            <a:r>
              <a:rPr lang="en-US" sz="2000" dirty="0" err="1"/>
              <a:t>permil</a:t>
            </a:r>
            <a:r>
              <a:rPr lang="en-US" sz="2000" dirty="0"/>
              <a:t> to 12 </a:t>
            </a:r>
            <a:r>
              <a:rPr lang="en-US" sz="2000" dirty="0" err="1"/>
              <a:t>permil</a:t>
            </a:r>
            <a:r>
              <a:rPr lang="en-US" sz="2000" dirty="0"/>
              <a:t> from 24 to 30 August indicative of a southern source consistent with the 2012 melt episode (Bonne et al. 2015).</a:t>
            </a:r>
          </a:p>
        </p:txBody>
      </p:sp>
      <p:sp>
        <p:nvSpPr>
          <p:cNvPr id="8" name="TextBox 7">
            <a:extLst>
              <a:ext uri="{FF2B5EF4-FFF2-40B4-BE49-F238E27FC236}">
                <a16:creationId xmlns:a16="http://schemas.microsoft.com/office/drawing/2014/main" id="{8814A24C-0CF9-4E3C-AEE9-4A9EE59633F7}"/>
              </a:ext>
            </a:extLst>
          </p:cNvPr>
          <p:cNvSpPr txBox="1"/>
          <p:nvPr/>
        </p:nvSpPr>
        <p:spPr>
          <a:xfrm>
            <a:off x="1332900" y="3158230"/>
            <a:ext cx="3128969" cy="276999"/>
          </a:xfrm>
          <a:prstGeom prst="rect">
            <a:avLst/>
          </a:prstGeom>
          <a:noFill/>
        </p:spPr>
        <p:txBody>
          <a:bodyPr wrap="square" rtlCol="0">
            <a:spAutoFit/>
          </a:bodyPr>
          <a:lstStyle/>
          <a:p>
            <a:r>
              <a:rPr lang="en-US" sz="1200" dirty="0"/>
              <a:t>Data: </a:t>
            </a:r>
            <a:r>
              <a:rPr lang="en-US" sz="1200" dirty="0" err="1"/>
              <a:t>Noone</a:t>
            </a:r>
            <a:r>
              <a:rPr lang="en-US" sz="1200" dirty="0"/>
              <a:t> 2018: </a:t>
            </a:r>
            <a:r>
              <a:rPr lang="en-US" sz="1200" dirty="0" err="1"/>
              <a:t>doi</a:t>
            </a:r>
            <a:r>
              <a:rPr lang="en-US" sz="1200" dirty="0"/>
              <a:t>: 10.18739/A2SX6487H</a:t>
            </a:r>
          </a:p>
        </p:txBody>
      </p:sp>
      <p:cxnSp>
        <p:nvCxnSpPr>
          <p:cNvPr id="9" name="Straight Arrow Connector 8">
            <a:extLst>
              <a:ext uri="{FF2B5EF4-FFF2-40B4-BE49-F238E27FC236}">
                <a16:creationId xmlns:a16="http://schemas.microsoft.com/office/drawing/2014/main" id="{6779C3DB-16F6-48DD-9E2F-D3D2E521EF43}"/>
              </a:ext>
            </a:extLst>
          </p:cNvPr>
          <p:cNvCxnSpPr/>
          <p:nvPr/>
        </p:nvCxnSpPr>
        <p:spPr>
          <a:xfrm>
            <a:off x="873677" y="3329488"/>
            <a:ext cx="3204375" cy="96646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772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8E58495-306A-4112-BA7F-F27D69318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863" y="3023255"/>
            <a:ext cx="8078554" cy="2141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a:extLst>
              <a:ext uri="{FF2B5EF4-FFF2-40B4-BE49-F238E27FC236}">
                <a16:creationId xmlns:a16="http://schemas.microsoft.com/office/drawing/2014/main" id="{7327120D-9860-4ABD-9B70-58906094FFE6}"/>
              </a:ext>
            </a:extLst>
          </p:cNvPr>
          <p:cNvSpPr/>
          <p:nvPr/>
        </p:nvSpPr>
        <p:spPr>
          <a:xfrm>
            <a:off x="3266230" y="4390923"/>
            <a:ext cx="2019631" cy="7248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19F1FB-EFF1-4CA1-9D24-D9232C51646C}"/>
              </a:ext>
            </a:extLst>
          </p:cNvPr>
          <p:cNvSpPr txBox="1"/>
          <p:nvPr/>
        </p:nvSpPr>
        <p:spPr>
          <a:xfrm>
            <a:off x="3319188" y="4021591"/>
            <a:ext cx="2379177" cy="369332"/>
          </a:xfrm>
          <a:prstGeom prst="rect">
            <a:avLst/>
          </a:prstGeom>
          <a:noFill/>
        </p:spPr>
        <p:txBody>
          <a:bodyPr wrap="none" rtlCol="0">
            <a:spAutoFit/>
          </a:bodyPr>
          <a:lstStyle/>
          <a:p>
            <a:r>
              <a:rPr lang="en-US" b="1" dirty="0"/>
              <a:t>July 2012 Melt episode</a:t>
            </a:r>
          </a:p>
        </p:txBody>
      </p:sp>
      <p:sp>
        <p:nvSpPr>
          <p:cNvPr id="5" name="TextBox 4">
            <a:extLst>
              <a:ext uri="{FF2B5EF4-FFF2-40B4-BE49-F238E27FC236}">
                <a16:creationId xmlns:a16="http://schemas.microsoft.com/office/drawing/2014/main" id="{46C511D3-B553-457C-B3FE-37283DBB34E2}"/>
              </a:ext>
            </a:extLst>
          </p:cNvPr>
          <p:cNvSpPr txBox="1"/>
          <p:nvPr/>
        </p:nvSpPr>
        <p:spPr>
          <a:xfrm>
            <a:off x="1176950" y="5289150"/>
            <a:ext cx="7278987" cy="1384995"/>
          </a:xfrm>
          <a:prstGeom prst="rect">
            <a:avLst/>
          </a:prstGeom>
          <a:noFill/>
        </p:spPr>
        <p:txBody>
          <a:bodyPr wrap="square" rtlCol="0">
            <a:spAutoFit/>
          </a:bodyPr>
          <a:lstStyle/>
          <a:p>
            <a:r>
              <a:rPr lang="en-US" sz="2800" dirty="0" err="1"/>
              <a:t>Noone</a:t>
            </a:r>
            <a:r>
              <a:rPr lang="en-US" sz="2800" dirty="0"/>
              <a:t> et al. Unpublished IPICS poster showing decrease in D-excess and increase in water vapor with warmer air.</a:t>
            </a:r>
          </a:p>
        </p:txBody>
      </p:sp>
      <p:sp>
        <p:nvSpPr>
          <p:cNvPr id="6" name="TextBox 5">
            <a:extLst>
              <a:ext uri="{FF2B5EF4-FFF2-40B4-BE49-F238E27FC236}">
                <a16:creationId xmlns:a16="http://schemas.microsoft.com/office/drawing/2014/main" id="{7056379E-F823-481A-B0DE-77D923ED5D94}"/>
              </a:ext>
            </a:extLst>
          </p:cNvPr>
          <p:cNvSpPr txBox="1"/>
          <p:nvPr/>
        </p:nvSpPr>
        <p:spPr>
          <a:xfrm>
            <a:off x="534154" y="1023444"/>
            <a:ext cx="8367263" cy="1754326"/>
          </a:xfrm>
          <a:prstGeom prst="rect">
            <a:avLst/>
          </a:prstGeom>
          <a:noFill/>
        </p:spPr>
        <p:txBody>
          <a:bodyPr wrap="square" rtlCol="0">
            <a:spAutoFit/>
          </a:bodyPr>
          <a:lstStyle/>
          <a:p>
            <a:r>
              <a:rPr lang="en-US" sz="3600" dirty="0"/>
              <a:t>In 2012, water vapor isotopes showed a clear signal of moisture from the subtropics arriving over Greenland (Bonne et al. 2015)</a:t>
            </a:r>
          </a:p>
        </p:txBody>
      </p:sp>
      <p:sp>
        <p:nvSpPr>
          <p:cNvPr id="7" name="Rectangle 6">
            <a:extLst>
              <a:ext uri="{FF2B5EF4-FFF2-40B4-BE49-F238E27FC236}">
                <a16:creationId xmlns:a16="http://schemas.microsoft.com/office/drawing/2014/main" id="{5193665A-036B-40C8-869C-6629B345A1B1}"/>
              </a:ext>
            </a:extLst>
          </p:cNvPr>
          <p:cNvSpPr/>
          <p:nvPr/>
        </p:nvSpPr>
        <p:spPr>
          <a:xfrm>
            <a:off x="660764" y="875497"/>
            <a:ext cx="8076382" cy="98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TextBox 7">
            <a:extLst>
              <a:ext uri="{FF2B5EF4-FFF2-40B4-BE49-F238E27FC236}">
                <a16:creationId xmlns:a16="http://schemas.microsoft.com/office/drawing/2014/main" id="{CAA33B0A-88BC-4087-98C4-0F496F0ADF25}"/>
              </a:ext>
            </a:extLst>
          </p:cNvPr>
          <p:cNvSpPr txBox="1"/>
          <p:nvPr/>
        </p:nvSpPr>
        <p:spPr>
          <a:xfrm>
            <a:off x="534154" y="290722"/>
            <a:ext cx="8471881" cy="584775"/>
          </a:xfrm>
          <a:prstGeom prst="rect">
            <a:avLst/>
          </a:prstGeom>
          <a:noFill/>
        </p:spPr>
        <p:txBody>
          <a:bodyPr wrap="square" rtlCol="0">
            <a:spAutoFit/>
          </a:bodyPr>
          <a:lstStyle/>
          <a:p>
            <a:r>
              <a:rPr lang="en-US" sz="3200" dirty="0"/>
              <a:t>The 24-30 August Event compared to July 2012</a:t>
            </a:r>
          </a:p>
        </p:txBody>
      </p:sp>
    </p:spTree>
    <p:extLst>
      <p:ext uri="{BB962C8B-B14F-4D97-AF65-F5344CB8AC3E}">
        <p14:creationId xmlns:p14="http://schemas.microsoft.com/office/powerpoint/2010/main" val="36079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064973-FAA2-4215-90C5-E0281FF0B0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5567" y="1409560"/>
            <a:ext cx="4023990" cy="2486826"/>
          </a:xfrm>
          <a:prstGeom prst="rect">
            <a:avLst/>
          </a:prstGeom>
        </p:spPr>
      </p:pic>
      <p:pic>
        <p:nvPicPr>
          <p:cNvPr id="3" name="Picture 2">
            <a:extLst>
              <a:ext uri="{FF2B5EF4-FFF2-40B4-BE49-F238E27FC236}">
                <a16:creationId xmlns:a16="http://schemas.microsoft.com/office/drawing/2014/main" id="{D2A65E03-AD9E-4615-950D-747B161586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55" y="1409560"/>
            <a:ext cx="4033808" cy="2492768"/>
          </a:xfrm>
          <a:prstGeom prst="rect">
            <a:avLst/>
          </a:prstGeom>
        </p:spPr>
      </p:pic>
      <p:sp>
        <p:nvSpPr>
          <p:cNvPr id="4" name="TextBox 3">
            <a:extLst>
              <a:ext uri="{FF2B5EF4-FFF2-40B4-BE49-F238E27FC236}">
                <a16:creationId xmlns:a16="http://schemas.microsoft.com/office/drawing/2014/main" id="{D7734482-1971-4622-8BEE-C3ED1FF40EA4}"/>
              </a:ext>
            </a:extLst>
          </p:cNvPr>
          <p:cNvSpPr txBox="1"/>
          <p:nvPr/>
        </p:nvSpPr>
        <p:spPr>
          <a:xfrm>
            <a:off x="2160689" y="1598347"/>
            <a:ext cx="456472" cy="300082"/>
          </a:xfrm>
          <a:prstGeom prst="rect">
            <a:avLst/>
          </a:prstGeom>
          <a:noFill/>
        </p:spPr>
        <p:txBody>
          <a:bodyPr wrap="none" rtlCol="0">
            <a:spAutoFit/>
          </a:bodyPr>
          <a:lstStyle/>
          <a:p>
            <a:r>
              <a:rPr lang="en-US" sz="1350" b="1" dirty="0">
                <a:solidFill>
                  <a:schemeClr val="bg1"/>
                </a:solidFill>
              </a:rPr>
              <a:t>Earl</a:t>
            </a:r>
          </a:p>
        </p:txBody>
      </p:sp>
      <p:sp>
        <p:nvSpPr>
          <p:cNvPr id="5" name="TextBox 4">
            <a:extLst>
              <a:ext uri="{FF2B5EF4-FFF2-40B4-BE49-F238E27FC236}">
                <a16:creationId xmlns:a16="http://schemas.microsoft.com/office/drawing/2014/main" id="{7C325296-3682-4B9A-8025-A59EFC8034FD}"/>
              </a:ext>
            </a:extLst>
          </p:cNvPr>
          <p:cNvSpPr txBox="1"/>
          <p:nvPr/>
        </p:nvSpPr>
        <p:spPr>
          <a:xfrm>
            <a:off x="2639500" y="1558535"/>
            <a:ext cx="465127" cy="300082"/>
          </a:xfrm>
          <a:prstGeom prst="rect">
            <a:avLst/>
          </a:prstGeom>
          <a:noFill/>
        </p:spPr>
        <p:txBody>
          <a:bodyPr wrap="none" rtlCol="0">
            <a:spAutoFit/>
          </a:bodyPr>
          <a:lstStyle/>
          <a:p>
            <a:r>
              <a:rPr lang="en-US" sz="1350" b="1" dirty="0">
                <a:solidFill>
                  <a:schemeClr val="bg1"/>
                </a:solidFill>
              </a:rPr>
              <a:t>Igor</a:t>
            </a:r>
          </a:p>
        </p:txBody>
      </p:sp>
      <p:sp>
        <p:nvSpPr>
          <p:cNvPr id="6" name="TextBox 5">
            <a:extLst>
              <a:ext uri="{FF2B5EF4-FFF2-40B4-BE49-F238E27FC236}">
                <a16:creationId xmlns:a16="http://schemas.microsoft.com/office/drawing/2014/main" id="{7F21E854-A6E5-448D-BDA6-A99C227800CA}"/>
              </a:ext>
            </a:extLst>
          </p:cNvPr>
          <p:cNvSpPr txBox="1"/>
          <p:nvPr/>
        </p:nvSpPr>
        <p:spPr>
          <a:xfrm>
            <a:off x="6484168" y="1650802"/>
            <a:ext cx="556243" cy="300082"/>
          </a:xfrm>
          <a:prstGeom prst="rect">
            <a:avLst/>
          </a:prstGeom>
          <a:noFill/>
        </p:spPr>
        <p:txBody>
          <a:bodyPr wrap="none" rtlCol="0">
            <a:spAutoFit/>
          </a:bodyPr>
          <a:lstStyle/>
          <a:p>
            <a:r>
              <a:rPr lang="en-US" sz="1350" b="1" dirty="0">
                <a:solidFill>
                  <a:schemeClr val="bg1"/>
                </a:solidFill>
              </a:rPr>
              <a:t>Irene</a:t>
            </a:r>
          </a:p>
        </p:txBody>
      </p:sp>
      <p:sp>
        <p:nvSpPr>
          <p:cNvPr id="7" name="TextBox 6">
            <a:extLst>
              <a:ext uri="{FF2B5EF4-FFF2-40B4-BE49-F238E27FC236}">
                <a16:creationId xmlns:a16="http://schemas.microsoft.com/office/drawing/2014/main" id="{0EF095E9-9BCE-462E-A00E-32E5ACD54A11}"/>
              </a:ext>
            </a:extLst>
          </p:cNvPr>
          <p:cNvSpPr txBox="1"/>
          <p:nvPr/>
        </p:nvSpPr>
        <p:spPr>
          <a:xfrm>
            <a:off x="2265467" y="875431"/>
            <a:ext cx="883575" cy="507831"/>
          </a:xfrm>
          <a:prstGeom prst="rect">
            <a:avLst/>
          </a:prstGeom>
          <a:noFill/>
        </p:spPr>
        <p:txBody>
          <a:bodyPr wrap="none" rtlCol="0">
            <a:spAutoFit/>
          </a:bodyPr>
          <a:lstStyle/>
          <a:p>
            <a:r>
              <a:rPr lang="en-US" sz="2700" dirty="0"/>
              <a:t>2010</a:t>
            </a:r>
          </a:p>
        </p:txBody>
      </p:sp>
      <p:sp>
        <p:nvSpPr>
          <p:cNvPr id="8" name="TextBox 7">
            <a:extLst>
              <a:ext uri="{FF2B5EF4-FFF2-40B4-BE49-F238E27FC236}">
                <a16:creationId xmlns:a16="http://schemas.microsoft.com/office/drawing/2014/main" id="{9E5F68C7-7BEC-41EC-A773-0DE1BEBA4050}"/>
              </a:ext>
            </a:extLst>
          </p:cNvPr>
          <p:cNvSpPr txBox="1"/>
          <p:nvPr/>
        </p:nvSpPr>
        <p:spPr>
          <a:xfrm>
            <a:off x="6364732" y="875431"/>
            <a:ext cx="883575" cy="507831"/>
          </a:xfrm>
          <a:prstGeom prst="rect">
            <a:avLst/>
          </a:prstGeom>
          <a:noFill/>
        </p:spPr>
        <p:txBody>
          <a:bodyPr wrap="none" rtlCol="0">
            <a:spAutoFit/>
          </a:bodyPr>
          <a:lstStyle/>
          <a:p>
            <a:r>
              <a:rPr lang="en-US" sz="2700" dirty="0"/>
              <a:t>2011</a:t>
            </a:r>
          </a:p>
        </p:txBody>
      </p:sp>
      <p:sp>
        <p:nvSpPr>
          <p:cNvPr id="9" name="Oval 8">
            <a:extLst>
              <a:ext uri="{FF2B5EF4-FFF2-40B4-BE49-F238E27FC236}">
                <a16:creationId xmlns:a16="http://schemas.microsoft.com/office/drawing/2014/main" id="{78D1DED0-BF11-479F-9AE3-1A40F5205E63}"/>
              </a:ext>
            </a:extLst>
          </p:cNvPr>
          <p:cNvSpPr/>
          <p:nvPr/>
        </p:nvSpPr>
        <p:spPr>
          <a:xfrm>
            <a:off x="1984197" y="1475059"/>
            <a:ext cx="1360041" cy="5971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8D429B6B-923D-4A02-9C63-239C6D234364}"/>
              </a:ext>
            </a:extLst>
          </p:cNvPr>
          <p:cNvSpPr/>
          <p:nvPr/>
        </p:nvSpPr>
        <p:spPr>
          <a:xfrm>
            <a:off x="6018005" y="1438255"/>
            <a:ext cx="1360041" cy="5971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4CC274D5-859B-4576-9204-4AF604386D04}"/>
              </a:ext>
            </a:extLst>
          </p:cNvPr>
          <p:cNvSpPr txBox="1"/>
          <p:nvPr/>
        </p:nvSpPr>
        <p:spPr>
          <a:xfrm>
            <a:off x="438112" y="3967825"/>
            <a:ext cx="2089347" cy="2862322"/>
          </a:xfrm>
          <a:prstGeom prst="rect">
            <a:avLst/>
          </a:prstGeom>
          <a:noFill/>
        </p:spPr>
        <p:txBody>
          <a:bodyPr wrap="square" rtlCol="0">
            <a:spAutoFit/>
          </a:bodyPr>
          <a:lstStyle/>
          <a:p>
            <a:r>
              <a:rPr lang="en-US" sz="2000" dirty="0"/>
              <a:t>EARL:  Melting as far north as the NEEM ice coring site in  NW Greenland. (Bonne et al., 2015, Supplemental material) </a:t>
            </a:r>
          </a:p>
        </p:txBody>
      </p:sp>
      <p:sp>
        <p:nvSpPr>
          <p:cNvPr id="12" name="TextBox 11">
            <a:extLst>
              <a:ext uri="{FF2B5EF4-FFF2-40B4-BE49-F238E27FC236}">
                <a16:creationId xmlns:a16="http://schemas.microsoft.com/office/drawing/2014/main" id="{1BAEF124-307B-447E-9FF2-D76E8D3A073F}"/>
              </a:ext>
            </a:extLst>
          </p:cNvPr>
          <p:cNvSpPr txBox="1"/>
          <p:nvPr/>
        </p:nvSpPr>
        <p:spPr>
          <a:xfrm>
            <a:off x="2527457" y="3985804"/>
            <a:ext cx="2016905" cy="2554545"/>
          </a:xfrm>
          <a:prstGeom prst="rect">
            <a:avLst/>
          </a:prstGeom>
          <a:noFill/>
        </p:spPr>
        <p:txBody>
          <a:bodyPr wrap="square" rtlCol="0">
            <a:spAutoFit/>
          </a:bodyPr>
          <a:lstStyle/>
          <a:p>
            <a:r>
              <a:rPr lang="en-US" sz="2000" dirty="0"/>
              <a:t>IGOR:  Warm moist air spreading over Greenland: See Solomon et al. 2019, JAS 10.1175/JAS-D-19-0056.1</a:t>
            </a:r>
          </a:p>
        </p:txBody>
      </p:sp>
      <p:sp>
        <p:nvSpPr>
          <p:cNvPr id="13" name="TextBox 12">
            <a:extLst>
              <a:ext uri="{FF2B5EF4-FFF2-40B4-BE49-F238E27FC236}">
                <a16:creationId xmlns:a16="http://schemas.microsoft.com/office/drawing/2014/main" id="{0F6DFC59-95E2-4222-896C-AD0E0C207807}"/>
              </a:ext>
            </a:extLst>
          </p:cNvPr>
          <p:cNvSpPr txBox="1"/>
          <p:nvPr/>
        </p:nvSpPr>
        <p:spPr>
          <a:xfrm>
            <a:off x="4728136" y="4002501"/>
            <a:ext cx="1686904" cy="2246769"/>
          </a:xfrm>
          <a:prstGeom prst="rect">
            <a:avLst/>
          </a:prstGeom>
          <a:noFill/>
        </p:spPr>
        <p:txBody>
          <a:bodyPr wrap="square" rtlCol="0">
            <a:spAutoFit/>
          </a:bodyPr>
          <a:lstStyle/>
          <a:p>
            <a:r>
              <a:rPr lang="en-US" sz="2000" dirty="0"/>
              <a:t>Irene: Major mass loss from western Greenland coastal areas (Doyle et al. 2015)</a:t>
            </a:r>
          </a:p>
        </p:txBody>
      </p:sp>
      <p:sp>
        <p:nvSpPr>
          <p:cNvPr id="14" name="TextBox 13">
            <a:extLst>
              <a:ext uri="{FF2B5EF4-FFF2-40B4-BE49-F238E27FC236}">
                <a16:creationId xmlns:a16="http://schemas.microsoft.com/office/drawing/2014/main" id="{36A68693-1B9A-4B01-8CD3-108024268A8D}"/>
              </a:ext>
            </a:extLst>
          </p:cNvPr>
          <p:cNvSpPr txBox="1"/>
          <p:nvPr/>
        </p:nvSpPr>
        <p:spPr>
          <a:xfrm>
            <a:off x="392762" y="288684"/>
            <a:ext cx="5873916" cy="584775"/>
          </a:xfrm>
          <a:prstGeom prst="rect">
            <a:avLst/>
          </a:prstGeom>
          <a:noFill/>
        </p:spPr>
        <p:txBody>
          <a:bodyPr wrap="none" rtlCol="0">
            <a:spAutoFit/>
          </a:bodyPr>
          <a:lstStyle/>
          <a:p>
            <a:r>
              <a:rPr lang="en-US" sz="3200" b="1" i="1" dirty="0"/>
              <a:t>How often do these events occur?</a:t>
            </a:r>
          </a:p>
        </p:txBody>
      </p:sp>
      <p:sp>
        <p:nvSpPr>
          <p:cNvPr id="15" name="Rectangle 14">
            <a:extLst>
              <a:ext uri="{FF2B5EF4-FFF2-40B4-BE49-F238E27FC236}">
                <a16:creationId xmlns:a16="http://schemas.microsoft.com/office/drawing/2014/main" id="{F7686E31-5F98-4418-A359-29F2FF9E49C1}"/>
              </a:ext>
            </a:extLst>
          </p:cNvPr>
          <p:cNvSpPr/>
          <p:nvPr/>
        </p:nvSpPr>
        <p:spPr>
          <a:xfrm>
            <a:off x="438112" y="817200"/>
            <a:ext cx="8076382" cy="98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488063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BD8715-06A2-4E54-B6E8-E1C0502A2275}"/>
              </a:ext>
            </a:extLst>
          </p:cNvPr>
          <p:cNvSpPr txBox="1"/>
          <p:nvPr/>
        </p:nvSpPr>
        <p:spPr>
          <a:xfrm>
            <a:off x="2630136" y="228186"/>
            <a:ext cx="3643073" cy="584775"/>
          </a:xfrm>
          <a:prstGeom prst="rect">
            <a:avLst/>
          </a:prstGeom>
          <a:noFill/>
        </p:spPr>
        <p:txBody>
          <a:bodyPr wrap="square" rtlCol="0">
            <a:spAutoFit/>
          </a:bodyPr>
          <a:lstStyle/>
          <a:p>
            <a:r>
              <a:rPr lang="en-US" sz="3200" b="1" i="1" dirty="0"/>
              <a:t>Conclusions so far:</a:t>
            </a:r>
          </a:p>
        </p:txBody>
      </p:sp>
      <p:sp>
        <p:nvSpPr>
          <p:cNvPr id="3" name="TextBox 2">
            <a:extLst>
              <a:ext uri="{FF2B5EF4-FFF2-40B4-BE49-F238E27FC236}">
                <a16:creationId xmlns:a16="http://schemas.microsoft.com/office/drawing/2014/main" id="{83DE5E34-E04B-4D5E-9A47-DC1943A6D4F8}"/>
              </a:ext>
            </a:extLst>
          </p:cNvPr>
          <p:cNvSpPr txBox="1"/>
          <p:nvPr/>
        </p:nvSpPr>
        <p:spPr>
          <a:xfrm>
            <a:off x="1172737" y="849745"/>
            <a:ext cx="7067495" cy="6555641"/>
          </a:xfrm>
          <a:prstGeom prst="rect">
            <a:avLst/>
          </a:prstGeom>
          <a:noFill/>
        </p:spPr>
        <p:txBody>
          <a:bodyPr wrap="square" rtlCol="0">
            <a:spAutoFit/>
          </a:bodyPr>
          <a:lstStyle/>
          <a:p>
            <a:pPr marL="285750" indent="-285750">
              <a:buFont typeface="Arial" panose="020B0604020202020204" pitchFamily="34" charset="0"/>
              <a:buChar char="•"/>
            </a:pPr>
            <a:r>
              <a:rPr lang="en-US" sz="2200" dirty="0"/>
              <a:t>Atmospheric Rivers affecting Greenland are usually associated with transport of moisture from the subtropics along the boundary between high pressure over the mid-Atlantic and a low pressure area over the Labrador Sea and NE Canada.</a:t>
            </a:r>
          </a:p>
          <a:p>
            <a:endParaRPr lang="en-US" sz="2200" dirty="0"/>
          </a:p>
          <a:p>
            <a:pPr marL="285750" indent="-285750">
              <a:buFont typeface="Arial" panose="020B0604020202020204" pitchFamily="34" charset="0"/>
              <a:buChar char="•"/>
            </a:pPr>
            <a:r>
              <a:rPr lang="en-US" sz="2200" b="1" dirty="0"/>
              <a:t>When this pattern is persistent, hurricanes, as they become extratropical, can follow the same path bringing extra warm air and moisture to Greenland (From 2000 to 2012, an average of ~1 per year depending on annual hurricane activity).</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t>Question: In a warmer and wetter world, will melt episodes shift later into hurricane season despite the lower sun elevation?  How will these changes affect boundary layer structure going into the Fall over Greenland?</a:t>
            </a:r>
          </a:p>
          <a:p>
            <a:endParaRPr lang="en-US" sz="28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53449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1842C-3771-440D-8249-F2FEE7816E55}"/>
              </a:ext>
            </a:extLst>
          </p:cNvPr>
          <p:cNvSpPr txBox="1"/>
          <p:nvPr/>
        </p:nvSpPr>
        <p:spPr>
          <a:xfrm flipH="1">
            <a:off x="717848" y="1157450"/>
            <a:ext cx="7934769" cy="4401205"/>
          </a:xfrm>
          <a:prstGeom prst="rect">
            <a:avLst/>
          </a:prstGeom>
          <a:noFill/>
        </p:spPr>
        <p:txBody>
          <a:bodyPr wrap="square" rtlCol="0">
            <a:spAutoFit/>
          </a:bodyPr>
          <a:lstStyle/>
          <a:p>
            <a:r>
              <a:rPr lang="en-US" sz="4000" dirty="0"/>
              <a:t>In 2012 (</a:t>
            </a:r>
            <a:r>
              <a:rPr lang="en-US" sz="4000" i="1" dirty="0"/>
              <a:t>and 1889</a:t>
            </a:r>
            <a:r>
              <a:rPr lang="en-US" sz="4000" dirty="0"/>
              <a:t>), the hot air arriving over Greenland originated in the middle of North America.</a:t>
            </a:r>
          </a:p>
          <a:p>
            <a:endParaRPr lang="en-US" sz="4000" dirty="0"/>
          </a:p>
          <a:p>
            <a:r>
              <a:rPr lang="en-US" sz="4000" dirty="0"/>
              <a:t>2019: A summer of continental heat waves (Africa and Europe) and the melting of Greenland.</a:t>
            </a:r>
          </a:p>
        </p:txBody>
      </p:sp>
    </p:spTree>
    <p:extLst>
      <p:ext uri="{BB962C8B-B14F-4D97-AF65-F5344CB8AC3E}">
        <p14:creationId xmlns:p14="http://schemas.microsoft.com/office/powerpoint/2010/main" val="579215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3492B4-5953-44B4-9479-10B964250C3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862463" y="2814119"/>
            <a:ext cx="3962400" cy="3250882"/>
          </a:xfrm>
          <a:prstGeom prst="rect">
            <a:avLst/>
          </a:prstGeom>
        </p:spPr>
      </p:pic>
      <p:pic>
        <p:nvPicPr>
          <p:cNvPr id="3" name="Picture 2">
            <a:extLst>
              <a:ext uri="{FF2B5EF4-FFF2-40B4-BE49-F238E27FC236}">
                <a16:creationId xmlns:a16="http://schemas.microsoft.com/office/drawing/2014/main" id="{E197AC31-720B-4B17-98EA-B7CCEF62741C}"/>
              </a:ext>
            </a:extLst>
          </p:cNvPr>
          <p:cNvPicPr/>
          <p:nvPr/>
        </p:nvPicPr>
        <p:blipFill rotWithShape="1">
          <a:blip r:embed="rId3" cstate="print">
            <a:extLst>
              <a:ext uri="{28A0092B-C50C-407E-A947-70E740481C1C}">
                <a14:useLocalDpi xmlns:a14="http://schemas.microsoft.com/office/drawing/2010/main" val="0"/>
              </a:ext>
            </a:extLst>
          </a:blip>
          <a:srcRect l="7214" t="5975" r="10163" b="4812"/>
          <a:stretch/>
        </p:blipFill>
        <p:spPr bwMode="auto">
          <a:xfrm>
            <a:off x="76200" y="152400"/>
            <a:ext cx="4876800" cy="373380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6877B0B1-7C2B-4FB7-9965-D0F3278E61FE}"/>
              </a:ext>
            </a:extLst>
          </p:cNvPr>
          <p:cNvSpPr txBox="1"/>
          <p:nvPr/>
        </p:nvSpPr>
        <p:spPr>
          <a:xfrm>
            <a:off x="2734157" y="6150320"/>
            <a:ext cx="6090706" cy="369332"/>
          </a:xfrm>
          <a:prstGeom prst="rect">
            <a:avLst/>
          </a:prstGeom>
          <a:noFill/>
        </p:spPr>
        <p:txBody>
          <a:bodyPr wrap="none" rtlCol="0">
            <a:spAutoFit/>
          </a:bodyPr>
          <a:lstStyle/>
          <a:p>
            <a:r>
              <a:rPr lang="en-US" dirty="0"/>
              <a:t>http://www.atmos.albany.edu/student/abentley/realtime.html</a:t>
            </a:r>
          </a:p>
        </p:txBody>
      </p:sp>
      <p:cxnSp>
        <p:nvCxnSpPr>
          <p:cNvPr id="5" name="Straight Arrow Connector 4">
            <a:extLst>
              <a:ext uri="{FF2B5EF4-FFF2-40B4-BE49-F238E27FC236}">
                <a16:creationId xmlns:a16="http://schemas.microsoft.com/office/drawing/2014/main" id="{9392AD3A-81D8-497C-BC61-BD27598227B1}"/>
              </a:ext>
            </a:extLst>
          </p:cNvPr>
          <p:cNvCxnSpPr/>
          <p:nvPr/>
        </p:nvCxnSpPr>
        <p:spPr>
          <a:xfrm flipH="1">
            <a:off x="7034544" y="1742792"/>
            <a:ext cx="448145" cy="1272012"/>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83EE8BE-896F-4897-962C-B4E84C9BDA69}"/>
              </a:ext>
            </a:extLst>
          </p:cNvPr>
          <p:cNvSpPr txBox="1"/>
          <p:nvPr/>
        </p:nvSpPr>
        <p:spPr>
          <a:xfrm>
            <a:off x="6442673" y="746245"/>
            <a:ext cx="2080031" cy="1077218"/>
          </a:xfrm>
          <a:prstGeom prst="rect">
            <a:avLst/>
          </a:prstGeom>
          <a:noFill/>
        </p:spPr>
        <p:txBody>
          <a:bodyPr wrap="square" rtlCol="0">
            <a:spAutoFit/>
          </a:bodyPr>
          <a:lstStyle/>
          <a:p>
            <a:r>
              <a:rPr lang="en-US" sz="3200" dirty="0"/>
              <a:t>Moisture plume</a:t>
            </a:r>
          </a:p>
        </p:txBody>
      </p:sp>
      <p:sp>
        <p:nvSpPr>
          <p:cNvPr id="7" name="TextBox 6">
            <a:extLst>
              <a:ext uri="{FF2B5EF4-FFF2-40B4-BE49-F238E27FC236}">
                <a16:creationId xmlns:a16="http://schemas.microsoft.com/office/drawing/2014/main" id="{7AD2C0E8-7D3A-4615-86C2-556EC1856E93}"/>
              </a:ext>
            </a:extLst>
          </p:cNvPr>
          <p:cNvSpPr txBox="1"/>
          <p:nvPr/>
        </p:nvSpPr>
        <p:spPr>
          <a:xfrm>
            <a:off x="612573" y="4590880"/>
            <a:ext cx="1237839" cy="769441"/>
          </a:xfrm>
          <a:prstGeom prst="rect">
            <a:avLst/>
          </a:prstGeom>
          <a:noFill/>
        </p:spPr>
        <p:txBody>
          <a:bodyPr wrap="none" rtlCol="0">
            <a:spAutoFit/>
          </a:bodyPr>
          <a:lstStyle/>
          <a:p>
            <a:r>
              <a:rPr lang="en-US" sz="4400" dirty="0"/>
              <a:t>June</a:t>
            </a:r>
          </a:p>
        </p:txBody>
      </p:sp>
      <p:sp>
        <p:nvSpPr>
          <p:cNvPr id="8" name="Rectangle 7">
            <a:extLst>
              <a:ext uri="{FF2B5EF4-FFF2-40B4-BE49-F238E27FC236}">
                <a16:creationId xmlns:a16="http://schemas.microsoft.com/office/drawing/2014/main" id="{1F3FDD5D-491B-4837-9D39-834EB7CE312F}"/>
              </a:ext>
            </a:extLst>
          </p:cNvPr>
          <p:cNvSpPr/>
          <p:nvPr/>
        </p:nvSpPr>
        <p:spPr>
          <a:xfrm>
            <a:off x="445477" y="4539175"/>
            <a:ext cx="1589649" cy="88626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446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A9D09-3A23-46BA-93EE-5280A639533A}"/>
              </a:ext>
            </a:extLst>
          </p:cNvPr>
          <p:cNvPicPr/>
          <p:nvPr/>
        </p:nvPicPr>
        <p:blipFill rotWithShape="1">
          <a:blip r:embed="rId2" cstate="print">
            <a:extLst>
              <a:ext uri="{28A0092B-C50C-407E-A947-70E740481C1C}">
                <a14:useLocalDpi xmlns:a14="http://schemas.microsoft.com/office/drawing/2010/main" val="0"/>
              </a:ext>
            </a:extLst>
          </a:blip>
          <a:srcRect l="6413" t="4330" r="10123" b="5307"/>
          <a:stretch/>
        </p:blipFill>
        <p:spPr bwMode="auto">
          <a:xfrm>
            <a:off x="219608" y="548119"/>
            <a:ext cx="4189427" cy="3424633"/>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0AD2EE75-155C-4F58-93E0-F3C6D66BA035}"/>
              </a:ext>
            </a:extLst>
          </p:cNvPr>
          <p:cNvPicPr/>
          <p:nvPr/>
        </p:nvPicPr>
        <p:blipFill>
          <a:blip r:embed="rId3">
            <a:extLst>
              <a:ext uri="{28A0092B-C50C-407E-A947-70E740481C1C}">
                <a14:useLocalDpi xmlns:a14="http://schemas.microsoft.com/office/drawing/2010/main" val="0"/>
              </a:ext>
            </a:extLst>
          </a:blip>
          <a:stretch>
            <a:fillRect/>
          </a:stretch>
        </p:blipFill>
        <p:spPr>
          <a:xfrm>
            <a:off x="4318502" y="1964602"/>
            <a:ext cx="4506361" cy="4167611"/>
          </a:xfrm>
          <a:prstGeom prst="rect">
            <a:avLst/>
          </a:prstGeom>
        </p:spPr>
      </p:pic>
      <p:sp>
        <p:nvSpPr>
          <p:cNvPr id="4" name="TextBox 3">
            <a:extLst>
              <a:ext uri="{FF2B5EF4-FFF2-40B4-BE49-F238E27FC236}">
                <a16:creationId xmlns:a16="http://schemas.microsoft.com/office/drawing/2014/main" id="{DA53D62D-AA31-47FE-98AF-7CC0560A9D8F}"/>
              </a:ext>
            </a:extLst>
          </p:cNvPr>
          <p:cNvSpPr txBox="1"/>
          <p:nvPr/>
        </p:nvSpPr>
        <p:spPr>
          <a:xfrm>
            <a:off x="2734157" y="6150320"/>
            <a:ext cx="6090706" cy="369332"/>
          </a:xfrm>
          <a:prstGeom prst="rect">
            <a:avLst/>
          </a:prstGeom>
          <a:noFill/>
        </p:spPr>
        <p:txBody>
          <a:bodyPr wrap="none" rtlCol="0">
            <a:spAutoFit/>
          </a:bodyPr>
          <a:lstStyle/>
          <a:p>
            <a:r>
              <a:rPr lang="en-US" dirty="0"/>
              <a:t>http://www.atmos.albany.edu/student/abentley/realtime.html</a:t>
            </a:r>
          </a:p>
        </p:txBody>
      </p:sp>
      <p:cxnSp>
        <p:nvCxnSpPr>
          <p:cNvPr id="5" name="Straight Arrow Connector 4">
            <a:extLst>
              <a:ext uri="{FF2B5EF4-FFF2-40B4-BE49-F238E27FC236}">
                <a16:creationId xmlns:a16="http://schemas.microsoft.com/office/drawing/2014/main" id="{723D0A1B-AE0D-417A-A39D-8FB9623746C5}"/>
              </a:ext>
            </a:extLst>
          </p:cNvPr>
          <p:cNvCxnSpPr/>
          <p:nvPr/>
        </p:nvCxnSpPr>
        <p:spPr>
          <a:xfrm flipH="1">
            <a:off x="7414790" y="1544666"/>
            <a:ext cx="448145" cy="1272012"/>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414210-5253-411F-BDB5-CE5D1DDDA9A1}"/>
              </a:ext>
            </a:extLst>
          </p:cNvPr>
          <p:cNvSpPr txBox="1"/>
          <p:nvPr/>
        </p:nvSpPr>
        <p:spPr>
          <a:xfrm>
            <a:off x="6822919" y="548119"/>
            <a:ext cx="2080031" cy="1077218"/>
          </a:xfrm>
          <a:prstGeom prst="rect">
            <a:avLst/>
          </a:prstGeom>
          <a:noFill/>
        </p:spPr>
        <p:txBody>
          <a:bodyPr wrap="square" rtlCol="0">
            <a:spAutoFit/>
          </a:bodyPr>
          <a:lstStyle/>
          <a:p>
            <a:r>
              <a:rPr lang="en-US" sz="3200" dirty="0"/>
              <a:t>Moisture plume</a:t>
            </a:r>
          </a:p>
        </p:txBody>
      </p:sp>
      <p:sp>
        <p:nvSpPr>
          <p:cNvPr id="7" name="TextBox 6">
            <a:extLst>
              <a:ext uri="{FF2B5EF4-FFF2-40B4-BE49-F238E27FC236}">
                <a16:creationId xmlns:a16="http://schemas.microsoft.com/office/drawing/2014/main" id="{7040DBBF-ABA6-42F0-8AA4-C4686EB94713}"/>
              </a:ext>
            </a:extLst>
          </p:cNvPr>
          <p:cNvSpPr txBox="1"/>
          <p:nvPr/>
        </p:nvSpPr>
        <p:spPr>
          <a:xfrm>
            <a:off x="700837" y="4597586"/>
            <a:ext cx="1045479" cy="769441"/>
          </a:xfrm>
          <a:prstGeom prst="rect">
            <a:avLst/>
          </a:prstGeom>
          <a:noFill/>
        </p:spPr>
        <p:txBody>
          <a:bodyPr wrap="none" rtlCol="0">
            <a:spAutoFit/>
          </a:bodyPr>
          <a:lstStyle/>
          <a:p>
            <a:r>
              <a:rPr lang="en-US" sz="4400" dirty="0"/>
              <a:t>July</a:t>
            </a:r>
          </a:p>
        </p:txBody>
      </p:sp>
      <p:sp>
        <p:nvSpPr>
          <p:cNvPr id="8" name="Rectangle 7">
            <a:extLst>
              <a:ext uri="{FF2B5EF4-FFF2-40B4-BE49-F238E27FC236}">
                <a16:creationId xmlns:a16="http://schemas.microsoft.com/office/drawing/2014/main" id="{CD7CF88A-1BF0-478D-9618-029563E8F3A2}"/>
              </a:ext>
            </a:extLst>
          </p:cNvPr>
          <p:cNvSpPr/>
          <p:nvPr/>
        </p:nvSpPr>
        <p:spPr>
          <a:xfrm>
            <a:off x="445477" y="4539175"/>
            <a:ext cx="1589649" cy="88626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840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EFCE07-78DB-4FFE-8B34-51802C577D67}"/>
              </a:ext>
            </a:extLst>
          </p:cNvPr>
          <p:cNvSpPr txBox="1"/>
          <p:nvPr/>
        </p:nvSpPr>
        <p:spPr>
          <a:xfrm>
            <a:off x="1662158" y="891288"/>
            <a:ext cx="2323521" cy="584775"/>
          </a:xfrm>
          <a:prstGeom prst="rect">
            <a:avLst/>
          </a:prstGeom>
          <a:noFill/>
        </p:spPr>
        <p:txBody>
          <a:bodyPr wrap="none" rtlCol="0">
            <a:spAutoFit/>
          </a:bodyPr>
          <a:lstStyle/>
          <a:p>
            <a:r>
              <a:rPr lang="en-US" sz="3200" dirty="0"/>
              <a:t>Future work:</a:t>
            </a:r>
          </a:p>
        </p:txBody>
      </p:sp>
      <p:sp>
        <p:nvSpPr>
          <p:cNvPr id="3" name="TextBox 2">
            <a:extLst>
              <a:ext uri="{FF2B5EF4-FFF2-40B4-BE49-F238E27FC236}">
                <a16:creationId xmlns:a16="http://schemas.microsoft.com/office/drawing/2014/main" id="{27DC26E3-C90D-4A93-B4E2-7177C1836D36}"/>
              </a:ext>
            </a:extLst>
          </p:cNvPr>
          <p:cNvSpPr txBox="1"/>
          <p:nvPr/>
        </p:nvSpPr>
        <p:spPr>
          <a:xfrm>
            <a:off x="1696340" y="1880076"/>
            <a:ext cx="5653043" cy="1785104"/>
          </a:xfrm>
          <a:prstGeom prst="rect">
            <a:avLst/>
          </a:prstGeom>
          <a:noFill/>
        </p:spPr>
        <p:txBody>
          <a:bodyPr wrap="square" rtlCol="0">
            <a:spAutoFit/>
          </a:bodyPr>
          <a:lstStyle/>
          <a:p>
            <a:pPr marL="342900" indent="-342900">
              <a:spcAft>
                <a:spcPts val="2400"/>
              </a:spcAft>
              <a:buAutoNum type="arabicPeriod"/>
            </a:pPr>
            <a:r>
              <a:rPr lang="en-US" dirty="0"/>
              <a:t>Complete climatology of heat waves, hurricanes and atmospheric rivers impacting Greenland.</a:t>
            </a:r>
          </a:p>
          <a:p>
            <a:pPr marL="342900" indent="-342900">
              <a:spcAft>
                <a:spcPts val="2400"/>
              </a:spcAft>
              <a:buAutoNum type="arabicPeriod"/>
            </a:pPr>
            <a:r>
              <a:rPr lang="en-US" dirty="0"/>
              <a:t>Relate characteristic boundary layer patterns (based on cloud cover and </a:t>
            </a:r>
            <a:r>
              <a:rPr lang="en-US" dirty="0" err="1"/>
              <a:t>sodar</a:t>
            </a:r>
            <a:r>
              <a:rPr lang="en-US" dirty="0"/>
              <a:t> records to specific synoptic regimes.)</a:t>
            </a:r>
          </a:p>
        </p:txBody>
      </p:sp>
      <p:sp>
        <p:nvSpPr>
          <p:cNvPr id="4" name="Rectangle 3">
            <a:extLst>
              <a:ext uri="{FF2B5EF4-FFF2-40B4-BE49-F238E27FC236}">
                <a16:creationId xmlns:a16="http://schemas.microsoft.com/office/drawing/2014/main" id="{84AA3572-4FBE-43C9-AB9D-7A81D6E8555B}"/>
              </a:ext>
            </a:extLst>
          </p:cNvPr>
          <p:cNvSpPr/>
          <p:nvPr/>
        </p:nvSpPr>
        <p:spPr>
          <a:xfrm>
            <a:off x="1784536" y="1430974"/>
            <a:ext cx="5722944" cy="90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797093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96A737-36B1-4CD9-866E-E37C66964915}"/>
              </a:ext>
            </a:extLst>
          </p:cNvPr>
          <p:cNvSpPr/>
          <p:nvPr/>
        </p:nvSpPr>
        <p:spPr>
          <a:xfrm>
            <a:off x="441653" y="888804"/>
            <a:ext cx="7255445" cy="78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TextBox 2">
            <a:extLst>
              <a:ext uri="{FF2B5EF4-FFF2-40B4-BE49-F238E27FC236}">
                <a16:creationId xmlns:a16="http://schemas.microsoft.com/office/drawing/2014/main" id="{24C71B8A-D05F-49C5-89C4-452705353370}"/>
              </a:ext>
            </a:extLst>
          </p:cNvPr>
          <p:cNvSpPr txBox="1"/>
          <p:nvPr/>
        </p:nvSpPr>
        <p:spPr>
          <a:xfrm>
            <a:off x="315044" y="304029"/>
            <a:ext cx="7382054" cy="584775"/>
          </a:xfrm>
          <a:prstGeom prst="rect">
            <a:avLst/>
          </a:prstGeom>
          <a:noFill/>
        </p:spPr>
        <p:txBody>
          <a:bodyPr wrap="square" rtlCol="0">
            <a:spAutoFit/>
          </a:bodyPr>
          <a:lstStyle/>
          <a:p>
            <a:r>
              <a:rPr lang="en-US" sz="3200" dirty="0"/>
              <a:t>A few research highlights:</a:t>
            </a:r>
          </a:p>
        </p:txBody>
      </p:sp>
      <p:sp>
        <p:nvSpPr>
          <p:cNvPr id="4" name="TextBox 3">
            <a:extLst>
              <a:ext uri="{FF2B5EF4-FFF2-40B4-BE49-F238E27FC236}">
                <a16:creationId xmlns:a16="http://schemas.microsoft.com/office/drawing/2014/main" id="{E98806BD-BE71-4B16-9A92-820D0537D42D}"/>
              </a:ext>
            </a:extLst>
          </p:cNvPr>
          <p:cNvSpPr txBox="1"/>
          <p:nvPr/>
        </p:nvSpPr>
        <p:spPr>
          <a:xfrm>
            <a:off x="315044" y="1076422"/>
            <a:ext cx="8038343" cy="7263527"/>
          </a:xfrm>
          <a:prstGeom prst="rect">
            <a:avLst/>
          </a:prstGeom>
          <a:noFill/>
        </p:spPr>
        <p:txBody>
          <a:bodyPr wrap="square" rtlCol="0">
            <a:spAutoFit/>
          </a:bodyPr>
          <a:lstStyle/>
          <a:p>
            <a:pPr indent="-285750">
              <a:spcBef>
                <a:spcPts val="600"/>
              </a:spcBef>
              <a:spcAft>
                <a:spcPts val="600"/>
              </a:spcAft>
              <a:buSzPct val="200000"/>
              <a:buFont typeface="Arial" panose="020B0604020202020204" pitchFamily="34" charset="0"/>
              <a:buChar char="•"/>
            </a:pPr>
            <a:r>
              <a:rPr lang="en-US" sz="1700" dirty="0"/>
              <a:t>R. Bennartz1, M. D. Shupe2, D. D. Turner3, V. P. Walden4, K. Steffen2,5, C. J. Cox 4, M. S. Kulie6, N. B. Miller6 &amp; C. Pettersen6, July2012 Greenland melt extent enhanced by low-level liquid clouds, </a:t>
            </a:r>
            <a:r>
              <a:rPr lang="en-US" sz="1700" i="1" dirty="0"/>
              <a:t>Nature</a:t>
            </a:r>
            <a:r>
              <a:rPr lang="en-US" sz="1700" dirty="0"/>
              <a:t>, doi:10.1038/nature12002.</a:t>
            </a:r>
          </a:p>
          <a:p>
            <a:pPr indent="-285750">
              <a:buSzPct val="200000"/>
              <a:buFont typeface="Arial" panose="020B0604020202020204" pitchFamily="34" charset="0"/>
              <a:buChar char="•"/>
            </a:pPr>
            <a:r>
              <a:rPr lang="it-IT" sz="1700" dirty="0"/>
              <a:t>Neff, W., G. P. Compo, F. M. Ralph, a</a:t>
            </a:r>
            <a:r>
              <a:rPr lang="en-US" sz="1700" dirty="0" err="1"/>
              <a:t>nd</a:t>
            </a:r>
            <a:r>
              <a:rPr lang="en-US" sz="1700" dirty="0"/>
              <a:t> M. D. Shupe (2014), Continental</a:t>
            </a:r>
          </a:p>
          <a:p>
            <a:r>
              <a:rPr lang="en-US" sz="1700" dirty="0"/>
              <a:t>heat anomalies and the extreme melting of the Greenland ice surface in</a:t>
            </a:r>
          </a:p>
          <a:p>
            <a:r>
              <a:rPr lang="en-US" sz="1700" dirty="0"/>
              <a:t>2012 and 1889, </a:t>
            </a:r>
            <a:r>
              <a:rPr lang="en-US" sz="1700" i="1" dirty="0"/>
              <a:t>J. </a:t>
            </a:r>
            <a:r>
              <a:rPr lang="en-US" sz="1700" i="1" dirty="0" err="1"/>
              <a:t>Geophys</a:t>
            </a:r>
            <a:r>
              <a:rPr lang="en-US" sz="1700" i="1" dirty="0"/>
              <a:t>. Res. Atmos</a:t>
            </a:r>
            <a:r>
              <a:rPr lang="en-US" sz="1700" dirty="0"/>
              <a:t>.,119, doi:10.1002/2014JD021470.</a:t>
            </a:r>
          </a:p>
          <a:p>
            <a:pPr indent="-285750">
              <a:spcBef>
                <a:spcPts val="600"/>
              </a:spcBef>
              <a:spcAft>
                <a:spcPts val="600"/>
              </a:spcAft>
              <a:buSzPct val="200000"/>
              <a:buFont typeface="Arial" panose="020B0604020202020204" pitchFamily="34" charset="0"/>
              <a:buChar char="•"/>
            </a:pPr>
            <a:r>
              <a:rPr lang="en-US" sz="1700" dirty="0"/>
              <a:t>Bonne, J.-L., et al. (2015), The summer2012Greenlandheatwave:In situ and remote sensing observations of water vapor isotopic composition during an atmospheric river event</a:t>
            </a:r>
            <a:r>
              <a:rPr lang="en-US" sz="1700" i="1" dirty="0"/>
              <a:t>, J. </a:t>
            </a:r>
            <a:r>
              <a:rPr lang="en-US" sz="1700" i="1" dirty="0" err="1"/>
              <a:t>Geophys</a:t>
            </a:r>
            <a:r>
              <a:rPr lang="en-US" sz="1700" i="1" dirty="0"/>
              <a:t>. Res. Atmos</a:t>
            </a:r>
            <a:r>
              <a:rPr lang="en-US" sz="1700" dirty="0"/>
              <a:t>., 120, doi:10.1002/2014JD022602.</a:t>
            </a:r>
          </a:p>
          <a:p>
            <a:pPr indent="-285750">
              <a:spcBef>
                <a:spcPts val="600"/>
              </a:spcBef>
              <a:spcAft>
                <a:spcPts val="600"/>
              </a:spcAft>
              <a:buSzPct val="200000"/>
              <a:buFont typeface="Arial" panose="020B0604020202020204" pitchFamily="34" charset="0"/>
              <a:buChar char="•"/>
            </a:pPr>
            <a:r>
              <a:rPr lang="en-US" sz="1700" dirty="0"/>
              <a:t>Mattingly, K. S., Mote, T. L., &amp;</a:t>
            </a:r>
            <a:r>
              <a:rPr lang="en-US" sz="1700" dirty="0" err="1"/>
              <a:t>Fettweis</a:t>
            </a:r>
            <a:r>
              <a:rPr lang="en-US" sz="1700" dirty="0"/>
              <a:t>, X. (2018). Atmospheric river impacts on Greenland Ice Sheet surface mass balance. </a:t>
            </a:r>
            <a:r>
              <a:rPr lang="en-US" sz="1700" i="1" dirty="0"/>
              <a:t>Journal of Geophysical Research: Atmospheres</a:t>
            </a:r>
            <a:r>
              <a:rPr lang="en-US" sz="1700" dirty="0"/>
              <a:t>, 123, 8538–8560. </a:t>
            </a:r>
            <a:r>
              <a:rPr lang="en-US" sz="1700" dirty="0">
                <a:hlinkClick r:id="rId2"/>
              </a:rPr>
              <a:t>https://doi.org/10.1029/2018JD028714</a:t>
            </a:r>
            <a:r>
              <a:rPr lang="en-US" sz="1700" dirty="0"/>
              <a:t>.</a:t>
            </a:r>
          </a:p>
          <a:p>
            <a:pPr indent="-285750">
              <a:spcBef>
                <a:spcPts val="600"/>
              </a:spcBef>
              <a:spcAft>
                <a:spcPts val="600"/>
              </a:spcAft>
              <a:buSzPct val="200000"/>
              <a:buFont typeface="Arial" panose="020B0604020202020204" pitchFamily="34" charset="0"/>
              <a:buChar char="•"/>
            </a:pPr>
            <a:r>
              <a:rPr lang="en-US" sz="1700" dirty="0"/>
              <a:t>Neff, W., Atmospheric rivers melt Greenland (2018), </a:t>
            </a:r>
            <a:r>
              <a:rPr lang="en-US" sz="1700" i="1" dirty="0"/>
              <a:t>Nature Climate Change</a:t>
            </a:r>
            <a:r>
              <a:rPr lang="en-US" sz="1700" dirty="0"/>
              <a:t>, </a:t>
            </a:r>
            <a:r>
              <a:rPr lang="en-US" sz="1700" i="1" dirty="0"/>
              <a:t>8</a:t>
            </a:r>
            <a:r>
              <a:rPr lang="en-US" sz="1700" dirty="0"/>
              <a:t>(10), 857-858, doi:10.1038/s41558-018-0297-4. 2019 </a:t>
            </a:r>
          </a:p>
          <a:p>
            <a:pPr indent="-285750">
              <a:spcBef>
                <a:spcPts val="600"/>
              </a:spcBef>
              <a:spcAft>
                <a:spcPts val="600"/>
              </a:spcAft>
              <a:buSzPct val="200000"/>
              <a:buFont typeface="Arial" panose="020B0604020202020204" pitchFamily="34" charset="0"/>
              <a:buChar char="•"/>
            </a:pPr>
            <a:r>
              <a:rPr lang="en-US" sz="1700" dirty="0"/>
              <a:t>Cox, C. J., D. C. </a:t>
            </a:r>
            <a:r>
              <a:rPr lang="en-US" sz="1700" dirty="0" err="1"/>
              <a:t>Noone</a:t>
            </a:r>
            <a:r>
              <a:rPr lang="en-US" sz="1700" dirty="0"/>
              <a:t>, M. </a:t>
            </a:r>
            <a:r>
              <a:rPr lang="en-US" sz="1700" dirty="0" err="1"/>
              <a:t>Berkelhammer</a:t>
            </a:r>
            <a:r>
              <a:rPr lang="en-US" sz="1700" dirty="0"/>
              <a:t>, M. D. Shupe, W. D. Neff, N. B. Miller, V. P. Walden, and K. Steffen (2019), Supercooled liquid fogs over the central Greenland Ice Sheet, </a:t>
            </a:r>
            <a:r>
              <a:rPr lang="en-US" sz="1700" i="1" dirty="0"/>
              <a:t>Atmospheric Chemistry and Physics</a:t>
            </a:r>
            <a:r>
              <a:rPr lang="en-US" sz="1700" dirty="0"/>
              <a:t>, </a:t>
            </a:r>
            <a:r>
              <a:rPr lang="en-US" sz="1700" i="1" dirty="0"/>
              <a:t>19</a:t>
            </a:r>
            <a:r>
              <a:rPr lang="en-US" sz="1700" dirty="0"/>
              <a:t>(11), 7467-7485, doi:10.5194/acp-19-7467-2019. </a:t>
            </a:r>
          </a:p>
          <a:p>
            <a:pPr indent="-285750">
              <a:spcBef>
                <a:spcPts val="600"/>
              </a:spcBef>
              <a:spcAft>
                <a:spcPts val="600"/>
              </a:spcAft>
              <a:buSzPct val="200000"/>
              <a:buFont typeface="Arial" panose="020B0604020202020204" pitchFamily="34" charset="0"/>
              <a:buChar char="•"/>
            </a:pPr>
            <a:endParaRPr lang="en-US" sz="1600" dirty="0"/>
          </a:p>
          <a:p>
            <a:pPr indent="-285750">
              <a:spcBef>
                <a:spcPts val="600"/>
              </a:spcBef>
              <a:spcAft>
                <a:spcPts val="600"/>
              </a:spcAft>
              <a:buSzPct val="200000"/>
              <a:buFont typeface="Arial" panose="020B0604020202020204" pitchFamily="34" charset="0"/>
              <a:buChar char="•"/>
            </a:pPr>
            <a:endParaRPr lang="en-US" dirty="0"/>
          </a:p>
          <a:p>
            <a:pPr indent="-285750">
              <a:spcBef>
                <a:spcPts val="600"/>
              </a:spcBef>
              <a:spcAft>
                <a:spcPts val="600"/>
              </a:spcAft>
              <a:buSzPct val="200000"/>
              <a:buFont typeface="Arial" panose="020B0604020202020204" pitchFamily="34" charset="0"/>
              <a:buChar char="•"/>
            </a:pPr>
            <a:endParaRPr lang="en-US" dirty="0"/>
          </a:p>
          <a:p>
            <a:pPr>
              <a:spcAft>
                <a:spcPts val="600"/>
              </a:spcAft>
            </a:pPr>
            <a:endParaRPr lang="en-US" dirty="0"/>
          </a:p>
        </p:txBody>
      </p:sp>
    </p:spTree>
    <p:extLst>
      <p:ext uri="{BB962C8B-B14F-4D97-AF65-F5344CB8AC3E}">
        <p14:creationId xmlns:p14="http://schemas.microsoft.com/office/powerpoint/2010/main" val="2933130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020413-65B6-4921-96AE-9ACF04DBC9E5}"/>
              </a:ext>
            </a:extLst>
          </p:cNvPr>
          <p:cNvSpPr/>
          <p:nvPr/>
        </p:nvSpPr>
        <p:spPr>
          <a:xfrm>
            <a:off x="308419" y="1723289"/>
            <a:ext cx="8477772" cy="97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TextBox 2">
            <a:extLst>
              <a:ext uri="{FF2B5EF4-FFF2-40B4-BE49-F238E27FC236}">
                <a16:creationId xmlns:a16="http://schemas.microsoft.com/office/drawing/2014/main" id="{71BC3074-4135-4657-BA99-6F51161C4F46}"/>
              </a:ext>
            </a:extLst>
          </p:cNvPr>
          <p:cNvSpPr txBox="1"/>
          <p:nvPr/>
        </p:nvSpPr>
        <p:spPr>
          <a:xfrm>
            <a:off x="188435" y="193126"/>
            <a:ext cx="8710400" cy="1569660"/>
          </a:xfrm>
          <a:prstGeom prst="rect">
            <a:avLst/>
          </a:prstGeom>
          <a:noFill/>
        </p:spPr>
        <p:txBody>
          <a:bodyPr wrap="square" rtlCol="0">
            <a:spAutoFit/>
          </a:bodyPr>
          <a:lstStyle/>
          <a:p>
            <a:r>
              <a:rPr lang="en-US" sz="3200" dirty="0"/>
              <a:t>Motivation: During the 2012 melt episode we observed how large-scale synoptic transport events can disturb the boundary layer at Summit.</a:t>
            </a:r>
          </a:p>
        </p:txBody>
      </p:sp>
      <p:pic>
        <p:nvPicPr>
          <p:cNvPr id="4" name="Picture 35">
            <a:extLst>
              <a:ext uri="{FF2B5EF4-FFF2-40B4-BE49-F238E27FC236}">
                <a16:creationId xmlns:a16="http://schemas.microsoft.com/office/drawing/2014/main" id="{D613F20F-843D-48EB-A8CB-8FC18574C3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1313" y="3182988"/>
            <a:ext cx="2843788" cy="293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6">
            <a:extLst>
              <a:ext uri="{FF2B5EF4-FFF2-40B4-BE49-F238E27FC236}">
                <a16:creationId xmlns:a16="http://schemas.microsoft.com/office/drawing/2014/main" id="{69285F60-E19B-4AA9-91A6-C87ACD54A5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166" y="3182987"/>
            <a:ext cx="2840716" cy="293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9">
            <a:extLst>
              <a:ext uri="{FF2B5EF4-FFF2-40B4-BE49-F238E27FC236}">
                <a16:creationId xmlns:a16="http://schemas.microsoft.com/office/drawing/2014/main" id="{93091F71-2DF7-4C6B-BA1F-39398AED05FE}"/>
              </a:ext>
            </a:extLst>
          </p:cNvPr>
          <p:cNvSpPr txBox="1">
            <a:spLocks noChangeArrowheads="1"/>
          </p:cNvSpPr>
          <p:nvPr/>
        </p:nvSpPr>
        <p:spPr bwMode="auto">
          <a:xfrm>
            <a:off x="1657058" y="6011106"/>
            <a:ext cx="26320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700">
                <a:solidFill>
                  <a:schemeClr val="tx1"/>
                </a:solidFill>
                <a:latin typeface="Arial" panose="020B0604020202020204" pitchFamily="34" charset="0"/>
              </a:defRPr>
            </a:lvl1pPr>
            <a:lvl2pPr marL="742950" indent="-285750" eaLnBrk="0" hangingPunct="0">
              <a:spcBef>
                <a:spcPct val="20000"/>
              </a:spcBef>
              <a:buChar char="–"/>
              <a:defRPr sz="13800">
                <a:solidFill>
                  <a:schemeClr val="tx1"/>
                </a:solidFill>
                <a:latin typeface="Arial" panose="020B0604020202020204" pitchFamily="34" charset="0"/>
              </a:defRPr>
            </a:lvl2pPr>
            <a:lvl3pPr marL="1143000" indent="-228600" eaLnBrk="0" hangingPunct="0">
              <a:spcBef>
                <a:spcPct val="20000"/>
              </a:spcBef>
              <a:buChar char="•"/>
              <a:defRPr sz="11800">
                <a:solidFill>
                  <a:schemeClr val="tx1"/>
                </a:solidFill>
                <a:latin typeface="Arial" panose="020B0604020202020204" pitchFamily="34" charset="0"/>
              </a:defRPr>
            </a:lvl3pPr>
            <a:lvl4pPr marL="1600200" indent="-228600" eaLnBrk="0" hangingPunct="0">
              <a:spcBef>
                <a:spcPct val="20000"/>
              </a:spcBef>
              <a:buChar char="–"/>
              <a:defRPr sz="9800">
                <a:solidFill>
                  <a:schemeClr val="tx1"/>
                </a:solidFill>
                <a:latin typeface="Arial" panose="020B0604020202020204" pitchFamily="34" charset="0"/>
              </a:defRPr>
            </a:lvl4pPr>
            <a:lvl5pPr marL="2057400" indent="-228600" eaLnBrk="0" hangingPunct="0">
              <a:spcBef>
                <a:spcPct val="20000"/>
              </a:spcBef>
              <a:buChar char="»"/>
              <a:defRPr sz="9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r>
              <a:rPr lang="en-US" altLang="en-US" sz="4400" dirty="0"/>
              <a:t>9 July 0Z </a:t>
            </a:r>
          </a:p>
        </p:txBody>
      </p:sp>
      <p:sp>
        <p:nvSpPr>
          <p:cNvPr id="7" name="TextBox 60">
            <a:extLst>
              <a:ext uri="{FF2B5EF4-FFF2-40B4-BE49-F238E27FC236}">
                <a16:creationId xmlns:a16="http://schemas.microsoft.com/office/drawing/2014/main" id="{EFE5C1D8-D930-44A3-A638-50D8ADAC2555}"/>
              </a:ext>
            </a:extLst>
          </p:cNvPr>
          <p:cNvSpPr txBox="1">
            <a:spLocks noChangeArrowheads="1"/>
          </p:cNvSpPr>
          <p:nvPr/>
        </p:nvSpPr>
        <p:spPr bwMode="auto">
          <a:xfrm>
            <a:off x="4386822" y="6011106"/>
            <a:ext cx="29051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700">
                <a:solidFill>
                  <a:schemeClr val="tx1"/>
                </a:solidFill>
                <a:latin typeface="Arial" panose="020B0604020202020204" pitchFamily="34" charset="0"/>
              </a:defRPr>
            </a:lvl1pPr>
            <a:lvl2pPr marL="742950" indent="-285750" eaLnBrk="0" hangingPunct="0">
              <a:spcBef>
                <a:spcPct val="20000"/>
              </a:spcBef>
              <a:buChar char="–"/>
              <a:defRPr sz="13800">
                <a:solidFill>
                  <a:schemeClr val="tx1"/>
                </a:solidFill>
                <a:latin typeface="Arial" panose="020B0604020202020204" pitchFamily="34" charset="0"/>
              </a:defRPr>
            </a:lvl2pPr>
            <a:lvl3pPr marL="1143000" indent="-228600" eaLnBrk="0" hangingPunct="0">
              <a:spcBef>
                <a:spcPct val="20000"/>
              </a:spcBef>
              <a:buChar char="•"/>
              <a:defRPr sz="11800">
                <a:solidFill>
                  <a:schemeClr val="tx1"/>
                </a:solidFill>
                <a:latin typeface="Arial" panose="020B0604020202020204" pitchFamily="34" charset="0"/>
              </a:defRPr>
            </a:lvl3pPr>
            <a:lvl4pPr marL="1600200" indent="-228600" eaLnBrk="0" hangingPunct="0">
              <a:spcBef>
                <a:spcPct val="20000"/>
              </a:spcBef>
              <a:buChar char="–"/>
              <a:defRPr sz="9800">
                <a:solidFill>
                  <a:schemeClr val="tx1"/>
                </a:solidFill>
                <a:latin typeface="Arial" panose="020B0604020202020204" pitchFamily="34" charset="0"/>
              </a:defRPr>
            </a:lvl4pPr>
            <a:lvl5pPr marL="2057400" indent="-228600" eaLnBrk="0" hangingPunct="0">
              <a:spcBef>
                <a:spcPct val="20000"/>
              </a:spcBef>
              <a:buChar char="»"/>
              <a:defRPr sz="9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r>
              <a:rPr lang="en-US" altLang="en-US" sz="4400" dirty="0"/>
              <a:t>11 July 0Z </a:t>
            </a:r>
          </a:p>
        </p:txBody>
      </p:sp>
      <p:sp>
        <p:nvSpPr>
          <p:cNvPr id="8" name="Rounded Rectangle 13">
            <a:extLst>
              <a:ext uri="{FF2B5EF4-FFF2-40B4-BE49-F238E27FC236}">
                <a16:creationId xmlns:a16="http://schemas.microsoft.com/office/drawing/2014/main" id="{117B67CC-A260-4AC8-B1BE-D415934E86B5}"/>
              </a:ext>
            </a:extLst>
          </p:cNvPr>
          <p:cNvSpPr>
            <a:spLocks noChangeArrowheads="1"/>
          </p:cNvSpPr>
          <p:nvPr/>
        </p:nvSpPr>
        <p:spPr bwMode="auto">
          <a:xfrm>
            <a:off x="11575774" y="-3669241"/>
            <a:ext cx="4350555" cy="2556058"/>
          </a:xfrm>
          <a:prstGeom prst="roundRect">
            <a:avLst>
              <a:gd name="adj"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4213" eaLnBrk="0" hangingPunct="0">
              <a:spcBef>
                <a:spcPct val="20000"/>
              </a:spcBef>
              <a:buChar char="•"/>
              <a:defRPr sz="15700">
                <a:solidFill>
                  <a:schemeClr val="tx1"/>
                </a:solidFill>
                <a:latin typeface="Arial" panose="020B0604020202020204" pitchFamily="34" charset="0"/>
              </a:defRPr>
            </a:lvl1pPr>
            <a:lvl2pPr marL="742950" indent="-285750" defTabSz="4494213" eaLnBrk="0" hangingPunct="0">
              <a:spcBef>
                <a:spcPct val="20000"/>
              </a:spcBef>
              <a:buChar char="–"/>
              <a:defRPr sz="13800">
                <a:solidFill>
                  <a:schemeClr val="tx1"/>
                </a:solidFill>
                <a:latin typeface="Arial" panose="020B0604020202020204" pitchFamily="34" charset="0"/>
              </a:defRPr>
            </a:lvl2pPr>
            <a:lvl3pPr marL="1143000" indent="-228600" defTabSz="4494213" eaLnBrk="0" hangingPunct="0">
              <a:spcBef>
                <a:spcPct val="20000"/>
              </a:spcBef>
              <a:buChar char="•"/>
              <a:defRPr sz="11800">
                <a:solidFill>
                  <a:schemeClr val="tx1"/>
                </a:solidFill>
                <a:latin typeface="Arial" panose="020B0604020202020204" pitchFamily="34" charset="0"/>
              </a:defRPr>
            </a:lvl3pPr>
            <a:lvl4pPr marL="1600200" indent="-228600" defTabSz="4494213" eaLnBrk="0" hangingPunct="0">
              <a:spcBef>
                <a:spcPct val="20000"/>
              </a:spcBef>
              <a:buChar char="–"/>
              <a:defRPr sz="9800">
                <a:solidFill>
                  <a:schemeClr val="tx1"/>
                </a:solidFill>
                <a:latin typeface="Arial" panose="020B0604020202020204" pitchFamily="34" charset="0"/>
              </a:defRPr>
            </a:lvl4pPr>
            <a:lvl5pPr marL="2057400" indent="-228600" defTabSz="4494213" eaLnBrk="0" hangingPunct="0">
              <a:spcBef>
                <a:spcPct val="20000"/>
              </a:spcBef>
              <a:buChar char="»"/>
              <a:defRPr sz="9800">
                <a:solidFill>
                  <a:schemeClr val="tx1"/>
                </a:solidFill>
                <a:latin typeface="Arial" panose="020B0604020202020204" pitchFamily="34" charset="0"/>
              </a:defRPr>
            </a:lvl5pPr>
            <a:lvl6pPr marL="2514600" indent="-228600" defTabSz="4494213"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defTabSz="4494213"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defTabSz="4494213"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defTabSz="4494213"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endParaRPr lang="en-US" altLang="en-US" sz="8800"/>
          </a:p>
        </p:txBody>
      </p:sp>
      <p:sp>
        <p:nvSpPr>
          <p:cNvPr id="9" name="TextBox 14">
            <a:extLst>
              <a:ext uri="{FF2B5EF4-FFF2-40B4-BE49-F238E27FC236}">
                <a16:creationId xmlns:a16="http://schemas.microsoft.com/office/drawing/2014/main" id="{9BF27C23-DA90-4BC4-9A62-A1A24A58D21B}"/>
              </a:ext>
            </a:extLst>
          </p:cNvPr>
          <p:cNvSpPr txBox="1">
            <a:spLocks noChangeArrowheads="1"/>
          </p:cNvSpPr>
          <p:nvPr/>
        </p:nvSpPr>
        <p:spPr bwMode="auto">
          <a:xfrm>
            <a:off x="256116" y="1872722"/>
            <a:ext cx="84777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15700">
                <a:solidFill>
                  <a:schemeClr val="tx1"/>
                </a:solidFill>
                <a:latin typeface="Arial" panose="020B0604020202020204" pitchFamily="34" charset="0"/>
              </a:defRPr>
            </a:lvl1pPr>
            <a:lvl2pPr marL="742950" indent="-285750" eaLnBrk="0" hangingPunct="0">
              <a:spcBef>
                <a:spcPct val="20000"/>
              </a:spcBef>
              <a:buChar char="–"/>
              <a:defRPr sz="13800">
                <a:solidFill>
                  <a:schemeClr val="tx1"/>
                </a:solidFill>
                <a:latin typeface="Arial" panose="020B0604020202020204" pitchFamily="34" charset="0"/>
              </a:defRPr>
            </a:lvl2pPr>
            <a:lvl3pPr marL="1143000" indent="-228600" eaLnBrk="0" hangingPunct="0">
              <a:spcBef>
                <a:spcPct val="20000"/>
              </a:spcBef>
              <a:buChar char="•"/>
              <a:defRPr sz="11800">
                <a:solidFill>
                  <a:schemeClr val="tx1"/>
                </a:solidFill>
                <a:latin typeface="Arial" panose="020B0604020202020204" pitchFamily="34" charset="0"/>
              </a:defRPr>
            </a:lvl3pPr>
            <a:lvl4pPr marL="1600200" indent="-228600" eaLnBrk="0" hangingPunct="0">
              <a:spcBef>
                <a:spcPct val="20000"/>
              </a:spcBef>
              <a:buChar char="–"/>
              <a:defRPr sz="9800">
                <a:solidFill>
                  <a:schemeClr val="tx1"/>
                </a:solidFill>
                <a:latin typeface="Arial" panose="020B0604020202020204" pitchFamily="34" charset="0"/>
              </a:defRPr>
            </a:lvl4pPr>
            <a:lvl5pPr marL="2057400" indent="-228600" eaLnBrk="0" hangingPunct="0">
              <a:spcBef>
                <a:spcPct val="20000"/>
              </a:spcBef>
              <a:buChar char="»"/>
              <a:defRPr sz="9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r>
              <a:rPr lang="en-US" altLang="en-US" sz="1800" dirty="0"/>
              <a:t>Hourly all-sky camera images for 9 (left) and 11 (right) July showing clear sky conditions on the first day in concert with extreme low temperatures and strong near-surface stability in the early morning followed by largely overcast skies on the 11</a:t>
            </a:r>
            <a:r>
              <a:rPr lang="en-US" altLang="en-US" sz="1800" baseline="30000" dirty="0"/>
              <a:t>th</a:t>
            </a:r>
            <a:r>
              <a:rPr lang="en-US" altLang="en-US" sz="1800" dirty="0"/>
              <a:t> but with distinct sunlight appearing through the clouds.</a:t>
            </a:r>
          </a:p>
        </p:txBody>
      </p:sp>
      <p:sp>
        <p:nvSpPr>
          <p:cNvPr id="16" name="Rectangle 3">
            <a:extLst>
              <a:ext uri="{FF2B5EF4-FFF2-40B4-BE49-F238E27FC236}">
                <a16:creationId xmlns:a16="http://schemas.microsoft.com/office/drawing/2014/main" id="{3A191B82-158F-4AB7-A2A8-B77C3DB3127A}"/>
              </a:ext>
            </a:extLst>
          </p:cNvPr>
          <p:cNvSpPr>
            <a:spLocks noChangeArrowheads="1"/>
          </p:cNvSpPr>
          <p:nvPr/>
        </p:nvSpPr>
        <p:spPr bwMode="auto">
          <a:xfrm>
            <a:off x="22003279" y="3041122"/>
            <a:ext cx="6402387" cy="127127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94213" eaLnBrk="0" hangingPunct="0">
              <a:spcBef>
                <a:spcPct val="20000"/>
              </a:spcBef>
              <a:buChar char="•"/>
              <a:defRPr sz="15700">
                <a:solidFill>
                  <a:schemeClr val="tx1"/>
                </a:solidFill>
                <a:latin typeface="Arial" panose="020B0604020202020204" pitchFamily="34" charset="0"/>
              </a:defRPr>
            </a:lvl1pPr>
            <a:lvl2pPr marL="742950" indent="-285750" defTabSz="4494213" eaLnBrk="0" hangingPunct="0">
              <a:spcBef>
                <a:spcPct val="20000"/>
              </a:spcBef>
              <a:buChar char="–"/>
              <a:defRPr sz="13800">
                <a:solidFill>
                  <a:schemeClr val="tx1"/>
                </a:solidFill>
                <a:latin typeface="Arial" panose="020B0604020202020204" pitchFamily="34" charset="0"/>
              </a:defRPr>
            </a:lvl2pPr>
            <a:lvl3pPr marL="1143000" indent="-228600" defTabSz="4494213" eaLnBrk="0" hangingPunct="0">
              <a:spcBef>
                <a:spcPct val="20000"/>
              </a:spcBef>
              <a:buChar char="•"/>
              <a:defRPr sz="11800">
                <a:solidFill>
                  <a:schemeClr val="tx1"/>
                </a:solidFill>
                <a:latin typeface="Arial" panose="020B0604020202020204" pitchFamily="34" charset="0"/>
              </a:defRPr>
            </a:lvl3pPr>
            <a:lvl4pPr marL="1600200" indent="-228600" defTabSz="4494213" eaLnBrk="0" hangingPunct="0">
              <a:spcBef>
                <a:spcPct val="20000"/>
              </a:spcBef>
              <a:buChar char="–"/>
              <a:defRPr sz="9800">
                <a:solidFill>
                  <a:schemeClr val="tx1"/>
                </a:solidFill>
                <a:latin typeface="Arial" panose="020B0604020202020204" pitchFamily="34" charset="0"/>
              </a:defRPr>
            </a:lvl4pPr>
            <a:lvl5pPr marL="2057400" indent="-228600" defTabSz="4494213" eaLnBrk="0" hangingPunct="0">
              <a:spcBef>
                <a:spcPct val="20000"/>
              </a:spcBef>
              <a:buChar char="»"/>
              <a:defRPr sz="9800">
                <a:solidFill>
                  <a:schemeClr val="tx1"/>
                </a:solidFill>
                <a:latin typeface="Arial" panose="020B0604020202020204" pitchFamily="34" charset="0"/>
              </a:defRPr>
            </a:lvl5pPr>
            <a:lvl6pPr marL="2514600" indent="-228600" defTabSz="4494213"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defTabSz="4494213"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defTabSz="4494213"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defTabSz="4494213"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endParaRPr lang="en-US" altLang="en-US" sz="8800"/>
          </a:p>
        </p:txBody>
      </p:sp>
    </p:spTree>
    <p:extLst>
      <p:ext uri="{BB962C8B-B14F-4D97-AF65-F5344CB8AC3E}">
        <p14:creationId xmlns:p14="http://schemas.microsoft.com/office/powerpoint/2010/main" val="3655115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01A3453B-6123-4B02-B2D0-C89B07597643}"/>
              </a:ext>
            </a:extLst>
          </p:cNvPr>
          <p:cNvPicPr>
            <a:picLocks noChangeAspect="1"/>
          </p:cNvPicPr>
          <p:nvPr/>
        </p:nvPicPr>
        <p:blipFill>
          <a:blip r:embed="rId2">
            <a:extLst>
              <a:ext uri="{28A0092B-C50C-407E-A947-70E740481C1C}">
                <a14:useLocalDpi xmlns:a14="http://schemas.microsoft.com/office/drawing/2010/main" val="0"/>
              </a:ext>
            </a:extLst>
          </a:blip>
          <a:srcRect l="18033" t="17897" r="20177" b="32140"/>
          <a:stretch>
            <a:fillRect/>
          </a:stretch>
        </p:blipFill>
        <p:spPr bwMode="auto">
          <a:xfrm>
            <a:off x="145784" y="1321492"/>
            <a:ext cx="2978483" cy="1860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1AA1D4E8-0D3D-4A75-8635-B1D83A64A038}"/>
              </a:ext>
            </a:extLst>
          </p:cNvPr>
          <p:cNvPicPr>
            <a:picLocks noChangeAspect="1"/>
          </p:cNvPicPr>
          <p:nvPr/>
        </p:nvPicPr>
        <p:blipFill>
          <a:blip r:embed="rId3">
            <a:extLst>
              <a:ext uri="{28A0092B-C50C-407E-A947-70E740481C1C}">
                <a14:useLocalDpi xmlns:a14="http://schemas.microsoft.com/office/drawing/2010/main" val="0"/>
              </a:ext>
            </a:extLst>
          </a:blip>
          <a:srcRect l="15305" t="16479" r="13062" b="21222"/>
          <a:stretch>
            <a:fillRect/>
          </a:stretch>
        </p:blipFill>
        <p:spPr bwMode="auto">
          <a:xfrm>
            <a:off x="3169973" y="1321491"/>
            <a:ext cx="2741929" cy="184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4DA90151-2CE0-41E2-9EC3-9439C21DDF85}"/>
              </a:ext>
            </a:extLst>
          </p:cNvPr>
          <p:cNvPicPr>
            <a:picLocks noChangeAspect="1"/>
          </p:cNvPicPr>
          <p:nvPr/>
        </p:nvPicPr>
        <p:blipFill>
          <a:blip r:embed="rId4">
            <a:extLst>
              <a:ext uri="{28A0092B-C50C-407E-A947-70E740481C1C}">
                <a14:useLocalDpi xmlns:a14="http://schemas.microsoft.com/office/drawing/2010/main" val="0"/>
              </a:ext>
            </a:extLst>
          </a:blip>
          <a:srcRect l="14238" t="17526" r="12955" b="21436"/>
          <a:stretch>
            <a:fillRect/>
          </a:stretch>
        </p:blipFill>
        <p:spPr bwMode="auto">
          <a:xfrm>
            <a:off x="6051603" y="1340540"/>
            <a:ext cx="2947988" cy="190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B0F14AF0-3065-4A84-822F-030A11850995}"/>
              </a:ext>
            </a:extLst>
          </p:cNvPr>
          <p:cNvSpPr txBox="1">
            <a:spLocks noChangeArrowheads="1"/>
          </p:cNvSpPr>
          <p:nvPr/>
        </p:nvSpPr>
        <p:spPr bwMode="auto">
          <a:xfrm>
            <a:off x="302380" y="3119895"/>
            <a:ext cx="279165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15700">
                <a:solidFill>
                  <a:schemeClr val="tx1"/>
                </a:solidFill>
                <a:latin typeface="Arial" panose="020B0604020202020204" pitchFamily="34" charset="0"/>
              </a:defRPr>
            </a:lvl1pPr>
            <a:lvl2pPr marL="742950" indent="-285750" eaLnBrk="0" hangingPunct="0">
              <a:spcBef>
                <a:spcPct val="20000"/>
              </a:spcBef>
              <a:buChar char="–"/>
              <a:defRPr sz="13800">
                <a:solidFill>
                  <a:schemeClr val="tx1"/>
                </a:solidFill>
                <a:latin typeface="Arial" panose="020B0604020202020204" pitchFamily="34" charset="0"/>
              </a:defRPr>
            </a:lvl2pPr>
            <a:lvl3pPr marL="1143000" indent="-228600" eaLnBrk="0" hangingPunct="0">
              <a:spcBef>
                <a:spcPct val="20000"/>
              </a:spcBef>
              <a:buChar char="•"/>
              <a:defRPr sz="11800">
                <a:solidFill>
                  <a:schemeClr val="tx1"/>
                </a:solidFill>
                <a:latin typeface="Arial" panose="020B0604020202020204" pitchFamily="34" charset="0"/>
              </a:defRPr>
            </a:lvl3pPr>
            <a:lvl4pPr marL="1600200" indent="-228600" eaLnBrk="0" hangingPunct="0">
              <a:spcBef>
                <a:spcPct val="20000"/>
              </a:spcBef>
              <a:buChar char="–"/>
              <a:defRPr sz="9800">
                <a:solidFill>
                  <a:schemeClr val="tx1"/>
                </a:solidFill>
                <a:latin typeface="Arial" panose="020B0604020202020204" pitchFamily="34" charset="0"/>
              </a:defRPr>
            </a:lvl4pPr>
            <a:lvl5pPr marL="2057400" indent="-228600" eaLnBrk="0" hangingPunct="0">
              <a:spcBef>
                <a:spcPct val="20000"/>
              </a:spcBef>
              <a:buChar char="»"/>
              <a:defRPr sz="9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r>
              <a:rPr lang="en-US" altLang="en-US" sz="1800" dirty="0"/>
              <a:t>Case A: </a:t>
            </a:r>
            <a:r>
              <a:rPr lang="en-US" altLang="en-US" sz="1800" dirty="0" err="1"/>
              <a:t>Sodar</a:t>
            </a:r>
            <a:r>
              <a:rPr lang="en-US" altLang="en-US" sz="1800" dirty="0"/>
              <a:t> image during extreme stability case (~12</a:t>
            </a:r>
            <a:r>
              <a:rPr lang="en-US" altLang="en-US" sz="1800" baseline="30000" dirty="0"/>
              <a:t>o</a:t>
            </a:r>
            <a:r>
              <a:rPr lang="en-US" altLang="en-US" sz="1800" dirty="0"/>
              <a:t>C/8m). Note the intermittent nature of turbulence near the surface and the absence of any echoes at times suggesting nearly laminar flow.</a:t>
            </a:r>
          </a:p>
        </p:txBody>
      </p:sp>
      <p:sp>
        <p:nvSpPr>
          <p:cNvPr id="9" name="TextBox 61">
            <a:extLst>
              <a:ext uri="{FF2B5EF4-FFF2-40B4-BE49-F238E27FC236}">
                <a16:creationId xmlns:a16="http://schemas.microsoft.com/office/drawing/2014/main" id="{E2BB1809-B1F5-4958-82BA-F01F20604DEE}"/>
              </a:ext>
            </a:extLst>
          </p:cNvPr>
          <p:cNvSpPr txBox="1">
            <a:spLocks noChangeArrowheads="1"/>
          </p:cNvSpPr>
          <p:nvPr/>
        </p:nvSpPr>
        <p:spPr bwMode="auto">
          <a:xfrm>
            <a:off x="3346241" y="3162993"/>
            <a:ext cx="250846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15700">
                <a:solidFill>
                  <a:schemeClr val="tx1"/>
                </a:solidFill>
                <a:latin typeface="Arial" panose="020B0604020202020204" pitchFamily="34" charset="0"/>
              </a:defRPr>
            </a:lvl1pPr>
            <a:lvl2pPr marL="742950" indent="-285750" eaLnBrk="0" hangingPunct="0">
              <a:spcBef>
                <a:spcPct val="20000"/>
              </a:spcBef>
              <a:buChar char="–"/>
              <a:defRPr sz="13800">
                <a:solidFill>
                  <a:schemeClr val="tx1"/>
                </a:solidFill>
                <a:latin typeface="Arial" panose="020B0604020202020204" pitchFamily="34" charset="0"/>
              </a:defRPr>
            </a:lvl2pPr>
            <a:lvl3pPr marL="1143000" indent="-228600" eaLnBrk="0" hangingPunct="0">
              <a:spcBef>
                <a:spcPct val="20000"/>
              </a:spcBef>
              <a:buChar char="•"/>
              <a:defRPr sz="11800">
                <a:solidFill>
                  <a:schemeClr val="tx1"/>
                </a:solidFill>
                <a:latin typeface="Arial" panose="020B0604020202020204" pitchFamily="34" charset="0"/>
              </a:defRPr>
            </a:lvl3pPr>
            <a:lvl4pPr marL="1600200" indent="-228600" eaLnBrk="0" hangingPunct="0">
              <a:spcBef>
                <a:spcPct val="20000"/>
              </a:spcBef>
              <a:buChar char="–"/>
              <a:defRPr sz="9800">
                <a:solidFill>
                  <a:schemeClr val="tx1"/>
                </a:solidFill>
                <a:latin typeface="Arial" panose="020B0604020202020204" pitchFamily="34" charset="0"/>
              </a:defRPr>
            </a:lvl4pPr>
            <a:lvl5pPr marL="2057400" indent="-228600" eaLnBrk="0" hangingPunct="0">
              <a:spcBef>
                <a:spcPct val="20000"/>
              </a:spcBef>
              <a:buChar char="»"/>
              <a:defRPr sz="9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r>
              <a:rPr lang="en-US" altLang="en-US" sz="1800" dirty="0"/>
              <a:t>Case B: Early morning on the 11</a:t>
            </a:r>
            <a:r>
              <a:rPr lang="en-US" altLang="en-US" sz="1800" baseline="30000" dirty="0"/>
              <a:t>th</a:t>
            </a:r>
            <a:r>
              <a:rPr lang="en-US" altLang="en-US" sz="1800" dirty="0"/>
              <a:t> prior to the melt episode during a period of weak stability (~2</a:t>
            </a:r>
            <a:r>
              <a:rPr lang="en-US" altLang="en-US" sz="1800" baseline="30000" dirty="0"/>
              <a:t>o</a:t>
            </a:r>
            <a:r>
              <a:rPr lang="en-US" altLang="en-US" sz="1800" dirty="0"/>
              <a:t>-3</a:t>
            </a:r>
            <a:r>
              <a:rPr lang="en-US" altLang="en-US" sz="1800" baseline="30000" dirty="0"/>
              <a:t>o</a:t>
            </a:r>
            <a:r>
              <a:rPr lang="en-US" altLang="en-US" sz="1800" dirty="0"/>
              <a:t>C/8m).</a:t>
            </a:r>
          </a:p>
          <a:p>
            <a:pPr eaLnBrk="1" hangingPunct="1">
              <a:spcBef>
                <a:spcPct val="0"/>
              </a:spcBef>
              <a:buFontTx/>
              <a:buNone/>
            </a:pPr>
            <a:r>
              <a:rPr lang="en-US" altLang="en-US" sz="1800" dirty="0"/>
              <a:t>Despite the appearance of increased mixing the temperature difference between 2- and 10-m stays virtually constant.</a:t>
            </a:r>
          </a:p>
        </p:txBody>
      </p:sp>
      <p:sp>
        <p:nvSpPr>
          <p:cNvPr id="10" name="TextBox 62">
            <a:extLst>
              <a:ext uri="{FF2B5EF4-FFF2-40B4-BE49-F238E27FC236}">
                <a16:creationId xmlns:a16="http://schemas.microsoft.com/office/drawing/2014/main" id="{AADA1AA1-6652-4C16-BDE0-CE6155C9D209}"/>
              </a:ext>
            </a:extLst>
          </p:cNvPr>
          <p:cNvSpPr txBox="1">
            <a:spLocks noChangeArrowheads="1"/>
          </p:cNvSpPr>
          <p:nvPr/>
        </p:nvSpPr>
        <p:spPr bwMode="auto">
          <a:xfrm>
            <a:off x="6340370" y="3287877"/>
            <a:ext cx="265922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15700">
                <a:solidFill>
                  <a:schemeClr val="tx1"/>
                </a:solidFill>
                <a:latin typeface="Arial" panose="020B0604020202020204" pitchFamily="34" charset="0"/>
              </a:defRPr>
            </a:lvl1pPr>
            <a:lvl2pPr marL="742950" indent="-285750" eaLnBrk="0" hangingPunct="0">
              <a:spcBef>
                <a:spcPct val="20000"/>
              </a:spcBef>
              <a:buChar char="–"/>
              <a:defRPr sz="13800">
                <a:solidFill>
                  <a:schemeClr val="tx1"/>
                </a:solidFill>
                <a:latin typeface="Arial" panose="020B0604020202020204" pitchFamily="34" charset="0"/>
              </a:defRPr>
            </a:lvl2pPr>
            <a:lvl3pPr marL="1143000" indent="-228600" eaLnBrk="0" hangingPunct="0">
              <a:spcBef>
                <a:spcPct val="20000"/>
              </a:spcBef>
              <a:buChar char="•"/>
              <a:defRPr sz="11800">
                <a:solidFill>
                  <a:schemeClr val="tx1"/>
                </a:solidFill>
                <a:latin typeface="Arial" panose="020B0604020202020204" pitchFamily="34" charset="0"/>
              </a:defRPr>
            </a:lvl3pPr>
            <a:lvl4pPr marL="1600200" indent="-228600" eaLnBrk="0" hangingPunct="0">
              <a:spcBef>
                <a:spcPct val="20000"/>
              </a:spcBef>
              <a:buChar char="–"/>
              <a:defRPr sz="9800">
                <a:solidFill>
                  <a:schemeClr val="tx1"/>
                </a:solidFill>
                <a:latin typeface="Arial" panose="020B0604020202020204" pitchFamily="34" charset="0"/>
              </a:defRPr>
            </a:lvl4pPr>
            <a:lvl5pPr marL="2057400" indent="-228600" eaLnBrk="0" hangingPunct="0">
              <a:spcBef>
                <a:spcPct val="20000"/>
              </a:spcBef>
              <a:buChar char="»"/>
              <a:defRPr sz="9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r>
              <a:rPr lang="en-US" altLang="en-US" sz="1800" dirty="0"/>
              <a:t>Case C: Afternoon on the 11</a:t>
            </a:r>
            <a:r>
              <a:rPr lang="en-US" altLang="en-US" sz="1800" baseline="30000" dirty="0"/>
              <a:t>th</a:t>
            </a:r>
            <a:r>
              <a:rPr lang="en-US" altLang="en-US" sz="1800" dirty="0"/>
              <a:t> during the melt episode when the temperature difference is </a:t>
            </a:r>
            <a:r>
              <a:rPr lang="en-US" altLang="en-US" sz="1800" dirty="0" err="1"/>
              <a:t>superadiabatic</a:t>
            </a:r>
            <a:r>
              <a:rPr lang="en-US" altLang="en-US" sz="1800" dirty="0"/>
              <a:t>.  Vertically oriented structures are individual thermal plumes.</a:t>
            </a:r>
          </a:p>
        </p:txBody>
      </p:sp>
      <p:sp>
        <p:nvSpPr>
          <p:cNvPr id="11" name="Rectangle 10">
            <a:extLst>
              <a:ext uri="{FF2B5EF4-FFF2-40B4-BE49-F238E27FC236}">
                <a16:creationId xmlns:a16="http://schemas.microsoft.com/office/drawing/2014/main" id="{354578AD-969C-4955-858E-D7CEEC20427B}"/>
              </a:ext>
            </a:extLst>
          </p:cNvPr>
          <p:cNvSpPr/>
          <p:nvPr/>
        </p:nvSpPr>
        <p:spPr>
          <a:xfrm>
            <a:off x="216800" y="1139089"/>
            <a:ext cx="8710400" cy="73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TextBox 11">
            <a:extLst>
              <a:ext uri="{FF2B5EF4-FFF2-40B4-BE49-F238E27FC236}">
                <a16:creationId xmlns:a16="http://schemas.microsoft.com/office/drawing/2014/main" id="{11FC4D00-24D4-444E-8065-E7DD0F5755C3}"/>
              </a:ext>
            </a:extLst>
          </p:cNvPr>
          <p:cNvSpPr txBox="1"/>
          <p:nvPr/>
        </p:nvSpPr>
        <p:spPr>
          <a:xfrm>
            <a:off x="216800" y="317445"/>
            <a:ext cx="8710400" cy="769441"/>
          </a:xfrm>
          <a:prstGeom prst="rect">
            <a:avLst/>
          </a:prstGeom>
          <a:noFill/>
        </p:spPr>
        <p:txBody>
          <a:bodyPr wrap="square" rtlCol="0">
            <a:spAutoFit/>
          </a:bodyPr>
          <a:lstStyle/>
          <a:p>
            <a:r>
              <a:rPr lang="en-US" sz="2200" dirty="0"/>
              <a:t>The </a:t>
            </a:r>
            <a:r>
              <a:rPr lang="en-US" sz="2200" dirty="0" err="1"/>
              <a:t>sodar</a:t>
            </a:r>
            <a:r>
              <a:rPr lang="en-US" sz="2200" dirty="0"/>
              <a:t> during the 2012 melt episode shows the boundary layer evolution from very stable to convective in response to synoptic events:</a:t>
            </a:r>
          </a:p>
        </p:txBody>
      </p:sp>
    </p:spTree>
    <p:extLst>
      <p:ext uri="{BB962C8B-B14F-4D97-AF65-F5344CB8AC3E}">
        <p14:creationId xmlns:p14="http://schemas.microsoft.com/office/powerpoint/2010/main" val="773162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A83E44-0D83-4270-9C37-9BE7BED1D467}"/>
              </a:ext>
            </a:extLst>
          </p:cNvPr>
          <p:cNvSpPr txBox="1">
            <a:spLocks noChangeArrowheads="1"/>
          </p:cNvSpPr>
          <p:nvPr/>
        </p:nvSpPr>
        <p:spPr bwMode="auto">
          <a:xfrm>
            <a:off x="238032" y="650144"/>
            <a:ext cx="110149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15700">
                <a:solidFill>
                  <a:schemeClr val="tx1"/>
                </a:solidFill>
                <a:latin typeface="Arial" panose="020B0604020202020204" pitchFamily="34" charset="0"/>
              </a:defRPr>
            </a:lvl1pPr>
            <a:lvl2pPr marL="742950" indent="-285750" eaLnBrk="0" hangingPunct="0">
              <a:spcBef>
                <a:spcPct val="20000"/>
              </a:spcBef>
              <a:buChar char="–"/>
              <a:defRPr sz="13800">
                <a:solidFill>
                  <a:schemeClr val="tx1"/>
                </a:solidFill>
                <a:latin typeface="Arial" panose="020B0604020202020204" pitchFamily="34" charset="0"/>
              </a:defRPr>
            </a:lvl2pPr>
            <a:lvl3pPr marL="1143000" indent="-228600" eaLnBrk="0" hangingPunct="0">
              <a:spcBef>
                <a:spcPct val="20000"/>
              </a:spcBef>
              <a:buChar char="•"/>
              <a:defRPr sz="11800">
                <a:solidFill>
                  <a:schemeClr val="tx1"/>
                </a:solidFill>
                <a:latin typeface="Arial" panose="020B0604020202020204" pitchFamily="34" charset="0"/>
              </a:defRPr>
            </a:lvl3pPr>
            <a:lvl4pPr marL="1600200" indent="-228600" eaLnBrk="0" hangingPunct="0">
              <a:spcBef>
                <a:spcPct val="20000"/>
              </a:spcBef>
              <a:buChar char="–"/>
              <a:defRPr sz="9800">
                <a:solidFill>
                  <a:schemeClr val="tx1"/>
                </a:solidFill>
                <a:latin typeface="Arial" panose="020B0604020202020204" pitchFamily="34" charset="0"/>
              </a:defRPr>
            </a:lvl4pPr>
            <a:lvl5pPr marL="2057400" indent="-228600" eaLnBrk="0" hangingPunct="0">
              <a:spcBef>
                <a:spcPct val="20000"/>
              </a:spcBef>
              <a:buChar char="»"/>
              <a:defRPr sz="9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r>
              <a:rPr lang="en-US" altLang="en-US" sz="2000" b="1" dirty="0"/>
              <a:t>Integrated Water Vapor Anomaly Spreading Across Greenland</a:t>
            </a:r>
          </a:p>
        </p:txBody>
      </p:sp>
      <p:pic>
        <p:nvPicPr>
          <p:cNvPr id="3" name="Picture 35">
            <a:extLst>
              <a:ext uri="{FF2B5EF4-FFF2-40B4-BE49-F238E27FC236}">
                <a16:creationId xmlns:a16="http://schemas.microsoft.com/office/drawing/2014/main" id="{86ACCD83-282B-4E68-9766-1648F5B17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722" y="1352943"/>
            <a:ext cx="1651058" cy="1789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6">
            <a:extLst>
              <a:ext uri="{FF2B5EF4-FFF2-40B4-BE49-F238E27FC236}">
                <a16:creationId xmlns:a16="http://schemas.microsoft.com/office/drawing/2014/main" id="{3A2466F8-2B83-425A-9B90-FC62F0367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698" y="1323016"/>
            <a:ext cx="1767354" cy="1828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7">
            <a:extLst>
              <a:ext uri="{FF2B5EF4-FFF2-40B4-BE49-F238E27FC236}">
                <a16:creationId xmlns:a16="http://schemas.microsoft.com/office/drawing/2014/main" id="{AEAE03FE-CD84-42BE-9FC1-B89BAE234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421" y="1360514"/>
            <a:ext cx="1651058" cy="1814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8">
            <a:extLst>
              <a:ext uri="{FF2B5EF4-FFF2-40B4-BE49-F238E27FC236}">
                <a16:creationId xmlns:a16="http://schemas.microsoft.com/office/drawing/2014/main" id="{90F8AFE7-F335-48DF-8A75-542DBD879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4445" y="1360513"/>
            <a:ext cx="1695692" cy="1785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2">
            <a:extLst>
              <a:ext uri="{FF2B5EF4-FFF2-40B4-BE49-F238E27FC236}">
                <a16:creationId xmlns:a16="http://schemas.microsoft.com/office/drawing/2014/main" id="{7A523CF2-8551-42AC-9B5B-DA5353E699EB}"/>
              </a:ext>
            </a:extLst>
          </p:cNvPr>
          <p:cNvSpPr>
            <a:spLocks noChangeArrowheads="1"/>
          </p:cNvSpPr>
          <p:nvPr/>
        </p:nvSpPr>
        <p:spPr bwMode="auto">
          <a:xfrm>
            <a:off x="196898" y="607668"/>
            <a:ext cx="8564299" cy="3053549"/>
          </a:xfrm>
          <a:prstGeom prst="rect">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defTabSz="4494213" eaLnBrk="0" hangingPunct="0">
              <a:spcBef>
                <a:spcPct val="20000"/>
              </a:spcBef>
              <a:buChar char="•"/>
              <a:defRPr sz="15700">
                <a:solidFill>
                  <a:schemeClr val="tx1"/>
                </a:solidFill>
                <a:latin typeface="Arial" panose="020B0604020202020204" pitchFamily="34" charset="0"/>
              </a:defRPr>
            </a:lvl1pPr>
            <a:lvl2pPr marL="742950" indent="-285750" defTabSz="4494213" eaLnBrk="0" hangingPunct="0">
              <a:spcBef>
                <a:spcPct val="20000"/>
              </a:spcBef>
              <a:buChar char="–"/>
              <a:defRPr sz="13800">
                <a:solidFill>
                  <a:schemeClr val="tx1"/>
                </a:solidFill>
                <a:latin typeface="Arial" panose="020B0604020202020204" pitchFamily="34" charset="0"/>
              </a:defRPr>
            </a:lvl2pPr>
            <a:lvl3pPr marL="1143000" indent="-228600" defTabSz="4494213" eaLnBrk="0" hangingPunct="0">
              <a:spcBef>
                <a:spcPct val="20000"/>
              </a:spcBef>
              <a:buChar char="•"/>
              <a:defRPr sz="11800">
                <a:solidFill>
                  <a:schemeClr val="tx1"/>
                </a:solidFill>
                <a:latin typeface="Arial" panose="020B0604020202020204" pitchFamily="34" charset="0"/>
              </a:defRPr>
            </a:lvl3pPr>
            <a:lvl4pPr marL="1600200" indent="-228600" defTabSz="4494213" eaLnBrk="0" hangingPunct="0">
              <a:spcBef>
                <a:spcPct val="20000"/>
              </a:spcBef>
              <a:buChar char="–"/>
              <a:defRPr sz="9800">
                <a:solidFill>
                  <a:schemeClr val="tx1"/>
                </a:solidFill>
                <a:latin typeface="Arial" panose="020B0604020202020204" pitchFamily="34" charset="0"/>
              </a:defRPr>
            </a:lvl4pPr>
            <a:lvl5pPr marL="2057400" indent="-228600" defTabSz="4494213" eaLnBrk="0" hangingPunct="0">
              <a:spcBef>
                <a:spcPct val="20000"/>
              </a:spcBef>
              <a:buChar char="»"/>
              <a:defRPr sz="9800">
                <a:solidFill>
                  <a:schemeClr val="tx1"/>
                </a:solidFill>
                <a:latin typeface="Arial" panose="020B0604020202020204" pitchFamily="34" charset="0"/>
              </a:defRPr>
            </a:lvl5pPr>
            <a:lvl6pPr marL="2514600" indent="-228600" defTabSz="4494213"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defTabSz="4494213"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defTabSz="4494213"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defTabSz="4494213"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endParaRPr lang="en-US" altLang="en-US" sz="8800"/>
          </a:p>
        </p:txBody>
      </p:sp>
      <p:pic>
        <p:nvPicPr>
          <p:cNvPr id="8" name="Picture 54">
            <a:extLst>
              <a:ext uri="{FF2B5EF4-FFF2-40B4-BE49-F238E27FC236}">
                <a16:creationId xmlns:a16="http://schemas.microsoft.com/office/drawing/2014/main" id="{E5D16EBA-B869-4CBC-AF22-D17B407B5B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5858" y="849314"/>
            <a:ext cx="544773" cy="215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5">
            <a:extLst>
              <a:ext uri="{FF2B5EF4-FFF2-40B4-BE49-F238E27FC236}">
                <a16:creationId xmlns:a16="http://schemas.microsoft.com/office/drawing/2014/main" id="{DFE8C56D-93C6-4B48-9C3B-3A37CFF2E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803" y="3174934"/>
            <a:ext cx="8247828" cy="39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52">
            <a:extLst>
              <a:ext uri="{FF2B5EF4-FFF2-40B4-BE49-F238E27FC236}">
                <a16:creationId xmlns:a16="http://schemas.microsoft.com/office/drawing/2014/main" id="{BB26DC02-AB48-469C-A570-CBA894BC48B2}"/>
              </a:ext>
            </a:extLst>
          </p:cNvPr>
          <p:cNvSpPr txBox="1">
            <a:spLocks noChangeArrowheads="1"/>
          </p:cNvSpPr>
          <p:nvPr/>
        </p:nvSpPr>
        <p:spPr bwMode="auto">
          <a:xfrm>
            <a:off x="698781" y="967210"/>
            <a:ext cx="1184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700">
                <a:solidFill>
                  <a:schemeClr val="tx1"/>
                </a:solidFill>
                <a:latin typeface="Arial" panose="020B0604020202020204" pitchFamily="34" charset="0"/>
              </a:defRPr>
            </a:lvl1pPr>
            <a:lvl2pPr marL="742950" indent="-285750" eaLnBrk="0" hangingPunct="0">
              <a:spcBef>
                <a:spcPct val="20000"/>
              </a:spcBef>
              <a:buChar char="–"/>
              <a:defRPr sz="13800">
                <a:solidFill>
                  <a:schemeClr val="tx1"/>
                </a:solidFill>
                <a:latin typeface="Arial" panose="020B0604020202020204" pitchFamily="34" charset="0"/>
              </a:defRPr>
            </a:lvl2pPr>
            <a:lvl3pPr marL="1143000" indent="-228600" eaLnBrk="0" hangingPunct="0">
              <a:spcBef>
                <a:spcPct val="20000"/>
              </a:spcBef>
              <a:buChar char="•"/>
              <a:defRPr sz="11800">
                <a:solidFill>
                  <a:schemeClr val="tx1"/>
                </a:solidFill>
                <a:latin typeface="Arial" panose="020B0604020202020204" pitchFamily="34" charset="0"/>
              </a:defRPr>
            </a:lvl3pPr>
            <a:lvl4pPr marL="1600200" indent="-228600" eaLnBrk="0" hangingPunct="0">
              <a:spcBef>
                <a:spcPct val="20000"/>
              </a:spcBef>
              <a:buChar char="–"/>
              <a:defRPr sz="9800">
                <a:solidFill>
                  <a:schemeClr val="tx1"/>
                </a:solidFill>
                <a:latin typeface="Arial" panose="020B0604020202020204" pitchFamily="34" charset="0"/>
              </a:defRPr>
            </a:lvl4pPr>
            <a:lvl5pPr marL="2057400" indent="-228600" eaLnBrk="0" hangingPunct="0">
              <a:spcBef>
                <a:spcPct val="20000"/>
              </a:spcBef>
              <a:buChar char="»"/>
              <a:defRPr sz="9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r>
              <a:rPr lang="en-US" altLang="en-US" sz="1800" dirty="0"/>
              <a:t>9 July 0Z </a:t>
            </a:r>
          </a:p>
        </p:txBody>
      </p:sp>
      <p:sp>
        <p:nvSpPr>
          <p:cNvPr id="12" name="TextBox 55">
            <a:extLst>
              <a:ext uri="{FF2B5EF4-FFF2-40B4-BE49-F238E27FC236}">
                <a16:creationId xmlns:a16="http://schemas.microsoft.com/office/drawing/2014/main" id="{07209214-37AF-4E4E-8DDC-0BE817BFB782}"/>
              </a:ext>
            </a:extLst>
          </p:cNvPr>
          <p:cNvSpPr txBox="1">
            <a:spLocks noChangeArrowheads="1"/>
          </p:cNvSpPr>
          <p:nvPr/>
        </p:nvSpPr>
        <p:spPr bwMode="auto">
          <a:xfrm>
            <a:off x="2473006" y="969722"/>
            <a:ext cx="131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700">
                <a:solidFill>
                  <a:schemeClr val="tx1"/>
                </a:solidFill>
                <a:latin typeface="Arial" panose="020B0604020202020204" pitchFamily="34" charset="0"/>
              </a:defRPr>
            </a:lvl1pPr>
            <a:lvl2pPr marL="742950" indent="-285750" eaLnBrk="0" hangingPunct="0">
              <a:spcBef>
                <a:spcPct val="20000"/>
              </a:spcBef>
              <a:buChar char="–"/>
              <a:defRPr sz="13800">
                <a:solidFill>
                  <a:schemeClr val="tx1"/>
                </a:solidFill>
                <a:latin typeface="Arial" panose="020B0604020202020204" pitchFamily="34" charset="0"/>
              </a:defRPr>
            </a:lvl2pPr>
            <a:lvl3pPr marL="1143000" indent="-228600" eaLnBrk="0" hangingPunct="0">
              <a:spcBef>
                <a:spcPct val="20000"/>
              </a:spcBef>
              <a:buChar char="•"/>
              <a:defRPr sz="11800">
                <a:solidFill>
                  <a:schemeClr val="tx1"/>
                </a:solidFill>
                <a:latin typeface="Arial" panose="020B0604020202020204" pitchFamily="34" charset="0"/>
              </a:defRPr>
            </a:lvl3pPr>
            <a:lvl4pPr marL="1600200" indent="-228600" eaLnBrk="0" hangingPunct="0">
              <a:spcBef>
                <a:spcPct val="20000"/>
              </a:spcBef>
              <a:buChar char="–"/>
              <a:defRPr sz="9800">
                <a:solidFill>
                  <a:schemeClr val="tx1"/>
                </a:solidFill>
                <a:latin typeface="Arial" panose="020B0604020202020204" pitchFamily="34" charset="0"/>
              </a:defRPr>
            </a:lvl4pPr>
            <a:lvl5pPr marL="2057400" indent="-228600" eaLnBrk="0" hangingPunct="0">
              <a:spcBef>
                <a:spcPct val="20000"/>
              </a:spcBef>
              <a:buChar char="»"/>
              <a:defRPr sz="9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r>
              <a:rPr lang="en-US" altLang="en-US" sz="1800"/>
              <a:t>10 July 0Z </a:t>
            </a:r>
          </a:p>
        </p:txBody>
      </p:sp>
      <p:sp>
        <p:nvSpPr>
          <p:cNvPr id="13" name="TextBox 56">
            <a:extLst>
              <a:ext uri="{FF2B5EF4-FFF2-40B4-BE49-F238E27FC236}">
                <a16:creationId xmlns:a16="http://schemas.microsoft.com/office/drawing/2014/main" id="{ACB8A93E-CC91-4560-B1F3-E9797C0AC1CB}"/>
              </a:ext>
            </a:extLst>
          </p:cNvPr>
          <p:cNvSpPr txBox="1">
            <a:spLocks noChangeArrowheads="1"/>
          </p:cNvSpPr>
          <p:nvPr/>
        </p:nvSpPr>
        <p:spPr bwMode="auto">
          <a:xfrm>
            <a:off x="4315159" y="991181"/>
            <a:ext cx="1296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700">
                <a:solidFill>
                  <a:schemeClr val="tx1"/>
                </a:solidFill>
                <a:latin typeface="Arial" panose="020B0604020202020204" pitchFamily="34" charset="0"/>
              </a:defRPr>
            </a:lvl1pPr>
            <a:lvl2pPr marL="742950" indent="-285750" eaLnBrk="0" hangingPunct="0">
              <a:spcBef>
                <a:spcPct val="20000"/>
              </a:spcBef>
              <a:buChar char="–"/>
              <a:defRPr sz="13800">
                <a:solidFill>
                  <a:schemeClr val="tx1"/>
                </a:solidFill>
                <a:latin typeface="Arial" panose="020B0604020202020204" pitchFamily="34" charset="0"/>
              </a:defRPr>
            </a:lvl2pPr>
            <a:lvl3pPr marL="1143000" indent="-228600" eaLnBrk="0" hangingPunct="0">
              <a:spcBef>
                <a:spcPct val="20000"/>
              </a:spcBef>
              <a:buChar char="•"/>
              <a:defRPr sz="11800">
                <a:solidFill>
                  <a:schemeClr val="tx1"/>
                </a:solidFill>
                <a:latin typeface="Arial" panose="020B0604020202020204" pitchFamily="34" charset="0"/>
              </a:defRPr>
            </a:lvl3pPr>
            <a:lvl4pPr marL="1600200" indent="-228600" eaLnBrk="0" hangingPunct="0">
              <a:spcBef>
                <a:spcPct val="20000"/>
              </a:spcBef>
              <a:buChar char="–"/>
              <a:defRPr sz="9800">
                <a:solidFill>
                  <a:schemeClr val="tx1"/>
                </a:solidFill>
                <a:latin typeface="Arial" panose="020B0604020202020204" pitchFamily="34" charset="0"/>
              </a:defRPr>
            </a:lvl4pPr>
            <a:lvl5pPr marL="2057400" indent="-228600" eaLnBrk="0" hangingPunct="0">
              <a:spcBef>
                <a:spcPct val="20000"/>
              </a:spcBef>
              <a:buChar char="»"/>
              <a:defRPr sz="9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r>
              <a:rPr lang="en-US" altLang="en-US" sz="1800" dirty="0"/>
              <a:t>11 July 0Z </a:t>
            </a:r>
          </a:p>
        </p:txBody>
      </p:sp>
      <p:sp>
        <p:nvSpPr>
          <p:cNvPr id="14" name="TextBox 57">
            <a:extLst>
              <a:ext uri="{FF2B5EF4-FFF2-40B4-BE49-F238E27FC236}">
                <a16:creationId xmlns:a16="http://schemas.microsoft.com/office/drawing/2014/main" id="{61AF9D31-670D-49C6-9A47-10AB2C250F40}"/>
              </a:ext>
            </a:extLst>
          </p:cNvPr>
          <p:cNvSpPr txBox="1">
            <a:spLocks noChangeArrowheads="1"/>
          </p:cNvSpPr>
          <p:nvPr/>
        </p:nvSpPr>
        <p:spPr bwMode="auto">
          <a:xfrm>
            <a:off x="6335701" y="953684"/>
            <a:ext cx="131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15700">
                <a:solidFill>
                  <a:schemeClr val="tx1"/>
                </a:solidFill>
                <a:latin typeface="Arial" panose="020B0604020202020204" pitchFamily="34" charset="0"/>
              </a:defRPr>
            </a:lvl1pPr>
            <a:lvl2pPr marL="742950" indent="-285750" eaLnBrk="0" hangingPunct="0">
              <a:spcBef>
                <a:spcPct val="20000"/>
              </a:spcBef>
              <a:buChar char="–"/>
              <a:defRPr sz="13800">
                <a:solidFill>
                  <a:schemeClr val="tx1"/>
                </a:solidFill>
                <a:latin typeface="Arial" panose="020B0604020202020204" pitchFamily="34" charset="0"/>
              </a:defRPr>
            </a:lvl2pPr>
            <a:lvl3pPr marL="1143000" indent="-228600" eaLnBrk="0" hangingPunct="0">
              <a:spcBef>
                <a:spcPct val="20000"/>
              </a:spcBef>
              <a:buChar char="•"/>
              <a:defRPr sz="11800">
                <a:solidFill>
                  <a:schemeClr val="tx1"/>
                </a:solidFill>
                <a:latin typeface="Arial" panose="020B0604020202020204" pitchFamily="34" charset="0"/>
              </a:defRPr>
            </a:lvl3pPr>
            <a:lvl4pPr marL="1600200" indent="-228600" eaLnBrk="0" hangingPunct="0">
              <a:spcBef>
                <a:spcPct val="20000"/>
              </a:spcBef>
              <a:buChar char="–"/>
              <a:defRPr sz="9800">
                <a:solidFill>
                  <a:schemeClr val="tx1"/>
                </a:solidFill>
                <a:latin typeface="Arial" panose="020B0604020202020204" pitchFamily="34" charset="0"/>
              </a:defRPr>
            </a:lvl4pPr>
            <a:lvl5pPr marL="2057400" indent="-228600" eaLnBrk="0" hangingPunct="0">
              <a:spcBef>
                <a:spcPct val="20000"/>
              </a:spcBef>
              <a:buChar char="»"/>
              <a:defRPr sz="98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98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98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98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9800">
                <a:solidFill>
                  <a:schemeClr val="tx1"/>
                </a:solidFill>
                <a:latin typeface="Arial" panose="020B0604020202020204" pitchFamily="34" charset="0"/>
              </a:defRPr>
            </a:lvl9pPr>
          </a:lstStyle>
          <a:p>
            <a:pPr eaLnBrk="1" hangingPunct="1">
              <a:spcBef>
                <a:spcPct val="0"/>
              </a:spcBef>
              <a:buFontTx/>
              <a:buNone/>
            </a:pPr>
            <a:r>
              <a:rPr lang="en-US" altLang="en-US" sz="1800" dirty="0"/>
              <a:t>12 July 0Z </a:t>
            </a:r>
          </a:p>
        </p:txBody>
      </p:sp>
      <p:pic>
        <p:nvPicPr>
          <p:cNvPr id="15" name="Picture 14">
            <a:extLst>
              <a:ext uri="{FF2B5EF4-FFF2-40B4-BE49-F238E27FC236}">
                <a16:creationId xmlns:a16="http://schemas.microsoft.com/office/drawing/2014/main" id="{807F53A5-CC99-4CD5-A188-41A02774873D}"/>
              </a:ext>
            </a:extLst>
          </p:cNvPr>
          <p:cNvPicPr>
            <a:picLocks noChangeAspect="1"/>
          </p:cNvPicPr>
          <p:nvPr/>
        </p:nvPicPr>
        <p:blipFill>
          <a:blip r:embed="rId8"/>
          <a:stretch>
            <a:fillRect/>
          </a:stretch>
        </p:blipFill>
        <p:spPr>
          <a:xfrm>
            <a:off x="-1" y="3734147"/>
            <a:ext cx="9135271" cy="1800838"/>
          </a:xfrm>
          <a:prstGeom prst="rect">
            <a:avLst/>
          </a:prstGeom>
        </p:spPr>
      </p:pic>
      <p:sp>
        <p:nvSpPr>
          <p:cNvPr id="16" name="TextBox 15">
            <a:extLst>
              <a:ext uri="{FF2B5EF4-FFF2-40B4-BE49-F238E27FC236}">
                <a16:creationId xmlns:a16="http://schemas.microsoft.com/office/drawing/2014/main" id="{D21AD917-43E2-401F-94F8-2B18B4B57218}"/>
              </a:ext>
            </a:extLst>
          </p:cNvPr>
          <p:cNvSpPr txBox="1"/>
          <p:nvPr/>
        </p:nvSpPr>
        <p:spPr>
          <a:xfrm>
            <a:off x="164840" y="-21173"/>
            <a:ext cx="8285365" cy="646331"/>
          </a:xfrm>
          <a:prstGeom prst="rect">
            <a:avLst/>
          </a:prstGeom>
          <a:noFill/>
        </p:spPr>
        <p:txBody>
          <a:bodyPr wrap="square" rtlCol="0">
            <a:spAutoFit/>
          </a:bodyPr>
          <a:lstStyle/>
          <a:p>
            <a:r>
              <a:rPr lang="en-US" dirty="0"/>
              <a:t>The boundary layer from July 9 through July 11, 2012 evolves in response to the sky brightness temperature:  </a:t>
            </a:r>
          </a:p>
        </p:txBody>
      </p:sp>
      <p:sp>
        <p:nvSpPr>
          <p:cNvPr id="18" name="TextBox 17">
            <a:extLst>
              <a:ext uri="{FF2B5EF4-FFF2-40B4-BE49-F238E27FC236}">
                <a16:creationId xmlns:a16="http://schemas.microsoft.com/office/drawing/2014/main" id="{E24EED2B-B86C-4918-92E9-91F9351D37A4}"/>
              </a:ext>
            </a:extLst>
          </p:cNvPr>
          <p:cNvSpPr txBox="1"/>
          <p:nvPr/>
        </p:nvSpPr>
        <p:spPr>
          <a:xfrm>
            <a:off x="8730" y="5526477"/>
            <a:ext cx="9126540" cy="1077218"/>
          </a:xfrm>
          <a:prstGeom prst="rect">
            <a:avLst/>
          </a:prstGeom>
          <a:noFill/>
        </p:spPr>
        <p:txBody>
          <a:bodyPr wrap="square" rtlCol="0">
            <a:spAutoFit/>
          </a:bodyPr>
          <a:lstStyle/>
          <a:p>
            <a:r>
              <a:rPr lang="en-US" altLang="en-US" sz="1600" dirty="0"/>
              <a:t>Polar Atmospheric Emitted Radiance Interferometer (PAERI) from the Washington State University:   Downwelling sky brightness temperature spectra showing cold sky temperatures in the 750-1250 cm</a:t>
            </a:r>
            <a:r>
              <a:rPr lang="en-US" altLang="en-US" sz="1600" baseline="30000" dirty="0"/>
              <a:t>-1</a:t>
            </a:r>
            <a:r>
              <a:rPr lang="en-US" altLang="en-US" sz="1600" dirty="0"/>
              <a:t> wavenumber bands on 8 and 9 July followed by much warmer brightness temperatures as the warm , cloudy air arrived aloft on 10 and 11 July.   (See Shupe et al., 2013 and all-sky camera images on slide 4).</a:t>
            </a:r>
            <a:endParaRPr lang="en-US" dirty="0"/>
          </a:p>
        </p:txBody>
      </p:sp>
      <p:cxnSp>
        <p:nvCxnSpPr>
          <p:cNvPr id="20" name="Straight Arrow Connector 19">
            <a:extLst>
              <a:ext uri="{FF2B5EF4-FFF2-40B4-BE49-F238E27FC236}">
                <a16:creationId xmlns:a16="http://schemas.microsoft.com/office/drawing/2014/main" id="{F76F29CD-D2DB-4308-99F3-7081148732A0}"/>
              </a:ext>
            </a:extLst>
          </p:cNvPr>
          <p:cNvCxnSpPr/>
          <p:nvPr/>
        </p:nvCxnSpPr>
        <p:spPr>
          <a:xfrm>
            <a:off x="1305339" y="2040835"/>
            <a:ext cx="1610139" cy="303474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E7F3C59-88B5-4172-AF15-3B88926FA118}"/>
              </a:ext>
            </a:extLst>
          </p:cNvPr>
          <p:cNvSpPr txBox="1"/>
          <p:nvPr/>
        </p:nvSpPr>
        <p:spPr>
          <a:xfrm>
            <a:off x="1174355" y="1768073"/>
            <a:ext cx="1188146" cy="369332"/>
          </a:xfrm>
          <a:prstGeom prst="rect">
            <a:avLst/>
          </a:prstGeom>
          <a:noFill/>
        </p:spPr>
        <p:txBody>
          <a:bodyPr wrap="none" rtlCol="0">
            <a:spAutoFit/>
          </a:bodyPr>
          <a:lstStyle/>
          <a:p>
            <a:r>
              <a:rPr lang="en-US" dirty="0">
                <a:solidFill>
                  <a:srgbClr val="C00000"/>
                </a:solidFill>
              </a:rPr>
              <a:t>Clear Skies</a:t>
            </a:r>
          </a:p>
        </p:txBody>
      </p:sp>
      <p:cxnSp>
        <p:nvCxnSpPr>
          <p:cNvPr id="22" name="Straight Arrow Connector 21">
            <a:extLst>
              <a:ext uri="{FF2B5EF4-FFF2-40B4-BE49-F238E27FC236}">
                <a16:creationId xmlns:a16="http://schemas.microsoft.com/office/drawing/2014/main" id="{740524E8-FAAB-4046-8CB9-63813FEBCE15}"/>
              </a:ext>
            </a:extLst>
          </p:cNvPr>
          <p:cNvCxnSpPr>
            <a:cxnSpLocks/>
          </p:cNvCxnSpPr>
          <p:nvPr/>
        </p:nvCxnSpPr>
        <p:spPr>
          <a:xfrm>
            <a:off x="5033268" y="2143844"/>
            <a:ext cx="2315062" cy="282342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F4A6B4F-8E57-457F-9D8F-59083DAA25D6}"/>
              </a:ext>
            </a:extLst>
          </p:cNvPr>
          <p:cNvSpPr txBox="1"/>
          <p:nvPr/>
        </p:nvSpPr>
        <p:spPr>
          <a:xfrm>
            <a:off x="5113857" y="1456732"/>
            <a:ext cx="1355560" cy="923330"/>
          </a:xfrm>
          <a:prstGeom prst="rect">
            <a:avLst/>
          </a:prstGeom>
          <a:noFill/>
        </p:spPr>
        <p:txBody>
          <a:bodyPr wrap="square" rtlCol="0">
            <a:spAutoFit/>
          </a:bodyPr>
          <a:lstStyle/>
          <a:p>
            <a:r>
              <a:rPr lang="en-US" dirty="0">
                <a:solidFill>
                  <a:srgbClr val="C00000"/>
                </a:solidFill>
              </a:rPr>
              <a:t>Thin, liquid water clouds</a:t>
            </a:r>
          </a:p>
        </p:txBody>
      </p:sp>
    </p:spTree>
    <p:extLst>
      <p:ext uri="{BB962C8B-B14F-4D97-AF65-F5344CB8AC3E}">
        <p14:creationId xmlns:p14="http://schemas.microsoft.com/office/powerpoint/2010/main" val="987725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DD923-ECF9-445D-B4A0-3517B411D87B}"/>
              </a:ext>
            </a:extLst>
          </p:cNvPr>
          <p:cNvSpPr/>
          <p:nvPr/>
        </p:nvSpPr>
        <p:spPr>
          <a:xfrm>
            <a:off x="441653" y="888804"/>
            <a:ext cx="7255445" cy="78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TextBox 2">
            <a:extLst>
              <a:ext uri="{FF2B5EF4-FFF2-40B4-BE49-F238E27FC236}">
                <a16:creationId xmlns:a16="http://schemas.microsoft.com/office/drawing/2014/main" id="{088AC462-6867-4F7C-AD98-09A54B70E94E}"/>
              </a:ext>
            </a:extLst>
          </p:cNvPr>
          <p:cNvSpPr txBox="1"/>
          <p:nvPr/>
        </p:nvSpPr>
        <p:spPr>
          <a:xfrm>
            <a:off x="315044" y="304029"/>
            <a:ext cx="7382054" cy="584775"/>
          </a:xfrm>
          <a:prstGeom prst="rect">
            <a:avLst/>
          </a:prstGeom>
          <a:noFill/>
        </p:spPr>
        <p:txBody>
          <a:bodyPr wrap="square" rtlCol="0">
            <a:spAutoFit/>
          </a:bodyPr>
          <a:lstStyle/>
          <a:p>
            <a:r>
              <a:rPr lang="en-US" sz="3200" dirty="0"/>
              <a:t>Where is all this leading?</a:t>
            </a:r>
          </a:p>
        </p:txBody>
      </p:sp>
      <p:sp>
        <p:nvSpPr>
          <p:cNvPr id="4" name="TextBox 3">
            <a:extLst>
              <a:ext uri="{FF2B5EF4-FFF2-40B4-BE49-F238E27FC236}">
                <a16:creationId xmlns:a16="http://schemas.microsoft.com/office/drawing/2014/main" id="{A9E8D1C5-73A7-4025-ADDB-FB629D455248}"/>
              </a:ext>
            </a:extLst>
          </p:cNvPr>
          <p:cNvSpPr txBox="1"/>
          <p:nvPr/>
        </p:nvSpPr>
        <p:spPr>
          <a:xfrm>
            <a:off x="441653" y="1193923"/>
            <a:ext cx="7382054"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t>A large-scale synoptic event, in this case an Atmospheric River was not confined to coastal areas but its moisture spread over the highest portions of the ice sheet  modifying the surface energy budget and surface winds and hence the boundary layer.</a:t>
            </a:r>
          </a:p>
          <a:p>
            <a:endParaRPr lang="en-US" sz="2800" dirty="0"/>
          </a:p>
          <a:p>
            <a:pPr marL="457200" indent="-457200">
              <a:buFont typeface="Arial" panose="020B0604020202020204" pitchFamily="34" charset="0"/>
              <a:buChar char="•"/>
            </a:pPr>
            <a:r>
              <a:rPr lang="en-US" sz="2800" dirty="0"/>
              <a:t>The question then is how often ARs impact Greenland and whether there are other extreme or unusual events affecting the high plateau.</a:t>
            </a:r>
          </a:p>
        </p:txBody>
      </p:sp>
    </p:spTree>
    <p:extLst>
      <p:ext uri="{BB962C8B-B14F-4D97-AF65-F5344CB8AC3E}">
        <p14:creationId xmlns:p14="http://schemas.microsoft.com/office/powerpoint/2010/main" val="506602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BBDBFD-CCAC-43C4-B129-59ADB1C413C6}"/>
              </a:ext>
            </a:extLst>
          </p:cNvPr>
          <p:cNvSpPr/>
          <p:nvPr/>
        </p:nvSpPr>
        <p:spPr>
          <a:xfrm>
            <a:off x="441653" y="888804"/>
            <a:ext cx="8076382" cy="98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TextBox 2">
            <a:extLst>
              <a:ext uri="{FF2B5EF4-FFF2-40B4-BE49-F238E27FC236}">
                <a16:creationId xmlns:a16="http://schemas.microsoft.com/office/drawing/2014/main" id="{6BF77AC9-08F0-49CE-A19A-D201B7B11464}"/>
              </a:ext>
            </a:extLst>
          </p:cNvPr>
          <p:cNvSpPr txBox="1"/>
          <p:nvPr/>
        </p:nvSpPr>
        <p:spPr>
          <a:xfrm>
            <a:off x="315044" y="304029"/>
            <a:ext cx="7382054" cy="584775"/>
          </a:xfrm>
          <a:prstGeom prst="rect">
            <a:avLst/>
          </a:prstGeom>
          <a:noFill/>
        </p:spPr>
        <p:txBody>
          <a:bodyPr wrap="square" rtlCol="0">
            <a:spAutoFit/>
          </a:bodyPr>
          <a:lstStyle/>
          <a:p>
            <a:r>
              <a:rPr lang="en-US" sz="3200" dirty="0"/>
              <a:t>A bit of a review:</a:t>
            </a:r>
          </a:p>
        </p:txBody>
      </p:sp>
      <p:sp>
        <p:nvSpPr>
          <p:cNvPr id="4" name="TextBox 3">
            <a:extLst>
              <a:ext uri="{FF2B5EF4-FFF2-40B4-BE49-F238E27FC236}">
                <a16:creationId xmlns:a16="http://schemas.microsoft.com/office/drawing/2014/main" id="{94390A3E-E7C2-4256-B066-1099DE98EE9D}"/>
              </a:ext>
            </a:extLst>
          </p:cNvPr>
          <p:cNvSpPr txBox="1"/>
          <p:nvPr/>
        </p:nvSpPr>
        <p:spPr>
          <a:xfrm>
            <a:off x="533911" y="1071238"/>
            <a:ext cx="8143462" cy="1964640"/>
          </a:xfrm>
          <a:prstGeom prst="rect">
            <a:avLst/>
          </a:prstGeom>
          <a:noFill/>
        </p:spPr>
        <p:txBody>
          <a:bodyPr wrap="square" rtlCol="0">
            <a:spAutoFit/>
          </a:bodyPr>
          <a:lstStyle/>
          <a:p>
            <a:pPr marL="214313" indent="-214313">
              <a:spcAft>
                <a:spcPts val="1350"/>
              </a:spcAft>
              <a:buSzPct val="200000"/>
              <a:buFont typeface="Arial" panose="020B0604020202020204" pitchFamily="34" charset="0"/>
              <a:buChar char="•"/>
            </a:pPr>
            <a:r>
              <a:rPr lang="en-US" sz="2200" dirty="0"/>
              <a:t>An atmospheric river (AR) and a continental heat anomaly played a key role in the melting of the ice sheet in 2012 and 1889  (</a:t>
            </a:r>
            <a:r>
              <a:rPr lang="en-US" sz="2200" i="1" dirty="0"/>
              <a:t>Neff et al. 2014</a:t>
            </a:r>
            <a:r>
              <a:rPr lang="en-US" sz="2200" dirty="0"/>
              <a:t>). </a:t>
            </a:r>
          </a:p>
          <a:p>
            <a:pPr marL="214313" indent="-214313">
              <a:spcAft>
                <a:spcPts val="1350"/>
              </a:spcAft>
              <a:buSzPct val="200000"/>
              <a:buFont typeface="Arial" panose="020B0604020202020204" pitchFamily="34" charset="0"/>
              <a:buChar char="•"/>
            </a:pPr>
            <a:r>
              <a:rPr lang="en-US" sz="2200" dirty="0"/>
              <a:t>Water vapor isotopic analysis identified the primary moisture source during this event as the subtropical Atlantic (</a:t>
            </a:r>
            <a:r>
              <a:rPr lang="en-US" sz="2200" i="1" dirty="0"/>
              <a:t>Bonne et al. 2015</a:t>
            </a:r>
            <a:r>
              <a:rPr lang="en-US" sz="2200" dirty="0"/>
              <a:t>).</a:t>
            </a:r>
          </a:p>
        </p:txBody>
      </p:sp>
      <p:sp>
        <p:nvSpPr>
          <p:cNvPr id="5" name="TextBox 4">
            <a:extLst>
              <a:ext uri="{FF2B5EF4-FFF2-40B4-BE49-F238E27FC236}">
                <a16:creationId xmlns:a16="http://schemas.microsoft.com/office/drawing/2014/main" id="{836B7D87-98AA-446E-97E9-470C7A5AFB72}"/>
              </a:ext>
            </a:extLst>
          </p:cNvPr>
          <p:cNvSpPr txBox="1"/>
          <p:nvPr/>
        </p:nvSpPr>
        <p:spPr>
          <a:xfrm>
            <a:off x="627168" y="3183047"/>
            <a:ext cx="7890867" cy="2333972"/>
          </a:xfrm>
          <a:prstGeom prst="rect">
            <a:avLst/>
          </a:prstGeom>
          <a:noFill/>
        </p:spPr>
        <p:txBody>
          <a:bodyPr wrap="square" rtlCol="0">
            <a:spAutoFit/>
          </a:bodyPr>
          <a:lstStyle/>
          <a:p>
            <a:pPr marL="214313" indent="-214313">
              <a:spcAft>
                <a:spcPts val="1350"/>
              </a:spcAft>
              <a:buSzPct val="200000"/>
              <a:buFont typeface="Arial" panose="020B0604020202020204" pitchFamily="34" charset="0"/>
              <a:buChar char="•"/>
            </a:pPr>
            <a:r>
              <a:rPr lang="en-US" sz="2200" dirty="0"/>
              <a:t>Recent results suggest that the frequency of ARs impacting Greenland has increased since about 2000. (</a:t>
            </a:r>
            <a:r>
              <a:rPr lang="en-US" sz="2200" i="1" dirty="0"/>
              <a:t>Mattingly et al., 2018</a:t>
            </a:r>
            <a:r>
              <a:rPr lang="en-US" sz="2200" dirty="0"/>
              <a:t>)</a:t>
            </a:r>
          </a:p>
          <a:p>
            <a:pPr marL="214313" indent="-214313">
              <a:spcAft>
                <a:spcPts val="1350"/>
              </a:spcAft>
              <a:buSzPct val="200000"/>
              <a:buFont typeface="Arial" panose="020B0604020202020204" pitchFamily="34" charset="0"/>
              <a:buChar char="•"/>
            </a:pPr>
            <a:r>
              <a:rPr lang="en-US" sz="2200" dirty="0">
                <a:solidFill>
                  <a:srgbClr val="C00000"/>
                </a:solidFill>
              </a:rPr>
              <a:t>A major (10% of annual loss) coastal Greenland rain/melting discharge event occurred over four days in late August 2011 (Doyle et al. 2015, </a:t>
            </a:r>
            <a:r>
              <a:rPr lang="en-US" sz="2400" i="1" dirty="0">
                <a:solidFill>
                  <a:srgbClr val="C00000"/>
                </a:solidFill>
              </a:rPr>
              <a:t>Nat. Geoscience</a:t>
            </a:r>
            <a:r>
              <a:rPr lang="en-US" sz="2200" dirty="0">
                <a:solidFill>
                  <a:srgbClr val="C00000"/>
                </a:solidFill>
              </a:rPr>
              <a:t>).</a:t>
            </a:r>
          </a:p>
        </p:txBody>
      </p:sp>
      <p:sp>
        <p:nvSpPr>
          <p:cNvPr id="6" name="TextBox 5">
            <a:extLst>
              <a:ext uri="{FF2B5EF4-FFF2-40B4-BE49-F238E27FC236}">
                <a16:creationId xmlns:a16="http://schemas.microsoft.com/office/drawing/2014/main" id="{892872B3-1DC8-4E5E-B855-E45DE5B5EEA3}"/>
              </a:ext>
            </a:extLst>
          </p:cNvPr>
          <p:cNvSpPr txBox="1"/>
          <p:nvPr/>
        </p:nvSpPr>
        <p:spPr>
          <a:xfrm>
            <a:off x="571311" y="5517982"/>
            <a:ext cx="7252628" cy="769441"/>
          </a:xfrm>
          <a:prstGeom prst="rect">
            <a:avLst/>
          </a:prstGeom>
          <a:noFill/>
        </p:spPr>
        <p:txBody>
          <a:bodyPr wrap="square" rtlCol="0">
            <a:spAutoFit/>
          </a:bodyPr>
          <a:lstStyle/>
          <a:p>
            <a:pPr marL="214313" indent="-214313">
              <a:spcAft>
                <a:spcPts val="1350"/>
              </a:spcAft>
              <a:buSzPct val="200000"/>
              <a:buFont typeface="Arial" panose="020B0604020202020204" pitchFamily="34" charset="0"/>
              <a:buChar char="•"/>
            </a:pPr>
            <a:r>
              <a:rPr lang="en-US" sz="2200" dirty="0">
                <a:solidFill>
                  <a:srgbClr val="C00000"/>
                </a:solidFill>
              </a:rPr>
              <a:t>This August event was initiated by an AR (Neff 2018, </a:t>
            </a:r>
            <a:r>
              <a:rPr lang="en-US" sz="2200" i="1" dirty="0">
                <a:solidFill>
                  <a:srgbClr val="C00000"/>
                </a:solidFill>
              </a:rPr>
              <a:t>Nat. </a:t>
            </a:r>
            <a:r>
              <a:rPr lang="en-US" sz="2200" i="1" dirty="0" err="1">
                <a:solidFill>
                  <a:srgbClr val="C00000"/>
                </a:solidFill>
              </a:rPr>
              <a:t>Clim</a:t>
            </a:r>
            <a:r>
              <a:rPr lang="en-US" sz="2200" i="1" dirty="0">
                <a:solidFill>
                  <a:srgbClr val="C00000"/>
                </a:solidFill>
              </a:rPr>
              <a:t>. Change</a:t>
            </a:r>
            <a:r>
              <a:rPr lang="en-US" sz="2200" dirty="0">
                <a:solidFill>
                  <a:srgbClr val="C00000"/>
                </a:solidFill>
              </a:rPr>
              <a:t>).</a:t>
            </a:r>
          </a:p>
        </p:txBody>
      </p:sp>
    </p:spTree>
    <p:extLst>
      <p:ext uri="{BB962C8B-B14F-4D97-AF65-F5344CB8AC3E}">
        <p14:creationId xmlns:p14="http://schemas.microsoft.com/office/powerpoint/2010/main" val="279461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D91B51-D7B2-4967-B966-F494125163C4}"/>
              </a:ext>
            </a:extLst>
          </p:cNvPr>
          <p:cNvSpPr/>
          <p:nvPr/>
        </p:nvSpPr>
        <p:spPr>
          <a:xfrm>
            <a:off x="533809" y="2350135"/>
            <a:ext cx="8076382" cy="98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TextBox 2">
            <a:extLst>
              <a:ext uri="{FF2B5EF4-FFF2-40B4-BE49-F238E27FC236}">
                <a16:creationId xmlns:a16="http://schemas.microsoft.com/office/drawing/2014/main" id="{26B91E88-5735-459D-ABA6-BBB4A22B090F}"/>
              </a:ext>
            </a:extLst>
          </p:cNvPr>
          <p:cNvSpPr txBox="1"/>
          <p:nvPr/>
        </p:nvSpPr>
        <p:spPr>
          <a:xfrm>
            <a:off x="407200" y="1765360"/>
            <a:ext cx="7382054" cy="584775"/>
          </a:xfrm>
          <a:prstGeom prst="rect">
            <a:avLst/>
          </a:prstGeom>
          <a:noFill/>
        </p:spPr>
        <p:txBody>
          <a:bodyPr wrap="square" rtlCol="0">
            <a:spAutoFit/>
          </a:bodyPr>
          <a:lstStyle/>
          <a:p>
            <a:r>
              <a:rPr lang="en-US" sz="3200" dirty="0"/>
              <a:t>Climatology</a:t>
            </a:r>
          </a:p>
        </p:txBody>
      </p:sp>
      <p:sp>
        <p:nvSpPr>
          <p:cNvPr id="4" name="TextBox 3">
            <a:extLst>
              <a:ext uri="{FF2B5EF4-FFF2-40B4-BE49-F238E27FC236}">
                <a16:creationId xmlns:a16="http://schemas.microsoft.com/office/drawing/2014/main" id="{2270B57C-04FA-4958-BBB5-9C68825BD4B4}"/>
              </a:ext>
            </a:extLst>
          </p:cNvPr>
          <p:cNvSpPr txBox="1"/>
          <p:nvPr/>
        </p:nvSpPr>
        <p:spPr>
          <a:xfrm>
            <a:off x="533809" y="3033757"/>
            <a:ext cx="8042483" cy="1938992"/>
          </a:xfrm>
          <a:prstGeom prst="rect">
            <a:avLst/>
          </a:prstGeom>
          <a:noFill/>
        </p:spPr>
        <p:txBody>
          <a:bodyPr wrap="square" rtlCol="0">
            <a:spAutoFit/>
          </a:bodyPr>
          <a:lstStyle/>
          <a:p>
            <a:r>
              <a:rPr lang="en-US" sz="2000" dirty="0"/>
              <a:t>Given the impacts of ARs on Greenland – from coastal areas and the subsequent transport of moisture over the ice sheet we created a climatology from reanalysis data at points just west of Greenland following results from Mattingly et al. (2018) for increased melting and Liu and Barnes (2015) for increased transport along the west coast during periods of anticyclonic wave breaking.</a:t>
            </a:r>
          </a:p>
        </p:txBody>
      </p:sp>
    </p:spTree>
    <p:extLst>
      <p:ext uri="{BB962C8B-B14F-4D97-AF65-F5344CB8AC3E}">
        <p14:creationId xmlns:p14="http://schemas.microsoft.com/office/powerpoint/2010/main" val="10445047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2423</TotalTime>
  <Words>1841</Words>
  <Application>Microsoft Office PowerPoint</Application>
  <PresentationFormat>On-screen Show (4:3)</PresentationFormat>
  <Paragraphs>144</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Frodo</dc:creator>
  <cp:lastModifiedBy>Frodo</cp:lastModifiedBy>
  <cp:revision>38</cp:revision>
  <dcterms:created xsi:type="dcterms:W3CDTF">2020-04-30T14:51:20Z</dcterms:created>
  <dcterms:modified xsi:type="dcterms:W3CDTF">2020-05-03T12:31:17Z</dcterms:modified>
</cp:coreProperties>
</file>