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58" r:id="rId5"/>
    <p:sldId id="262" r:id="rId6"/>
    <p:sldId id="259" r:id="rId7"/>
    <p:sldId id="263" r:id="rId8"/>
    <p:sldId id="265" r:id="rId9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0" d="100"/>
          <a:sy n="110" d="100"/>
        </p:scale>
        <p:origin x="-1560" y="-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BFAE-5067-4DFB-8DBB-D015923EB92B}" type="datetimeFigureOut">
              <a:rPr lang="sv-SE" smtClean="0"/>
              <a:t>2020-05-05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9E6E-9994-44AF-BFF6-97523267ED6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3323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BFAE-5067-4DFB-8DBB-D015923EB92B}" type="datetimeFigureOut">
              <a:rPr lang="sv-SE" smtClean="0"/>
              <a:t>2020-05-05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9E6E-9994-44AF-BFF6-97523267ED6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7803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BFAE-5067-4DFB-8DBB-D015923EB92B}" type="datetimeFigureOut">
              <a:rPr lang="sv-SE" smtClean="0"/>
              <a:t>2020-05-05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9E6E-9994-44AF-BFF6-97523267ED6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1885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BFAE-5067-4DFB-8DBB-D015923EB92B}" type="datetimeFigureOut">
              <a:rPr lang="sv-SE" smtClean="0"/>
              <a:t>2020-05-05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9E6E-9994-44AF-BFF6-97523267ED6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2355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BFAE-5067-4DFB-8DBB-D015923EB92B}" type="datetimeFigureOut">
              <a:rPr lang="sv-SE" smtClean="0"/>
              <a:t>2020-05-05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9E6E-9994-44AF-BFF6-97523267ED6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4638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BFAE-5067-4DFB-8DBB-D015923EB92B}" type="datetimeFigureOut">
              <a:rPr lang="sv-SE" smtClean="0"/>
              <a:t>2020-05-05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9E6E-9994-44AF-BFF6-97523267ED6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7052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BFAE-5067-4DFB-8DBB-D015923EB92B}" type="datetimeFigureOut">
              <a:rPr lang="sv-SE" smtClean="0"/>
              <a:t>2020-05-05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9E6E-9994-44AF-BFF6-97523267ED6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3406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BFAE-5067-4DFB-8DBB-D015923EB92B}" type="datetimeFigureOut">
              <a:rPr lang="sv-SE" smtClean="0"/>
              <a:t>2020-05-05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9E6E-9994-44AF-BFF6-97523267ED6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9402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BFAE-5067-4DFB-8DBB-D015923EB92B}" type="datetimeFigureOut">
              <a:rPr lang="sv-SE" smtClean="0"/>
              <a:t>2020-05-05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9E6E-9994-44AF-BFF6-97523267ED6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9918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BFAE-5067-4DFB-8DBB-D015923EB92B}" type="datetimeFigureOut">
              <a:rPr lang="sv-SE" smtClean="0"/>
              <a:t>2020-05-05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9E6E-9994-44AF-BFF6-97523267ED6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1681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BFAE-5067-4DFB-8DBB-D015923EB92B}" type="datetimeFigureOut">
              <a:rPr lang="sv-SE" smtClean="0"/>
              <a:t>2020-05-05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9E6E-9994-44AF-BFF6-97523267ED6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6575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ABFAE-5067-4DFB-8DBB-D015923EB92B}" type="datetimeFigureOut">
              <a:rPr lang="sv-SE" smtClean="0"/>
              <a:t>2020-05-05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D9E6E-9994-44AF-BFF6-97523267ED6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3776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3608" y="404664"/>
            <a:ext cx="72008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latin typeface="Comic Sans MS" panose="030F0702030302020204" pitchFamily="66" charset="0"/>
              </a:rPr>
              <a:t>Living up to the Hype(-</a:t>
            </a:r>
            <a:r>
              <a:rPr lang="en-GB" sz="1600" b="1" dirty="0" err="1">
                <a:latin typeface="Comic Sans MS" panose="030F0702030302020204" pitchFamily="66" charset="0"/>
              </a:rPr>
              <a:t>rion</a:t>
            </a:r>
            <a:r>
              <a:rPr lang="en-GB" sz="1600" b="1" dirty="0">
                <a:latin typeface="Comic Sans MS" panose="030F0702030302020204" pitchFamily="66" charset="0"/>
              </a:rPr>
              <a:t>)! – observations on ion microprobe geochronology using a high-brightness oxygen plasma source</a:t>
            </a:r>
            <a:r>
              <a:rPr lang="en-GB" sz="1600" b="1" dirty="0" smtClean="0">
                <a:latin typeface="Comic Sans MS" panose="030F0702030302020204" pitchFamily="66" charset="0"/>
              </a:rPr>
              <a:t>.</a:t>
            </a:r>
          </a:p>
          <a:p>
            <a:pPr algn="ctr"/>
            <a:endParaRPr lang="sv-SE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cap="small" dirty="0" smtClean="0">
                <a:latin typeface="Comic Sans MS" panose="030F0702030302020204" pitchFamily="66" charset="0"/>
              </a:rPr>
              <a:t>Martin J. Whitehouse &amp; Heejin Jeon</a:t>
            </a:r>
            <a:endParaRPr lang="en-GB" sz="1400" cap="small" baseline="30000" dirty="0" smtClean="0">
              <a:latin typeface="Comic Sans MS" panose="030F0702030302020204" pitchFamily="66" charset="0"/>
            </a:endParaRPr>
          </a:p>
          <a:p>
            <a:pPr algn="ctr"/>
            <a:endParaRPr lang="sv-SE" sz="1400" cap="small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1400" dirty="0" smtClean="0">
                <a:latin typeface="Comic Sans MS" panose="030F0702030302020204" pitchFamily="66" charset="0"/>
              </a:rPr>
              <a:t>Swedish Museum of Natural History, Stockholm, Sweden, martin.whitehouse@nrm.se</a:t>
            </a:r>
            <a:endParaRPr lang="sv-SE" sz="1400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72097" y="2708920"/>
            <a:ext cx="4716113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>
                <a:latin typeface="Comic Sans MS" panose="030F0702030302020204" pitchFamily="66" charset="0"/>
              </a:rPr>
              <a:t>Implementation </a:t>
            </a:r>
            <a:r>
              <a:rPr lang="sv-SE" sz="1400" dirty="0" err="1" smtClean="0">
                <a:latin typeface="Comic Sans MS" panose="030F0702030302020204" pitchFamily="66" charset="0"/>
              </a:rPr>
              <a:t>of</a:t>
            </a:r>
            <a:r>
              <a:rPr lang="sv-SE" sz="1400" dirty="0" smtClean="0">
                <a:latin typeface="Comic Sans MS" panose="030F0702030302020204" pitchFamily="66" charset="0"/>
              </a:rPr>
              <a:t> </a:t>
            </a:r>
            <a:r>
              <a:rPr lang="sv-SE" sz="1400" dirty="0" err="1" smtClean="0">
                <a:latin typeface="Comic Sans MS" panose="030F0702030302020204" pitchFamily="66" charset="0"/>
              </a:rPr>
              <a:t>high-brightness</a:t>
            </a:r>
            <a:r>
              <a:rPr lang="sv-SE" sz="1400" dirty="0" smtClean="0">
                <a:latin typeface="Comic Sans MS" panose="030F0702030302020204" pitchFamily="66" charset="0"/>
              </a:rPr>
              <a:t> </a:t>
            </a:r>
            <a:r>
              <a:rPr lang="sv-SE" sz="1400" dirty="0" err="1" smtClean="0">
                <a:latin typeface="Comic Sans MS" panose="030F0702030302020204" pitchFamily="66" charset="0"/>
              </a:rPr>
              <a:t>Hyperion</a:t>
            </a:r>
            <a:r>
              <a:rPr lang="sv-SE" sz="1400" dirty="0" smtClean="0">
                <a:latin typeface="Comic Sans MS" panose="030F0702030302020204" pitchFamily="66" charset="0"/>
              </a:rPr>
              <a:t> H201 RF plasma oxygen </a:t>
            </a:r>
            <a:r>
              <a:rPr lang="sv-SE" sz="1400" dirty="0" err="1" smtClean="0">
                <a:latin typeface="Comic Sans MS" panose="030F0702030302020204" pitchFamily="66" charset="0"/>
              </a:rPr>
              <a:t>ion</a:t>
            </a:r>
            <a:r>
              <a:rPr lang="sv-SE" sz="1400" dirty="0" smtClean="0">
                <a:latin typeface="Comic Sans MS" panose="030F0702030302020204" pitchFamily="66" charset="0"/>
              </a:rPr>
              <a:t> source on </a:t>
            </a:r>
            <a:r>
              <a:rPr lang="sv-SE" sz="1400" dirty="0" err="1" smtClean="0">
                <a:latin typeface="Comic Sans MS" panose="030F0702030302020204" pitchFamily="66" charset="0"/>
              </a:rPr>
              <a:t>large-geometry</a:t>
            </a:r>
            <a:r>
              <a:rPr lang="sv-SE" sz="1400" dirty="0" smtClean="0">
                <a:latin typeface="Comic Sans MS" panose="030F0702030302020204" pitchFamily="66" charset="0"/>
              </a:rPr>
              <a:t> IMS1270/1280/1300 instruments </a:t>
            </a:r>
            <a:r>
              <a:rPr lang="sv-SE" sz="1400" dirty="0" err="1" smtClean="0">
                <a:latin typeface="Comic Sans MS" panose="030F0702030302020204" pitchFamily="66" charset="0"/>
              </a:rPr>
              <a:t>should</a:t>
            </a:r>
            <a:r>
              <a:rPr lang="sv-SE" sz="1400" dirty="0" smtClean="0">
                <a:latin typeface="Comic Sans MS" panose="030F0702030302020204" pitchFamily="66" charset="0"/>
              </a:rPr>
              <a:t> </a:t>
            </a:r>
            <a:r>
              <a:rPr lang="sv-SE" sz="1400" dirty="0" err="1" smtClean="0">
                <a:latin typeface="Comic Sans MS" panose="030F0702030302020204" pitchFamily="66" charset="0"/>
              </a:rPr>
              <a:t>have</a:t>
            </a:r>
            <a:r>
              <a:rPr lang="sv-SE" sz="1400" dirty="0" smtClean="0">
                <a:latin typeface="Comic Sans MS" panose="030F0702030302020204" pitchFamily="66" charset="0"/>
              </a:rPr>
              <a:t> </a:t>
            </a:r>
            <a:r>
              <a:rPr lang="sv-SE" sz="1400" u="sng" dirty="0" err="1" smtClean="0">
                <a:latin typeface="Comic Sans MS" panose="030F0702030302020204" pitchFamily="66" charset="0"/>
              </a:rPr>
              <a:t>significant</a:t>
            </a:r>
            <a:r>
              <a:rPr lang="sv-SE" sz="1400" dirty="0" smtClean="0">
                <a:latin typeface="Comic Sans MS" panose="030F0702030302020204" pitchFamily="66" charset="0"/>
              </a:rPr>
              <a:t> </a:t>
            </a:r>
            <a:r>
              <a:rPr lang="sv-SE" sz="1400" dirty="0" err="1" smtClean="0">
                <a:latin typeface="Comic Sans MS" panose="030F0702030302020204" pitchFamily="66" charset="0"/>
              </a:rPr>
              <a:t>advantages</a:t>
            </a:r>
            <a:r>
              <a:rPr lang="sv-SE" sz="1400" dirty="0" smtClean="0">
                <a:latin typeface="Comic Sans MS" panose="030F0702030302020204" pitchFamily="66" charset="0"/>
              </a:rPr>
              <a:t> over the </a:t>
            </a:r>
            <a:r>
              <a:rPr lang="sv-SE" sz="1400" dirty="0" err="1" smtClean="0">
                <a:latin typeface="Comic Sans MS" panose="030F0702030302020204" pitchFamily="66" charset="0"/>
              </a:rPr>
              <a:t>duoplasmatron</a:t>
            </a:r>
            <a:r>
              <a:rPr lang="sv-SE" sz="1400" dirty="0" smtClean="0">
                <a:latin typeface="Comic Sans MS" panose="030F0702030302020204" pitchFamily="66" charset="0"/>
              </a:rPr>
              <a:t> for </a:t>
            </a:r>
            <a:r>
              <a:rPr lang="sv-SE" sz="1400" dirty="0" err="1" smtClean="0">
                <a:latin typeface="Comic Sans MS" panose="030F0702030302020204" pitchFamily="66" charset="0"/>
              </a:rPr>
              <a:t>geochronology</a:t>
            </a:r>
            <a:r>
              <a:rPr lang="sv-SE" sz="1400" dirty="0" smtClean="0">
                <a:latin typeface="Comic Sans MS" panose="030F0702030302020204" pitchFamily="66" charset="0"/>
              </a:rPr>
              <a:t> in U-</a:t>
            </a:r>
            <a:r>
              <a:rPr lang="sv-SE" sz="1400" dirty="0" err="1" smtClean="0">
                <a:latin typeface="Comic Sans MS" panose="030F0702030302020204" pitchFamily="66" charset="0"/>
              </a:rPr>
              <a:t>bearing</a:t>
            </a:r>
            <a:r>
              <a:rPr lang="sv-SE" sz="1400" dirty="0" smtClean="0">
                <a:latin typeface="Comic Sans MS" panose="030F0702030302020204" pitchFamily="66" charset="0"/>
              </a:rPr>
              <a:t> minerals. </a:t>
            </a:r>
            <a:r>
              <a:rPr lang="sv-SE" sz="1400" dirty="0" err="1" smtClean="0">
                <a:latin typeface="Comic Sans MS" panose="030F0702030302020204" pitchFamily="66" charset="0"/>
              </a:rPr>
              <a:t>Notably</a:t>
            </a:r>
            <a:r>
              <a:rPr lang="sv-SE" sz="1400" dirty="0" smtClean="0">
                <a:latin typeface="Comic Sans MS" panose="030F0702030302020204" pitchFamily="66" charset="0"/>
              </a:rPr>
              <a:t>:</a:t>
            </a:r>
          </a:p>
          <a:p>
            <a:endParaRPr lang="sv-SE" sz="14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>
                <a:latin typeface="Comic Sans MS" panose="030F0702030302020204" pitchFamily="66" charset="0"/>
              </a:rPr>
              <a:t>Ca. 3x </a:t>
            </a:r>
            <a:r>
              <a:rPr lang="sv-SE" sz="1400" dirty="0" err="1" smtClean="0">
                <a:latin typeface="Comic Sans MS" panose="030F0702030302020204" pitchFamily="66" charset="0"/>
              </a:rPr>
              <a:t>brightness</a:t>
            </a:r>
            <a:r>
              <a:rPr lang="sv-SE" sz="1400" dirty="0" smtClean="0">
                <a:latin typeface="Comic Sans MS" panose="030F0702030302020204" pitchFamily="66" charset="0"/>
              </a:rPr>
              <a:t> in O2-, 10x in O-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err="1" smtClean="0">
                <a:latin typeface="Comic Sans MS" panose="030F0702030302020204" pitchFamily="66" charset="0"/>
              </a:rPr>
              <a:t>Maintenance</a:t>
            </a:r>
            <a:r>
              <a:rPr lang="sv-SE" sz="1400" dirty="0" smtClean="0">
                <a:latin typeface="Comic Sans MS" panose="030F0702030302020204" pitchFamily="66" charset="0"/>
              </a:rPr>
              <a:t> </a:t>
            </a:r>
            <a:r>
              <a:rPr lang="sv-SE" sz="1400" dirty="0" err="1" smtClean="0">
                <a:latin typeface="Comic Sans MS" panose="030F0702030302020204" pitchFamily="66" charset="0"/>
              </a:rPr>
              <a:t>free</a:t>
            </a:r>
            <a:r>
              <a:rPr lang="sv-SE" sz="1400" dirty="0" smtClean="0">
                <a:latin typeface="Comic Sans MS" panose="030F0702030302020204" pitchFamily="66" charset="0"/>
              </a:rPr>
              <a:t> over long periods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err="1" smtClean="0">
                <a:latin typeface="Comic Sans MS" panose="030F0702030302020204" pitchFamily="66" charset="0"/>
              </a:rPr>
              <a:t>Spectacular</a:t>
            </a:r>
            <a:r>
              <a:rPr lang="sv-SE" sz="1400" dirty="0" smtClean="0">
                <a:latin typeface="Comic Sans MS" panose="030F0702030302020204" pitchFamily="66" charset="0"/>
              </a:rPr>
              <a:t> long-term </a:t>
            </a:r>
            <a:r>
              <a:rPr lang="sv-SE" sz="1400" dirty="0" err="1" smtClean="0">
                <a:latin typeface="Comic Sans MS" panose="030F0702030302020204" pitchFamily="66" charset="0"/>
              </a:rPr>
              <a:t>beam</a:t>
            </a:r>
            <a:r>
              <a:rPr lang="sv-SE" sz="1400" dirty="0" smtClean="0">
                <a:latin typeface="Comic Sans MS" panose="030F0702030302020204" pitchFamily="66" charset="0"/>
              </a:rPr>
              <a:t> </a:t>
            </a:r>
            <a:r>
              <a:rPr lang="sv-SE" sz="1400" dirty="0" err="1" smtClean="0">
                <a:latin typeface="Comic Sans MS" panose="030F0702030302020204" pitchFamily="66" charset="0"/>
              </a:rPr>
              <a:t>stability</a:t>
            </a:r>
            <a:endParaRPr lang="sv-SE" sz="1400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400" dirty="0">
              <a:latin typeface="Comic Sans MS" panose="030F0702030302020204" pitchFamily="66" charset="0"/>
            </a:endParaRPr>
          </a:p>
          <a:p>
            <a:r>
              <a:rPr lang="sv-SE" sz="1400" dirty="0" smtClean="0">
                <a:latin typeface="Comic Sans MS" panose="030F0702030302020204" pitchFamily="66" charset="0"/>
              </a:rPr>
              <a:t>So, </a:t>
            </a:r>
            <a:r>
              <a:rPr lang="sv-SE" sz="1400" dirty="0" err="1" smtClean="0">
                <a:latin typeface="Comic Sans MS" panose="030F0702030302020204" pitchFamily="66" charset="0"/>
              </a:rPr>
              <a:t>improved</a:t>
            </a:r>
            <a:r>
              <a:rPr lang="sv-SE" sz="1400" dirty="0" smtClean="0">
                <a:latin typeface="Comic Sans MS" panose="030F0702030302020204" pitchFamily="66" charset="0"/>
              </a:rPr>
              <a:t> spatial (lateral) resolution and/or faster, </a:t>
            </a:r>
            <a:r>
              <a:rPr lang="sv-SE" sz="1400" dirty="0" err="1" smtClean="0">
                <a:latin typeface="Comic Sans MS" panose="030F0702030302020204" pitchFamily="66" charset="0"/>
              </a:rPr>
              <a:t>more</a:t>
            </a:r>
            <a:r>
              <a:rPr lang="sv-SE" sz="1400" dirty="0" smtClean="0">
                <a:latin typeface="Comic Sans MS" panose="030F0702030302020204" pitchFamily="66" charset="0"/>
              </a:rPr>
              <a:t> precise </a:t>
            </a:r>
            <a:r>
              <a:rPr lang="sv-SE" sz="1400" dirty="0" err="1" smtClean="0">
                <a:latin typeface="Comic Sans MS" panose="030F0702030302020204" pitchFamily="66" charset="0"/>
              </a:rPr>
              <a:t>analysis</a:t>
            </a:r>
            <a:r>
              <a:rPr lang="sv-SE" sz="1400" dirty="0" smtClean="0">
                <a:latin typeface="Comic Sans MS" panose="030F0702030302020204" pitchFamily="66" charset="0"/>
              </a:rPr>
              <a:t>.</a:t>
            </a:r>
          </a:p>
          <a:p>
            <a:endParaRPr lang="sv-SE" sz="1400" dirty="0" smtClean="0">
              <a:latin typeface="Comic Sans MS" panose="030F0702030302020204" pitchFamily="66" charset="0"/>
            </a:endParaRPr>
          </a:p>
          <a:p>
            <a:r>
              <a:rPr lang="sv-SE" sz="1400" dirty="0" smtClean="0">
                <a:latin typeface="Comic Sans MS" panose="030F0702030302020204" pitchFamily="66" charset="0"/>
              </a:rPr>
              <a:t>No </a:t>
            </a:r>
            <a:r>
              <a:rPr lang="sv-SE" sz="1400" dirty="0" err="1" smtClean="0">
                <a:latin typeface="Comic Sans MS" panose="030F0702030302020204" pitchFamily="66" charset="0"/>
              </a:rPr>
              <a:t>brainer</a:t>
            </a:r>
            <a:r>
              <a:rPr lang="sv-SE" sz="1400" dirty="0" smtClean="0">
                <a:latin typeface="Comic Sans MS" panose="030F0702030302020204" pitchFamily="66" charset="0"/>
              </a:rPr>
              <a:t>, right? Read on …</a:t>
            </a:r>
            <a:endParaRPr lang="sv-SE" dirty="0" smtClean="0"/>
          </a:p>
          <a:p>
            <a:endParaRPr lang="sv-SE" dirty="0"/>
          </a:p>
        </p:txBody>
      </p:sp>
      <p:sp>
        <p:nvSpPr>
          <p:cNvPr id="13" name="TextBox 12"/>
          <p:cNvSpPr txBox="1"/>
          <p:nvPr/>
        </p:nvSpPr>
        <p:spPr>
          <a:xfrm>
            <a:off x="511867" y="6021288"/>
            <a:ext cx="2808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i="1" dirty="0" smtClean="0"/>
              <a:t>Oregon </a:t>
            </a:r>
            <a:r>
              <a:rPr lang="sv-SE" sz="1200" i="1" dirty="0" err="1" smtClean="0"/>
              <a:t>Physics</a:t>
            </a:r>
            <a:r>
              <a:rPr lang="sv-SE" sz="1200" i="1" dirty="0" smtClean="0"/>
              <a:t> </a:t>
            </a:r>
            <a:r>
              <a:rPr lang="sv-SE" sz="1200" i="1" dirty="0" err="1" smtClean="0"/>
              <a:t>Hyperion</a:t>
            </a:r>
            <a:r>
              <a:rPr lang="sv-SE" sz="1200" i="1" dirty="0" smtClean="0"/>
              <a:t> H201 source </a:t>
            </a:r>
            <a:r>
              <a:rPr lang="sv-SE" sz="1200" i="1" dirty="0" err="1" smtClean="0"/>
              <a:t>installed</a:t>
            </a:r>
            <a:r>
              <a:rPr lang="sv-SE" sz="1200" i="1" dirty="0" smtClean="0"/>
              <a:t> on 1270e7 #302 at </a:t>
            </a:r>
            <a:r>
              <a:rPr lang="sv-SE" sz="1200" i="1" dirty="0" err="1" smtClean="0"/>
              <a:t>NordSIMS</a:t>
            </a:r>
            <a:endParaRPr lang="sv-SE" sz="1200" i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4" b="6607"/>
          <a:stretch/>
        </p:blipFill>
        <p:spPr>
          <a:xfrm rot="5400000">
            <a:off x="21653" y="2650754"/>
            <a:ext cx="3816425" cy="2780628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899592" y="3140968"/>
            <a:ext cx="1872208" cy="187220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31" t="974" b="80762"/>
          <a:stretch>
            <a:fillRect/>
          </a:stretch>
        </p:blipFill>
        <p:spPr bwMode="auto">
          <a:xfrm>
            <a:off x="0" y="56405"/>
            <a:ext cx="1143000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181" y="200912"/>
            <a:ext cx="758721" cy="73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110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32040" y="1266438"/>
            <a:ext cx="38085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>
                <a:latin typeface="Comic Sans MS" panose="030F0702030302020204" pitchFamily="66" charset="0"/>
              </a:rPr>
              <a:t>Potential problems in </a:t>
            </a:r>
            <a:r>
              <a:rPr lang="sv-SE" sz="1400" dirty="0" err="1" smtClean="0">
                <a:latin typeface="Comic Sans MS" panose="030F0702030302020204" pitchFamily="66" charset="0"/>
              </a:rPr>
              <a:t>geochronology</a:t>
            </a:r>
            <a:r>
              <a:rPr lang="sv-SE" sz="1400" dirty="0" smtClean="0">
                <a:latin typeface="Comic Sans MS" panose="030F0702030302020204" pitchFamily="66" charset="0"/>
              </a:rPr>
              <a:t> </a:t>
            </a:r>
            <a:r>
              <a:rPr lang="sv-SE" sz="1400" dirty="0" err="1" smtClean="0">
                <a:latin typeface="Comic Sans MS" panose="030F0702030302020204" pitchFamily="66" charset="0"/>
              </a:rPr>
              <a:t>applications</a:t>
            </a:r>
            <a:r>
              <a:rPr lang="sv-SE" sz="1400" dirty="0" smtClean="0">
                <a:latin typeface="Comic Sans MS" panose="030F0702030302020204" pitchFamily="66" charset="0"/>
              </a:rPr>
              <a:t> </a:t>
            </a:r>
            <a:r>
              <a:rPr lang="sv-SE" sz="1400" dirty="0" err="1" smtClean="0">
                <a:latin typeface="Comic Sans MS" panose="030F0702030302020204" pitchFamily="66" charset="0"/>
              </a:rPr>
              <a:t>however</a:t>
            </a:r>
            <a:r>
              <a:rPr lang="sv-SE" sz="1400" dirty="0" smtClean="0">
                <a:latin typeface="Comic Sans MS" panose="030F0702030302020204" pitchFamily="66" charset="0"/>
              </a:rPr>
              <a:t> </a:t>
            </a:r>
            <a:r>
              <a:rPr lang="sv-SE" sz="1400" dirty="0" err="1" smtClean="0">
                <a:latin typeface="Comic Sans MS" panose="030F0702030302020204" pitchFamily="66" charset="0"/>
              </a:rPr>
              <a:t>include</a:t>
            </a:r>
            <a:r>
              <a:rPr lang="sv-SE" sz="1400" dirty="0" smtClean="0">
                <a:latin typeface="Comic Sans MS" panose="030F0702030302020204" pitchFamily="66" charset="0"/>
              </a:rPr>
              <a:t>:</a:t>
            </a:r>
          </a:p>
          <a:p>
            <a:endParaRPr lang="sv-SE" sz="14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err="1" smtClean="0">
                <a:latin typeface="Comic Sans MS" panose="030F0702030302020204" pitchFamily="66" charset="0"/>
              </a:rPr>
              <a:t>more</a:t>
            </a:r>
            <a:r>
              <a:rPr lang="sv-SE" sz="1400" dirty="0" smtClean="0">
                <a:latin typeface="Comic Sans MS" panose="030F0702030302020204" pitchFamily="66" charset="0"/>
              </a:rPr>
              <a:t> rapid </a:t>
            </a:r>
            <a:r>
              <a:rPr lang="sv-SE" sz="1400" dirty="0" err="1" smtClean="0">
                <a:latin typeface="Comic Sans MS" panose="030F0702030302020204" pitchFamily="66" charset="0"/>
              </a:rPr>
              <a:t>aperture</a:t>
            </a:r>
            <a:r>
              <a:rPr lang="sv-SE" sz="1400" dirty="0" smtClean="0">
                <a:latin typeface="Comic Sans MS" panose="030F0702030302020204" pitchFamily="66" charset="0"/>
              </a:rPr>
              <a:t> degradation in </a:t>
            </a:r>
            <a:r>
              <a:rPr lang="sv-SE" sz="1400" dirty="0" err="1" smtClean="0">
                <a:latin typeface="Comic Sans MS" panose="030F0702030302020204" pitchFamily="66" charset="0"/>
              </a:rPr>
              <a:t>projected</a:t>
            </a:r>
            <a:r>
              <a:rPr lang="sv-SE" sz="1400" dirty="0" smtClean="0">
                <a:latin typeface="Comic Sans MS" panose="030F0702030302020204" pitchFamily="66" charset="0"/>
              </a:rPr>
              <a:t> </a:t>
            </a:r>
            <a:r>
              <a:rPr lang="sv-SE" sz="1400" dirty="0" err="1" smtClean="0">
                <a:latin typeface="Comic Sans MS" panose="030F0702030302020204" pitchFamily="66" charset="0"/>
              </a:rPr>
              <a:t>aperture</a:t>
            </a:r>
            <a:r>
              <a:rPr lang="sv-SE" sz="1400" dirty="0" smtClean="0">
                <a:latin typeface="Comic Sans MS" panose="030F0702030302020204" pitchFamily="66" charset="0"/>
              </a:rPr>
              <a:t> mode, so progressive loss </a:t>
            </a:r>
            <a:r>
              <a:rPr lang="sv-SE" sz="1400" dirty="0" err="1" smtClean="0">
                <a:latin typeface="Comic Sans MS" panose="030F0702030302020204" pitchFamily="66" charset="0"/>
              </a:rPr>
              <a:t>of</a:t>
            </a:r>
            <a:r>
              <a:rPr lang="sv-SE" sz="1400" dirty="0" smtClean="0">
                <a:latin typeface="Comic Sans MS" panose="030F0702030302020204" pitchFamily="66" charset="0"/>
              </a:rPr>
              <a:t> lateral resolution and </a:t>
            </a:r>
            <a:r>
              <a:rPr lang="sv-SE" sz="1400" dirty="0" err="1" smtClean="0">
                <a:latin typeface="Comic Sans MS" panose="030F0702030302020204" pitchFamily="66" charset="0"/>
              </a:rPr>
              <a:t>intensity</a:t>
            </a:r>
            <a:r>
              <a:rPr lang="sv-SE" sz="1400" dirty="0" smtClean="0">
                <a:latin typeface="Comic Sans MS" panose="030F0702030302020204" pitchFamily="66" charset="0"/>
              </a:rPr>
              <a:t> drift </a:t>
            </a:r>
            <a:r>
              <a:rPr lang="sv-SE" sz="1400" dirty="0" err="1" smtClean="0">
                <a:latin typeface="Comic Sans MS" panose="030F0702030302020204" pitchFamily="66" charset="0"/>
              </a:rPr>
              <a:t>during</a:t>
            </a:r>
            <a:r>
              <a:rPr lang="sv-SE" sz="1400" dirty="0" smtClean="0">
                <a:latin typeface="Comic Sans MS" panose="030F0702030302020204" pitchFamily="66" charset="0"/>
              </a:rPr>
              <a:t> session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r>
              <a:rPr lang="sv-SE" sz="14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olution:</a:t>
            </a:r>
            <a:r>
              <a:rPr lang="sv-SE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sv-SE" sz="1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use</a:t>
            </a:r>
            <a:r>
              <a:rPr lang="sv-SE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sv-SE" sz="1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thicker</a:t>
            </a:r>
            <a:r>
              <a:rPr lang="sv-SE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sv-SE" sz="1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apertures</a:t>
            </a:r>
            <a:r>
              <a:rPr lang="sv-SE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; drift </a:t>
            </a:r>
            <a:r>
              <a:rPr lang="sv-SE" sz="1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remains</a:t>
            </a:r>
            <a:r>
              <a:rPr lang="sv-SE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  <a:p>
            <a:endParaRPr lang="sv-SE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861048"/>
            <a:ext cx="4248472" cy="2585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54" y="1196752"/>
            <a:ext cx="4248472" cy="2587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17787" y="2708920"/>
            <a:ext cx="2262158" cy="430887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sv-SE" sz="11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150 </a:t>
            </a:r>
            <a:r>
              <a:rPr lang="sv-SE" sz="1100" dirty="0" smtClean="0">
                <a:solidFill>
                  <a:schemeClr val="bg1"/>
                </a:solidFill>
                <a:latin typeface="Comic Sans MS" panose="030F0702030302020204" pitchFamily="66" charset="0"/>
                <a:cs typeface="Calibri"/>
              </a:rPr>
              <a:t>µ</a:t>
            </a:r>
            <a:r>
              <a:rPr lang="sv-SE" sz="11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 ”</a:t>
            </a:r>
            <a:r>
              <a:rPr lang="sv-SE" sz="11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thick</a:t>
            </a:r>
            <a:r>
              <a:rPr lang="sv-SE" sz="11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” </a:t>
            </a:r>
            <a:r>
              <a:rPr lang="sv-SE" sz="11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ap</a:t>
            </a:r>
            <a:r>
              <a:rPr lang="sv-SE" sz="11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 ≈  15 </a:t>
            </a:r>
            <a:r>
              <a:rPr lang="sv-SE" sz="1100" dirty="0">
                <a:solidFill>
                  <a:schemeClr val="bg1"/>
                </a:solidFill>
                <a:latin typeface="Comic Sans MS" panose="030F0702030302020204" pitchFamily="66" charset="0"/>
                <a:cs typeface="Calibri"/>
              </a:rPr>
              <a:t>µ</a:t>
            </a:r>
            <a:r>
              <a:rPr lang="sv-SE" sz="11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 spot</a:t>
            </a:r>
          </a:p>
          <a:p>
            <a:r>
              <a:rPr lang="sv-SE" sz="11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(ref. duo </a:t>
            </a:r>
            <a:r>
              <a:rPr lang="sv-SE" sz="11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intensity</a:t>
            </a:r>
            <a:r>
              <a:rPr lang="sv-SE" sz="11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, ca. 5 </a:t>
            </a:r>
            <a:r>
              <a:rPr lang="sv-SE" sz="11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nA</a:t>
            </a:r>
            <a:r>
              <a:rPr lang="sv-SE" sz="11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)</a:t>
            </a:r>
            <a:endParaRPr lang="sv-SE" sz="11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5180" y="5445224"/>
            <a:ext cx="2223686" cy="430887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sv-SE" sz="11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100 </a:t>
            </a:r>
            <a:r>
              <a:rPr lang="sv-SE" sz="1100" dirty="0" smtClean="0">
                <a:solidFill>
                  <a:schemeClr val="bg1"/>
                </a:solidFill>
                <a:latin typeface="Comic Sans MS" panose="030F0702030302020204" pitchFamily="66" charset="0"/>
                <a:cs typeface="Calibri"/>
              </a:rPr>
              <a:t>µ</a:t>
            </a:r>
            <a:r>
              <a:rPr lang="sv-SE" sz="11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 ”</a:t>
            </a:r>
            <a:r>
              <a:rPr lang="sv-SE" sz="11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thick</a:t>
            </a:r>
            <a:r>
              <a:rPr lang="sv-SE" sz="11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” </a:t>
            </a:r>
            <a:r>
              <a:rPr lang="sv-SE" sz="11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ap</a:t>
            </a:r>
            <a:r>
              <a:rPr lang="sv-SE" sz="11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≈  10 </a:t>
            </a:r>
            <a:r>
              <a:rPr lang="sv-SE" sz="1100" dirty="0">
                <a:solidFill>
                  <a:schemeClr val="bg1"/>
                </a:solidFill>
                <a:latin typeface="Comic Sans MS" panose="030F0702030302020204" pitchFamily="66" charset="0"/>
                <a:cs typeface="Calibri"/>
              </a:rPr>
              <a:t>µ</a:t>
            </a:r>
            <a:r>
              <a:rPr lang="sv-SE" sz="11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 spot</a:t>
            </a:r>
          </a:p>
          <a:p>
            <a:r>
              <a:rPr lang="sv-SE" sz="11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(ref. duo </a:t>
            </a:r>
            <a:r>
              <a:rPr lang="sv-SE" sz="11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intensity</a:t>
            </a:r>
            <a:r>
              <a:rPr lang="sv-SE" sz="11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, ca. 1.5 </a:t>
            </a:r>
            <a:r>
              <a:rPr lang="sv-SE" sz="11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nA</a:t>
            </a:r>
            <a:r>
              <a:rPr lang="sv-SE" sz="11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)</a:t>
            </a:r>
            <a:endParaRPr lang="sv-SE" sz="11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02224" y="4283223"/>
            <a:ext cx="32403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err="1" smtClean="0">
                <a:latin typeface="Comic Sans MS" panose="030F0702030302020204" pitchFamily="66" charset="0"/>
              </a:rPr>
              <a:t>Unexpected</a:t>
            </a:r>
            <a:r>
              <a:rPr lang="sv-SE" sz="1400" dirty="0" smtClean="0">
                <a:latin typeface="Comic Sans MS" panose="030F0702030302020204" pitchFamily="66" charset="0"/>
              </a:rPr>
              <a:t> – </a:t>
            </a:r>
            <a:r>
              <a:rPr lang="sv-SE" sz="1400" dirty="0" err="1" smtClean="0">
                <a:latin typeface="Comic Sans MS" panose="030F0702030302020204" pitchFamily="66" charset="0"/>
              </a:rPr>
              <a:t>apertures</a:t>
            </a:r>
            <a:r>
              <a:rPr lang="sv-SE" sz="1400" dirty="0" smtClean="0">
                <a:latin typeface="Comic Sans MS" panose="030F0702030302020204" pitchFamily="66" charset="0"/>
              </a:rPr>
              <a:t> </a:t>
            </a:r>
            <a:r>
              <a:rPr lang="sv-SE" sz="1400" dirty="0" err="1" smtClean="0">
                <a:latin typeface="Comic Sans MS" panose="030F0702030302020204" pitchFamily="66" charset="0"/>
              </a:rPr>
              <a:t>actually</a:t>
            </a:r>
            <a:r>
              <a:rPr lang="sv-SE" sz="1400" dirty="0" smtClean="0">
                <a:latin typeface="Comic Sans MS" panose="030F0702030302020204" pitchFamily="66" charset="0"/>
              </a:rPr>
              <a:t> get </a:t>
            </a:r>
            <a:r>
              <a:rPr lang="sv-SE" sz="1400" dirty="0" err="1" smtClean="0">
                <a:latin typeface="Comic Sans MS" panose="030F0702030302020204" pitchFamily="66" charset="0"/>
              </a:rPr>
              <a:t>smaller</a:t>
            </a:r>
            <a:r>
              <a:rPr lang="sv-SE" sz="1400" dirty="0" smtClean="0">
                <a:latin typeface="Comic Sans MS" panose="030F0702030302020204" pitchFamily="66" charset="0"/>
              </a:rPr>
              <a:t> </a:t>
            </a:r>
            <a:r>
              <a:rPr lang="sv-SE" sz="1400" dirty="0" err="1" smtClean="0">
                <a:latin typeface="Comic Sans MS" panose="030F0702030302020204" pitchFamily="66" charset="0"/>
              </a:rPr>
              <a:t>before</a:t>
            </a:r>
            <a:r>
              <a:rPr lang="sv-SE" sz="1400" dirty="0" smtClean="0">
                <a:latin typeface="Comic Sans MS" panose="030F0702030302020204" pitchFamily="66" charset="0"/>
              </a:rPr>
              <a:t> </a:t>
            </a:r>
            <a:r>
              <a:rPr lang="sv-SE" sz="1400" dirty="0" err="1" smtClean="0">
                <a:latin typeface="Comic Sans MS" panose="030F0702030302020204" pitchFamily="66" charset="0"/>
              </a:rPr>
              <a:t>getting</a:t>
            </a:r>
            <a:r>
              <a:rPr lang="sv-SE" sz="1400" dirty="0" smtClean="0">
                <a:latin typeface="Comic Sans MS" panose="030F0702030302020204" pitchFamily="66" charset="0"/>
              </a:rPr>
              <a:t> </a:t>
            </a:r>
            <a:r>
              <a:rPr lang="sv-SE" sz="1400" dirty="0" err="1" smtClean="0">
                <a:latin typeface="Comic Sans MS" panose="030F0702030302020204" pitchFamily="66" charset="0"/>
              </a:rPr>
              <a:t>bigger</a:t>
            </a:r>
            <a:r>
              <a:rPr lang="sv-SE" sz="1400" dirty="0" smtClean="0">
                <a:latin typeface="Comic Sans MS" panose="030F0702030302020204" pitchFamily="66" charset="0"/>
              </a:rPr>
              <a:t>! – </a:t>
            </a:r>
            <a:r>
              <a:rPr lang="sv-SE" sz="1400" dirty="0" err="1" smtClean="0">
                <a:latin typeface="Comic Sans MS" panose="030F0702030302020204" pitchFamily="66" charset="0"/>
              </a:rPr>
              <a:t>sputtered</a:t>
            </a:r>
            <a:r>
              <a:rPr lang="sv-SE" sz="1400" dirty="0" smtClean="0">
                <a:latin typeface="Comic Sans MS" panose="030F0702030302020204" pitchFamily="66" charset="0"/>
              </a:rPr>
              <a:t> </a:t>
            </a:r>
            <a:r>
              <a:rPr lang="sv-SE" sz="1400" dirty="0" err="1" smtClean="0">
                <a:latin typeface="Comic Sans MS" panose="030F0702030302020204" pitchFamily="66" charset="0"/>
              </a:rPr>
              <a:t>aperture</a:t>
            </a:r>
            <a:r>
              <a:rPr lang="sv-SE" sz="1400" dirty="0" smtClean="0">
                <a:latin typeface="Comic Sans MS" panose="030F0702030302020204" pitchFamily="66" charset="0"/>
              </a:rPr>
              <a:t> </a:t>
            </a:r>
            <a:r>
              <a:rPr lang="sv-SE" sz="1400" dirty="0" err="1" smtClean="0">
                <a:latin typeface="Comic Sans MS" panose="030F0702030302020204" pitchFamily="66" charset="0"/>
              </a:rPr>
              <a:t>lining</a:t>
            </a:r>
            <a:r>
              <a:rPr lang="sv-SE" sz="1400" dirty="0" smtClean="0">
                <a:latin typeface="Comic Sans MS" panose="030F0702030302020204" pitchFamily="66" charset="0"/>
              </a:rPr>
              <a:t> the </a:t>
            </a:r>
            <a:r>
              <a:rPr lang="sv-SE" sz="1400" dirty="0" err="1" smtClean="0">
                <a:latin typeface="Comic Sans MS" panose="030F0702030302020204" pitchFamily="66" charset="0"/>
              </a:rPr>
              <a:t>tube</a:t>
            </a:r>
            <a:r>
              <a:rPr lang="sv-SE" sz="1400" dirty="0" smtClean="0">
                <a:latin typeface="Comic Sans MS" panose="030F0702030302020204" pitchFamily="66" charset="0"/>
              </a:rPr>
              <a:t>?</a:t>
            </a:r>
            <a:endParaRPr lang="sv-SE" sz="14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1412776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/>
              <a:t>O</a:t>
            </a:r>
            <a:r>
              <a:rPr lang="sv-SE" b="1" baseline="-25000" dirty="0" smtClean="0"/>
              <a:t>2</a:t>
            </a:r>
            <a:r>
              <a:rPr lang="sv-SE" b="1" baseline="30000" dirty="0" smtClean="0"/>
              <a:t>-</a:t>
            </a:r>
            <a:endParaRPr lang="sv-SE" b="1" baseline="30000" dirty="0"/>
          </a:p>
        </p:txBody>
      </p:sp>
      <p:sp>
        <p:nvSpPr>
          <p:cNvPr id="15" name="TextBox 14"/>
          <p:cNvSpPr txBox="1"/>
          <p:nvPr/>
        </p:nvSpPr>
        <p:spPr>
          <a:xfrm>
            <a:off x="1043608" y="4365104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/>
              <a:t>O</a:t>
            </a:r>
            <a:r>
              <a:rPr lang="sv-SE" b="1" baseline="-25000" dirty="0" smtClean="0"/>
              <a:t>2</a:t>
            </a:r>
            <a:r>
              <a:rPr lang="sv-SE" b="1" baseline="30000" dirty="0" smtClean="0"/>
              <a:t>-</a:t>
            </a:r>
            <a:endParaRPr lang="sv-SE" b="1" baseline="30000" dirty="0"/>
          </a:p>
        </p:txBody>
      </p:sp>
      <p:sp>
        <p:nvSpPr>
          <p:cNvPr id="10" name="Rectangle 9"/>
          <p:cNvSpPr/>
          <p:nvPr/>
        </p:nvSpPr>
        <p:spPr>
          <a:xfrm>
            <a:off x="5004048" y="4149080"/>
            <a:ext cx="3456384" cy="10049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5582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20072" y="548680"/>
            <a:ext cx="341996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>
                <a:latin typeface="Comic Sans MS" panose="030F0702030302020204" pitchFamily="66" charset="0"/>
              </a:rPr>
              <a:t>Potential problems in </a:t>
            </a:r>
            <a:r>
              <a:rPr lang="sv-SE" sz="1400" dirty="0" err="1" smtClean="0">
                <a:latin typeface="Comic Sans MS" panose="030F0702030302020204" pitchFamily="66" charset="0"/>
              </a:rPr>
              <a:t>geochronology</a:t>
            </a:r>
            <a:r>
              <a:rPr lang="sv-SE" sz="1400" dirty="0" smtClean="0">
                <a:latin typeface="Comic Sans MS" panose="030F0702030302020204" pitchFamily="66" charset="0"/>
              </a:rPr>
              <a:t> </a:t>
            </a:r>
            <a:r>
              <a:rPr lang="sv-SE" sz="1400" dirty="0" err="1" smtClean="0">
                <a:latin typeface="Comic Sans MS" panose="030F0702030302020204" pitchFamily="66" charset="0"/>
              </a:rPr>
              <a:t>applications</a:t>
            </a:r>
            <a:r>
              <a:rPr lang="sv-SE" sz="1400" dirty="0" smtClean="0">
                <a:latin typeface="Comic Sans MS" panose="030F0702030302020204" pitchFamily="66" charset="0"/>
              </a:rPr>
              <a:t> </a:t>
            </a:r>
            <a:r>
              <a:rPr lang="sv-SE" sz="1400" dirty="0" err="1" smtClean="0">
                <a:latin typeface="Comic Sans MS" panose="030F0702030302020204" pitchFamily="66" charset="0"/>
              </a:rPr>
              <a:t>however</a:t>
            </a:r>
            <a:r>
              <a:rPr lang="sv-SE" sz="1400" dirty="0" smtClean="0">
                <a:latin typeface="Comic Sans MS" panose="030F0702030302020204" pitchFamily="66" charset="0"/>
              </a:rPr>
              <a:t> </a:t>
            </a:r>
            <a:r>
              <a:rPr lang="sv-SE" sz="1400" dirty="0" err="1" smtClean="0">
                <a:latin typeface="Comic Sans MS" panose="030F0702030302020204" pitchFamily="66" charset="0"/>
              </a:rPr>
              <a:t>include</a:t>
            </a:r>
            <a:r>
              <a:rPr lang="sv-SE" sz="1400" dirty="0" smtClean="0">
                <a:latin typeface="Comic Sans MS" panose="030F0702030302020204" pitchFamily="66" charset="0"/>
              </a:rPr>
              <a:t>:</a:t>
            </a:r>
          </a:p>
          <a:p>
            <a:endParaRPr lang="sv-SE" sz="14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>
                <a:latin typeface="Comic Sans MS" panose="030F0702030302020204" pitchFamily="66" charset="0"/>
              </a:rPr>
              <a:t>lack </a:t>
            </a:r>
            <a:r>
              <a:rPr lang="sv-SE" sz="1400" dirty="0" err="1" smtClean="0">
                <a:latin typeface="Comic Sans MS" panose="030F0702030302020204" pitchFamily="66" charset="0"/>
              </a:rPr>
              <a:t>of</a:t>
            </a:r>
            <a:r>
              <a:rPr lang="sv-SE" sz="1400" dirty="0">
                <a:latin typeface="Comic Sans MS" panose="030F0702030302020204" pitchFamily="66" charset="0"/>
              </a:rPr>
              <a:t> </a:t>
            </a:r>
            <a:r>
              <a:rPr lang="sv-SE" sz="1400" dirty="0" smtClean="0">
                <a:latin typeface="Comic Sans MS" panose="030F0702030302020204" pitchFamily="66" charset="0"/>
              </a:rPr>
              <a:t>flat-bottomed </a:t>
            </a:r>
            <a:r>
              <a:rPr lang="sv-SE" sz="1400" dirty="0" err="1" smtClean="0">
                <a:latin typeface="Comic Sans MS" panose="030F0702030302020204" pitchFamily="66" charset="0"/>
              </a:rPr>
              <a:t>crater</a:t>
            </a:r>
            <a:r>
              <a:rPr lang="sv-SE" sz="1400" dirty="0" smtClean="0">
                <a:latin typeface="Comic Sans MS" panose="030F0702030302020204" pitchFamily="66" charset="0"/>
              </a:rPr>
              <a:t> in focussed </a:t>
            </a:r>
            <a:r>
              <a:rPr lang="sv-SE" sz="1400" dirty="0" err="1" smtClean="0">
                <a:latin typeface="Comic Sans MS" panose="030F0702030302020204" pitchFamily="66" charset="0"/>
              </a:rPr>
              <a:t>beam</a:t>
            </a:r>
            <a:r>
              <a:rPr lang="sv-SE" sz="1400" dirty="0" smtClean="0">
                <a:latin typeface="Comic Sans MS" panose="030F0702030302020204" pitchFamily="66" charset="0"/>
              </a:rPr>
              <a:t> mode and </a:t>
            </a:r>
            <a:r>
              <a:rPr lang="sv-SE" sz="1400" dirty="0" err="1" smtClean="0">
                <a:latin typeface="Comic Sans MS" panose="030F0702030302020204" pitchFamily="66" charset="0"/>
              </a:rPr>
              <a:t>increased</a:t>
            </a:r>
            <a:r>
              <a:rPr lang="sv-SE" sz="1400" dirty="0" smtClean="0">
                <a:latin typeface="Comic Sans MS" panose="030F0702030302020204" pitchFamily="66" charset="0"/>
              </a:rPr>
              <a:t> aberrations </a:t>
            </a:r>
            <a:endParaRPr lang="sv-SE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solution:</a:t>
            </a:r>
            <a:r>
              <a:rPr lang="sv-SE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raster </a:t>
            </a:r>
            <a:r>
              <a:rPr lang="sv-SE" sz="1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beam</a:t>
            </a:r>
            <a:r>
              <a:rPr lang="sv-SE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sv-SE" sz="1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to</a:t>
            </a:r>
            <a:r>
              <a:rPr lang="sv-SE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sv-SE" sz="1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flatten</a:t>
            </a:r>
            <a:r>
              <a:rPr lang="sv-SE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sv-SE" sz="1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crater</a:t>
            </a:r>
            <a:r>
              <a:rPr lang="sv-SE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sv-SE" sz="1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bottom</a:t>
            </a:r>
            <a:r>
              <a:rPr lang="sv-SE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; ”</a:t>
            </a:r>
            <a:r>
              <a:rPr lang="sv-SE" sz="1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creative</a:t>
            </a:r>
            <a:r>
              <a:rPr lang="sv-SE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” </a:t>
            </a:r>
            <a:r>
              <a:rPr lang="sv-SE" sz="1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primary</a:t>
            </a:r>
            <a:r>
              <a:rPr lang="sv-SE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sv-SE" sz="1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beam</a:t>
            </a:r>
            <a:r>
              <a:rPr lang="sv-SE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sv-SE" sz="1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tuning</a:t>
            </a:r>
            <a:r>
              <a:rPr lang="sv-SE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for aberrations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400" dirty="0" smtClean="0">
              <a:latin typeface="Comic Sans MS" panose="030F0702030302020204" pitchFamily="66" charset="0"/>
            </a:endParaRPr>
          </a:p>
          <a:p>
            <a:r>
              <a:rPr lang="sv-SE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76766" y="4581128"/>
            <a:ext cx="36806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 smtClean="0"/>
              <a:t>10 </a:t>
            </a:r>
            <a:r>
              <a:rPr lang="sv-SE" i="1" dirty="0" err="1" smtClean="0"/>
              <a:t>nA</a:t>
            </a:r>
            <a:r>
              <a:rPr lang="sv-SE" i="1" dirty="0" smtClean="0"/>
              <a:t>, O</a:t>
            </a:r>
            <a:r>
              <a:rPr lang="sv-SE" i="1" baseline="-25000" dirty="0" smtClean="0"/>
              <a:t>2</a:t>
            </a:r>
            <a:r>
              <a:rPr lang="sv-SE" i="1" baseline="30000" dirty="0" smtClean="0"/>
              <a:t>-</a:t>
            </a:r>
            <a:r>
              <a:rPr lang="sv-SE" i="1" dirty="0" smtClean="0"/>
              <a:t>, 5 </a:t>
            </a:r>
            <a:r>
              <a:rPr lang="sv-SE" i="1" dirty="0" smtClean="0">
                <a:latin typeface="Calibri"/>
                <a:cs typeface="Calibri"/>
              </a:rPr>
              <a:t>µ</a:t>
            </a:r>
            <a:r>
              <a:rPr lang="sv-SE" i="1" dirty="0" smtClean="0"/>
              <a:t>m rastered </a:t>
            </a:r>
            <a:r>
              <a:rPr lang="sv-SE" i="1" dirty="0" err="1" smtClean="0"/>
              <a:t>spots</a:t>
            </a:r>
            <a:r>
              <a:rPr lang="sv-SE" i="1" dirty="0" smtClean="0"/>
              <a:t> in </a:t>
            </a:r>
            <a:r>
              <a:rPr lang="sv-SE" i="1" dirty="0" err="1" smtClean="0"/>
              <a:t>zircon</a:t>
            </a:r>
            <a:r>
              <a:rPr lang="sv-SE" i="1" dirty="0" smtClean="0"/>
              <a:t> (Au </a:t>
            </a:r>
            <a:r>
              <a:rPr lang="sv-SE" i="1" dirty="0" err="1" smtClean="0"/>
              <a:t>removed</a:t>
            </a:r>
            <a:r>
              <a:rPr lang="sv-SE" i="1" dirty="0" smtClean="0"/>
              <a:t>);</a:t>
            </a:r>
          </a:p>
          <a:p>
            <a:r>
              <a:rPr lang="sv-SE" i="1" dirty="0" err="1" smtClean="0"/>
              <a:t>Preferred</a:t>
            </a:r>
            <a:r>
              <a:rPr lang="sv-SE" i="1" dirty="0" smtClean="0"/>
              <a:t> </a:t>
            </a:r>
            <a:r>
              <a:rPr lang="sv-SE" i="1" dirty="0" err="1" smtClean="0"/>
              <a:t>geochron</a:t>
            </a:r>
            <a:r>
              <a:rPr lang="sv-SE" i="1" dirty="0" smtClean="0"/>
              <a:t> spot at </a:t>
            </a:r>
            <a:r>
              <a:rPr lang="sv-SE" i="1" dirty="0" err="1" smtClean="0"/>
              <a:t>NordSIMS</a:t>
            </a:r>
            <a:endParaRPr lang="sv-SE" i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6" t="31150" r="-1300"/>
          <a:stretch/>
        </p:blipFill>
        <p:spPr bwMode="auto">
          <a:xfrm>
            <a:off x="971600" y="1484784"/>
            <a:ext cx="3985825" cy="26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1770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20072" y="548680"/>
            <a:ext cx="341996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>
                <a:latin typeface="Comic Sans MS" panose="030F0702030302020204" pitchFamily="66" charset="0"/>
              </a:rPr>
              <a:t>Potential problems in </a:t>
            </a:r>
            <a:r>
              <a:rPr lang="sv-SE" sz="1400" dirty="0" err="1" smtClean="0">
                <a:latin typeface="Comic Sans MS" panose="030F0702030302020204" pitchFamily="66" charset="0"/>
              </a:rPr>
              <a:t>geochronology</a:t>
            </a:r>
            <a:r>
              <a:rPr lang="sv-SE" sz="1400" dirty="0" smtClean="0">
                <a:latin typeface="Comic Sans MS" panose="030F0702030302020204" pitchFamily="66" charset="0"/>
              </a:rPr>
              <a:t> </a:t>
            </a:r>
            <a:r>
              <a:rPr lang="sv-SE" sz="1400" dirty="0" err="1" smtClean="0">
                <a:latin typeface="Comic Sans MS" panose="030F0702030302020204" pitchFamily="66" charset="0"/>
              </a:rPr>
              <a:t>applications</a:t>
            </a:r>
            <a:r>
              <a:rPr lang="sv-SE" sz="1400" dirty="0" smtClean="0">
                <a:latin typeface="Comic Sans MS" panose="030F0702030302020204" pitchFamily="66" charset="0"/>
              </a:rPr>
              <a:t> </a:t>
            </a:r>
            <a:r>
              <a:rPr lang="sv-SE" sz="1400" dirty="0" err="1" smtClean="0">
                <a:latin typeface="Comic Sans MS" panose="030F0702030302020204" pitchFamily="66" charset="0"/>
              </a:rPr>
              <a:t>however</a:t>
            </a:r>
            <a:r>
              <a:rPr lang="sv-SE" sz="1400" dirty="0" smtClean="0">
                <a:latin typeface="Comic Sans MS" panose="030F0702030302020204" pitchFamily="66" charset="0"/>
              </a:rPr>
              <a:t> </a:t>
            </a:r>
            <a:r>
              <a:rPr lang="sv-SE" sz="1400" dirty="0" err="1" smtClean="0">
                <a:latin typeface="Comic Sans MS" panose="030F0702030302020204" pitchFamily="66" charset="0"/>
              </a:rPr>
              <a:t>include</a:t>
            </a:r>
            <a:r>
              <a:rPr lang="sv-SE" sz="1400" dirty="0" smtClean="0">
                <a:latin typeface="Comic Sans MS" panose="030F0702030302020204" pitchFamily="66" charset="0"/>
              </a:rPr>
              <a:t>:</a:t>
            </a:r>
          </a:p>
          <a:p>
            <a:endParaRPr lang="sv-SE" sz="14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>
                <a:latin typeface="Comic Sans MS" panose="030F0702030302020204" pitchFamily="66" charset="0"/>
              </a:rPr>
              <a:t>lack </a:t>
            </a:r>
            <a:r>
              <a:rPr lang="sv-SE" sz="1400" dirty="0" err="1" smtClean="0">
                <a:latin typeface="Comic Sans MS" panose="030F0702030302020204" pitchFamily="66" charset="0"/>
              </a:rPr>
              <a:t>of</a:t>
            </a:r>
            <a:r>
              <a:rPr lang="sv-SE" sz="1400" dirty="0">
                <a:latin typeface="Comic Sans MS" panose="030F0702030302020204" pitchFamily="66" charset="0"/>
              </a:rPr>
              <a:t> </a:t>
            </a:r>
            <a:r>
              <a:rPr lang="sv-SE" sz="1400" dirty="0" smtClean="0">
                <a:latin typeface="Comic Sans MS" panose="030F0702030302020204" pitchFamily="66" charset="0"/>
              </a:rPr>
              <a:t>flat-bottomed </a:t>
            </a:r>
            <a:r>
              <a:rPr lang="sv-SE" sz="1400" dirty="0" err="1" smtClean="0">
                <a:latin typeface="Comic Sans MS" panose="030F0702030302020204" pitchFamily="66" charset="0"/>
              </a:rPr>
              <a:t>crater</a:t>
            </a:r>
            <a:r>
              <a:rPr lang="sv-SE" sz="1400" dirty="0" smtClean="0">
                <a:latin typeface="Comic Sans MS" panose="030F0702030302020204" pitchFamily="66" charset="0"/>
              </a:rPr>
              <a:t> in focussed </a:t>
            </a:r>
            <a:r>
              <a:rPr lang="sv-SE" sz="1400" dirty="0" err="1" smtClean="0">
                <a:latin typeface="Comic Sans MS" panose="030F0702030302020204" pitchFamily="66" charset="0"/>
              </a:rPr>
              <a:t>beam</a:t>
            </a:r>
            <a:r>
              <a:rPr lang="sv-SE" sz="1400" dirty="0" smtClean="0">
                <a:latin typeface="Comic Sans MS" panose="030F0702030302020204" pitchFamily="66" charset="0"/>
              </a:rPr>
              <a:t> mode and </a:t>
            </a:r>
            <a:r>
              <a:rPr lang="sv-SE" sz="1400" dirty="0" err="1" smtClean="0">
                <a:latin typeface="Comic Sans MS" panose="030F0702030302020204" pitchFamily="66" charset="0"/>
              </a:rPr>
              <a:t>increased</a:t>
            </a:r>
            <a:r>
              <a:rPr lang="sv-SE" sz="1400" dirty="0" smtClean="0">
                <a:latin typeface="Comic Sans MS" panose="030F0702030302020204" pitchFamily="66" charset="0"/>
              </a:rPr>
              <a:t> aberrations </a:t>
            </a:r>
            <a:endParaRPr lang="sv-SE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solution:</a:t>
            </a:r>
            <a:r>
              <a:rPr lang="sv-SE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raster </a:t>
            </a:r>
            <a:r>
              <a:rPr lang="sv-SE" sz="1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beam</a:t>
            </a:r>
            <a:r>
              <a:rPr lang="sv-SE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sv-SE" sz="1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to</a:t>
            </a:r>
            <a:r>
              <a:rPr lang="sv-SE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sv-SE" sz="1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flatten</a:t>
            </a:r>
            <a:r>
              <a:rPr lang="sv-SE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sv-SE" sz="1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crater</a:t>
            </a:r>
            <a:r>
              <a:rPr lang="sv-SE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sv-SE" sz="1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bottom</a:t>
            </a:r>
            <a:r>
              <a:rPr lang="sv-SE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; ”</a:t>
            </a:r>
            <a:r>
              <a:rPr lang="sv-SE" sz="1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creative</a:t>
            </a:r>
            <a:r>
              <a:rPr lang="sv-SE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” </a:t>
            </a:r>
            <a:r>
              <a:rPr lang="sv-SE" sz="1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primary</a:t>
            </a:r>
            <a:r>
              <a:rPr lang="sv-SE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sv-SE" sz="1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beam</a:t>
            </a:r>
            <a:r>
              <a:rPr lang="sv-SE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sv-SE" sz="1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tuning</a:t>
            </a:r>
            <a:r>
              <a:rPr lang="sv-SE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for aberrations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400" dirty="0" smtClean="0">
              <a:latin typeface="Comic Sans MS" panose="030F0702030302020204" pitchFamily="66" charset="0"/>
            </a:endParaRPr>
          </a:p>
          <a:p>
            <a:r>
              <a:rPr lang="sv-SE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58" y="4304723"/>
            <a:ext cx="7308304" cy="1881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36912"/>
            <a:ext cx="7308304" cy="1667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6435" y="2236469"/>
            <a:ext cx="3846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i="1" dirty="0" err="1" smtClean="0"/>
              <a:t>Unrastered</a:t>
            </a:r>
            <a:r>
              <a:rPr lang="sv-SE" i="1" dirty="0" smtClean="0"/>
              <a:t> 15 min </a:t>
            </a:r>
            <a:r>
              <a:rPr lang="sv-SE" i="1" dirty="0" err="1" smtClean="0"/>
              <a:t>burns</a:t>
            </a:r>
            <a:r>
              <a:rPr lang="sv-SE" i="1" dirty="0" smtClean="0"/>
              <a:t> in Si-Ta </a:t>
            </a:r>
            <a:r>
              <a:rPr lang="sv-SE" i="1" dirty="0" err="1" smtClean="0"/>
              <a:t>target</a:t>
            </a:r>
            <a:endParaRPr lang="sv-SE" i="1" dirty="0"/>
          </a:p>
        </p:txBody>
      </p:sp>
    </p:spTree>
    <p:extLst>
      <p:ext uri="{BB962C8B-B14F-4D97-AF65-F5344CB8AC3E}">
        <p14:creationId xmlns:p14="http://schemas.microsoft.com/office/powerpoint/2010/main" val="6190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75393" y="269534"/>
            <a:ext cx="35639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>
                <a:latin typeface="Comic Sans MS" panose="030F0702030302020204" pitchFamily="66" charset="0"/>
              </a:rPr>
              <a:t>Potential problems in </a:t>
            </a:r>
            <a:r>
              <a:rPr lang="sv-SE" sz="1400" dirty="0" err="1" smtClean="0">
                <a:latin typeface="Comic Sans MS" panose="030F0702030302020204" pitchFamily="66" charset="0"/>
              </a:rPr>
              <a:t>geochronology</a:t>
            </a:r>
            <a:r>
              <a:rPr lang="sv-SE" sz="1400" dirty="0" smtClean="0">
                <a:latin typeface="Comic Sans MS" panose="030F0702030302020204" pitchFamily="66" charset="0"/>
              </a:rPr>
              <a:t> </a:t>
            </a:r>
            <a:r>
              <a:rPr lang="sv-SE" sz="1400" dirty="0" err="1" smtClean="0">
                <a:latin typeface="Comic Sans MS" panose="030F0702030302020204" pitchFamily="66" charset="0"/>
              </a:rPr>
              <a:t>applications</a:t>
            </a:r>
            <a:r>
              <a:rPr lang="sv-SE" sz="1400" dirty="0" smtClean="0">
                <a:latin typeface="Comic Sans MS" panose="030F0702030302020204" pitchFamily="66" charset="0"/>
              </a:rPr>
              <a:t> </a:t>
            </a:r>
            <a:r>
              <a:rPr lang="sv-SE" sz="1400" dirty="0" err="1" smtClean="0">
                <a:latin typeface="Comic Sans MS" panose="030F0702030302020204" pitchFamily="66" charset="0"/>
              </a:rPr>
              <a:t>however</a:t>
            </a:r>
            <a:r>
              <a:rPr lang="sv-SE" sz="1400" dirty="0" smtClean="0">
                <a:latin typeface="Comic Sans MS" panose="030F0702030302020204" pitchFamily="66" charset="0"/>
              </a:rPr>
              <a:t> </a:t>
            </a:r>
            <a:r>
              <a:rPr lang="sv-SE" sz="1400" dirty="0" err="1" smtClean="0">
                <a:latin typeface="Comic Sans MS" panose="030F0702030302020204" pitchFamily="66" charset="0"/>
              </a:rPr>
              <a:t>include</a:t>
            </a:r>
            <a:r>
              <a:rPr lang="sv-SE" sz="1400" dirty="0" smtClean="0">
                <a:latin typeface="Comic Sans MS" panose="030F0702030302020204" pitchFamily="66" charset="0"/>
              </a:rPr>
              <a:t>:</a:t>
            </a:r>
          </a:p>
          <a:p>
            <a:endParaRPr lang="sv-SE" sz="14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err="1" smtClean="0">
                <a:latin typeface="Comic Sans MS" panose="030F0702030302020204" pitchFamily="66" charset="0"/>
              </a:rPr>
              <a:t>significant</a:t>
            </a:r>
            <a:r>
              <a:rPr lang="sv-SE" sz="1400" dirty="0" smtClean="0">
                <a:latin typeface="Comic Sans MS" panose="030F0702030302020204" pitchFamily="66" charset="0"/>
              </a:rPr>
              <a:t> </a:t>
            </a:r>
            <a:r>
              <a:rPr lang="sv-SE" sz="1400" dirty="0" err="1" smtClean="0">
                <a:latin typeface="Comic Sans MS" panose="030F0702030302020204" pitchFamily="66" charset="0"/>
              </a:rPr>
              <a:t>aspect</a:t>
            </a:r>
            <a:r>
              <a:rPr lang="sv-SE" sz="1400" dirty="0" smtClean="0">
                <a:latin typeface="Comic Sans MS" panose="030F0702030302020204" pitchFamily="66" charset="0"/>
              </a:rPr>
              <a:t> </a:t>
            </a:r>
            <a:r>
              <a:rPr lang="sv-SE" sz="1400" dirty="0" err="1" smtClean="0">
                <a:latin typeface="Comic Sans MS" panose="030F0702030302020204" pitchFamily="66" charset="0"/>
              </a:rPr>
              <a:t>ratio</a:t>
            </a:r>
            <a:r>
              <a:rPr lang="sv-SE" sz="1400" dirty="0" smtClean="0">
                <a:latin typeface="Comic Sans MS" panose="030F0702030302020204" pitchFamily="66" charset="0"/>
              </a:rPr>
              <a:t> </a:t>
            </a:r>
            <a:r>
              <a:rPr lang="sv-SE" sz="1400" dirty="0" err="1" smtClean="0">
                <a:latin typeface="Comic Sans MS" panose="030F0702030302020204" pitchFamily="66" charset="0"/>
              </a:rPr>
              <a:t>change</a:t>
            </a:r>
            <a:r>
              <a:rPr lang="sv-SE" sz="1400" dirty="0" smtClean="0">
                <a:latin typeface="Comic Sans MS" panose="030F0702030302020204" pitchFamily="66" charset="0"/>
              </a:rPr>
              <a:t> leading </a:t>
            </a:r>
            <a:r>
              <a:rPr lang="sv-SE" sz="1400" dirty="0" err="1" smtClean="0">
                <a:latin typeface="Comic Sans MS" panose="030F0702030302020204" pitchFamily="66" charset="0"/>
              </a:rPr>
              <a:t>to</a:t>
            </a:r>
            <a:r>
              <a:rPr lang="sv-SE" sz="1400" dirty="0" smtClean="0">
                <a:latin typeface="Comic Sans MS" panose="030F0702030302020204" pitchFamily="66" charset="0"/>
              </a:rPr>
              <a:t> </a:t>
            </a:r>
            <a:r>
              <a:rPr lang="sv-SE" sz="1400" dirty="0" err="1" smtClean="0">
                <a:latin typeface="Comic Sans MS" panose="030F0702030302020204" pitchFamily="66" charset="0"/>
              </a:rPr>
              <a:t>greater</a:t>
            </a:r>
            <a:r>
              <a:rPr lang="sv-SE" sz="1400" dirty="0" smtClean="0">
                <a:latin typeface="Comic Sans MS" panose="030F0702030302020204" pitchFamily="66" charset="0"/>
              </a:rPr>
              <a:t> </a:t>
            </a:r>
            <a:r>
              <a:rPr lang="sv-SE" sz="1400" dirty="0" err="1" smtClean="0">
                <a:latin typeface="Comic Sans MS" panose="030F0702030302020204" pitchFamily="66" charset="0"/>
              </a:rPr>
              <a:t>depth</a:t>
            </a:r>
            <a:r>
              <a:rPr lang="sv-SE" sz="1400" dirty="0" smtClean="0">
                <a:latin typeface="Comic Sans MS" panose="030F0702030302020204" pitchFamily="66" charset="0"/>
              </a:rPr>
              <a:t> </a:t>
            </a:r>
            <a:r>
              <a:rPr lang="sv-SE" sz="1400" dirty="0" err="1" smtClean="0">
                <a:latin typeface="Comic Sans MS" panose="030F0702030302020204" pitchFamily="66" charset="0"/>
              </a:rPr>
              <a:t>profiling</a:t>
            </a:r>
            <a:r>
              <a:rPr lang="sv-SE" sz="1400" dirty="0" smtClean="0">
                <a:latin typeface="Comic Sans MS" panose="030F0702030302020204" pitchFamily="66" charset="0"/>
              </a:rPr>
              <a:t> and </a:t>
            </a:r>
            <a:r>
              <a:rPr lang="sv-SE" sz="1400" dirty="0" err="1" smtClean="0">
                <a:latin typeface="Comic Sans MS" panose="030F0702030302020204" pitchFamily="66" charset="0"/>
              </a:rPr>
              <a:t>possible</a:t>
            </a:r>
            <a:r>
              <a:rPr lang="sv-SE" sz="1400" dirty="0" smtClean="0">
                <a:latin typeface="Comic Sans MS" panose="030F0702030302020204" pitchFamily="66" charset="0"/>
              </a:rPr>
              <a:t> ”down-</a:t>
            </a:r>
            <a:r>
              <a:rPr lang="sv-SE" sz="1400" dirty="0" err="1" smtClean="0">
                <a:latin typeface="Comic Sans MS" panose="030F0702030302020204" pitchFamily="66" charset="0"/>
              </a:rPr>
              <a:t>hole</a:t>
            </a:r>
            <a:r>
              <a:rPr lang="sv-SE" sz="1400" dirty="0" smtClean="0">
                <a:latin typeface="Comic Sans MS" panose="030F0702030302020204" pitchFamily="66" charset="0"/>
              </a:rPr>
              <a:t>” </a:t>
            </a:r>
            <a:r>
              <a:rPr lang="sv-SE" sz="1400" dirty="0" err="1" smtClean="0">
                <a:latin typeface="Comic Sans MS" panose="030F0702030302020204" pitchFamily="66" charset="0"/>
              </a:rPr>
              <a:t>effects</a:t>
            </a:r>
            <a:endParaRPr lang="sv-SE" sz="14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solution</a:t>
            </a:r>
            <a:r>
              <a:rPr lang="sv-SE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: raster </a:t>
            </a:r>
            <a:r>
              <a:rPr lang="sv-SE" sz="1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beam</a:t>
            </a:r>
            <a:r>
              <a:rPr lang="sv-SE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, at </a:t>
            </a:r>
            <a:r>
              <a:rPr lang="sv-SE" sz="1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expense</a:t>
            </a:r>
            <a:r>
              <a:rPr lang="sv-SE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sv-SE" sz="1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of</a:t>
            </a:r>
            <a:r>
              <a:rPr lang="sv-SE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lateral resolution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50" y="1124219"/>
            <a:ext cx="4971232" cy="268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65" y="3933056"/>
            <a:ext cx="4971232" cy="268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7" y="260648"/>
            <a:ext cx="48082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108 </a:t>
            </a:r>
            <a:r>
              <a:rPr lang="sv-SE" sz="14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zircon</a:t>
            </a:r>
            <a:r>
              <a:rPr lang="sv-SE" sz="1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 </a:t>
            </a:r>
            <a:r>
              <a:rPr lang="sv-SE" sz="14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geochronology</a:t>
            </a:r>
            <a:r>
              <a:rPr lang="sv-SE" sz="1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sessions </a:t>
            </a:r>
            <a:r>
              <a:rPr lang="sv-SE" sz="14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since</a:t>
            </a:r>
            <a:r>
              <a:rPr lang="sv-SE" sz="1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Nov. 2018</a:t>
            </a:r>
          </a:p>
          <a:p>
            <a:r>
              <a:rPr lang="sv-SE" sz="1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91500 </a:t>
            </a:r>
            <a:r>
              <a:rPr lang="sv-SE" sz="14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std</a:t>
            </a:r>
            <a:r>
              <a:rPr lang="sv-SE" sz="1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; </a:t>
            </a:r>
            <a:r>
              <a:rPr lang="sv-SE" sz="14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most</a:t>
            </a:r>
            <a:r>
              <a:rPr lang="sv-SE" sz="1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sv-SE" sz="14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use</a:t>
            </a:r>
            <a:r>
              <a:rPr lang="sv-SE" sz="1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10 </a:t>
            </a:r>
            <a:r>
              <a:rPr lang="sv-SE" sz="14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nA</a:t>
            </a:r>
            <a:r>
              <a:rPr lang="sv-SE" sz="1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sv-SE" sz="14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Gaussian</a:t>
            </a:r>
            <a:r>
              <a:rPr lang="sv-SE" sz="1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+ 5 </a:t>
            </a:r>
            <a:r>
              <a:rPr lang="sv-SE" sz="1400" dirty="0" smtClean="0">
                <a:solidFill>
                  <a:srgbClr val="0070C0"/>
                </a:solidFill>
                <a:latin typeface="Comic Sans MS" panose="030F0702030302020204" pitchFamily="66" charset="0"/>
                <a:cs typeface="Calibri"/>
              </a:rPr>
              <a:t>µ</a:t>
            </a:r>
            <a:r>
              <a:rPr lang="sv-SE" sz="1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m raster, O</a:t>
            </a:r>
            <a:r>
              <a:rPr lang="sv-SE" sz="1400" baseline="-25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sv-SE" sz="1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sv-SE" sz="14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flood</a:t>
            </a:r>
            <a:r>
              <a:rPr lang="sv-SE" sz="1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.  2 </a:t>
            </a:r>
            <a:r>
              <a:rPr lang="sv-SE" sz="14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Hyperion</a:t>
            </a:r>
            <a:r>
              <a:rPr lang="sv-SE" sz="1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sv-SE" sz="14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sources</a:t>
            </a:r>
            <a:endParaRPr lang="sv-SE" sz="1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96136" y="4221088"/>
            <a:ext cx="25922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>
                <a:latin typeface="Comic Sans MS" panose="030F0702030302020204" pitchFamily="66" charset="0"/>
              </a:rPr>
              <a:t>Instrument </a:t>
            </a:r>
            <a:r>
              <a:rPr lang="sv-SE" sz="1400" dirty="0" err="1" smtClean="0">
                <a:latin typeface="Comic Sans MS" panose="030F0702030302020204" pitchFamily="66" charset="0"/>
              </a:rPr>
              <a:t>sensitivity</a:t>
            </a:r>
            <a:r>
              <a:rPr lang="sv-SE" sz="1400" dirty="0">
                <a:latin typeface="Comic Sans MS" panose="030F0702030302020204" pitchFamily="66" charset="0"/>
              </a:rPr>
              <a:t> </a:t>
            </a:r>
            <a:r>
              <a:rPr lang="sv-SE" sz="1400" dirty="0" err="1" smtClean="0">
                <a:latin typeface="Comic Sans MS" panose="030F0702030302020204" pitchFamily="66" charset="0"/>
              </a:rPr>
              <a:t>unchanged</a:t>
            </a:r>
            <a:r>
              <a:rPr lang="sv-SE" sz="1400" dirty="0" smtClean="0">
                <a:latin typeface="Comic Sans MS" panose="030F0702030302020204" pitchFamily="66" charset="0"/>
              </a:rPr>
              <a:t>; </a:t>
            </a:r>
            <a:r>
              <a:rPr lang="sv-SE" sz="1400" dirty="0" err="1" smtClean="0">
                <a:latin typeface="Comic Sans MS" panose="030F0702030302020204" pitchFamily="66" charset="0"/>
              </a:rPr>
              <a:t>scatter</a:t>
            </a:r>
            <a:r>
              <a:rPr lang="sv-SE" sz="1400" dirty="0" smtClean="0">
                <a:latin typeface="Comic Sans MS" panose="030F0702030302020204" pitchFamily="66" charset="0"/>
              </a:rPr>
              <a:t> </a:t>
            </a:r>
            <a:r>
              <a:rPr lang="sv-SE" sz="1400" dirty="0" err="1" smtClean="0">
                <a:latin typeface="Comic Sans MS" panose="030F0702030302020204" pitchFamily="66" charset="0"/>
              </a:rPr>
              <a:t>likely</a:t>
            </a:r>
            <a:r>
              <a:rPr lang="sv-SE" sz="1400" dirty="0" smtClean="0">
                <a:latin typeface="Comic Sans MS" panose="030F0702030302020204" pitchFamily="66" charset="0"/>
              </a:rPr>
              <a:t> </a:t>
            </a:r>
            <a:r>
              <a:rPr lang="sv-SE" sz="1400" dirty="0" err="1" smtClean="0">
                <a:latin typeface="Comic Sans MS" panose="030F0702030302020204" pitchFamily="66" charset="0"/>
              </a:rPr>
              <a:t>reflects</a:t>
            </a:r>
            <a:r>
              <a:rPr lang="sv-SE" sz="1400" dirty="0" smtClean="0">
                <a:latin typeface="Comic Sans MS" panose="030F0702030302020204" pitchFamily="66" charset="0"/>
              </a:rPr>
              <a:t> 91500 </a:t>
            </a:r>
            <a:r>
              <a:rPr lang="sv-SE" sz="1400" dirty="0" err="1" smtClean="0">
                <a:latin typeface="Comic Sans MS" panose="030F0702030302020204" pitchFamily="66" charset="0"/>
              </a:rPr>
              <a:t>Pb</a:t>
            </a:r>
            <a:r>
              <a:rPr lang="sv-SE" sz="1400" dirty="0" smtClean="0">
                <a:latin typeface="Comic Sans MS" panose="030F0702030302020204" pitchFamily="66" charset="0"/>
              </a:rPr>
              <a:t> </a:t>
            </a:r>
            <a:r>
              <a:rPr lang="sv-SE" sz="1400" dirty="0" err="1" smtClean="0">
                <a:latin typeface="Comic Sans MS" panose="030F0702030302020204" pitchFamily="66" charset="0"/>
              </a:rPr>
              <a:t>concentration</a:t>
            </a:r>
            <a:r>
              <a:rPr lang="sv-SE" sz="1400" dirty="0" smtClean="0">
                <a:latin typeface="Comic Sans MS" panose="030F0702030302020204" pitchFamily="66" charset="0"/>
              </a:rPr>
              <a:t> </a:t>
            </a:r>
            <a:r>
              <a:rPr lang="sv-SE" sz="1400" dirty="0" err="1" smtClean="0">
                <a:latin typeface="Comic Sans MS" panose="030F0702030302020204" pitchFamily="66" charset="0"/>
              </a:rPr>
              <a:t>heterogeneity</a:t>
            </a:r>
            <a:r>
              <a:rPr lang="sv-SE" sz="1400" dirty="0" smtClean="0">
                <a:latin typeface="Comic Sans MS" panose="030F0702030302020204" pitchFamily="66" charset="0"/>
              </a:rPr>
              <a:t> and minor </a:t>
            </a:r>
            <a:r>
              <a:rPr lang="sv-SE" sz="1400" dirty="0" err="1" smtClean="0">
                <a:latin typeface="Comic Sans MS" panose="030F0702030302020204" pitchFamily="66" charset="0"/>
              </a:rPr>
              <a:t>tuning</a:t>
            </a:r>
            <a:r>
              <a:rPr lang="sv-SE" sz="1400" dirty="0" smtClean="0">
                <a:latin typeface="Comic Sans MS" panose="030F0702030302020204" pitchFamily="66" charset="0"/>
              </a:rPr>
              <a:t> variations session </a:t>
            </a:r>
            <a:r>
              <a:rPr lang="sv-SE" sz="1400" dirty="0" err="1" smtClean="0">
                <a:latin typeface="Comic Sans MS" panose="030F0702030302020204" pitchFamily="66" charset="0"/>
              </a:rPr>
              <a:t>to</a:t>
            </a:r>
            <a:r>
              <a:rPr lang="sv-SE" sz="1400" dirty="0" smtClean="0">
                <a:latin typeface="Comic Sans MS" panose="030F0702030302020204" pitchFamily="66" charset="0"/>
              </a:rPr>
              <a:t> session</a:t>
            </a:r>
            <a:endParaRPr lang="sv-SE" sz="1400" dirty="0"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52120" y="4149080"/>
            <a:ext cx="2808312" cy="15841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5413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08104" y="188640"/>
            <a:ext cx="35639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>
                <a:latin typeface="Comic Sans MS" panose="030F0702030302020204" pitchFamily="66" charset="0"/>
              </a:rPr>
              <a:t>Potential problems in </a:t>
            </a:r>
            <a:r>
              <a:rPr lang="sv-SE" sz="1400" dirty="0" err="1" smtClean="0">
                <a:latin typeface="Comic Sans MS" panose="030F0702030302020204" pitchFamily="66" charset="0"/>
              </a:rPr>
              <a:t>geochronology</a:t>
            </a:r>
            <a:r>
              <a:rPr lang="sv-SE" sz="1400" dirty="0" smtClean="0">
                <a:latin typeface="Comic Sans MS" panose="030F0702030302020204" pitchFamily="66" charset="0"/>
              </a:rPr>
              <a:t> </a:t>
            </a:r>
            <a:r>
              <a:rPr lang="sv-SE" sz="1400" dirty="0" err="1" smtClean="0">
                <a:latin typeface="Comic Sans MS" panose="030F0702030302020204" pitchFamily="66" charset="0"/>
              </a:rPr>
              <a:t>applications</a:t>
            </a:r>
            <a:r>
              <a:rPr lang="sv-SE" sz="1400" dirty="0" smtClean="0">
                <a:latin typeface="Comic Sans MS" panose="030F0702030302020204" pitchFamily="66" charset="0"/>
              </a:rPr>
              <a:t> </a:t>
            </a:r>
            <a:r>
              <a:rPr lang="sv-SE" sz="1400" dirty="0" err="1" smtClean="0">
                <a:latin typeface="Comic Sans MS" panose="030F0702030302020204" pitchFamily="66" charset="0"/>
              </a:rPr>
              <a:t>however</a:t>
            </a:r>
            <a:r>
              <a:rPr lang="sv-SE" sz="1400" dirty="0" smtClean="0">
                <a:latin typeface="Comic Sans MS" panose="030F0702030302020204" pitchFamily="66" charset="0"/>
              </a:rPr>
              <a:t> </a:t>
            </a:r>
            <a:r>
              <a:rPr lang="sv-SE" sz="1400" dirty="0" err="1" smtClean="0">
                <a:latin typeface="Comic Sans MS" panose="030F0702030302020204" pitchFamily="66" charset="0"/>
              </a:rPr>
              <a:t>include</a:t>
            </a:r>
            <a:r>
              <a:rPr lang="sv-SE" sz="1400" dirty="0" smtClean="0">
                <a:latin typeface="Comic Sans MS" panose="030F0702030302020204" pitchFamily="66" charset="0"/>
              </a:rPr>
              <a:t>:</a:t>
            </a:r>
          </a:p>
          <a:p>
            <a:endParaRPr lang="sv-SE" sz="14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err="1" smtClean="0">
                <a:latin typeface="Comic Sans MS" panose="030F0702030302020204" pitchFamily="66" charset="0"/>
              </a:rPr>
              <a:t>significant</a:t>
            </a:r>
            <a:r>
              <a:rPr lang="sv-SE" sz="1400" dirty="0" smtClean="0">
                <a:latin typeface="Comic Sans MS" panose="030F0702030302020204" pitchFamily="66" charset="0"/>
              </a:rPr>
              <a:t> </a:t>
            </a:r>
            <a:r>
              <a:rPr lang="sv-SE" sz="1400" dirty="0" err="1" smtClean="0">
                <a:latin typeface="Comic Sans MS" panose="030F0702030302020204" pitchFamily="66" charset="0"/>
              </a:rPr>
              <a:t>aspect</a:t>
            </a:r>
            <a:r>
              <a:rPr lang="sv-SE" sz="1400" dirty="0" smtClean="0">
                <a:latin typeface="Comic Sans MS" panose="030F0702030302020204" pitchFamily="66" charset="0"/>
              </a:rPr>
              <a:t> </a:t>
            </a:r>
            <a:r>
              <a:rPr lang="sv-SE" sz="1400" dirty="0" err="1" smtClean="0">
                <a:latin typeface="Comic Sans MS" panose="030F0702030302020204" pitchFamily="66" charset="0"/>
              </a:rPr>
              <a:t>ratio</a:t>
            </a:r>
            <a:r>
              <a:rPr lang="sv-SE" sz="1400" dirty="0" smtClean="0">
                <a:latin typeface="Comic Sans MS" panose="030F0702030302020204" pitchFamily="66" charset="0"/>
              </a:rPr>
              <a:t> </a:t>
            </a:r>
            <a:r>
              <a:rPr lang="sv-SE" sz="1400" dirty="0" err="1" smtClean="0">
                <a:latin typeface="Comic Sans MS" panose="030F0702030302020204" pitchFamily="66" charset="0"/>
              </a:rPr>
              <a:t>change</a:t>
            </a:r>
            <a:r>
              <a:rPr lang="sv-SE" sz="1400" dirty="0" smtClean="0">
                <a:latin typeface="Comic Sans MS" panose="030F0702030302020204" pitchFamily="66" charset="0"/>
              </a:rPr>
              <a:t> leading </a:t>
            </a:r>
            <a:r>
              <a:rPr lang="sv-SE" sz="1400" dirty="0" err="1" smtClean="0">
                <a:latin typeface="Comic Sans MS" panose="030F0702030302020204" pitchFamily="66" charset="0"/>
              </a:rPr>
              <a:t>to</a:t>
            </a:r>
            <a:r>
              <a:rPr lang="sv-SE" sz="1400" dirty="0" smtClean="0">
                <a:latin typeface="Comic Sans MS" panose="030F0702030302020204" pitchFamily="66" charset="0"/>
              </a:rPr>
              <a:t> </a:t>
            </a:r>
            <a:r>
              <a:rPr lang="sv-SE" sz="1400" dirty="0" err="1" smtClean="0">
                <a:latin typeface="Comic Sans MS" panose="030F0702030302020204" pitchFamily="66" charset="0"/>
              </a:rPr>
              <a:t>greater</a:t>
            </a:r>
            <a:r>
              <a:rPr lang="sv-SE" sz="1400" dirty="0" smtClean="0">
                <a:latin typeface="Comic Sans MS" panose="030F0702030302020204" pitchFamily="66" charset="0"/>
              </a:rPr>
              <a:t> </a:t>
            </a:r>
            <a:r>
              <a:rPr lang="sv-SE" sz="1400" dirty="0" err="1" smtClean="0">
                <a:latin typeface="Comic Sans MS" panose="030F0702030302020204" pitchFamily="66" charset="0"/>
              </a:rPr>
              <a:t>depth</a:t>
            </a:r>
            <a:r>
              <a:rPr lang="sv-SE" sz="1400" dirty="0" smtClean="0">
                <a:latin typeface="Comic Sans MS" panose="030F0702030302020204" pitchFamily="66" charset="0"/>
              </a:rPr>
              <a:t> </a:t>
            </a:r>
            <a:r>
              <a:rPr lang="sv-SE" sz="1400" dirty="0" err="1" smtClean="0">
                <a:latin typeface="Comic Sans MS" panose="030F0702030302020204" pitchFamily="66" charset="0"/>
              </a:rPr>
              <a:t>profiling</a:t>
            </a:r>
            <a:r>
              <a:rPr lang="sv-SE" sz="1400" dirty="0" smtClean="0">
                <a:latin typeface="Comic Sans MS" panose="030F0702030302020204" pitchFamily="66" charset="0"/>
              </a:rPr>
              <a:t> and </a:t>
            </a:r>
            <a:r>
              <a:rPr lang="sv-SE" sz="1400" dirty="0" err="1" smtClean="0">
                <a:latin typeface="Comic Sans MS" panose="030F0702030302020204" pitchFamily="66" charset="0"/>
              </a:rPr>
              <a:t>possible</a:t>
            </a:r>
            <a:r>
              <a:rPr lang="sv-SE" sz="1400" dirty="0" smtClean="0">
                <a:latin typeface="Comic Sans MS" panose="030F0702030302020204" pitchFamily="66" charset="0"/>
              </a:rPr>
              <a:t> ”down-</a:t>
            </a:r>
            <a:r>
              <a:rPr lang="sv-SE" sz="1400" dirty="0" err="1" smtClean="0">
                <a:latin typeface="Comic Sans MS" panose="030F0702030302020204" pitchFamily="66" charset="0"/>
              </a:rPr>
              <a:t>hole</a:t>
            </a:r>
            <a:r>
              <a:rPr lang="sv-SE" sz="1400" dirty="0" smtClean="0">
                <a:latin typeface="Comic Sans MS" panose="030F0702030302020204" pitchFamily="66" charset="0"/>
              </a:rPr>
              <a:t>” </a:t>
            </a:r>
            <a:r>
              <a:rPr lang="sv-SE" sz="1400" dirty="0" err="1" smtClean="0">
                <a:latin typeface="Comic Sans MS" panose="030F0702030302020204" pitchFamily="66" charset="0"/>
              </a:rPr>
              <a:t>effects</a:t>
            </a:r>
            <a:endParaRPr lang="sv-SE" sz="14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solution</a:t>
            </a:r>
            <a:r>
              <a:rPr lang="sv-SE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: raster </a:t>
            </a:r>
            <a:r>
              <a:rPr lang="sv-SE" sz="1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beam</a:t>
            </a:r>
            <a:r>
              <a:rPr lang="sv-SE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, at </a:t>
            </a:r>
            <a:r>
              <a:rPr lang="sv-SE" sz="1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expense</a:t>
            </a:r>
            <a:r>
              <a:rPr lang="sv-SE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sv-SE" sz="1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of</a:t>
            </a:r>
            <a:r>
              <a:rPr lang="sv-SE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lateral resolution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16" y="1196752"/>
            <a:ext cx="5002439" cy="2698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16" y="3923194"/>
            <a:ext cx="4986835" cy="269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796136" y="4221088"/>
            <a:ext cx="25922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u="sng" dirty="0" err="1" smtClean="0">
                <a:latin typeface="Comic Sans MS" panose="030F0702030302020204" pitchFamily="66" charset="0"/>
              </a:rPr>
              <a:t>Pb</a:t>
            </a:r>
            <a:r>
              <a:rPr lang="sv-SE" sz="1400" b="1" u="sng" dirty="0" smtClean="0">
                <a:latin typeface="Comic Sans MS" panose="030F0702030302020204" pitchFamily="66" charset="0"/>
              </a:rPr>
              <a:t> </a:t>
            </a:r>
            <a:r>
              <a:rPr lang="sv-SE" sz="1400" b="1" u="sng" dirty="0" err="1" smtClean="0">
                <a:latin typeface="Comic Sans MS" panose="030F0702030302020204" pitchFamily="66" charset="0"/>
              </a:rPr>
              <a:t>isotope</a:t>
            </a:r>
            <a:r>
              <a:rPr lang="sv-SE" sz="1400" b="1" u="sng" dirty="0" smtClean="0">
                <a:latin typeface="Comic Sans MS" panose="030F0702030302020204" pitchFamily="66" charset="0"/>
              </a:rPr>
              <a:t> </a:t>
            </a:r>
            <a:r>
              <a:rPr lang="sv-SE" sz="1400" b="1" u="sng" dirty="0" err="1" smtClean="0">
                <a:latin typeface="Comic Sans MS" panose="030F0702030302020204" pitchFamily="66" charset="0"/>
              </a:rPr>
              <a:t>ratios</a:t>
            </a:r>
            <a:r>
              <a:rPr lang="sv-SE" sz="1400" b="1" u="sng" dirty="0" smtClean="0">
                <a:latin typeface="Comic Sans MS" panose="030F0702030302020204" pitchFamily="66" charset="0"/>
              </a:rPr>
              <a:t> </a:t>
            </a:r>
            <a:r>
              <a:rPr lang="sv-SE" sz="1400" dirty="0" err="1" smtClean="0">
                <a:latin typeface="Comic Sans MS" panose="030F0702030302020204" pitchFamily="66" charset="0"/>
              </a:rPr>
              <a:t>unchanged</a:t>
            </a:r>
            <a:r>
              <a:rPr lang="sv-SE" sz="1400" dirty="0" smtClean="0">
                <a:latin typeface="Comic Sans MS" panose="030F0702030302020204" pitchFamily="66" charset="0"/>
              </a:rPr>
              <a:t> as </a:t>
            </a:r>
            <a:r>
              <a:rPr lang="sv-SE" sz="1400" dirty="0" err="1" smtClean="0">
                <a:latin typeface="Comic Sans MS" panose="030F0702030302020204" pitchFamily="66" charset="0"/>
              </a:rPr>
              <a:t>run</a:t>
            </a:r>
            <a:r>
              <a:rPr lang="sv-SE" sz="1400" dirty="0" smtClean="0">
                <a:latin typeface="Comic Sans MS" panose="030F0702030302020204" pitchFamily="66" charset="0"/>
              </a:rPr>
              <a:t> progressive; </a:t>
            </a:r>
            <a:r>
              <a:rPr lang="sv-SE" sz="1400" dirty="0" err="1" smtClean="0">
                <a:latin typeface="Comic Sans MS" panose="030F0702030302020204" pitchFamily="66" charset="0"/>
              </a:rPr>
              <a:t>Hyperion</a:t>
            </a:r>
            <a:r>
              <a:rPr lang="sv-SE" sz="1400" dirty="0" smtClean="0">
                <a:latin typeface="Comic Sans MS" panose="030F0702030302020204" pitchFamily="66" charset="0"/>
              </a:rPr>
              <a:t> &amp; duo data </a:t>
            </a:r>
            <a:r>
              <a:rPr lang="sv-SE" sz="1400" dirty="0" err="1" smtClean="0">
                <a:latin typeface="Comic Sans MS" panose="030F0702030302020204" pitchFamily="66" charset="0"/>
              </a:rPr>
              <a:t>similar</a:t>
            </a:r>
            <a:endParaRPr lang="sv-SE" sz="1400" dirty="0"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52120" y="4149080"/>
            <a:ext cx="2808312" cy="1080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Box 7"/>
          <p:cNvSpPr txBox="1"/>
          <p:nvPr/>
        </p:nvSpPr>
        <p:spPr>
          <a:xfrm>
            <a:off x="395537" y="260648"/>
            <a:ext cx="48082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108 </a:t>
            </a:r>
            <a:r>
              <a:rPr lang="sv-SE" sz="14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zircon</a:t>
            </a:r>
            <a:r>
              <a:rPr lang="sv-SE" sz="1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 </a:t>
            </a:r>
            <a:r>
              <a:rPr lang="sv-SE" sz="14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geochronology</a:t>
            </a:r>
            <a:r>
              <a:rPr lang="sv-SE" sz="1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sessions </a:t>
            </a:r>
            <a:r>
              <a:rPr lang="sv-SE" sz="14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since</a:t>
            </a:r>
            <a:r>
              <a:rPr lang="sv-SE" sz="1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Nov. 2018</a:t>
            </a:r>
          </a:p>
          <a:p>
            <a:r>
              <a:rPr lang="sv-SE" sz="1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91500 </a:t>
            </a:r>
            <a:r>
              <a:rPr lang="sv-SE" sz="14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std</a:t>
            </a:r>
            <a:r>
              <a:rPr lang="sv-SE" sz="1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; </a:t>
            </a:r>
            <a:r>
              <a:rPr lang="sv-SE" sz="14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most</a:t>
            </a:r>
            <a:r>
              <a:rPr lang="sv-SE" sz="1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sv-SE" sz="14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use</a:t>
            </a:r>
            <a:r>
              <a:rPr lang="sv-SE" sz="1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10 </a:t>
            </a:r>
            <a:r>
              <a:rPr lang="sv-SE" sz="14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nA</a:t>
            </a:r>
            <a:r>
              <a:rPr lang="sv-SE" sz="1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sv-SE" sz="14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Gaussian</a:t>
            </a:r>
            <a:r>
              <a:rPr lang="sv-SE" sz="1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+ 5 </a:t>
            </a:r>
            <a:r>
              <a:rPr lang="sv-SE" sz="1400" dirty="0" smtClean="0">
                <a:solidFill>
                  <a:srgbClr val="0070C0"/>
                </a:solidFill>
                <a:latin typeface="Comic Sans MS" panose="030F0702030302020204" pitchFamily="66" charset="0"/>
                <a:cs typeface="Calibri"/>
              </a:rPr>
              <a:t>µ</a:t>
            </a:r>
            <a:r>
              <a:rPr lang="sv-SE" sz="1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m raster, O</a:t>
            </a:r>
            <a:r>
              <a:rPr lang="sv-SE" sz="1400" baseline="-25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sv-SE" sz="1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sv-SE" sz="14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flood</a:t>
            </a:r>
            <a:r>
              <a:rPr lang="sv-SE" sz="1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.  2 </a:t>
            </a:r>
            <a:r>
              <a:rPr lang="sv-SE" sz="14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Hyperion</a:t>
            </a:r>
            <a:r>
              <a:rPr lang="sv-SE" sz="1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sv-SE" sz="14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sources</a:t>
            </a:r>
            <a:endParaRPr lang="sv-SE" sz="1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64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08104" y="188640"/>
            <a:ext cx="35639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>
                <a:latin typeface="Comic Sans MS" panose="030F0702030302020204" pitchFamily="66" charset="0"/>
              </a:rPr>
              <a:t>Potential problems in </a:t>
            </a:r>
            <a:r>
              <a:rPr lang="sv-SE" sz="1400" dirty="0" err="1" smtClean="0">
                <a:latin typeface="Comic Sans MS" panose="030F0702030302020204" pitchFamily="66" charset="0"/>
              </a:rPr>
              <a:t>geochronology</a:t>
            </a:r>
            <a:r>
              <a:rPr lang="sv-SE" sz="1400" dirty="0" smtClean="0">
                <a:latin typeface="Comic Sans MS" panose="030F0702030302020204" pitchFamily="66" charset="0"/>
              </a:rPr>
              <a:t> </a:t>
            </a:r>
            <a:r>
              <a:rPr lang="sv-SE" sz="1400" dirty="0" err="1" smtClean="0">
                <a:latin typeface="Comic Sans MS" panose="030F0702030302020204" pitchFamily="66" charset="0"/>
              </a:rPr>
              <a:t>applications</a:t>
            </a:r>
            <a:r>
              <a:rPr lang="sv-SE" sz="1400" dirty="0" smtClean="0">
                <a:latin typeface="Comic Sans MS" panose="030F0702030302020204" pitchFamily="66" charset="0"/>
              </a:rPr>
              <a:t> </a:t>
            </a:r>
            <a:r>
              <a:rPr lang="sv-SE" sz="1400" dirty="0" err="1" smtClean="0">
                <a:latin typeface="Comic Sans MS" panose="030F0702030302020204" pitchFamily="66" charset="0"/>
              </a:rPr>
              <a:t>however</a:t>
            </a:r>
            <a:r>
              <a:rPr lang="sv-SE" sz="1400" dirty="0" smtClean="0">
                <a:latin typeface="Comic Sans MS" panose="030F0702030302020204" pitchFamily="66" charset="0"/>
              </a:rPr>
              <a:t> </a:t>
            </a:r>
            <a:r>
              <a:rPr lang="sv-SE" sz="1400" dirty="0" err="1" smtClean="0">
                <a:latin typeface="Comic Sans MS" panose="030F0702030302020204" pitchFamily="66" charset="0"/>
              </a:rPr>
              <a:t>include</a:t>
            </a:r>
            <a:r>
              <a:rPr lang="sv-SE" sz="1400" dirty="0" smtClean="0">
                <a:latin typeface="Comic Sans MS" panose="030F0702030302020204" pitchFamily="66" charset="0"/>
              </a:rPr>
              <a:t>:</a:t>
            </a:r>
          </a:p>
          <a:p>
            <a:endParaRPr lang="sv-SE" sz="14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err="1" smtClean="0">
                <a:latin typeface="Comic Sans MS" panose="030F0702030302020204" pitchFamily="66" charset="0"/>
              </a:rPr>
              <a:t>significant</a:t>
            </a:r>
            <a:r>
              <a:rPr lang="sv-SE" sz="1400" dirty="0" smtClean="0">
                <a:latin typeface="Comic Sans MS" panose="030F0702030302020204" pitchFamily="66" charset="0"/>
              </a:rPr>
              <a:t> </a:t>
            </a:r>
            <a:r>
              <a:rPr lang="sv-SE" sz="1400" dirty="0" err="1" smtClean="0">
                <a:latin typeface="Comic Sans MS" panose="030F0702030302020204" pitchFamily="66" charset="0"/>
              </a:rPr>
              <a:t>aspect</a:t>
            </a:r>
            <a:r>
              <a:rPr lang="sv-SE" sz="1400" dirty="0" smtClean="0">
                <a:latin typeface="Comic Sans MS" panose="030F0702030302020204" pitchFamily="66" charset="0"/>
              </a:rPr>
              <a:t> </a:t>
            </a:r>
            <a:r>
              <a:rPr lang="sv-SE" sz="1400" dirty="0" err="1" smtClean="0">
                <a:latin typeface="Comic Sans MS" panose="030F0702030302020204" pitchFamily="66" charset="0"/>
              </a:rPr>
              <a:t>ratio</a:t>
            </a:r>
            <a:r>
              <a:rPr lang="sv-SE" sz="1400" dirty="0" smtClean="0">
                <a:latin typeface="Comic Sans MS" panose="030F0702030302020204" pitchFamily="66" charset="0"/>
              </a:rPr>
              <a:t> </a:t>
            </a:r>
            <a:r>
              <a:rPr lang="sv-SE" sz="1400" dirty="0" err="1" smtClean="0">
                <a:latin typeface="Comic Sans MS" panose="030F0702030302020204" pitchFamily="66" charset="0"/>
              </a:rPr>
              <a:t>change</a:t>
            </a:r>
            <a:r>
              <a:rPr lang="sv-SE" sz="1400" dirty="0" smtClean="0">
                <a:latin typeface="Comic Sans MS" panose="030F0702030302020204" pitchFamily="66" charset="0"/>
              </a:rPr>
              <a:t> leading </a:t>
            </a:r>
            <a:r>
              <a:rPr lang="sv-SE" sz="1400" dirty="0" err="1" smtClean="0">
                <a:latin typeface="Comic Sans MS" panose="030F0702030302020204" pitchFamily="66" charset="0"/>
              </a:rPr>
              <a:t>to</a:t>
            </a:r>
            <a:r>
              <a:rPr lang="sv-SE" sz="1400" dirty="0" smtClean="0">
                <a:latin typeface="Comic Sans MS" panose="030F0702030302020204" pitchFamily="66" charset="0"/>
              </a:rPr>
              <a:t> </a:t>
            </a:r>
            <a:r>
              <a:rPr lang="sv-SE" sz="1400" dirty="0" err="1" smtClean="0">
                <a:latin typeface="Comic Sans MS" panose="030F0702030302020204" pitchFamily="66" charset="0"/>
              </a:rPr>
              <a:t>greater</a:t>
            </a:r>
            <a:r>
              <a:rPr lang="sv-SE" sz="1400" dirty="0" smtClean="0">
                <a:latin typeface="Comic Sans MS" panose="030F0702030302020204" pitchFamily="66" charset="0"/>
              </a:rPr>
              <a:t> </a:t>
            </a:r>
            <a:r>
              <a:rPr lang="sv-SE" sz="1400" dirty="0" err="1" smtClean="0">
                <a:latin typeface="Comic Sans MS" panose="030F0702030302020204" pitchFamily="66" charset="0"/>
              </a:rPr>
              <a:t>depth</a:t>
            </a:r>
            <a:r>
              <a:rPr lang="sv-SE" sz="1400" dirty="0" smtClean="0">
                <a:latin typeface="Comic Sans MS" panose="030F0702030302020204" pitchFamily="66" charset="0"/>
              </a:rPr>
              <a:t> </a:t>
            </a:r>
            <a:r>
              <a:rPr lang="sv-SE" sz="1400" dirty="0" err="1" smtClean="0">
                <a:latin typeface="Comic Sans MS" panose="030F0702030302020204" pitchFamily="66" charset="0"/>
              </a:rPr>
              <a:t>profiling</a:t>
            </a:r>
            <a:r>
              <a:rPr lang="sv-SE" sz="1400" dirty="0" smtClean="0">
                <a:latin typeface="Comic Sans MS" panose="030F0702030302020204" pitchFamily="66" charset="0"/>
              </a:rPr>
              <a:t> and </a:t>
            </a:r>
            <a:r>
              <a:rPr lang="sv-SE" sz="1400" dirty="0" err="1" smtClean="0">
                <a:latin typeface="Comic Sans MS" panose="030F0702030302020204" pitchFamily="66" charset="0"/>
              </a:rPr>
              <a:t>possible</a:t>
            </a:r>
            <a:r>
              <a:rPr lang="sv-SE" sz="1400" dirty="0" smtClean="0">
                <a:latin typeface="Comic Sans MS" panose="030F0702030302020204" pitchFamily="66" charset="0"/>
              </a:rPr>
              <a:t> ”down-</a:t>
            </a:r>
            <a:r>
              <a:rPr lang="sv-SE" sz="1400" dirty="0" err="1" smtClean="0">
                <a:latin typeface="Comic Sans MS" panose="030F0702030302020204" pitchFamily="66" charset="0"/>
              </a:rPr>
              <a:t>hole</a:t>
            </a:r>
            <a:r>
              <a:rPr lang="sv-SE" sz="1400" dirty="0" smtClean="0">
                <a:latin typeface="Comic Sans MS" panose="030F0702030302020204" pitchFamily="66" charset="0"/>
              </a:rPr>
              <a:t>” </a:t>
            </a:r>
            <a:r>
              <a:rPr lang="sv-SE" sz="1400" dirty="0" err="1" smtClean="0">
                <a:latin typeface="Comic Sans MS" panose="030F0702030302020204" pitchFamily="66" charset="0"/>
              </a:rPr>
              <a:t>effects</a:t>
            </a:r>
            <a:endParaRPr lang="sv-SE" sz="14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solution</a:t>
            </a:r>
            <a:r>
              <a:rPr lang="sv-SE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: raster </a:t>
            </a:r>
            <a:r>
              <a:rPr lang="sv-SE" sz="1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beam</a:t>
            </a:r>
            <a:r>
              <a:rPr lang="sv-SE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, at </a:t>
            </a:r>
            <a:r>
              <a:rPr lang="sv-SE" sz="1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expense</a:t>
            </a:r>
            <a:r>
              <a:rPr lang="sv-SE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sv-SE" sz="1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of</a:t>
            </a:r>
            <a:r>
              <a:rPr lang="sv-SE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lateral resolution; </a:t>
            </a:r>
            <a:r>
              <a:rPr lang="sv-SE" sz="1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eventually</a:t>
            </a:r>
            <a:r>
              <a:rPr lang="sv-SE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a drift </a:t>
            </a:r>
            <a:r>
              <a:rPr lang="sv-SE" sz="1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correction</a:t>
            </a:r>
            <a:r>
              <a:rPr lang="sv-SE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3604" y="4951414"/>
            <a:ext cx="36004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err="1" smtClean="0">
                <a:latin typeface="Comic Sans MS" panose="030F0702030302020204" pitchFamily="66" charset="0"/>
              </a:rPr>
              <a:t>Surprisingly</a:t>
            </a:r>
            <a:r>
              <a:rPr lang="sv-SE" sz="1400" dirty="0" smtClean="0">
                <a:latin typeface="Comic Sans MS" panose="030F0702030302020204" pitchFamily="66" charset="0"/>
              </a:rPr>
              <a:t>, </a:t>
            </a:r>
            <a:r>
              <a:rPr lang="sv-SE" sz="1400" dirty="0" err="1" smtClean="0">
                <a:latin typeface="Comic Sans MS" panose="030F0702030302020204" pitchFamily="66" charset="0"/>
              </a:rPr>
              <a:t>ratios</a:t>
            </a:r>
            <a:r>
              <a:rPr lang="sv-SE" sz="1400" dirty="0" smtClean="0">
                <a:latin typeface="Comic Sans MS" panose="030F0702030302020204" pitchFamily="66" charset="0"/>
              </a:rPr>
              <a:t> </a:t>
            </a:r>
            <a:r>
              <a:rPr lang="sv-SE" sz="1400" dirty="0" err="1" smtClean="0">
                <a:latin typeface="Comic Sans MS" panose="030F0702030302020204" pitchFamily="66" charset="0"/>
              </a:rPr>
              <a:t>involving</a:t>
            </a:r>
            <a:r>
              <a:rPr lang="sv-SE" sz="1400" dirty="0" smtClean="0">
                <a:latin typeface="Comic Sans MS" panose="030F0702030302020204" pitchFamily="66" charset="0"/>
              </a:rPr>
              <a:t> </a:t>
            </a:r>
            <a:r>
              <a:rPr lang="sv-SE" sz="1400" dirty="0" err="1" smtClean="0">
                <a:latin typeface="Comic Sans MS" panose="030F0702030302020204" pitchFamily="66" charset="0"/>
              </a:rPr>
              <a:t>UO</a:t>
            </a:r>
            <a:r>
              <a:rPr lang="sv-SE" sz="1400" baseline="-25000" dirty="0" err="1" smtClean="0">
                <a:latin typeface="Comic Sans MS" panose="030F0702030302020204" pitchFamily="66" charset="0"/>
              </a:rPr>
              <a:t>x</a:t>
            </a:r>
            <a:r>
              <a:rPr lang="sv-SE" sz="1400" dirty="0" smtClean="0">
                <a:latin typeface="Comic Sans MS" panose="030F0702030302020204" pitchFamily="66" charset="0"/>
              </a:rPr>
              <a:t> drift </a:t>
            </a:r>
            <a:r>
              <a:rPr lang="sv-SE" sz="1400" dirty="0" err="1" smtClean="0">
                <a:latin typeface="Comic Sans MS" panose="030F0702030302020204" pitchFamily="66" charset="0"/>
              </a:rPr>
              <a:t>more</a:t>
            </a:r>
            <a:r>
              <a:rPr lang="sv-SE" sz="1400" dirty="0" smtClean="0">
                <a:latin typeface="Comic Sans MS" panose="030F0702030302020204" pitchFamily="66" charset="0"/>
              </a:rPr>
              <a:t> </a:t>
            </a:r>
            <a:r>
              <a:rPr lang="sv-SE" sz="1400" dirty="0" err="1" smtClean="0">
                <a:latin typeface="Comic Sans MS" panose="030F0702030302020204" pitchFamily="66" charset="0"/>
              </a:rPr>
              <a:t>than</a:t>
            </a:r>
            <a:r>
              <a:rPr lang="sv-SE" sz="1400" dirty="0" smtClean="0">
                <a:latin typeface="Comic Sans MS" panose="030F0702030302020204" pitchFamily="66" charset="0"/>
              </a:rPr>
              <a:t> </a:t>
            </a:r>
            <a:r>
              <a:rPr lang="sv-SE" sz="1400" dirty="0" err="1" smtClean="0">
                <a:latin typeface="Comic Sans MS" panose="030F0702030302020204" pitchFamily="66" charset="0"/>
              </a:rPr>
              <a:t>ratios</a:t>
            </a:r>
            <a:r>
              <a:rPr lang="sv-SE" sz="1400" dirty="0" smtClean="0">
                <a:latin typeface="Comic Sans MS" panose="030F0702030302020204" pitchFamily="66" charset="0"/>
              </a:rPr>
              <a:t> </a:t>
            </a:r>
            <a:r>
              <a:rPr lang="sv-SE" sz="1400" dirty="0" err="1" smtClean="0">
                <a:latin typeface="Comic Sans MS" panose="030F0702030302020204" pitchFamily="66" charset="0"/>
              </a:rPr>
              <a:t>involving</a:t>
            </a:r>
            <a:r>
              <a:rPr lang="sv-SE" sz="1400" dirty="0" smtClean="0">
                <a:latin typeface="Comic Sans MS" panose="030F0702030302020204" pitchFamily="66" charset="0"/>
              </a:rPr>
              <a:t> U </a:t>
            </a:r>
            <a:r>
              <a:rPr lang="sv-SE" sz="1400" dirty="0" err="1" smtClean="0">
                <a:latin typeface="Comic Sans MS" panose="030F0702030302020204" pitchFamily="66" charset="0"/>
              </a:rPr>
              <a:t>with</a:t>
            </a:r>
            <a:r>
              <a:rPr lang="sv-SE" sz="1400" dirty="0" smtClean="0">
                <a:latin typeface="Comic Sans MS" panose="030F0702030302020204" pitchFamily="66" charset="0"/>
              </a:rPr>
              <a:t> the </a:t>
            </a:r>
            <a:r>
              <a:rPr lang="sv-SE" sz="1400" dirty="0" err="1" smtClean="0">
                <a:latin typeface="Comic Sans MS" panose="030F0702030302020204" pitchFamily="66" charset="0"/>
              </a:rPr>
              <a:t>Hyperion</a:t>
            </a:r>
            <a:r>
              <a:rPr lang="sv-SE" sz="1400" dirty="0" smtClean="0">
                <a:latin typeface="Comic Sans MS" panose="030F0702030302020204" pitchFamily="66" charset="0"/>
              </a:rPr>
              <a:t>. ? </a:t>
            </a:r>
            <a:r>
              <a:rPr lang="sv-SE" sz="1400" dirty="0" err="1" smtClean="0">
                <a:latin typeface="Comic Sans MS" panose="030F0702030302020204" pitchFamily="66" charset="0"/>
              </a:rPr>
              <a:t>Related</a:t>
            </a:r>
            <a:r>
              <a:rPr lang="sv-SE" sz="1400" dirty="0" smtClean="0">
                <a:latin typeface="Comic Sans MS" panose="030F0702030302020204" pitchFamily="66" charset="0"/>
              </a:rPr>
              <a:t> </a:t>
            </a:r>
            <a:r>
              <a:rPr lang="sv-SE" sz="1400" dirty="0" err="1" smtClean="0">
                <a:latin typeface="Comic Sans MS" panose="030F0702030302020204" pitchFamily="66" charset="0"/>
              </a:rPr>
              <a:t>to</a:t>
            </a:r>
            <a:r>
              <a:rPr lang="sv-SE" sz="1400" dirty="0" smtClean="0">
                <a:latin typeface="Comic Sans MS" panose="030F0702030302020204" pitchFamily="66" charset="0"/>
              </a:rPr>
              <a:t> </a:t>
            </a:r>
            <a:r>
              <a:rPr lang="sv-SE" sz="1400" dirty="0" err="1" smtClean="0">
                <a:latin typeface="Comic Sans MS" panose="030F0702030302020204" pitchFamily="66" charset="0"/>
              </a:rPr>
              <a:t>change</a:t>
            </a:r>
            <a:r>
              <a:rPr lang="sv-SE" sz="1400" dirty="0" smtClean="0">
                <a:latin typeface="Comic Sans MS" panose="030F0702030302020204" pitchFamily="66" charset="0"/>
              </a:rPr>
              <a:t> in </a:t>
            </a:r>
            <a:r>
              <a:rPr lang="sv-SE" sz="1400" dirty="0" err="1" smtClean="0">
                <a:latin typeface="Comic Sans MS" panose="030F0702030302020204" pitchFamily="66" charset="0"/>
              </a:rPr>
              <a:t>oxide</a:t>
            </a:r>
            <a:r>
              <a:rPr lang="sv-SE" sz="1400" dirty="0" smtClean="0">
                <a:latin typeface="Comic Sans MS" panose="030F0702030302020204" pitchFamily="66" charset="0"/>
              </a:rPr>
              <a:t> formation </a:t>
            </a:r>
            <a:r>
              <a:rPr lang="sv-SE" sz="1400" dirty="0" err="1" smtClean="0">
                <a:latin typeface="Comic Sans MS" panose="030F0702030302020204" pitchFamily="66" charset="0"/>
              </a:rPr>
              <a:t>with</a:t>
            </a:r>
            <a:r>
              <a:rPr lang="sv-SE" sz="1400" dirty="0" smtClean="0">
                <a:latin typeface="Comic Sans MS" panose="030F0702030302020204" pitchFamily="66" charset="0"/>
              </a:rPr>
              <a:t> </a:t>
            </a:r>
            <a:r>
              <a:rPr lang="sv-SE" sz="1400" dirty="0" err="1" smtClean="0">
                <a:latin typeface="Comic Sans MS" panose="030F0702030302020204" pitchFamily="66" charset="0"/>
              </a:rPr>
              <a:t>deeper</a:t>
            </a:r>
            <a:r>
              <a:rPr lang="sv-SE" sz="1400" dirty="0" smtClean="0">
                <a:latin typeface="Comic Sans MS" panose="030F0702030302020204" pitchFamily="66" charset="0"/>
              </a:rPr>
              <a:t> </a:t>
            </a:r>
            <a:r>
              <a:rPr lang="sv-SE" sz="1400" dirty="0" err="1" smtClean="0">
                <a:latin typeface="Comic Sans MS" panose="030F0702030302020204" pitchFamily="66" charset="0"/>
              </a:rPr>
              <a:t>crater</a:t>
            </a:r>
            <a:r>
              <a:rPr lang="sv-SE" sz="1400" dirty="0" smtClean="0">
                <a:latin typeface="Comic Sans MS" panose="030F0702030302020204" pitchFamily="66" charset="0"/>
              </a:rPr>
              <a:t>?</a:t>
            </a:r>
          </a:p>
          <a:p>
            <a:endParaRPr lang="sv-SE" sz="1400" dirty="0" smtClean="0">
              <a:latin typeface="Comic Sans MS" panose="030F0702030302020204" pitchFamily="66" charset="0"/>
            </a:endParaRPr>
          </a:p>
          <a:p>
            <a:r>
              <a:rPr lang="sv-SE" sz="1400" dirty="0" smtClean="0">
                <a:latin typeface="Comic Sans MS" panose="030F0702030302020204" pitchFamily="66" charset="0"/>
              </a:rPr>
              <a:t>Drift is the same for 80 and 800 ppm </a:t>
            </a:r>
            <a:r>
              <a:rPr lang="sv-SE" sz="1400" dirty="0" err="1" smtClean="0">
                <a:latin typeface="Comic Sans MS" panose="030F0702030302020204" pitchFamily="66" charset="0"/>
              </a:rPr>
              <a:t>zircon</a:t>
            </a:r>
            <a:endParaRPr lang="sv-SE" sz="1400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24"/>
          <a:stretch/>
        </p:blipFill>
        <p:spPr bwMode="auto">
          <a:xfrm>
            <a:off x="234852" y="1168352"/>
            <a:ext cx="4074768" cy="26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24"/>
          <a:stretch/>
        </p:blipFill>
        <p:spPr bwMode="auto">
          <a:xfrm>
            <a:off x="235917" y="3926439"/>
            <a:ext cx="4074768" cy="262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909" y="2219965"/>
            <a:ext cx="4585791" cy="2473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837778" y="4869160"/>
            <a:ext cx="3550646" cy="16826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3" name="Straight Connector 2"/>
          <p:cNvCxnSpPr/>
          <p:nvPr/>
        </p:nvCxnSpPr>
        <p:spPr>
          <a:xfrm>
            <a:off x="713282" y="2386000"/>
            <a:ext cx="35283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95537" y="260648"/>
            <a:ext cx="48082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108 </a:t>
            </a:r>
            <a:r>
              <a:rPr lang="sv-SE" sz="14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zircon</a:t>
            </a:r>
            <a:r>
              <a:rPr lang="sv-SE" sz="1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 </a:t>
            </a:r>
            <a:r>
              <a:rPr lang="sv-SE" sz="14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geochronology</a:t>
            </a:r>
            <a:r>
              <a:rPr lang="sv-SE" sz="1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sessions </a:t>
            </a:r>
            <a:r>
              <a:rPr lang="sv-SE" sz="14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since</a:t>
            </a:r>
            <a:r>
              <a:rPr lang="sv-SE" sz="1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Nov. 2018</a:t>
            </a:r>
          </a:p>
          <a:p>
            <a:r>
              <a:rPr lang="sv-SE" sz="1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91500 </a:t>
            </a:r>
            <a:r>
              <a:rPr lang="sv-SE" sz="14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std</a:t>
            </a:r>
            <a:r>
              <a:rPr lang="sv-SE" sz="1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; </a:t>
            </a:r>
            <a:r>
              <a:rPr lang="sv-SE" sz="14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most</a:t>
            </a:r>
            <a:r>
              <a:rPr lang="sv-SE" sz="1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sv-SE" sz="14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use</a:t>
            </a:r>
            <a:r>
              <a:rPr lang="sv-SE" sz="1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10 </a:t>
            </a:r>
            <a:r>
              <a:rPr lang="sv-SE" sz="14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nA</a:t>
            </a:r>
            <a:r>
              <a:rPr lang="sv-SE" sz="1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sv-SE" sz="14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Gaussian</a:t>
            </a:r>
            <a:r>
              <a:rPr lang="sv-SE" sz="1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+ 5 </a:t>
            </a:r>
            <a:r>
              <a:rPr lang="sv-SE" sz="1400" dirty="0" smtClean="0">
                <a:solidFill>
                  <a:srgbClr val="0070C0"/>
                </a:solidFill>
                <a:latin typeface="Comic Sans MS" panose="030F0702030302020204" pitchFamily="66" charset="0"/>
                <a:cs typeface="Calibri"/>
              </a:rPr>
              <a:t>µ</a:t>
            </a:r>
            <a:r>
              <a:rPr lang="sv-SE" sz="1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m raster, O</a:t>
            </a:r>
            <a:r>
              <a:rPr lang="sv-SE" sz="1400" baseline="-25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sv-SE" sz="1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sv-SE" sz="14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flood</a:t>
            </a:r>
            <a:r>
              <a:rPr lang="sv-SE" sz="1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.  2 </a:t>
            </a:r>
            <a:r>
              <a:rPr lang="sv-SE" sz="14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Hyperion</a:t>
            </a:r>
            <a:r>
              <a:rPr lang="sv-SE" sz="1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sv-SE" sz="14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sources</a:t>
            </a:r>
            <a:endParaRPr lang="sv-SE" sz="1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50022" y="4869160"/>
            <a:ext cx="35283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53320" y="3694078"/>
            <a:ext cx="33296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503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Y:\GEO_Publik\Nordsim_public\Heejin_public\5nA-R5 spot_T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41"/>
          <a:stretch/>
        </p:blipFill>
        <p:spPr bwMode="auto">
          <a:xfrm>
            <a:off x="379168" y="526269"/>
            <a:ext cx="3904800" cy="187698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Y:\GEO_Publik\Nordsim_public\Heejin_public\5nA-R5 spot_deep1_TL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90"/>
          <a:stretch/>
        </p:blipFill>
        <p:spPr bwMode="auto">
          <a:xfrm>
            <a:off x="1054316" y="1844824"/>
            <a:ext cx="3904800" cy="204497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Y:\GEO_Publik\Nordsim_public\Heejin_public\5nA-R5 spot_deep2_TL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17"/>
          <a:stretch/>
        </p:blipFill>
        <p:spPr bwMode="auto">
          <a:xfrm>
            <a:off x="2051720" y="3110801"/>
            <a:ext cx="3904800" cy="2102587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08104" y="188640"/>
            <a:ext cx="35639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>
                <a:latin typeface="Comic Sans MS" panose="030F0702030302020204" pitchFamily="66" charset="0"/>
              </a:rPr>
              <a:t>Potential problems in </a:t>
            </a:r>
            <a:r>
              <a:rPr lang="sv-SE" sz="1400" dirty="0" err="1" smtClean="0">
                <a:latin typeface="Comic Sans MS" panose="030F0702030302020204" pitchFamily="66" charset="0"/>
              </a:rPr>
              <a:t>geochronology</a:t>
            </a:r>
            <a:r>
              <a:rPr lang="sv-SE" sz="1400" dirty="0" smtClean="0">
                <a:latin typeface="Comic Sans MS" panose="030F0702030302020204" pitchFamily="66" charset="0"/>
              </a:rPr>
              <a:t> </a:t>
            </a:r>
            <a:r>
              <a:rPr lang="sv-SE" sz="1400" dirty="0" err="1" smtClean="0">
                <a:latin typeface="Comic Sans MS" panose="030F0702030302020204" pitchFamily="66" charset="0"/>
              </a:rPr>
              <a:t>applications</a:t>
            </a:r>
            <a:r>
              <a:rPr lang="sv-SE" sz="1400" dirty="0" smtClean="0">
                <a:latin typeface="Comic Sans MS" panose="030F0702030302020204" pitchFamily="66" charset="0"/>
              </a:rPr>
              <a:t> </a:t>
            </a:r>
            <a:r>
              <a:rPr lang="sv-SE" sz="1400" dirty="0" err="1" smtClean="0">
                <a:latin typeface="Comic Sans MS" panose="030F0702030302020204" pitchFamily="66" charset="0"/>
              </a:rPr>
              <a:t>however</a:t>
            </a:r>
            <a:r>
              <a:rPr lang="sv-SE" sz="1400" dirty="0" smtClean="0">
                <a:latin typeface="Comic Sans MS" panose="030F0702030302020204" pitchFamily="66" charset="0"/>
              </a:rPr>
              <a:t> </a:t>
            </a:r>
            <a:r>
              <a:rPr lang="sv-SE" sz="1400" dirty="0" err="1" smtClean="0">
                <a:latin typeface="Comic Sans MS" panose="030F0702030302020204" pitchFamily="66" charset="0"/>
              </a:rPr>
              <a:t>include</a:t>
            </a:r>
            <a:r>
              <a:rPr lang="sv-SE" sz="1400" dirty="0" smtClean="0">
                <a:latin typeface="Comic Sans MS" panose="030F0702030302020204" pitchFamily="66" charset="0"/>
              </a:rPr>
              <a:t>:</a:t>
            </a:r>
          </a:p>
          <a:p>
            <a:endParaRPr lang="sv-SE" sz="14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err="1" smtClean="0">
                <a:latin typeface="Comic Sans MS" panose="030F0702030302020204" pitchFamily="66" charset="0"/>
              </a:rPr>
              <a:t>significant</a:t>
            </a:r>
            <a:r>
              <a:rPr lang="sv-SE" sz="1400" dirty="0" smtClean="0">
                <a:latin typeface="Comic Sans MS" panose="030F0702030302020204" pitchFamily="66" charset="0"/>
              </a:rPr>
              <a:t> </a:t>
            </a:r>
            <a:r>
              <a:rPr lang="sv-SE" sz="1400" dirty="0" err="1" smtClean="0">
                <a:latin typeface="Comic Sans MS" panose="030F0702030302020204" pitchFamily="66" charset="0"/>
              </a:rPr>
              <a:t>aspect</a:t>
            </a:r>
            <a:r>
              <a:rPr lang="sv-SE" sz="1400" dirty="0" smtClean="0">
                <a:latin typeface="Comic Sans MS" panose="030F0702030302020204" pitchFamily="66" charset="0"/>
              </a:rPr>
              <a:t> </a:t>
            </a:r>
            <a:r>
              <a:rPr lang="sv-SE" sz="1400" dirty="0" err="1" smtClean="0">
                <a:latin typeface="Comic Sans MS" panose="030F0702030302020204" pitchFamily="66" charset="0"/>
              </a:rPr>
              <a:t>ratio</a:t>
            </a:r>
            <a:r>
              <a:rPr lang="sv-SE" sz="1400" dirty="0" smtClean="0">
                <a:latin typeface="Comic Sans MS" panose="030F0702030302020204" pitchFamily="66" charset="0"/>
              </a:rPr>
              <a:t> </a:t>
            </a:r>
            <a:r>
              <a:rPr lang="sv-SE" sz="1400" dirty="0" err="1" smtClean="0">
                <a:latin typeface="Comic Sans MS" panose="030F0702030302020204" pitchFamily="66" charset="0"/>
              </a:rPr>
              <a:t>change</a:t>
            </a:r>
            <a:r>
              <a:rPr lang="sv-SE" sz="1400" dirty="0" smtClean="0">
                <a:latin typeface="Comic Sans MS" panose="030F0702030302020204" pitchFamily="66" charset="0"/>
              </a:rPr>
              <a:t> leading </a:t>
            </a:r>
            <a:r>
              <a:rPr lang="sv-SE" sz="1400" dirty="0" err="1" smtClean="0">
                <a:latin typeface="Comic Sans MS" panose="030F0702030302020204" pitchFamily="66" charset="0"/>
              </a:rPr>
              <a:t>to</a:t>
            </a:r>
            <a:r>
              <a:rPr lang="sv-SE" sz="1400" dirty="0" smtClean="0">
                <a:latin typeface="Comic Sans MS" panose="030F0702030302020204" pitchFamily="66" charset="0"/>
              </a:rPr>
              <a:t> </a:t>
            </a:r>
            <a:r>
              <a:rPr lang="sv-SE" sz="1400" dirty="0" err="1" smtClean="0">
                <a:latin typeface="Comic Sans MS" panose="030F0702030302020204" pitchFamily="66" charset="0"/>
              </a:rPr>
              <a:t>greater</a:t>
            </a:r>
            <a:r>
              <a:rPr lang="sv-SE" sz="1400" dirty="0" smtClean="0">
                <a:latin typeface="Comic Sans MS" panose="030F0702030302020204" pitchFamily="66" charset="0"/>
              </a:rPr>
              <a:t> </a:t>
            </a:r>
            <a:r>
              <a:rPr lang="sv-SE" sz="1400" dirty="0" err="1" smtClean="0">
                <a:latin typeface="Comic Sans MS" panose="030F0702030302020204" pitchFamily="66" charset="0"/>
              </a:rPr>
              <a:t>depth</a:t>
            </a:r>
            <a:r>
              <a:rPr lang="sv-SE" sz="1400" dirty="0" smtClean="0">
                <a:latin typeface="Comic Sans MS" panose="030F0702030302020204" pitchFamily="66" charset="0"/>
              </a:rPr>
              <a:t> </a:t>
            </a:r>
            <a:r>
              <a:rPr lang="sv-SE" sz="1400" dirty="0" err="1" smtClean="0">
                <a:latin typeface="Comic Sans MS" panose="030F0702030302020204" pitchFamily="66" charset="0"/>
              </a:rPr>
              <a:t>profiling</a:t>
            </a:r>
            <a:r>
              <a:rPr lang="sv-SE" sz="1400" dirty="0" smtClean="0">
                <a:latin typeface="Comic Sans MS" panose="030F0702030302020204" pitchFamily="66" charset="0"/>
              </a:rPr>
              <a:t> and </a:t>
            </a:r>
            <a:r>
              <a:rPr lang="sv-SE" sz="1400" dirty="0" err="1" smtClean="0">
                <a:latin typeface="Comic Sans MS" panose="030F0702030302020204" pitchFamily="66" charset="0"/>
              </a:rPr>
              <a:t>possible</a:t>
            </a:r>
            <a:r>
              <a:rPr lang="sv-SE" sz="1400" dirty="0" smtClean="0">
                <a:latin typeface="Comic Sans MS" panose="030F0702030302020204" pitchFamily="66" charset="0"/>
              </a:rPr>
              <a:t> ”down-</a:t>
            </a:r>
            <a:r>
              <a:rPr lang="sv-SE" sz="1400" dirty="0" err="1" smtClean="0">
                <a:latin typeface="Comic Sans MS" panose="030F0702030302020204" pitchFamily="66" charset="0"/>
              </a:rPr>
              <a:t>hole</a:t>
            </a:r>
            <a:r>
              <a:rPr lang="sv-SE" sz="1400" dirty="0" smtClean="0">
                <a:latin typeface="Comic Sans MS" panose="030F0702030302020204" pitchFamily="66" charset="0"/>
              </a:rPr>
              <a:t>” </a:t>
            </a:r>
            <a:r>
              <a:rPr lang="sv-SE" sz="1400" dirty="0" err="1" smtClean="0">
                <a:latin typeface="Comic Sans MS" panose="030F0702030302020204" pitchFamily="66" charset="0"/>
              </a:rPr>
              <a:t>effects</a:t>
            </a:r>
            <a:endParaRPr lang="sv-SE" sz="14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89696" y="5445224"/>
            <a:ext cx="3600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err="1" smtClean="0">
                <a:latin typeface="Comic Sans MS" panose="030F0702030302020204" pitchFamily="66" charset="0"/>
              </a:rPr>
              <a:t>Beware</a:t>
            </a:r>
            <a:r>
              <a:rPr lang="sv-SE" sz="1400" dirty="0" smtClean="0">
                <a:latin typeface="Comic Sans MS" panose="030F0702030302020204" pitchFamily="66" charset="0"/>
              </a:rPr>
              <a:t> </a:t>
            </a:r>
            <a:r>
              <a:rPr lang="sv-SE" sz="1400" dirty="0" err="1" smtClean="0">
                <a:latin typeface="Comic Sans MS" panose="030F0702030302020204" pitchFamily="66" charset="0"/>
              </a:rPr>
              <a:t>other</a:t>
            </a:r>
            <a:r>
              <a:rPr lang="sv-SE" sz="1400" dirty="0" smtClean="0">
                <a:latin typeface="Comic Sans MS" panose="030F0702030302020204" pitchFamily="66" charset="0"/>
              </a:rPr>
              <a:t> </a:t>
            </a:r>
            <a:r>
              <a:rPr lang="sv-SE" sz="1400" dirty="0" err="1" smtClean="0">
                <a:latin typeface="Comic Sans MS" panose="030F0702030302020204" pitchFamily="66" charset="0"/>
              </a:rPr>
              <a:t>matrices</a:t>
            </a:r>
            <a:r>
              <a:rPr lang="sv-SE" sz="1400" dirty="0" smtClean="0">
                <a:latin typeface="Comic Sans MS" panose="030F0702030302020204" pitchFamily="66" charset="0"/>
              </a:rPr>
              <a:t>:</a:t>
            </a:r>
          </a:p>
          <a:p>
            <a:endParaRPr lang="sv-SE" sz="1400" dirty="0">
              <a:latin typeface="Comic Sans MS" panose="030F0702030302020204" pitchFamily="66" charset="0"/>
            </a:endParaRPr>
          </a:p>
          <a:p>
            <a:r>
              <a:rPr lang="sv-SE" sz="1400" b="1" u="sng" dirty="0" err="1" smtClean="0">
                <a:latin typeface="Comic Sans MS" panose="030F0702030302020204" pitchFamily="66" charset="0"/>
              </a:rPr>
              <a:t>This</a:t>
            </a:r>
            <a:r>
              <a:rPr lang="sv-SE" sz="1400" b="1" u="sng" dirty="0" smtClean="0">
                <a:latin typeface="Comic Sans MS" panose="030F0702030302020204" pitchFamily="66" charset="0"/>
              </a:rPr>
              <a:t> is </a:t>
            </a:r>
            <a:r>
              <a:rPr lang="sv-SE" sz="1400" b="1" u="sng" dirty="0" err="1" smtClean="0">
                <a:latin typeface="Comic Sans MS" panose="030F0702030302020204" pitchFamily="66" charset="0"/>
              </a:rPr>
              <a:t>apatite</a:t>
            </a:r>
            <a:r>
              <a:rPr lang="sv-SE" sz="1400" b="1" u="sng" dirty="0" smtClean="0">
                <a:latin typeface="Comic Sans MS" panose="030F0702030302020204" pitchFamily="66" charset="0"/>
              </a:rPr>
              <a:t>!</a:t>
            </a:r>
            <a:endParaRPr lang="sv-SE" sz="1400" b="1" u="sng" dirty="0">
              <a:latin typeface="Comic Sans MS" panose="030F0702030302020204" pitchFamily="66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716016" y="1196752"/>
            <a:ext cx="1800200" cy="237626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156176" y="2524254"/>
            <a:ext cx="1825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>
                <a:solidFill>
                  <a:srgbClr val="FF0000"/>
                </a:solidFill>
              </a:rPr>
              <a:t>Microscope</a:t>
            </a:r>
            <a:r>
              <a:rPr lang="sv-SE" dirty="0" smtClean="0">
                <a:solidFill>
                  <a:srgbClr val="FF0000"/>
                </a:solidFill>
              </a:rPr>
              <a:t> focus</a:t>
            </a:r>
            <a:endParaRPr lang="sv-S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198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607</Words>
  <Application>Microsoft Office PowerPoint</Application>
  <PresentationFormat>On-screen Show (4:3)</PresentationFormat>
  <Paragraphs>71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Naturhistoriska riksmuseet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Whitehouse</dc:creator>
  <cp:lastModifiedBy>Martin Whitehouse</cp:lastModifiedBy>
  <cp:revision>24</cp:revision>
  <dcterms:created xsi:type="dcterms:W3CDTF">2020-05-05T09:09:29Z</dcterms:created>
  <dcterms:modified xsi:type="dcterms:W3CDTF">2020-05-05T16:12:16Z</dcterms:modified>
</cp:coreProperties>
</file>