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95" r:id="rId6"/>
    <p:sldId id="297" r:id="rId7"/>
    <p:sldId id="425" r:id="rId8"/>
    <p:sldId id="426" r:id="rId9"/>
    <p:sldId id="491" r:id="rId10"/>
    <p:sldId id="494" r:id="rId11"/>
    <p:sldId id="497" r:id="rId12"/>
    <p:sldId id="498" r:id="rId13"/>
    <p:sldId id="503" r:id="rId14"/>
    <p:sldId id="502" r:id="rId15"/>
    <p:sldId id="492" r:id="rId16"/>
    <p:sldId id="4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74"/>
    <p:restoredTop sz="92843"/>
  </p:normalViewPr>
  <p:slideViewPr>
    <p:cSldViewPr snapToGrid="0" snapToObjects="1">
      <p:cViewPr varScale="1">
        <p:scale>
          <a:sx n="42" d="100"/>
          <a:sy n="42" d="100"/>
        </p:scale>
        <p:origin x="20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png"/><Relationship Id="rId4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65830-7E05-1E47-8B18-F963E2D2A463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97406-16F2-CD48-A46F-A26668E09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97406-16F2-CD48-A46F-A26668E091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97406-16F2-CD48-A46F-A26668E091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8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4045-C558-434E-982A-9A9796D37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29FF2-D52D-A34E-821A-3B5F9877A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0DB8-D70C-5342-AA4B-99D0F16F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0257A-4170-B641-B096-0D72C68A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D457C-AE5B-BA49-A158-25FDE141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0596-E884-DF41-B44B-E56D4B94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1926B-6C26-204C-BBEE-E9C6B3F9F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4337-853F-8C4F-8F9A-48FF5CFF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E289-E6C7-C148-B2DC-31A88051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A8890-3995-9C41-B1B9-95D4B0DD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8EEE5-6769-364C-98ED-5EA7F3014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4B1F0-73C4-4743-83CB-27F8C995B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7A3F9-32D0-0149-9C84-ED3A7924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0ECAF-E43C-024C-91AF-E6E33C69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4282B-00E0-BC45-A359-6C11EE5B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31AD9-DDBC-DF46-91AF-F5C4E567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1EE3A-18EE-7645-935B-7713EBE4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5FCDD-F3E2-CA47-902E-EA0BA64A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4CBF-EC10-3549-A19F-82214ED8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E865-238A-5D49-8456-0A54C166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16C0-D119-A043-97B1-AD8B4BD09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3C201-D9DA-954E-9F88-B8B064E2B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7AD40-C45C-BE45-890E-68F6E1306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59830-FBD4-B54E-AC0E-BDEE77E3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3EB5D-436F-7D4F-9436-76AF0DC8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8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C179-6765-6F45-A8EA-122FA472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EB767-6109-FF44-B130-E88642C46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39723-52B7-3947-9AF4-756338832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FB147-E74D-F845-ACC0-C266B82F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675A8-93D5-734C-B529-E5D49EE1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9F7D4-0661-9945-8A12-7F2226F2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4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3B63-6F1C-4B4F-92C2-5D6F402F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32EFF-A8FB-DC4A-A4EA-D42AC5693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CDB89-D884-824A-8C61-4960C09D9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4E62EA-2615-C649-80F1-842B210D9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DD740-A495-7C40-9CCC-BE26F854B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948C6-0794-2448-A4DA-A4223523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1CBF09-7842-7445-BA55-5F6F2D1E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8B15A-2F82-584C-A9F7-082798F4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3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81A0-1553-A848-9D10-EBC15D09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477BC-0F0E-D341-AC9C-A7FA875D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D8334-B1D4-B241-8C37-15334A4D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5D8C7-EBD6-BD47-B346-04F14F6B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8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31B15-652B-3F4B-A80B-3A8AB662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DF55E-F113-8E40-BA1D-D5FE07C8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95154-0ECD-F644-98EC-580D0C11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5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5301-C2FB-1C4F-B38E-82D0EB10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F1819-DE42-8D49-A246-1E7B26DF6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B43A3-A065-024A-AB04-7C176B115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010F8-F8C7-FE48-A3D2-6C22CFA7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EA4A-C89E-D149-8068-51E5D2F48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5474F-547A-1E42-92F8-1E35319F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807DC-5D12-494A-8F9C-A3A1E502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3C532-F6DF-B145-947D-D627436CA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AA0F9-1016-5B43-82D5-02030545D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A3CD8-12F5-DC49-A817-C8C9E07F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5CAAD-4047-5A4D-92A6-3106DC29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0413A-0A40-9A42-A7C9-9B1B37B8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8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39D22-3482-284B-96D5-CCD66C2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C04CD-B2F1-ED44-99A4-FB263227C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CE0A5-F092-0E48-B5CD-39FC00C8C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AD4B4-95CC-474A-A5B4-9AA1F69309DA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DD506-815A-A046-A4EF-D37B73011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D3E16-63CE-024E-B08F-44F627DBA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782E2-2D8C-9B44-92C8-60F3F098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4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meetingorganizer.copernicus.org/EGU2020/EGU2020-20207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package" Target="../embeddings/Microsoft_Word_Document.docx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11" Type="http://schemas.openxmlformats.org/officeDocument/2006/relationships/image" Target="../media/image1.tif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1.tiff"/><Relationship Id="rId3" Type="http://schemas.openxmlformats.org/officeDocument/2006/relationships/image" Target="../media/image18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2.e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0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5.emf"/><Relationship Id="rId5" Type="http://schemas.openxmlformats.org/officeDocument/2006/relationships/image" Target="../media/image21.emf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tif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E1D-D3C6-FD45-9F31-5A47DB5C2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6348"/>
            <a:ext cx="9144000" cy="37286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hlinkClick r:id="rId2"/>
              </a:rPr>
              <a:t>Learned Criticality in “Supermodels” That Combine Competing Models of the </a:t>
            </a:r>
            <a:br>
              <a:rPr lang="en-US" b="1" dirty="0">
                <a:hlinkClick r:id="rId2"/>
              </a:rPr>
            </a:br>
            <a:r>
              <a:rPr lang="en-US" b="1" dirty="0">
                <a:hlinkClick r:id="rId2"/>
              </a:rPr>
              <a:t>Earth System With Adaptable Inter-Model Connections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E5247-D719-924A-92E2-B264FCBDF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890"/>
            <a:ext cx="9144000" cy="16557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200" dirty="0"/>
              <a:t>           Greg Duane                                   Mao-Lin Shen</a:t>
            </a:r>
          </a:p>
          <a:p>
            <a:pPr algn="l"/>
            <a:r>
              <a:rPr lang="en-US" sz="3200" dirty="0"/>
              <a:t>   Univ. of Bergen, Norway &amp;          Univ. of Bergen, Norway</a:t>
            </a:r>
          </a:p>
          <a:p>
            <a:pPr algn="l"/>
            <a:r>
              <a:rPr lang="en-US" sz="3200" dirty="0"/>
              <a:t>Univ. of Colorado, Boulder, USA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F9AEC-A6C4-7D41-A863-5A5BA420A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2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7268" y="1"/>
            <a:ext cx="6839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Results With 2 Full Climate Models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43974" y="685800"/>
            <a:ext cx="4995227" cy="6191310"/>
            <a:chOff x="2319973" y="819090"/>
            <a:chExt cx="4995227" cy="619131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2319973" y="915175"/>
            <a:ext cx="4995227" cy="6095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Document" r:id="rId3" imgW="5943600" imgH="7251700" progId="Word.Document.12">
                    <p:embed/>
                  </p:oleObj>
                </mc:Choice>
                <mc:Fallback>
                  <p:oleObj name="Document" r:id="rId3" imgW="5943600" imgH="7251700" progId="Word.Document.12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19973" y="915175"/>
                          <a:ext cx="4995227" cy="6095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410133" y="838200"/>
              <a:ext cx="1933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Sea-Surface Temp.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76954" y="819090"/>
              <a:ext cx="15142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Precipitation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97925" y="1371600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7918" y="2286001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Trained</a:t>
            </a:r>
          </a:p>
          <a:p>
            <a:r>
              <a:rPr lang="en-US" dirty="0"/>
              <a:t>Supermodel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7090" y="3429001"/>
            <a:ext cx="1828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Equally-Weighted</a:t>
            </a:r>
          </a:p>
          <a:p>
            <a:pPr algn="r"/>
            <a:r>
              <a:rPr lang="en-US" dirty="0"/>
              <a:t>Supermodel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6593" y="4876800"/>
            <a:ext cx="16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Nordeng</a:t>
            </a:r>
            <a:r>
              <a:rPr lang="en-US" dirty="0"/>
              <a:t> Model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7553" y="5919702"/>
            <a:ext cx="15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Tiedtke</a:t>
            </a:r>
            <a:r>
              <a:rPr lang="en-US" dirty="0"/>
              <a:t>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1" y="838200"/>
            <a:ext cx="21280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All models except</a:t>
            </a:r>
          </a:p>
          <a:p>
            <a:r>
              <a:rPr lang="en-US" u="sng" dirty="0">
                <a:solidFill>
                  <a:srgbClr val="FF0000"/>
                </a:solidFill>
              </a:rPr>
              <a:t>trained supermodel</a:t>
            </a:r>
          </a:p>
          <a:p>
            <a:r>
              <a:rPr lang="en-US" u="sng" dirty="0">
                <a:solidFill>
                  <a:srgbClr val="FF0000"/>
                </a:solidFill>
              </a:rPr>
              <a:t>exhibit an unrealistic</a:t>
            </a:r>
          </a:p>
          <a:p>
            <a:r>
              <a:rPr lang="en-US" i="1" u="sng" dirty="0">
                <a:solidFill>
                  <a:srgbClr val="FF0000"/>
                </a:solidFill>
              </a:rPr>
              <a:t>double </a:t>
            </a:r>
            <a:r>
              <a:rPr lang="en-US" u="sng" dirty="0">
                <a:solidFill>
                  <a:srgbClr val="FF0000"/>
                </a:solidFill>
              </a:rPr>
              <a:t>Inter-Tropical</a:t>
            </a:r>
          </a:p>
          <a:p>
            <a:r>
              <a:rPr lang="en-US" u="sng" dirty="0">
                <a:solidFill>
                  <a:srgbClr val="FF0000"/>
                </a:solidFill>
              </a:rPr>
              <a:t>Convergence Zone</a:t>
            </a:r>
          </a:p>
          <a:p>
            <a:r>
              <a:rPr lang="en-US" u="sng" dirty="0">
                <a:solidFill>
                  <a:srgbClr val="FF0000"/>
                </a:solidFill>
              </a:rPr>
              <a:t>(ITCZ)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346" y="3611378"/>
            <a:ext cx="1999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this supermodel;</a:t>
            </a:r>
          </a:p>
          <a:p>
            <a:r>
              <a:rPr lang="en-US" dirty="0"/>
              <a:t>Combine ocean-</a:t>
            </a:r>
          </a:p>
          <a:p>
            <a:r>
              <a:rPr lang="en-US" dirty="0"/>
              <a:t>atmosphere fluxes</a:t>
            </a:r>
          </a:p>
          <a:p>
            <a:r>
              <a:rPr lang="en-US" dirty="0"/>
              <a:t>for heat:</a:t>
            </a:r>
          </a:p>
          <a:p>
            <a:endParaRPr lang="en-US" dirty="0"/>
          </a:p>
          <a:p>
            <a:r>
              <a:rPr lang="en-US" dirty="0"/>
              <a:t>momentum: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water:</a:t>
            </a:r>
          </a:p>
        </p:txBody>
      </p:sp>
      <p:graphicFrame>
        <p:nvGraphicFramePr>
          <p:cNvPr id="16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404556"/>
              </p:ext>
            </p:extLst>
          </p:nvPr>
        </p:nvGraphicFramePr>
        <p:xfrm>
          <a:off x="8077200" y="4638906"/>
          <a:ext cx="225552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5" imgW="1879600" imgH="266700" progId="Equation.3">
                  <p:embed/>
                </p:oleObj>
              </mc:Choice>
              <mc:Fallback>
                <p:oleObj name="Equation" r:id="rId5" imgW="1879600" imgH="266700" progId="Equation.3">
                  <p:embed/>
                  <p:pic>
                    <p:nvPicPr>
                      <p:cNvPr id="16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638906"/>
                        <a:ext cx="225552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物件 4"/>
          <p:cNvGraphicFramePr>
            <a:graphicFrameLocks noChangeAspect="1"/>
          </p:cNvGraphicFramePr>
          <p:nvPr/>
        </p:nvGraphicFramePr>
        <p:xfrm>
          <a:off x="8153401" y="5334001"/>
          <a:ext cx="2344737" cy="32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7" imgW="1905000" imgH="266700" progId="Equation.3">
                  <p:embed/>
                </p:oleObj>
              </mc:Choice>
              <mc:Fallback>
                <p:oleObj name="Equation" r:id="rId7" imgW="1905000" imgH="266700" progId="Equation.3">
                  <p:embed/>
                  <p:pic>
                    <p:nvPicPr>
                      <p:cNvPr id="17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1" y="5334001"/>
                        <a:ext cx="2344737" cy="32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物件 4"/>
          <p:cNvGraphicFramePr>
            <a:graphicFrameLocks noChangeAspect="1"/>
          </p:cNvGraphicFramePr>
          <p:nvPr/>
        </p:nvGraphicFramePr>
        <p:xfrm>
          <a:off x="8123506" y="6019801"/>
          <a:ext cx="256834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9" imgW="1917700" imgH="266700" progId="Equation.3">
                  <p:embed/>
                </p:oleObj>
              </mc:Choice>
              <mc:Fallback>
                <p:oleObj name="Equation" r:id="rId9" imgW="1917700" imgH="266700" progId="Equation.3">
                  <p:embed/>
                  <p:pic>
                    <p:nvPicPr>
                      <p:cNvPr id="18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506" y="6019801"/>
                        <a:ext cx="256834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CF97192-F6A9-3A41-BFC1-2D96C0E03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196700"/>
            <a:ext cx="1785106" cy="6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 b="17371"/>
          <a:stretch/>
        </p:blipFill>
        <p:spPr bwMode="auto">
          <a:xfrm>
            <a:off x="1905000" y="1828800"/>
            <a:ext cx="51816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1" y="1"/>
            <a:ext cx="78905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Single-ITCZ Model is Surrounded by</a:t>
            </a:r>
          </a:p>
          <a:p>
            <a:pPr algn="ctr"/>
            <a:r>
              <a:rPr lang="en-US" sz="3600" dirty="0"/>
              <a:t>Double-ITCZ/Permanent-El Nino Models</a:t>
            </a:r>
          </a:p>
          <a:p>
            <a:pPr algn="ctr"/>
            <a:r>
              <a:rPr lang="en-US" sz="3600" dirty="0"/>
              <a:t>in Phase Space:  Why?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7600" y="2819400"/>
            <a:ext cx="22504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boundaries</a:t>
            </a:r>
          </a:p>
          <a:p>
            <a:r>
              <a:rPr lang="en-US" dirty="0"/>
              <a:t>are defined by cases</a:t>
            </a:r>
          </a:p>
          <a:p>
            <a:r>
              <a:rPr lang="en-US" dirty="0"/>
              <a:t>(blue dots) that have</a:t>
            </a:r>
          </a:p>
          <a:p>
            <a:r>
              <a:rPr lang="en-US" dirty="0"/>
              <a:t>low correlation with</a:t>
            </a:r>
          </a:p>
          <a:p>
            <a:r>
              <a:rPr lang="en-US" dirty="0"/>
              <a:t>any of the 3 reference</a:t>
            </a:r>
          </a:p>
          <a:p>
            <a:r>
              <a:rPr lang="en-US" dirty="0"/>
              <a:t>cases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679ED3-7226-B24C-A995-C1C873EF4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5968999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1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7899" y="167640"/>
            <a:ext cx="77877647" cy="6614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   </a:t>
            </a:r>
            <a:endParaRPr lang="en-US" sz="4000" dirty="0"/>
          </a:p>
          <a:p>
            <a:r>
              <a:rPr lang="en-US" sz="2400" dirty="0">
                <a:solidFill>
                  <a:srgbClr val="FF0000"/>
                </a:solidFill>
              </a:rPr>
              <a:t>The climate system (an open system) tends naturally toward a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critical state.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Trained supermodels reproduce this state, in a way that the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constituent models, with arbitrary parameterizations of the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sub-grid scale processes, cannot.   The states of these constituent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models are qualitatively on the </a:t>
            </a:r>
            <a:r>
              <a:rPr lang="en-US" sz="2400" i="1" dirty="0">
                <a:solidFill>
                  <a:srgbClr val="FF0000"/>
                </a:solidFill>
              </a:rPr>
              <a:t>same side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     </a:t>
            </a:r>
            <a:r>
              <a:rPr lang="en-US" sz="2400" dirty="0">
                <a:solidFill>
                  <a:srgbClr val="FF0000"/>
                </a:solidFill>
              </a:rPr>
              <a:t>of the critical state.</a:t>
            </a:r>
          </a:p>
          <a:p>
            <a:pPr marL="0" indent="0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400" dirty="0"/>
              <a:t>   </a:t>
            </a:r>
          </a:p>
          <a:p>
            <a:pPr marL="0" indent="0">
              <a:buNone/>
            </a:pPr>
            <a:r>
              <a:rPr lang="en-US" sz="3600" dirty="0"/>
              <a:t>non-monotonic behavior vs. weights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5" name="Down Arrow 4"/>
          <p:cNvSpPr/>
          <p:nvPr/>
        </p:nvSpPr>
        <p:spPr>
          <a:xfrm>
            <a:off x="4714095" y="4037409"/>
            <a:ext cx="822960" cy="185065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SOCavalanch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41692" r="46800" b="47647"/>
          <a:stretch/>
        </p:blipFill>
        <p:spPr>
          <a:xfrm rot="5400000">
            <a:off x="8375789" y="4489590"/>
            <a:ext cx="2208672" cy="1613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0858" y="4362272"/>
            <a:ext cx="1541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  <a:p>
            <a:r>
              <a:rPr lang="en-US" dirty="0"/>
              <a:t>self-organizing</a:t>
            </a:r>
          </a:p>
          <a:p>
            <a:r>
              <a:rPr lang="en-US" dirty="0" err="1"/>
              <a:t>sandpile</a:t>
            </a:r>
            <a:r>
              <a:rPr lang="en-US" dirty="0"/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400" y="-762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HYPOTHESIS: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7077" y="3424535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sand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9372600" y="3810000"/>
            <a:ext cx="304800" cy="365760"/>
          </a:xfrm>
          <a:prstGeom prst="down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9677400" y="6324600"/>
            <a:ext cx="304800" cy="365760"/>
          </a:xfrm>
          <a:prstGeom prst="down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B2A9C-358F-F541-89F7-84504EFD5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9715"/>
            <a:ext cx="1273099" cy="4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FC2394-9FCD-4B44-ADDF-CBA88AF1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Double ITCZ Mechanism </a:t>
            </a:r>
            <a:br>
              <a:rPr lang="en-US" dirty="0"/>
            </a:br>
            <a:r>
              <a:rPr lang="en-US" dirty="0"/>
              <a:t> in </a:t>
            </a:r>
            <a:r>
              <a:rPr lang="en-US" dirty="0" err="1"/>
              <a:t>Nordeng</a:t>
            </a:r>
            <a:r>
              <a:rPr lang="en-US" dirty="0"/>
              <a:t>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FC8C8C-1657-DF4C-A4FC-B9C8D7BD1E09}"/>
              </a:ext>
            </a:extLst>
          </p:cNvPr>
          <p:cNvGrpSpPr/>
          <p:nvPr/>
        </p:nvGrpSpPr>
        <p:grpSpPr>
          <a:xfrm>
            <a:off x="6248400" y="1417"/>
            <a:ext cx="2895600" cy="2514600"/>
            <a:chOff x="6248400" y="1417"/>
            <a:chExt cx="2895600" cy="251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2326C-CBB4-E74F-8BB7-A612822C4D0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40" b="17371"/>
            <a:stretch/>
          </p:blipFill>
          <p:spPr bwMode="auto">
            <a:xfrm>
              <a:off x="6248400" y="1417"/>
              <a:ext cx="2895600" cy="25146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30D5AC-A93E-2F4C-85B4-DD69909220AC}"/>
                </a:ext>
              </a:extLst>
            </p:cNvPr>
            <p:cNvSpPr/>
            <p:nvPr/>
          </p:nvSpPr>
          <p:spPr>
            <a:xfrm>
              <a:off x="7772400" y="381000"/>
              <a:ext cx="822960" cy="822960"/>
            </a:xfrm>
            <a:prstGeom prst="ellipse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7" descr="Screenshot 2017-07-23 23.09.23.png">
            <a:extLst>
              <a:ext uri="{FF2B5EF4-FFF2-40B4-BE49-F238E27FC236}">
                <a16:creationId xmlns:a16="http://schemas.microsoft.com/office/drawing/2014/main" id="{6C2FAD78-25EF-624E-B73C-8C0709B8E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34784" r="37696" b="23125"/>
          <a:stretch/>
        </p:blipFill>
        <p:spPr>
          <a:xfrm>
            <a:off x="228600" y="1752600"/>
            <a:ext cx="5042946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6F9FF2-8B0E-9D44-B14D-0603E96EB88B}"/>
              </a:ext>
            </a:extLst>
          </p:cNvPr>
          <p:cNvSpPr txBox="1"/>
          <p:nvPr/>
        </p:nvSpPr>
        <p:spPr>
          <a:xfrm>
            <a:off x="4419600" y="1828800"/>
            <a:ext cx="1281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Walker</a:t>
            </a:r>
          </a:p>
          <a:p>
            <a:r>
              <a:rPr lang="en-US" sz="2000" dirty="0"/>
              <a:t>circulation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9E1C5-ABE2-D94A-852B-31BC59CC9A74}"/>
              </a:ext>
            </a:extLst>
          </p:cNvPr>
          <p:cNvSpPr txBox="1"/>
          <p:nvPr/>
        </p:nvSpPr>
        <p:spPr>
          <a:xfrm>
            <a:off x="152400" y="51054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Anomalously high zonal wind stress in </a:t>
            </a:r>
            <a:r>
              <a:rPr lang="en-US" sz="2400" dirty="0" err="1">
                <a:latin typeface="Times New Roman" panose="02020603050405020304" pitchFamily="18" charset="0"/>
              </a:rPr>
              <a:t>Nordeng</a:t>
            </a:r>
            <a:r>
              <a:rPr lang="en-US" sz="2400" dirty="0">
                <a:latin typeface="Times New Roman" panose="02020603050405020304" pitchFamily="18" charset="0"/>
              </a:rPr>
              <a:t> model  -&gt;   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increased upwelling in Central Pacific  (                            </a:t>
            </a:r>
            <a:r>
              <a:rPr lang="en-US" sz="2400" baseline="-25000" dirty="0">
                <a:latin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</a:rPr>
              <a:t>)  -&gt;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extension of cold tongue  (                                                  )  -&gt;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double ITCZ </a:t>
            </a:r>
            <a:r>
              <a:rPr lang="en-US" dirty="0"/>
              <a:t>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F21AE6B-6237-F343-8577-F86BB18D44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299062"/>
              </p:ext>
            </p:extLst>
          </p:nvPr>
        </p:nvGraphicFramePr>
        <p:xfrm>
          <a:off x="3521075" y="5867400"/>
          <a:ext cx="37179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5" imgW="1574800" imgH="228600" progId="Equation.3">
                  <p:embed/>
                </p:oleObj>
              </mc:Choice>
              <mc:Fallback>
                <p:oleObj name="Equation" r:id="rId5" imgW="1574800" imgH="2286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1075" y="5867400"/>
                        <a:ext cx="3717925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0AA76D6-DC3C-7240-8B79-980975A2D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30102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79C32E-CD7A-5942-B0FB-D462E219D4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00113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8AED9F-04BD-EC4C-B144-8FAE2AF20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106853"/>
              </p:ext>
            </p:extLst>
          </p:nvPr>
        </p:nvGraphicFramePr>
        <p:xfrm>
          <a:off x="5105400" y="5486400"/>
          <a:ext cx="22288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11" imgW="990600" imgH="203200" progId="Equation.3">
                  <p:embed/>
                </p:oleObj>
              </mc:Choice>
              <mc:Fallback>
                <p:oleObj name="Equation" r:id="rId11" imgW="990600" imgH="203200" progId="Equation.3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05400" y="5486400"/>
                        <a:ext cx="22288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BE9BFA-EDCA-844E-917A-DB0EB574DC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000" y="598167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35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Double ITCZ Mechanism </a:t>
            </a:r>
            <a:br>
              <a:rPr lang="en-US" dirty="0"/>
            </a:br>
            <a:r>
              <a:rPr lang="en-US" dirty="0"/>
              <a:t> in </a:t>
            </a:r>
            <a:r>
              <a:rPr lang="en-US" dirty="0" err="1"/>
              <a:t>Tiedtke</a:t>
            </a:r>
            <a:r>
              <a:rPr lang="en-US" dirty="0"/>
              <a:t> Model</a:t>
            </a:r>
            <a:br>
              <a:rPr lang="en-US" dirty="0"/>
            </a:br>
            <a:r>
              <a:rPr lang="en-US" sz="3600" dirty="0"/>
              <a:t>-depends on 3D structure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 b="17371"/>
          <a:stretch/>
        </p:blipFill>
        <p:spPr bwMode="auto">
          <a:xfrm>
            <a:off x="7772400" y="1417"/>
            <a:ext cx="289560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7772400" y="1615440"/>
            <a:ext cx="822960" cy="82296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6400" y="45720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anomalously </a:t>
            </a:r>
            <a:r>
              <a:rPr lang="en-US" sz="2400" i="1" dirty="0">
                <a:latin typeface="Times New Roman" panose="02020603050405020304" pitchFamily="18" charset="0"/>
              </a:rPr>
              <a:t>low</a:t>
            </a:r>
            <a:r>
              <a:rPr lang="en-US" sz="2400" dirty="0">
                <a:latin typeface="Times New Roman" panose="02020603050405020304" pitchFamily="18" charset="0"/>
              </a:rPr>
              <a:t> zonal wind stress in </a:t>
            </a:r>
            <a:r>
              <a:rPr lang="en-US" sz="2400" dirty="0" err="1">
                <a:latin typeface="Times New Roman" panose="02020603050405020304" pitchFamily="18" charset="0"/>
              </a:rPr>
              <a:t>Tiedtke</a:t>
            </a:r>
            <a:r>
              <a:rPr lang="en-US" sz="2400" dirty="0">
                <a:latin typeface="Times New Roman" panose="02020603050405020304" pitchFamily="18" charset="0"/>
              </a:rPr>
              <a:t> model -&gt;   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low </a:t>
            </a:r>
            <a:r>
              <a:rPr lang="en-US" sz="2400" b="1" dirty="0">
                <a:latin typeface="Times New Roman" panose="02020603050405020304" pitchFamily="18" charset="0"/>
              </a:rPr>
              <a:t>wind stress curl </a:t>
            </a:r>
            <a:r>
              <a:rPr lang="en-US" sz="2400" dirty="0">
                <a:latin typeface="Times New Roman" panose="02020603050405020304" pitchFamily="18" charset="0"/>
              </a:rPr>
              <a:t>off equator 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      via Hadley/Walker coupling                                                     -&gt; 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increased </a:t>
            </a:r>
            <a:r>
              <a:rPr lang="en-US" sz="2400" dirty="0" err="1">
                <a:latin typeface="Times New Roman" panose="02020603050405020304" pitchFamily="18" charset="0"/>
              </a:rPr>
              <a:t>downwelling</a:t>
            </a:r>
            <a:r>
              <a:rPr lang="en-US" sz="2400" dirty="0">
                <a:latin typeface="Times New Roman" panose="02020603050405020304" pitchFamily="18" charset="0"/>
              </a:rPr>
              <a:t> in subtropics 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upwelling of colder water at equator (tropical ocean cell:                  )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double ITCZ  (                                                  )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creenshot 2017-07-24 01.15.46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7" t="46189" r="49689" b="42655"/>
          <a:stretch/>
        </p:blipFill>
        <p:spPr>
          <a:xfrm>
            <a:off x="3657600" y="1752600"/>
            <a:ext cx="3048000" cy="288565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19418" y="2410992"/>
            <a:ext cx="2410382" cy="2313408"/>
            <a:chOff x="5895418" y="2362200"/>
            <a:chExt cx="2410382" cy="2313408"/>
          </a:xfrm>
        </p:grpSpPr>
        <p:grpSp>
          <p:nvGrpSpPr>
            <p:cNvPr id="25" name="Group 24"/>
            <p:cNvGrpSpPr/>
            <p:nvPr/>
          </p:nvGrpSpPr>
          <p:grpSpPr>
            <a:xfrm>
              <a:off x="5895418" y="2362200"/>
              <a:ext cx="2410382" cy="2313408"/>
              <a:chOff x="5867400" y="2286001"/>
              <a:chExt cx="2410382" cy="2313408"/>
            </a:xfrm>
          </p:grpSpPr>
          <p:pic>
            <p:nvPicPr>
              <p:cNvPr id="6" name="Picture 5" descr="Screenshot 2017-07-24 18.34.42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18" t="35794" r="12888" b="11340"/>
              <a:stretch/>
            </p:blipFill>
            <p:spPr>
              <a:xfrm>
                <a:off x="6172200" y="2438400"/>
                <a:ext cx="2105582" cy="2161009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 rot="16200000">
                <a:off x="5493844" y="2671225"/>
                <a:ext cx="1139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Depth (m)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5482176" y="3741245"/>
                <a:ext cx="1139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Depth (m)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162800" y="2590800"/>
              <a:ext cx="762000" cy="1676400"/>
              <a:chOff x="7162800" y="2819400"/>
              <a:chExt cx="762000" cy="16764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7162800" y="3886200"/>
                <a:ext cx="0" cy="609600"/>
              </a:xfrm>
              <a:prstGeom prst="straightConnector1">
                <a:avLst/>
              </a:prstGeom>
              <a:ln>
                <a:solidFill>
                  <a:srgbClr val="33CC3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7924800" y="3886200"/>
                <a:ext cx="0" cy="609600"/>
              </a:xfrm>
              <a:prstGeom prst="straightConnector1">
                <a:avLst/>
              </a:prstGeom>
              <a:ln>
                <a:solidFill>
                  <a:srgbClr val="33CC3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7224991" y="2819400"/>
                <a:ext cx="699809" cy="0"/>
              </a:xfrm>
              <a:prstGeom prst="straightConnector1">
                <a:avLst/>
              </a:prstGeom>
              <a:ln>
                <a:solidFill>
                  <a:srgbClr val="33CC3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9677400" y="3200400"/>
            <a:ext cx="838200" cy="3048000"/>
            <a:chOff x="8153400" y="3200400"/>
            <a:chExt cx="533400" cy="3048000"/>
          </a:xfrm>
        </p:grpSpPr>
        <p:sp>
          <p:nvSpPr>
            <p:cNvPr id="17" name="Right Bracket 16"/>
            <p:cNvSpPr/>
            <p:nvPr/>
          </p:nvSpPr>
          <p:spPr>
            <a:xfrm>
              <a:off x="8458200" y="3657600"/>
              <a:ext cx="228600" cy="2590800"/>
            </a:xfrm>
            <a:prstGeom prst="rightBracket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Right Brace 17"/>
            <p:cNvSpPr/>
            <p:nvPr/>
          </p:nvSpPr>
          <p:spPr>
            <a:xfrm>
              <a:off x="8153400" y="3200400"/>
              <a:ext cx="307848" cy="914400"/>
            </a:xfrm>
            <a:prstGeom prst="rightBrac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873987" y="5202105"/>
          <a:ext cx="385286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10" imgW="1651000" imgH="254000" progId="Equation.3">
                  <p:embed/>
                </p:oleObj>
              </mc:Choice>
              <mc:Fallback>
                <p:oleObj name="Equation" r:id="rId10" imgW="1651000" imgH="2540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73987" y="5202105"/>
                        <a:ext cx="3852862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737600" y="6057900"/>
          <a:ext cx="1320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12" imgW="609600" imgH="228600" progId="Equation.3">
                  <p:embed/>
                </p:oleObj>
              </mc:Choice>
              <mc:Fallback>
                <p:oleObj name="Equation" r:id="rId12" imgW="609600" imgH="2286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737600" y="6057900"/>
                        <a:ext cx="13208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3657601" y="6400801"/>
          <a:ext cx="37179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14" imgW="1574800" imgH="228600" progId="Equation.3">
                  <p:embed/>
                </p:oleObj>
              </mc:Choice>
              <mc:Fallback>
                <p:oleObj name="Equation" r:id="rId14" imgW="1574800" imgH="228600" progId="Equation.3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57601" y="6400801"/>
                        <a:ext cx="3717925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183064" y="5689868"/>
                <a:ext cx="4514184" cy="490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𝑤</m:t>
                    </m:r>
                    <m:r>
                      <a:rPr lang="en-US" sz="2400">
                        <a:latin typeface="Cambria Math" charset="0"/>
                      </a:rPr>
                      <m:t>∝ −</m:t>
                    </m:r>
                    <m:r>
                      <a:rPr lang="en-US" sz="2400">
                        <a:latin typeface="Cambria Math" charset="0"/>
                      </a:rPr>
                      <m:t>𝜕</m:t>
                    </m:r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charset="0"/>
                          </a:rPr>
                          <m:t>𝑢</m:t>
                        </m:r>
                      </m:num>
                      <m:den>
                        <m:r>
                          <a:rPr lang="en-US" sz="2400">
                            <a:latin typeface="Cambria Math" charset="0"/>
                          </a:rPr>
                          <m:t>𝜕</m:t>
                        </m:r>
                      </m:den>
                    </m:f>
                    <m:r>
                      <a:rPr lang="en-US" sz="2400" i="1">
                        <a:latin typeface="Cambria Math" charset="0"/>
                      </a:rPr>
                      <m:t>𝑥</m:t>
                    </m:r>
                    <m:r>
                      <a:rPr lang="en-US" sz="2400">
                        <a:latin typeface="Cambria Math" charset="0"/>
                      </a:rPr>
                      <m:t>=(</m:t>
                    </m:r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</m:den>
                    </m:f>
                    <m:r>
                      <a:rPr lang="en-US" sz="2400">
                        <a:latin typeface="Cambria Math" charset="0"/>
                      </a:rPr>
                      <m:t>)</m:t>
                    </m:r>
                    <m:r>
                      <a:rPr lang="en-US" sz="2400">
                        <a:latin typeface="Cambria Math" charset="0"/>
                      </a:rPr>
                      <m:t>𝜕</m:t>
                    </m:r>
                    <m:f>
                      <m:fPr>
                        <m:type m:val="li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400">
                            <a:latin typeface="Cambria Math" charset="0"/>
                          </a:rPr>
                          <m:t>𝜕</m:t>
                        </m:r>
                      </m:den>
                    </m:f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064" y="5689868"/>
                <a:ext cx="4514184" cy="490840"/>
              </a:xfrm>
              <a:prstGeom prst="rect">
                <a:avLst/>
              </a:prstGeom>
              <a:blipFill>
                <a:blip r:embed="rId16"/>
                <a:stretch>
                  <a:fillRect t="-115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08EF4B9-BD63-F244-B23F-8A07C8ED8C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24" y="6328988"/>
            <a:ext cx="1415143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5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40B1-A750-0747-8BC0-6AA0845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68" y="242887"/>
            <a:ext cx="114728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Supermodel gets correct ITCZ behavior and avoids permanent El Nino, but how does spectrum (vs. frequency) compare to spectra of constituent models?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C72E67-4BC8-1E4B-B06A-FE5B6E392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75158" y="1713604"/>
            <a:ext cx="3694907" cy="369490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B7EC4-377E-0241-BE60-0A7603E34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3" y="2014728"/>
            <a:ext cx="3303602" cy="3092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307A8-066B-444D-8DFC-AFFD56271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250" y="2043374"/>
            <a:ext cx="2909094" cy="3064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0747C-F0E5-7C4F-8B4E-61376FAFD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029" y="2104434"/>
            <a:ext cx="2870952" cy="3064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67DFCB-1C18-374A-891E-84AF55C04019}"/>
              </a:ext>
            </a:extLst>
          </p:cNvPr>
          <p:cNvSpPr txBox="1"/>
          <p:nvPr/>
        </p:nvSpPr>
        <p:spPr>
          <a:xfrm>
            <a:off x="534019" y="1749229"/>
            <a:ext cx="1189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Tiedtke</a:t>
            </a:r>
            <a:r>
              <a:rPr lang="en-US" sz="24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A7BD5-4DD6-014D-AAB0-47893D286E40}"/>
              </a:ext>
            </a:extLst>
          </p:cNvPr>
          <p:cNvSpPr txBox="1"/>
          <p:nvPr/>
        </p:nvSpPr>
        <p:spPr>
          <a:xfrm>
            <a:off x="3516824" y="1748965"/>
            <a:ext cx="1352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Nordeng</a:t>
            </a:r>
            <a:r>
              <a:rPr lang="en-US" sz="2400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763720-694B-0048-8E25-969AC93A1A65}"/>
              </a:ext>
            </a:extLst>
          </p:cNvPr>
          <p:cNvSpPr txBox="1"/>
          <p:nvPr/>
        </p:nvSpPr>
        <p:spPr>
          <a:xfrm>
            <a:off x="6499629" y="1748701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Supermodel: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D8734E-73EE-1A45-BCDC-DA2616F51BF4}"/>
              </a:ext>
            </a:extLst>
          </p:cNvPr>
          <p:cNvSpPr txBox="1"/>
          <p:nvPr/>
        </p:nvSpPr>
        <p:spPr>
          <a:xfrm>
            <a:off x="9482434" y="1748437"/>
            <a:ext cx="191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7F247-3819-4548-9BCD-27968D8A88D0}"/>
              </a:ext>
            </a:extLst>
          </p:cNvPr>
          <p:cNvSpPr txBox="1"/>
          <p:nvPr/>
        </p:nvSpPr>
        <p:spPr>
          <a:xfrm>
            <a:off x="405223" y="5317893"/>
            <a:ext cx="11731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</a:rPr>
              <a:t>Tiedtke</a:t>
            </a:r>
            <a:r>
              <a:rPr lang="en-US" sz="3200" dirty="0">
                <a:solidFill>
                  <a:srgbClr val="0070C0"/>
                </a:solidFill>
              </a:rPr>
              <a:t> and </a:t>
            </a:r>
            <a:r>
              <a:rPr lang="en-US" sz="3200" dirty="0" err="1">
                <a:solidFill>
                  <a:srgbClr val="0070C0"/>
                </a:solidFill>
              </a:rPr>
              <a:t>Nordeng</a:t>
            </a:r>
            <a:r>
              <a:rPr lang="en-US" sz="3200" dirty="0">
                <a:solidFill>
                  <a:srgbClr val="0070C0"/>
                </a:solidFill>
              </a:rPr>
              <a:t> appear to be hyper-critical compared to both</a:t>
            </a:r>
          </a:p>
          <a:p>
            <a:r>
              <a:rPr lang="en-US" sz="3200" dirty="0">
                <a:solidFill>
                  <a:srgbClr val="0070C0"/>
                </a:solidFill>
              </a:rPr>
              <a:t>      the supermodel, which is more like observations, </a:t>
            </a:r>
            <a:r>
              <a:rPr lang="en-US" sz="3200" i="1" dirty="0">
                <a:solidFill>
                  <a:srgbClr val="0070C0"/>
                </a:solidFill>
              </a:rPr>
              <a:t>except</a:t>
            </a:r>
            <a:endParaRPr lang="en-US" sz="32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Supermodel spectrum is frequency-shifted vs. observations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D8A7D-5F3A-F54C-A3E0-F51C1C7A7DF0}"/>
              </a:ext>
            </a:extLst>
          </p:cNvPr>
          <p:cNvSpPr txBox="1"/>
          <p:nvPr/>
        </p:nvSpPr>
        <p:spPr>
          <a:xfrm>
            <a:off x="304797" y="4919131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[Mao-Lin]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63B57-23A0-2148-9370-F214BEEC2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4820" y="6370319"/>
            <a:ext cx="1347180" cy="4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3A71B-E03F-0842-8778-BB3E6D1DE6D5}"/>
              </a:ext>
            </a:extLst>
          </p:cNvPr>
          <p:cNvSpPr/>
          <p:nvPr/>
        </p:nvSpPr>
        <p:spPr>
          <a:xfrm>
            <a:off x="787400" y="1997839"/>
            <a:ext cx="625686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Helvetica Neue" panose="02000503000000020004" pitchFamily="2" charset="0"/>
              </a:rPr>
              <a:t>        Conclusion/Hypothesis</a:t>
            </a:r>
            <a:r>
              <a:rPr lang="en-US" dirty="0">
                <a:effectLst/>
                <a:latin typeface="Helvetica Neue" panose="02000503000000020004" pitchFamily="2" charset="0"/>
              </a:rPr>
              <a:t>: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Supermodeling</a:t>
            </a:r>
            <a:r>
              <a:rPr lang="en-US" dirty="0">
                <a:solidFill>
                  <a:srgbClr val="FF0000"/>
                </a:solidFill>
                <a:effectLst/>
                <a:latin typeface="Helvetica Neue" panose="02000503000000020004" pitchFamily="2" charset="0"/>
              </a:rPr>
              <a:t> is good for getting criticality and for getting the (almost) correct properties of critical states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sz="3200" dirty="0">
                <a:effectLst/>
                <a:latin typeface="Helvetica Neue" panose="02000503000000020004" pitchFamily="2" charset="0"/>
              </a:rPr>
              <a:t>            Future work:</a:t>
            </a:r>
          </a:p>
          <a:p>
            <a:r>
              <a:rPr lang="en-US" dirty="0">
                <a:solidFill>
                  <a:srgbClr val="0070C0"/>
                </a:solidFill>
                <a:effectLst/>
                <a:latin typeface="Helvetica Neue" panose="02000503000000020004" pitchFamily="2" charset="0"/>
              </a:rPr>
              <a:t>   </a:t>
            </a:r>
          </a:p>
          <a:p>
            <a:r>
              <a:rPr lang="en-US" dirty="0">
                <a:solidFill>
                  <a:srgbClr val="0070C0"/>
                </a:solidFill>
                <a:effectLst/>
                <a:latin typeface="Helvetica Neue" panose="02000503000000020004" pitchFamily="2" charset="0"/>
              </a:rPr>
              <a:t>    1) what would be needed to make COSMOS behavior qualitatively correct?   -couple atmospheres?</a:t>
            </a:r>
          </a:p>
          <a:p>
            <a:r>
              <a:rPr lang="en-US" dirty="0">
                <a:solidFill>
                  <a:srgbClr val="0070C0"/>
                </a:solidFill>
                <a:effectLst/>
                <a:latin typeface="Helvetica Neue" panose="02000503000000020004" pitchFamily="2" charset="0"/>
              </a:rPr>
              <a:t>    </a:t>
            </a:r>
          </a:p>
          <a:p>
            <a:r>
              <a:rPr lang="en-US" dirty="0">
                <a:solidFill>
                  <a:srgbClr val="0070C0"/>
                </a:solidFill>
                <a:effectLst/>
                <a:latin typeface="Helvetica Neue" panose="02000503000000020004" pitchFamily="2" charset="0"/>
              </a:rPr>
              <a:t>    2) verify hypothesis for fully-connected climate models. </a:t>
            </a:r>
            <a:r>
              <a:rPr lang="en-US" dirty="0" err="1">
                <a:solidFill>
                  <a:srgbClr val="0070C0"/>
                </a:solidFill>
                <a:effectLst/>
                <a:latin typeface="Helvetica Neue" panose="02000503000000020004" pitchFamily="2" charset="0"/>
              </a:rPr>
              <a:t>w.r.t</a:t>
            </a:r>
            <a:r>
              <a:rPr lang="en-US" dirty="0">
                <a:solidFill>
                  <a:srgbClr val="0070C0"/>
                </a:solidFill>
                <a:effectLst/>
                <a:latin typeface="Helvetica Neue" panose="02000503000000020004" pitchFamily="2" charset="0"/>
              </a:rPr>
              <a:t> variety of critical phenomena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FCA4F-A34A-EA45-9601-633E50700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596900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496C-7854-1E4A-B804-8B0DB513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Scale Interactions in </a:t>
            </a:r>
            <a:r>
              <a:rPr lang="en-US" dirty="0" err="1"/>
              <a:t>Supermodeling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98A5A-D3EC-6848-8477-A567C9213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differ in their mathematical representations of the same physical processes</a:t>
            </a:r>
          </a:p>
          <a:p>
            <a:endParaRPr lang="en-US" dirty="0"/>
          </a:p>
          <a:p>
            <a:r>
              <a:rPr lang="en-US" dirty="0"/>
              <a:t>Largest differences are in the parameterizations of sub-</a:t>
            </a:r>
            <a:r>
              <a:rPr lang="en-US" dirty="0" err="1"/>
              <a:t>gridscale</a:t>
            </a:r>
            <a:r>
              <a:rPr lang="en-US" dirty="0"/>
              <a:t> processes</a:t>
            </a:r>
          </a:p>
          <a:p>
            <a:endParaRPr lang="en-US" dirty="0"/>
          </a:p>
          <a:p>
            <a:r>
              <a:rPr lang="en-US" dirty="0"/>
              <a:t>Greatest benefit of </a:t>
            </a:r>
            <a:r>
              <a:rPr lang="en-US" dirty="0" err="1"/>
              <a:t>supermodeling</a:t>
            </a:r>
            <a:r>
              <a:rPr lang="en-US" dirty="0"/>
              <a:t> will be in situations where sub-grid-scale processes have a large effect on the entire dynamics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C29DB4-CDCD-EA40-90CF-F7675DFE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1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9884-A279-9F46-8DFB-837CF0D4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1140"/>
            <a:ext cx="10515600" cy="1325563"/>
          </a:xfrm>
        </p:spPr>
        <p:txBody>
          <a:bodyPr/>
          <a:lstStyle/>
          <a:p>
            <a:r>
              <a:rPr lang="en-US" dirty="0"/>
              <a:t>Theory of Self-Organized Criticality (</a:t>
            </a:r>
            <a:r>
              <a:rPr lang="en-US" dirty="0" err="1"/>
              <a:t>Bak</a:t>
            </a:r>
            <a:r>
              <a:rPr lang="en-US" dirty="0"/>
              <a:t> ‘ 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A38-F634-A74D-9D40-16C1F16E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233"/>
            <a:ext cx="10515600" cy="4351338"/>
          </a:xfrm>
        </p:spPr>
        <p:txBody>
          <a:bodyPr/>
          <a:lstStyle/>
          <a:p>
            <a:r>
              <a:rPr lang="en-US" dirty="0"/>
              <a:t>Systems gravitate to </a:t>
            </a:r>
            <a:r>
              <a:rPr lang="en-US" i="1" dirty="0"/>
              <a:t>critical states </a:t>
            </a:r>
            <a:r>
              <a:rPr lang="en-US" dirty="0"/>
              <a:t>in which there is no characteristic scale, and there is a free cascade of energy between scales, in a wide variety of circumstances</a:t>
            </a:r>
          </a:p>
          <a:p>
            <a:endParaRPr lang="en-US" dirty="0"/>
          </a:p>
          <a:p>
            <a:r>
              <a:rPr lang="en-US" u="sng" dirty="0"/>
              <a:t>no characteristic scale </a:t>
            </a:r>
            <a:r>
              <a:rPr lang="en-US" dirty="0"/>
              <a:t>→ power-law distribution in both sizes and lifetimes of fluctuations:                                                                          D(s)=s</a:t>
            </a:r>
            <a:r>
              <a:rPr lang="en-US" baseline="30000" dirty="0"/>
              <a:t>-</a:t>
            </a:r>
            <a:r>
              <a:rPr lang="en-US" baseline="30000" dirty="0">
                <a:latin typeface="Symbol" pitchFamily="2" charset="2"/>
              </a:rPr>
              <a:t>t</a:t>
            </a:r>
            <a:r>
              <a:rPr lang="en-US" dirty="0">
                <a:latin typeface="Symbol" pitchFamily="2" charset="2"/>
              </a:rPr>
              <a:t>  </a:t>
            </a:r>
            <a:r>
              <a:rPr lang="en-US" dirty="0"/>
              <a:t>D(t)=t</a:t>
            </a:r>
            <a:r>
              <a:rPr lang="en-US" baseline="30000" dirty="0"/>
              <a:t>-</a:t>
            </a:r>
            <a:r>
              <a:rPr lang="en-US" baseline="30000" dirty="0">
                <a:latin typeface="Symbol" pitchFamily="2" charset="2"/>
              </a:rPr>
              <a:t>a </a:t>
            </a:r>
            <a:r>
              <a:rPr lang="en-US" dirty="0"/>
              <a:t>so that ⎰ds D(s) s   and ⎰dt D(t) t   are undefined → linearity in log-log plots  D(s) vs. s   or   D(t) vs. t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baseline="30000" dirty="0">
              <a:latin typeface="Symbol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F565B-020B-5948-AA66-2CB56445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0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4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1AF9-A9DE-C545-B1A9-BB6B3D42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95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 supermodels compare to their constituent models in regard to critical behavior and fluctuation spectra?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F402-24DC-764B-8B75-8C38D830D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520" y="393943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2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25544-C6A7-C44D-8FE1-AA4F5530B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7539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2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65160B59-FAB2-6D4D-9F2C-62F9AB608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69" y="0"/>
            <a:ext cx="98065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/>
              <a:t>First Example: 2-LAYER QUASIGEOSTROPHIC (QG) MODEL  </a:t>
            </a:r>
          </a:p>
          <a:p>
            <a:r>
              <a:rPr lang="en-US" altLang="en-US" sz="3200" dirty="0"/>
              <a:t>(</a:t>
            </a:r>
            <a:r>
              <a:rPr lang="en-US" altLang="en-US" sz="3200" i="1" dirty="0" err="1"/>
              <a:t>Vautard</a:t>
            </a:r>
            <a:r>
              <a:rPr lang="en-US" altLang="en-US" sz="3200" i="1" dirty="0"/>
              <a:t> &amp; </a:t>
            </a:r>
            <a:r>
              <a:rPr lang="en-US" altLang="en-US" sz="3200" i="1" dirty="0" err="1"/>
              <a:t>Legras</a:t>
            </a:r>
            <a:r>
              <a:rPr lang="en-US" altLang="en-US" sz="3200" i="1" dirty="0"/>
              <a:t> ’88</a:t>
            </a:r>
            <a:r>
              <a:rPr lang="en-US" altLang="en-US" sz="3200" dirty="0"/>
              <a:t>)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A72A91DC-4EBA-054E-8205-D4FB55D7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06" y="526308"/>
            <a:ext cx="71755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0ADE98DA-4072-7B47-84B8-AA7C8C09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6" y="2479675"/>
            <a:ext cx="38224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F</a:t>
            </a:r>
            <a:r>
              <a:rPr lang="en-US" altLang="en-US"/>
              <a:t> contains terms to force a horizontally</a:t>
            </a:r>
          </a:p>
          <a:p>
            <a:r>
              <a:rPr lang="en-US" altLang="en-US"/>
              <a:t>uniform, vertically sheared flow, with</a:t>
            </a:r>
          </a:p>
          <a:p>
            <a:r>
              <a:rPr lang="en-US" altLang="en-US"/>
              <a:t>a jet in the first quarter of the channel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9C1DFF72-5416-A84D-895E-399E3FFF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38376"/>
            <a:ext cx="33528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7">
            <a:extLst>
              <a:ext uri="{FF2B5EF4-FFF2-40B4-BE49-F238E27FC236}">
                <a16:creationId xmlns:a16="http://schemas.microsoft.com/office/drawing/2014/main" id="{4C7BBEEA-7C98-5942-A8E3-5B1941DFF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286000"/>
            <a:ext cx="106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75B9311B-5E45-E549-BF1F-25546BDB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962400"/>
            <a:ext cx="50846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Weather regimes are defined by persistent patterns:</a:t>
            </a: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ACC22352-408A-9340-82C6-57372BA3C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2209800"/>
            <a:ext cx="25218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(only upper layer shown)</a:t>
            </a:r>
          </a:p>
        </p:txBody>
      </p:sp>
      <p:pic>
        <p:nvPicPr>
          <p:cNvPr id="46091" name="Picture 11">
            <a:extLst>
              <a:ext uri="{FF2B5EF4-FFF2-40B4-BE49-F238E27FC236}">
                <a16:creationId xmlns:a16="http://schemas.microsoft.com/office/drawing/2014/main" id="{D5F94133-20FA-6D46-93A0-9A1B81E5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4419600"/>
            <a:ext cx="4089400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2" name="Picture 12">
            <a:extLst>
              <a:ext uri="{FF2B5EF4-FFF2-40B4-BE49-F238E27FC236}">
                <a16:creationId xmlns:a16="http://schemas.microsoft.com/office/drawing/2014/main" id="{F58E0C8B-E5E1-B346-AA6C-C4B61952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59276"/>
            <a:ext cx="41910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3" name="Rectangle 13">
            <a:extLst>
              <a:ext uri="{FF2B5EF4-FFF2-40B4-BE49-F238E27FC236}">
                <a16:creationId xmlns:a16="http://schemas.microsoft.com/office/drawing/2014/main" id="{4783109F-6B5E-0040-A7DB-F3C669D4B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4196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F3442E38-291E-254A-8780-78DD64DEB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343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Text Box 15">
            <a:extLst>
              <a:ext uri="{FF2B5EF4-FFF2-40B4-BE49-F238E27FC236}">
                <a16:creationId xmlns:a16="http://schemas.microsoft.com/office/drawing/2014/main" id="{186F7733-DBCE-7542-B19C-776B8FDF1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6" y="6324600"/>
            <a:ext cx="5456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SzPct val="175000"/>
              <a:buFontTx/>
              <a:buChar char="•"/>
            </a:pPr>
            <a:r>
              <a:rPr lang="en-US" altLang="en-US"/>
              <a:t>system vacillates chaotically between the two regimes</a:t>
            </a:r>
          </a:p>
        </p:txBody>
      </p:sp>
      <p:sp>
        <p:nvSpPr>
          <p:cNvPr id="46096" name="Rectangle 16">
            <a:extLst>
              <a:ext uri="{FF2B5EF4-FFF2-40B4-BE49-F238E27FC236}">
                <a16:creationId xmlns:a16="http://schemas.microsoft.com/office/drawing/2014/main" id="{42569436-4418-A14B-A39A-CADFB1C7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95800"/>
            <a:ext cx="76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4CB67-C49A-4B40-A689-24AC7D76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6323847"/>
            <a:ext cx="1625600" cy="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3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>
            <a:extLst>
              <a:ext uri="{FF2B5EF4-FFF2-40B4-BE49-F238E27FC236}">
                <a16:creationId xmlns:a16="http://schemas.microsoft.com/office/drawing/2014/main" id="{41A3078A-F891-3E4A-B47B-C49E7ED2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62293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Text Box 7">
            <a:extLst>
              <a:ext uri="{FF2B5EF4-FFF2-40B4-BE49-F238E27FC236}">
                <a16:creationId xmlns:a16="http://schemas.microsoft.com/office/drawing/2014/main" id="{32E4AFBE-C12D-3748-86F5-C2D511D3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6400800"/>
            <a:ext cx="2635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(Duane &amp; Tribbia, </a:t>
            </a:r>
            <a:r>
              <a:rPr lang="en-US" altLang="en-US" i="1">
                <a:solidFill>
                  <a:srgbClr val="0000FF"/>
                </a:solidFill>
              </a:rPr>
              <a:t>PRL</a:t>
            </a:r>
            <a:r>
              <a:rPr lang="en-US" altLang="en-US">
                <a:solidFill>
                  <a:srgbClr val="0000FF"/>
                </a:solidFill>
              </a:rPr>
              <a:t> ’01)</a:t>
            </a: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1D02FC42-2A70-3446-A19E-57A9584ED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9436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ECF1E0A9-A980-3F44-8433-A4754A2A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73" y="159120"/>
            <a:ext cx="4012993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dirty="0"/>
              <a:t>Loosely Coupled </a:t>
            </a:r>
          </a:p>
          <a:p>
            <a:r>
              <a:rPr lang="en-US" altLang="en-US" sz="3600" dirty="0"/>
              <a:t>Parallel </a:t>
            </a:r>
          </a:p>
          <a:p>
            <a:r>
              <a:rPr lang="en-US" altLang="en-US" sz="3600" dirty="0"/>
              <a:t>Channels </a:t>
            </a:r>
          </a:p>
          <a:p>
            <a:r>
              <a:rPr lang="en-US" altLang="en-US" sz="3600" dirty="0"/>
              <a:t>Synchronize</a:t>
            </a:r>
          </a:p>
          <a:p>
            <a:endParaRPr lang="en-US" altLang="en-US" sz="3200" dirty="0"/>
          </a:p>
          <a:p>
            <a:endParaRPr lang="en-US" altLang="en-US" sz="3200" dirty="0"/>
          </a:p>
          <a:p>
            <a:endParaRPr lang="en-US" altLang="en-US" sz="3200" dirty="0"/>
          </a:p>
          <a:p>
            <a:endParaRPr lang="en-US" altLang="en-US" sz="3200" dirty="0"/>
          </a:p>
          <a:p>
            <a:endParaRPr lang="en-US" altLang="en-US" sz="3200" dirty="0"/>
          </a:p>
          <a:p>
            <a:r>
              <a:rPr lang="en-US" altLang="en-US" sz="3200" dirty="0">
                <a:solidFill>
                  <a:srgbClr val="FF0000"/>
                </a:solidFill>
              </a:rPr>
              <a:t>So we can couple two models with different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parameters to form a supermodel.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B333C-0D72-894B-8965-40F57486C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960" y="6052328"/>
            <a:ext cx="2225040" cy="77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4351" y="-11875"/>
            <a:ext cx="10152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Non-monotonic behavior in blocking frequency:  No blocking for </a:t>
            </a:r>
          </a:p>
          <a:p>
            <a:pPr algn="ctr"/>
            <a:r>
              <a:rPr lang="en-US" sz="2800" dirty="0"/>
              <a:t>large forcing or for small forcing, only for intermediate forcing values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45075"/>
            <a:ext cx="3071812" cy="2099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0" y="945076"/>
            <a:ext cx="2974351" cy="2033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5242" y="2926276"/>
            <a:ext cx="3091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0</a:t>
            </a:r>
            <a:r>
              <a:rPr lang="en-US" dirty="0"/>
              <a:t>=0  no blocking </a:t>
            </a:r>
          </a:p>
          <a:p>
            <a:pPr algn="ctr"/>
            <a:r>
              <a:rPr lang="en-US" dirty="0"/>
              <a:t>(low-amplitude turbulent flow)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2419" y="285007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0</a:t>
            </a:r>
            <a:r>
              <a:rPr lang="en-US" dirty="0"/>
              <a:t>=3.0  no blocking </a:t>
            </a:r>
          </a:p>
          <a:p>
            <a:pPr algn="ctr"/>
            <a:r>
              <a:rPr lang="en-US" dirty="0"/>
              <a:t>(jet flow)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17" y="3962400"/>
            <a:ext cx="3206395" cy="21916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71800" y="6344213"/>
            <a:ext cx="7833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0</a:t>
            </a:r>
            <a:r>
              <a:rPr lang="en-US" sz="2400" dirty="0"/>
              <a:t>=0.3  blocked/zonal vacillation  </a:t>
            </a:r>
            <a:r>
              <a:rPr lang="en-US" sz="2400" dirty="0">
                <a:solidFill>
                  <a:srgbClr val="00B050"/>
                </a:solidFill>
              </a:rPr>
              <a:t>(and f</a:t>
            </a:r>
            <a:r>
              <a:rPr lang="en-US" sz="2400" baseline="-25000" dirty="0">
                <a:solidFill>
                  <a:srgbClr val="00B050"/>
                </a:solidFill>
              </a:rPr>
              <a:t>0</a:t>
            </a:r>
            <a:r>
              <a:rPr lang="en-US" sz="2400" dirty="0">
                <a:solidFill>
                  <a:srgbClr val="00B050"/>
                </a:solidFill>
              </a:rPr>
              <a:t>=0.3  can be learned!)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836" y="3655625"/>
            <a:ext cx="3749364" cy="2679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05801" y="3188732"/>
            <a:ext cx="208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Averaging fails!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344" y="6273225"/>
            <a:ext cx="2710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Supermodel</a:t>
            </a:r>
            <a:r>
              <a:rPr lang="en-US" sz="3200" dirty="0">
                <a:solidFill>
                  <a:srgbClr val="FF0000"/>
                </a:solidFill>
                <a:sym typeface="Symbol"/>
              </a:rPr>
              <a:t>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12604F-B370-A84C-AFD3-3E3BA2AD6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034" y="5229727"/>
            <a:ext cx="1386965" cy="4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7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F41AF-C0EE-2A41-991A-49957BCA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778109"/>
            <a:ext cx="3400029" cy="2049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25FF5D-392C-2D43-9AFF-86A956F4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525" y="1521410"/>
            <a:ext cx="3790950" cy="230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0B34C-0EFE-F44D-B825-ECD95213C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1601261"/>
            <a:ext cx="4021898" cy="24019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9639C2-944B-2F44-893A-0214F5DC23A9}"/>
              </a:ext>
            </a:extLst>
          </p:cNvPr>
          <p:cNvSpPr txBox="1"/>
          <p:nvPr/>
        </p:nvSpPr>
        <p:spPr>
          <a:xfrm>
            <a:off x="0" y="280224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EF928-0B5D-924F-94C3-57F888F263D4}"/>
              </a:ext>
            </a:extLst>
          </p:cNvPr>
          <p:cNvSpPr txBox="1"/>
          <p:nvPr/>
        </p:nvSpPr>
        <p:spPr>
          <a:xfrm>
            <a:off x="1827544" y="123192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B6D2E-3EE7-F74E-844D-AA8156F1EF40}"/>
              </a:ext>
            </a:extLst>
          </p:cNvPr>
          <p:cNvSpPr txBox="1"/>
          <p:nvPr/>
        </p:nvSpPr>
        <p:spPr>
          <a:xfrm>
            <a:off x="5615238" y="1261668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87D89-BFF1-9E45-8619-E78A38901509}"/>
              </a:ext>
            </a:extLst>
          </p:cNvPr>
          <p:cNvSpPr txBox="1"/>
          <p:nvPr/>
        </p:nvSpPr>
        <p:spPr>
          <a:xfrm>
            <a:off x="9402932" y="1291407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31443-D35E-8046-834E-CAF01BAAAC63}"/>
              </a:ext>
            </a:extLst>
          </p:cNvPr>
          <p:cNvSpPr txBox="1"/>
          <p:nvPr/>
        </p:nvSpPr>
        <p:spPr>
          <a:xfrm>
            <a:off x="1427356" y="4294528"/>
            <a:ext cx="2658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forcing –</a:t>
            </a:r>
          </a:p>
          <a:p>
            <a:r>
              <a:rPr lang="en-US" dirty="0"/>
              <a:t>Low amplitude turbulence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6AF6E7-858E-2841-A3B6-35ABCC297ABC}"/>
              </a:ext>
            </a:extLst>
          </p:cNvPr>
          <p:cNvSpPr txBox="1"/>
          <p:nvPr/>
        </p:nvSpPr>
        <p:spPr>
          <a:xfrm>
            <a:off x="5042517" y="4294527"/>
            <a:ext cx="2586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forcing-</a:t>
            </a:r>
          </a:p>
          <a:p>
            <a:r>
              <a:rPr lang="en-US" dirty="0"/>
              <a:t>Blocked/zonal vacillation</a:t>
            </a:r>
          </a:p>
          <a:p>
            <a:r>
              <a:rPr lang="en-US" dirty="0">
                <a:solidFill>
                  <a:srgbClr val="FF0000"/>
                </a:solidFill>
              </a:rPr>
              <a:t>Replicated in Supermodel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B5630-FA0B-F04A-9A91-AE16A5071885}"/>
              </a:ext>
            </a:extLst>
          </p:cNvPr>
          <p:cNvSpPr txBox="1"/>
          <p:nvPr/>
        </p:nvSpPr>
        <p:spPr>
          <a:xfrm>
            <a:off x="9266663" y="4294527"/>
            <a:ext cx="1381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forcing-</a:t>
            </a:r>
          </a:p>
          <a:p>
            <a:r>
              <a:rPr lang="en-US" dirty="0"/>
              <a:t>No blocking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B94DD-42C2-A14B-8194-B69A7F9904A1}"/>
              </a:ext>
            </a:extLst>
          </p:cNvPr>
          <p:cNvSpPr txBox="1"/>
          <p:nvPr/>
        </p:nvSpPr>
        <p:spPr>
          <a:xfrm>
            <a:off x="1153404" y="180197"/>
            <a:ext cx="102799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Does Supermodel  Energy Spectrum (vs. wave number) </a:t>
            </a:r>
          </a:p>
          <a:p>
            <a:r>
              <a:rPr lang="en-US" sz="3200" dirty="0"/>
              <a:t>      Compare to Spectra for the Two Separate Models?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C1485-054A-7B47-80C1-13A1A72C6750}"/>
              </a:ext>
            </a:extLst>
          </p:cNvPr>
          <p:cNvSpPr txBox="1"/>
          <p:nvPr/>
        </p:nvSpPr>
        <p:spPr>
          <a:xfrm>
            <a:off x="678391" y="5486400"/>
            <a:ext cx="10793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Supermodel spectrum is more log-linear for high wave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544C2-1A95-2C4D-92AB-375B2DB0B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28891"/>
            <a:ext cx="1827544" cy="6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81891" y="204849"/>
            <a:ext cx="10438410" cy="1143000"/>
          </a:xfrm>
        </p:spPr>
        <p:txBody>
          <a:bodyPr>
            <a:noAutofit/>
          </a:bodyPr>
          <a:lstStyle/>
          <a:p>
            <a:pPr algn="ctr"/>
            <a:r>
              <a:rPr lang="nb-NO" altLang="zh-TW" sz="4000" dirty="0"/>
              <a:t>Second </a:t>
            </a:r>
            <a:r>
              <a:rPr lang="nb-NO" altLang="zh-TW" sz="4000" dirty="0" err="1"/>
              <a:t>Example</a:t>
            </a:r>
            <a:r>
              <a:rPr lang="nb-NO" altLang="zh-TW" sz="4000" dirty="0"/>
              <a:t>:  COSMOS </a:t>
            </a:r>
            <a:r>
              <a:rPr lang="nb-NO" altLang="zh-TW" sz="4000" dirty="0" err="1"/>
              <a:t>Supermodel</a:t>
            </a:r>
            <a:r>
              <a:rPr lang="nb-NO" altLang="zh-TW" sz="4000" dirty="0"/>
              <a:t> (Mao-Lin)</a:t>
            </a:r>
            <a:br>
              <a:rPr lang="nb-NO" altLang="zh-TW" sz="3600" dirty="0"/>
            </a:br>
            <a:r>
              <a:rPr lang="nb-NO" altLang="zh-TW" sz="2800" dirty="0" err="1"/>
              <a:t>Coupled</a:t>
            </a:r>
            <a:r>
              <a:rPr lang="nb-NO" altLang="zh-TW" sz="2800" dirty="0"/>
              <a:t> </a:t>
            </a:r>
            <a:r>
              <a:rPr lang="nb-NO" altLang="zh-TW" sz="2800" dirty="0" err="1"/>
              <a:t>Climate</a:t>
            </a:r>
            <a:r>
              <a:rPr lang="nb-NO" altLang="zh-TW" sz="2800" dirty="0"/>
              <a:t> Models Connected </a:t>
            </a:r>
            <a:r>
              <a:rPr lang="nb-NO" altLang="zh-TW" sz="2800" dirty="0" err="1"/>
              <a:t>Only</a:t>
            </a:r>
            <a:r>
              <a:rPr lang="nb-NO" altLang="zh-TW" sz="2800" dirty="0"/>
              <a:t> at </a:t>
            </a:r>
            <a:r>
              <a:rPr lang="nb-NO" altLang="zh-TW" sz="2800" dirty="0" err="1"/>
              <a:t>the</a:t>
            </a:r>
            <a:r>
              <a:rPr lang="nb-NO" altLang="zh-TW" sz="2800" dirty="0"/>
              <a:t> </a:t>
            </a:r>
            <a:br>
              <a:rPr lang="nb-NO" altLang="zh-TW" sz="2800" dirty="0"/>
            </a:br>
            <a:r>
              <a:rPr lang="nb-NO" altLang="zh-TW" sz="2800" dirty="0"/>
              <a:t>Ocean-</a:t>
            </a:r>
            <a:r>
              <a:rPr lang="nb-NO" altLang="zh-TW" sz="2800" dirty="0" err="1"/>
              <a:t>Atmosphere</a:t>
            </a:r>
            <a:r>
              <a:rPr lang="nb-NO" altLang="zh-TW" sz="2800" dirty="0"/>
              <a:t> Interface</a:t>
            </a:r>
            <a:endParaRPr lang="zh-TW" altLang="en-US" sz="2800" dirty="0"/>
          </a:p>
        </p:txBody>
      </p:sp>
      <p:pic>
        <p:nvPicPr>
          <p:cNvPr id="6146" name="Picture 2" descr="D:\MyCloud\Dropbox\SUMO_report (2)\FIGURES\Model_COSMO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276600"/>
            <a:ext cx="6726655" cy="346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2036830" y="1905000"/>
            <a:ext cx="8078295" cy="149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COSMOS model (</a:t>
            </a:r>
            <a:r>
              <a:rPr lang="en-US" dirty="0"/>
              <a:t>MPI, Germany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AGCM: ECHAM5, T31L19 (~3.75 degrees horizontally)</a:t>
            </a:r>
          </a:p>
          <a:p>
            <a:pPr lvl="1"/>
            <a:r>
              <a:rPr lang="en-US" altLang="zh-TW" dirty="0"/>
              <a:t>OGCM: MPIOM, GR30L40 (~3 degrees)</a:t>
            </a:r>
            <a:endParaRPr lang="zh-TW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5935C-08CB-C743-905A-BBA6F3C9F071}"/>
              </a:ext>
            </a:extLst>
          </p:cNvPr>
          <p:cNvSpPr txBox="1"/>
          <p:nvPr/>
        </p:nvSpPr>
        <p:spPr>
          <a:xfrm>
            <a:off x="492464" y="4120737"/>
            <a:ext cx="348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Nordeng</a:t>
            </a:r>
            <a:r>
              <a:rPr lang="en-US" sz="2400" dirty="0"/>
              <a:t> parameterization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AB5F2-7787-9645-887A-8BEA75AEBE34}"/>
              </a:ext>
            </a:extLst>
          </p:cNvPr>
          <p:cNvSpPr txBox="1"/>
          <p:nvPr/>
        </p:nvSpPr>
        <p:spPr>
          <a:xfrm>
            <a:off x="7105030" y="4142512"/>
            <a:ext cx="332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Tiedtke</a:t>
            </a:r>
            <a:r>
              <a:rPr lang="en-US" sz="2400" dirty="0"/>
              <a:t> parameterization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27C1E3-9FA6-7A4B-A15F-81D30237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" y="6156161"/>
            <a:ext cx="1986029" cy="6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5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874</Words>
  <Application>Microsoft Macintosh PowerPoint</Application>
  <PresentationFormat>Widescreen</PresentationFormat>
  <Paragraphs>154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Helvetica Neue</vt:lpstr>
      <vt:lpstr>Symbol</vt:lpstr>
      <vt:lpstr>Times New Roman</vt:lpstr>
      <vt:lpstr>Office Theme</vt:lpstr>
      <vt:lpstr>Document</vt:lpstr>
      <vt:lpstr>Equation</vt:lpstr>
      <vt:lpstr>Learned Criticality in “Supermodels” That Combine Competing Models of the  Earth System With Adaptable Inter-Model Connections</vt:lpstr>
      <vt:lpstr>Scale Interactions in Supermodeling</vt:lpstr>
      <vt:lpstr>Theory of Self-Organized Criticality (Bak ‘ 87)</vt:lpstr>
      <vt:lpstr>How do supermodels compare to their constituent models in regard to critical behavior and fluctuation spectra?</vt:lpstr>
      <vt:lpstr>PowerPoint Presentation</vt:lpstr>
      <vt:lpstr>PowerPoint Presentation</vt:lpstr>
      <vt:lpstr>PowerPoint Presentation</vt:lpstr>
      <vt:lpstr>PowerPoint Presentation</vt:lpstr>
      <vt:lpstr>Second Example:  COSMOS Supermodel (Mao-Lin) Coupled Climate Models Connected Only at the  Ocean-Atmosphere Interface</vt:lpstr>
      <vt:lpstr>PowerPoint Presentation</vt:lpstr>
      <vt:lpstr>PowerPoint Presentation</vt:lpstr>
      <vt:lpstr>PowerPoint Presentation</vt:lpstr>
      <vt:lpstr>Double ITCZ Mechanism   in Nordeng Model</vt:lpstr>
      <vt:lpstr>Double ITCZ Mechanism   in Tiedtke Model -depends on 3D structure</vt:lpstr>
      <vt:lpstr>Supermodel gets correct ITCZ behavior and avoids permanent El Nino, but how does spectrum (vs. frequency) compare to spectra of constituent models?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S. Duane</dc:creator>
  <cp:lastModifiedBy>Gregory S. Duane</cp:lastModifiedBy>
  <cp:revision>34</cp:revision>
  <dcterms:created xsi:type="dcterms:W3CDTF">2020-02-02T21:18:43Z</dcterms:created>
  <dcterms:modified xsi:type="dcterms:W3CDTF">2020-05-05T16:27:12Z</dcterms:modified>
</cp:coreProperties>
</file>