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4" r:id="rId2"/>
    <p:sldId id="257" r:id="rId3"/>
    <p:sldId id="258" r:id="rId4"/>
    <p:sldId id="305" r:id="rId5"/>
    <p:sldId id="259" r:id="rId6"/>
    <p:sldId id="277" r:id="rId7"/>
    <p:sldId id="308" r:id="rId8"/>
    <p:sldId id="263" r:id="rId9"/>
    <p:sldId id="279" r:id="rId10"/>
    <p:sldId id="280" r:id="rId11"/>
    <p:sldId id="319" r:id="rId12"/>
    <p:sldId id="265" r:id="rId13"/>
    <p:sldId id="271" r:id="rId14"/>
    <p:sldId id="318" r:id="rId15"/>
    <p:sldId id="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00"/>
    <a:srgbClr val="423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822" autoAdjust="0"/>
  </p:normalViewPr>
  <p:slideViewPr>
    <p:cSldViewPr snapToGrid="0">
      <p:cViewPr varScale="1">
        <p:scale>
          <a:sx n="51" d="100"/>
          <a:sy n="51" d="100"/>
        </p:scale>
        <p:origin x="125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m\mganga\Desktop\Graphs%20Webin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m\mganga\Desktop\Graphs%20Webin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m\mganga\Desktop\Graphs%20Webin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m\mganga\Desktop\Graphs%20Webina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latin typeface="+mn-lt"/>
              </a:rPr>
              <a:t>Plant density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Sheet1!$B$1:$B$2</c:f>
              <c:strCache>
                <c:ptCount val="2"/>
                <c:pt idx="0">
                  <c:v>Plant density</c:v>
                </c:pt>
                <c:pt idx="1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93-4157-B422-49FA182BBA77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93-4157-B422-49FA182BBA77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93-4157-B422-49FA182BBA7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93-4157-B422-49FA182BBA77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Sheet1!$C$3:$C$6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1</c:v>
                  </c:pt>
                  <c:pt idx="2">
                    <c:v>0.5</c:v>
                  </c:pt>
                  <c:pt idx="3">
                    <c:v>0.5</c:v>
                  </c:pt>
                </c:numCache>
              </c:numRef>
            </c:plus>
            <c:minus>
              <c:numRef>
                <c:f>Sheet1!$C$3:$C$6</c:f>
                <c:numCache>
                  <c:formatCode>General</c:formatCode>
                  <c:ptCount val="4"/>
                  <c:pt idx="0">
                    <c:v>0.5</c:v>
                  </c:pt>
                  <c:pt idx="1">
                    <c:v>1</c:v>
                  </c:pt>
                  <c:pt idx="2">
                    <c:v>0.5</c:v>
                  </c:pt>
                  <c:pt idx="3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Sheet1!$A$3:$A$6</c:f>
              <c:strCache>
                <c:ptCount val="4"/>
                <c:pt idx="0">
                  <c:v>Cenchrus ciliaris</c:v>
                </c:pt>
                <c:pt idx="1">
                  <c:v>Enteropogon macrostachyus</c:v>
                </c:pt>
                <c:pt idx="2">
                  <c:v>Eragrostis superba</c:v>
                </c:pt>
                <c:pt idx="3">
                  <c:v>Chloris roxburghiana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A93-4157-B422-49FA182BB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320283432"/>
        <c:axId val="320283816"/>
      </c:barChart>
      <c:catAx>
        <c:axId val="32028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0283816"/>
        <c:crosses val="autoZero"/>
        <c:auto val="1"/>
        <c:lblAlgn val="ctr"/>
        <c:lblOffset val="100"/>
        <c:noMultiLvlLbl val="0"/>
      </c:catAx>
      <c:valAx>
        <c:axId val="32028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Plants m</a:t>
                </a:r>
                <a:r>
                  <a:rPr lang="en-US" sz="1200" baseline="30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0283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latin typeface="+mn-lt"/>
              </a:rPr>
              <a:t>Basal</a:t>
            </a:r>
            <a:r>
              <a:rPr lang="en-US" sz="2400" b="1" baseline="0" dirty="0" smtClean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cover</a:t>
            </a:r>
            <a:endParaRPr lang="en-US" sz="2400" b="1" dirty="0"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Sheet1!$D$1:$D$2</c:f>
              <c:strCache>
                <c:ptCount val="2"/>
                <c:pt idx="0">
                  <c:v>Plant cover</c:v>
                </c:pt>
                <c:pt idx="1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52-4F3E-B02A-00FE1DC6A385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52-4F3E-B02A-00FE1DC6A38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52-4F3E-B02A-00FE1DC6A38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52-4F3E-B02A-00FE1DC6A385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Sheet1!$E$3:$E$6</c:f>
                <c:numCache>
                  <c:formatCode>General</c:formatCode>
                  <c:ptCount val="4"/>
                  <c:pt idx="0">
                    <c:v>2.5</c:v>
                  </c:pt>
                  <c:pt idx="1">
                    <c:v>3</c:v>
                  </c:pt>
                  <c:pt idx="2">
                    <c:v>2.4</c:v>
                  </c:pt>
                  <c:pt idx="3">
                    <c:v>2.5</c:v>
                  </c:pt>
                </c:numCache>
              </c:numRef>
            </c:plus>
            <c:minus>
              <c:numRef>
                <c:f>Sheet1!$E$3:$E$6</c:f>
                <c:numCache>
                  <c:formatCode>General</c:formatCode>
                  <c:ptCount val="4"/>
                  <c:pt idx="0">
                    <c:v>2.5</c:v>
                  </c:pt>
                  <c:pt idx="1">
                    <c:v>3</c:v>
                  </c:pt>
                  <c:pt idx="2">
                    <c:v>2.4</c:v>
                  </c:pt>
                  <c:pt idx="3">
                    <c:v>2.5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Sheet1!$A$3:$A$6</c:f>
              <c:strCache>
                <c:ptCount val="4"/>
                <c:pt idx="0">
                  <c:v>Cenchrus ciliaris</c:v>
                </c:pt>
                <c:pt idx="1">
                  <c:v>Enteropogon macrostachyus</c:v>
                </c:pt>
                <c:pt idx="2">
                  <c:v>Eragrostis superba</c:v>
                </c:pt>
                <c:pt idx="3">
                  <c:v>Chloris roxburghiana</c:v>
                </c:pt>
              </c:strCache>
            </c:strRef>
          </c:cat>
          <c:val>
            <c:numRef>
              <c:f>Sheet1!$D$3:$D$6</c:f>
              <c:numCache>
                <c:formatCode>General</c:formatCode>
                <c:ptCount val="4"/>
                <c:pt idx="0">
                  <c:v>55</c:v>
                </c:pt>
                <c:pt idx="1">
                  <c:v>70</c:v>
                </c:pt>
                <c:pt idx="2">
                  <c:v>40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52-4F3E-B02A-00FE1DC6A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318324672"/>
        <c:axId val="318326240"/>
      </c:barChart>
      <c:catAx>
        <c:axId val="31832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8326240"/>
        <c:crosses val="autoZero"/>
        <c:auto val="1"/>
        <c:lblAlgn val="ctr"/>
        <c:lblOffset val="100"/>
        <c:noMultiLvlLbl val="0"/>
      </c:catAx>
      <c:valAx>
        <c:axId val="31832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832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latin typeface="+mn-lt"/>
              </a:rPr>
              <a:t>Seed Production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Sheet1!$H$1:$H$2</c:f>
              <c:strCache>
                <c:ptCount val="2"/>
                <c:pt idx="0">
                  <c:v>Seed Production</c:v>
                </c:pt>
                <c:pt idx="1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E9-4D6C-AF87-F22E4E29D33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E9-4D6C-AF87-F22E4E29D33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E9-4D6C-AF87-F22E4E29D33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E9-4D6C-AF87-F22E4E29D334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Sheet1!$I$3:$I$6</c:f>
                <c:numCache>
                  <c:formatCode>General</c:formatCode>
                  <c:ptCount val="4"/>
                  <c:pt idx="0">
                    <c:v>1</c:v>
                  </c:pt>
                  <c:pt idx="1">
                    <c:v>1.9</c:v>
                  </c:pt>
                  <c:pt idx="2">
                    <c:v>2.4</c:v>
                  </c:pt>
                  <c:pt idx="3">
                    <c:v>1.8</c:v>
                  </c:pt>
                </c:numCache>
              </c:numRef>
            </c:plus>
            <c:minus>
              <c:numRef>
                <c:f>Sheet1!$I$3:$I$6</c:f>
                <c:numCache>
                  <c:formatCode>General</c:formatCode>
                  <c:ptCount val="4"/>
                  <c:pt idx="0">
                    <c:v>1</c:v>
                  </c:pt>
                  <c:pt idx="1">
                    <c:v>1.9</c:v>
                  </c:pt>
                  <c:pt idx="2">
                    <c:v>2.4</c:v>
                  </c:pt>
                  <c:pt idx="3">
                    <c:v>1.8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Sheet1!$A$3:$A$6</c:f>
              <c:strCache>
                <c:ptCount val="4"/>
                <c:pt idx="0">
                  <c:v>Cenchrus ciliaris</c:v>
                </c:pt>
                <c:pt idx="1">
                  <c:v>Enteropogon macrostachyus</c:v>
                </c:pt>
                <c:pt idx="2">
                  <c:v>Eragrostis superba</c:v>
                </c:pt>
                <c:pt idx="3">
                  <c:v>Chloris roxburghiana</c:v>
                </c:pt>
              </c:strCache>
            </c:strRef>
          </c:cat>
          <c:val>
            <c:numRef>
              <c:f>Sheet1!$H$3:$H$6</c:f>
              <c:numCache>
                <c:formatCode>General</c:formatCode>
                <c:ptCount val="4"/>
                <c:pt idx="0">
                  <c:v>92</c:v>
                </c:pt>
                <c:pt idx="1">
                  <c:v>108</c:v>
                </c:pt>
                <c:pt idx="2">
                  <c:v>140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E9-4D6C-AF87-F22E4E29D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318327024"/>
        <c:axId val="318323888"/>
      </c:barChart>
      <c:catAx>
        <c:axId val="31832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8323888"/>
        <c:crosses val="autoZero"/>
        <c:auto val="1"/>
        <c:lblAlgn val="ctr"/>
        <c:lblOffset val="100"/>
        <c:noMultiLvlLbl val="0"/>
      </c:catAx>
      <c:valAx>
        <c:axId val="31832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kg ha</a:t>
                </a:r>
                <a:r>
                  <a:rPr lang="en-US" sz="1200" baseline="30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832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latin typeface="+mn-lt"/>
              </a:rPr>
              <a:t>Biomass Yields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Sheet1!$J$1:$J$2</c:f>
              <c:strCache>
                <c:ptCount val="2"/>
                <c:pt idx="0">
                  <c:v>Biomass Yields</c:v>
                </c:pt>
                <c:pt idx="1">
                  <c:v>Mean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27-4BAB-9650-F9423D14B2E2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27-4BAB-9650-F9423D14B2E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27-4BAB-9650-F9423D14B2E2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Sheet1!$K$3:$K$6</c:f>
                <c:numCache>
                  <c:formatCode>General</c:formatCode>
                  <c:ptCount val="4"/>
                  <c:pt idx="0">
                    <c:v>40</c:v>
                  </c:pt>
                  <c:pt idx="1">
                    <c:v>64</c:v>
                  </c:pt>
                  <c:pt idx="2">
                    <c:v>46</c:v>
                  </c:pt>
                  <c:pt idx="3">
                    <c:v>70</c:v>
                  </c:pt>
                </c:numCache>
              </c:numRef>
            </c:plus>
            <c:minus>
              <c:numRef>
                <c:f>Sheet1!$K$3:$K$6</c:f>
                <c:numCache>
                  <c:formatCode>General</c:formatCode>
                  <c:ptCount val="4"/>
                  <c:pt idx="0">
                    <c:v>40</c:v>
                  </c:pt>
                  <c:pt idx="1">
                    <c:v>64</c:v>
                  </c:pt>
                  <c:pt idx="2">
                    <c:v>46</c:v>
                  </c:pt>
                  <c:pt idx="3">
                    <c:v>70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Sheet1!$A$3:$A$6</c:f>
              <c:strCache>
                <c:ptCount val="4"/>
                <c:pt idx="0">
                  <c:v>Cenchrus ciliaris</c:v>
                </c:pt>
                <c:pt idx="1">
                  <c:v>Enteropogon macrostachyus</c:v>
                </c:pt>
                <c:pt idx="2">
                  <c:v>Eragrostis superba</c:v>
                </c:pt>
                <c:pt idx="3">
                  <c:v>Chloris roxburghiana</c:v>
                </c:pt>
              </c:strCache>
            </c:strRef>
          </c:cat>
          <c:val>
            <c:numRef>
              <c:f>Sheet1!$J$3:$J$6</c:f>
              <c:numCache>
                <c:formatCode>General</c:formatCode>
                <c:ptCount val="4"/>
                <c:pt idx="0">
                  <c:v>1800</c:v>
                </c:pt>
                <c:pt idx="1">
                  <c:v>2146</c:v>
                </c:pt>
                <c:pt idx="2">
                  <c:v>2613</c:v>
                </c:pt>
                <c:pt idx="3">
                  <c:v>1706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27-4BAB-9650-F9423D14B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318325064"/>
        <c:axId val="318326632"/>
      </c:barChart>
      <c:catAx>
        <c:axId val="31832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8326632"/>
        <c:crosses val="autoZero"/>
        <c:auto val="1"/>
        <c:lblAlgn val="ctr"/>
        <c:lblOffset val="100"/>
        <c:noMultiLvlLbl val="0"/>
      </c:catAx>
      <c:valAx>
        <c:axId val="31832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 kg ha</a:t>
                </a:r>
                <a:r>
                  <a:rPr lang="en-US" sz="1200" baseline="300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8325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FD3EB-9E59-41F1-ACBA-432C1A889FFE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7C221-95C2-4E9B-8DD1-B1BC7751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6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4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70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62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7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1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8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3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Plant</a:t>
            </a:r>
            <a:r>
              <a:rPr lang="en-GB" baseline="0" dirty="0" smtClean="0"/>
              <a:t> cover – Basal, Ground, Canopy, Foliar Cover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03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7C221-95C2-4E9B-8DD1-B1BC775182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3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29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64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02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46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77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5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77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7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13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91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455CF-A1E2-435D-8355-1A34A4151701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94CA9-5AA3-452E-AE3C-FED698028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mailto:kmganga@seku.ac.ke" TargetMode="External"/><Relationship Id="rId4" Type="http://schemas.openxmlformats.org/officeDocument/2006/relationships/hyperlink" Target="mailto:kevin.mganga@helsinki.f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qcat.wocat.net/ar/accounts/user/3292/" TargetMode="External"/><Relationship Id="rId3" Type="http://schemas.openxmlformats.org/officeDocument/2006/relationships/hyperlink" Target="https://knowledge4food.net/research-project/arf3-kenya-rofip/" TargetMode="External"/><Relationship Id="rId7" Type="http://schemas.openxmlformats.org/officeDocument/2006/relationships/hyperlink" Target="http://www.thewaterchannel.tv/webinars/597-creating-pastures-in-african-drylands-using-roadwater-harvest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RoadsForWater/status/1189537576039993344" TargetMode="External"/><Relationship Id="rId5" Type="http://schemas.openxmlformats.org/officeDocument/2006/relationships/hyperlink" Target="https://www.facebook.com/TheWaterChannel/playlist/2182862558674113/" TargetMode="External"/><Relationship Id="rId4" Type="http://schemas.openxmlformats.org/officeDocument/2006/relationships/hyperlink" Target="https://www.nwo.nl/en/research-and-results/research-projects/i/32/29032.html" TargetMode="External"/><Relationship Id="rId9" Type="http://schemas.openxmlformats.org/officeDocument/2006/relationships/hyperlink" Target="https://onlinelibrary.wiley.com/doi/full/10.1111/gfs.1208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307" y="756388"/>
            <a:ext cx="119373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The choice of grass species to combat desertification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in semi-arid Kenyan rangelands is greatly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influenced by their forage value for livestock</a:t>
            </a:r>
            <a:endParaRPr lang="de-DE" sz="44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0574" y="3973479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Kevin </a:t>
            </a:r>
            <a:r>
              <a:rPr lang="en-US" sz="2400" b="1" dirty="0" smtClean="0">
                <a:solidFill>
                  <a:schemeClr val="bg1"/>
                </a:solidFill>
              </a:rPr>
              <a:t>Mganga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Early Career Researcher, Kenya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</a:rPr>
              <a:t>mails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hlinkClick r:id="rId4"/>
              </a:rPr>
              <a:t>kevin.mganga@helsinki.fi</a:t>
            </a:r>
            <a:r>
              <a:rPr lang="en-US" sz="2400" b="1" dirty="0" smtClean="0">
                <a:solidFill>
                  <a:schemeClr val="bg1"/>
                </a:solidFill>
              </a:rPr>
              <a:t> and </a:t>
            </a:r>
            <a:r>
              <a:rPr lang="en-US" sz="2400" b="1" dirty="0" smtClean="0">
                <a:solidFill>
                  <a:schemeClr val="bg1"/>
                </a:solidFill>
                <a:hlinkClick r:id="rId5"/>
              </a:rPr>
              <a:t>kmganga@seku.ac.ke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335" y="5695950"/>
            <a:ext cx="39433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5889" y="239188"/>
            <a:ext cx="1125651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cs typeface="Segoe UI" panose="020B0502040204020203" pitchFamily="34" charset="0"/>
              </a:rPr>
              <a:t>Morphoecological characteristics of the grasses</a:t>
            </a:r>
            <a:endParaRPr lang="en-GB" sz="3200" b="1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62620847"/>
              </p:ext>
            </p:extLst>
          </p:nvPr>
        </p:nvGraphicFramePr>
        <p:xfrm>
          <a:off x="2080895" y="1176655"/>
          <a:ext cx="4183571" cy="25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979398158"/>
              </p:ext>
            </p:extLst>
          </p:nvPr>
        </p:nvGraphicFramePr>
        <p:xfrm>
          <a:off x="6188929" y="1194219"/>
          <a:ext cx="4183571" cy="25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464405431"/>
              </p:ext>
            </p:extLst>
          </p:nvPr>
        </p:nvGraphicFramePr>
        <p:xfrm>
          <a:off x="2080895" y="3682403"/>
          <a:ext cx="4183571" cy="25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252450122"/>
              </p:ext>
            </p:extLst>
          </p:nvPr>
        </p:nvGraphicFramePr>
        <p:xfrm>
          <a:off x="6241224" y="3676549"/>
          <a:ext cx="4183571" cy="25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5339080" y="1219200"/>
            <a:ext cx="852805" cy="493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432290" y="1176020"/>
            <a:ext cx="906780" cy="50285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18110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5889" y="239188"/>
            <a:ext cx="11256513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cs typeface="Segoe UI" panose="020B0502040204020203" pitchFamily="34" charset="0"/>
              </a:rPr>
              <a:t>Prefere</a:t>
            </a:r>
            <a:r>
              <a:rPr lang="en-US" sz="3200" b="1" dirty="0" smtClean="0">
                <a:cs typeface="Segoe UI" panose="020B0502040204020203" pitchFamily="34" charset="0"/>
              </a:rPr>
              <a:t>nce of indigenous forage grasses and sowing patterns among agropastoralists in semi-arid rangelands, SE Kenya</a:t>
            </a:r>
            <a:endParaRPr lang="en-GB" sz="3200" b="1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37311"/>
              </p:ext>
            </p:extLst>
          </p:nvPr>
        </p:nvGraphicFramePr>
        <p:xfrm>
          <a:off x="1540701" y="1796901"/>
          <a:ext cx="9532307" cy="40069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47699">
                  <a:extLst>
                    <a:ext uri="{9D8B030D-6E8A-4147-A177-3AD203B41FA5}">
                      <a16:colId xmlns:a16="http://schemas.microsoft.com/office/drawing/2014/main" val="991162993"/>
                    </a:ext>
                  </a:extLst>
                </a:gridCol>
                <a:gridCol w="2010318">
                  <a:extLst>
                    <a:ext uri="{9D8B030D-6E8A-4147-A177-3AD203B41FA5}">
                      <a16:colId xmlns:a16="http://schemas.microsoft.com/office/drawing/2014/main" val="2866875685"/>
                    </a:ext>
                  </a:extLst>
                </a:gridCol>
                <a:gridCol w="4759890">
                  <a:extLst>
                    <a:ext uri="{9D8B030D-6E8A-4147-A177-3AD203B41FA5}">
                      <a16:colId xmlns:a16="http://schemas.microsoft.com/office/drawing/2014/main" val="42510602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80867993"/>
                    </a:ext>
                  </a:extLst>
                </a:gridCol>
              </a:tblGrid>
              <a:tr h="1263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Grass species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Pure stands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Farmers, %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Binary</a:t>
                      </a:r>
                      <a:r>
                        <a:rPr lang="en-US" baseline="0" dirty="0" smtClean="0"/>
                        <a:t> mixture combination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Grass species                                                         Farmers, 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217598"/>
                  </a:ext>
                </a:extLst>
              </a:tr>
              <a:tr h="512503">
                <a:tc>
                  <a:txBody>
                    <a:bodyPr/>
                    <a:lstStyle/>
                    <a:p>
                      <a:r>
                        <a:rPr lang="en-US" i="1" dirty="0" smtClean="0"/>
                        <a:t>Eragrostis</a:t>
                      </a:r>
                      <a:r>
                        <a:rPr lang="en-US" i="1" baseline="0" dirty="0" smtClean="0"/>
                        <a:t> </a:t>
                      </a:r>
                    </a:p>
                    <a:p>
                      <a:r>
                        <a:rPr lang="en-US" i="1" baseline="0" dirty="0" smtClean="0"/>
                        <a:t>superba</a:t>
                      </a:r>
                    </a:p>
                    <a:p>
                      <a:endParaRPr lang="en-US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Cenchrus</a:t>
                      </a:r>
                      <a:r>
                        <a:rPr lang="en-US" i="1" baseline="0" dirty="0" smtClean="0"/>
                        <a:t> ciliaris/Eragrostis superba</a:t>
                      </a:r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240203"/>
                  </a:ext>
                </a:extLst>
              </a:tr>
              <a:tr h="512503">
                <a:tc>
                  <a:txBody>
                    <a:bodyPr/>
                    <a:lstStyle/>
                    <a:p>
                      <a:r>
                        <a:rPr lang="en-US" i="1" dirty="0" smtClean="0"/>
                        <a:t>Cenchrus</a:t>
                      </a:r>
                    </a:p>
                    <a:p>
                      <a:r>
                        <a:rPr lang="en-US" i="1" dirty="0" smtClean="0"/>
                        <a:t>ciliaris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Cenchrus</a:t>
                      </a:r>
                      <a:r>
                        <a:rPr lang="en-US" i="1" baseline="0" dirty="0" smtClean="0"/>
                        <a:t> ciliaris/Enteropogon macrostachyus</a:t>
                      </a:r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092914"/>
                  </a:ext>
                </a:extLst>
              </a:tr>
              <a:tr h="512503">
                <a:tc>
                  <a:txBody>
                    <a:bodyPr/>
                    <a:lstStyle/>
                    <a:p>
                      <a:r>
                        <a:rPr lang="en-US" i="1" dirty="0" smtClean="0"/>
                        <a:t>Enteropogon</a:t>
                      </a:r>
                    </a:p>
                    <a:p>
                      <a:r>
                        <a:rPr lang="en-US" i="1" dirty="0" smtClean="0"/>
                        <a:t>macrostachyus</a:t>
                      </a:r>
                      <a:endParaRPr lang="en-US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baseline="0" dirty="0" smtClean="0"/>
                        <a:t>Eragrostis superba/Enteropogon macrostachyus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baseline="0" dirty="0" smtClean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50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2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969" y="166953"/>
            <a:ext cx="10732554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GB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99286" y="805945"/>
            <a:ext cx="1188812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lnSpc>
                <a:spcPct val="90000"/>
              </a:lnSpc>
              <a:spcBef>
                <a:spcPct val="3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AutoNum type="alphaLcPeriod"/>
            </a:pPr>
            <a:r>
              <a:rPr lang="en-US" altLang="en-US" sz="2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Enteropogon macrostachyus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demonstrated the best rehabilitation results during the study period. </a:t>
            </a: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AutoNum type="alphaLcPeriod"/>
            </a:pPr>
            <a:r>
              <a:rPr lang="en-GB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However, </a:t>
            </a:r>
            <a:r>
              <a:rPr lang="en-GB" altLang="en-US" sz="2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Eragrostis superba </a:t>
            </a:r>
            <a:r>
              <a:rPr lang="en-GB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the most preferred grass species among agropastoral farmers in southeastern Kenya.</a:t>
            </a:r>
            <a:endParaRPr lang="en-GB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AutoNum type="alphaLcPeriod"/>
            </a:pPr>
            <a:r>
              <a:rPr lang="en-GB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is mainly attributed to its high forage value for livestock</a:t>
            </a:r>
            <a:endParaRPr lang="en-GB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AutoNum type="alphaLcPeriod"/>
            </a:pPr>
            <a:r>
              <a:rPr lang="en-GB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he 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choice of grass species 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to combat 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desertification 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 semi-arid rangelands in Kenya is 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much more influenced 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by their 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forage value for livestock than their 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contribution for 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rehabilitation 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purposes. </a:t>
            </a:r>
            <a:endParaRPr lang="en-GB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Image result for thank you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325631"/>
            <a:ext cx="116078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189" y="580311"/>
            <a:ext cx="10732554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Online reference links</a:t>
            </a:r>
            <a:endParaRPr lang="en-GB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969" y="1427348"/>
            <a:ext cx="9780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https://knowledge4food.net/research-project/arf3-kenya-rofip/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28967" y="2140118"/>
            <a:ext cx="10591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https://www.nwo.nl/en/research-and-results/research-projects/i/32/29032.html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828968" y="2867841"/>
            <a:ext cx="10767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https://www.facebook.com/TheWaterChannel/playlist/2182862558674113/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28967" y="3544245"/>
            <a:ext cx="10767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6"/>
              </a:rPr>
              <a:t>https://twitter.com/RoadsForWater/status/1189537576039993344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30897" y="4170545"/>
            <a:ext cx="10476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7"/>
              </a:rPr>
              <a:t>http://www.thewaterchannel.tv/webinars/597-creating-pastures-in-african-drylands-using-roadwater-harvesting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33261" y="5185864"/>
            <a:ext cx="6106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8"/>
              </a:rPr>
              <a:t>https://qcat.wocat.net/ar/accounts/user/3292/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28967" y="5881334"/>
            <a:ext cx="7489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9"/>
              </a:rPr>
              <a:t>https://onlinelibrary.wiley.com/doi/full/10.1111/gfs.12089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6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026" r="9794"/>
          <a:stretch/>
        </p:blipFill>
        <p:spPr>
          <a:xfrm>
            <a:off x="164231" y="350728"/>
            <a:ext cx="11975366" cy="62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2991" y="195089"/>
            <a:ext cx="828260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Dry Rangeland </a:t>
            </a: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 </a:t>
            </a: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://oceanworld.tamu.edu/resources/environment-book/Images/dryland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908"/>
            <a:ext cx="12191999" cy="603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4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le:Desertification map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" t="9846" r="3375" b="5984"/>
          <a:stretch>
            <a:fillRect/>
          </a:stretch>
        </p:blipFill>
        <p:spPr bwMode="auto">
          <a:xfrm>
            <a:off x="0" y="626115"/>
            <a:ext cx="12192000" cy="59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43973" y="6602846"/>
            <a:ext cx="45827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Source:</a:t>
            </a:r>
            <a:r>
              <a:rPr lang="en-GB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USDA Natural Resources Conservation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3109" y="98837"/>
            <a:ext cx="1025534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Vulnerability of Drylands </a:t>
            </a: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Land Degradation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3491" y="195089"/>
            <a:ext cx="828260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Dryland Environments in Africa 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1" y="912477"/>
            <a:ext cx="3467099" cy="2224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83" y="912477"/>
            <a:ext cx="3561134" cy="2224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760" y="912477"/>
            <a:ext cx="3467098" cy="2224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41" y="3622812"/>
            <a:ext cx="3467099" cy="2614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1601" y="3136900"/>
            <a:ext cx="173354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 1 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0470" y="3090041"/>
            <a:ext cx="173354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 2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8098" y="3147009"/>
            <a:ext cx="173354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 3 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43982" y="6217093"/>
            <a:ext cx="173354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 4 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10469" y="6227178"/>
            <a:ext cx="173354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 5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8725" y="3622811"/>
            <a:ext cx="3793324" cy="25942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64920" y="6257967"/>
            <a:ext cx="173354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Plate 6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-1" r="1671"/>
          <a:stretch/>
        </p:blipFill>
        <p:spPr>
          <a:xfrm>
            <a:off x="4226675" y="3635368"/>
            <a:ext cx="3736226" cy="26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3909" y="166953"/>
            <a:ext cx="1025534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Causes of Land Degradation in </a:t>
            </a:r>
            <a:r>
              <a:rPr lang="en-GB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Global </a:t>
            </a:r>
            <a:r>
              <a:rPr lang="en-GB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Dry Rangelands </a:t>
            </a:r>
            <a:endParaRPr lang="en-GB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Main Causes of Soil Degradation by Region in Susceptible Drylands and Other Ar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"/>
          <a:stretch>
            <a:fillRect/>
          </a:stretch>
        </p:blipFill>
        <p:spPr bwMode="auto">
          <a:xfrm>
            <a:off x="3007920" y="796782"/>
            <a:ext cx="9184080" cy="584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292435" y="6485699"/>
            <a:ext cx="49165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Source:</a:t>
            </a:r>
            <a:r>
              <a:rPr lang="en-GB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World atlas of land degradation, 2</a:t>
            </a:r>
            <a:r>
              <a:rPr lang="en-GB" alt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GB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Edition (UNEP)</a:t>
            </a:r>
          </a:p>
        </p:txBody>
      </p:sp>
      <p:pic>
        <p:nvPicPr>
          <p:cNvPr id="5" name="Picture 4" descr="C:\Users\Mganga\Desktop\MGANGA\ACCA PHOTOS\IMGA04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005" y="4801020"/>
            <a:ext cx="2550038" cy="202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Mganga\Desktop\MGANGA\PHOTOS- AT BERNARD NGUWE\S5000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098" y="796781"/>
            <a:ext cx="2576945" cy="203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Mganga\Desktop\MGANGA\ACCA PHOTOS\IMGA056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098" y="2869081"/>
            <a:ext cx="2535066" cy="197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7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142" y="4094471"/>
            <a:ext cx="11279603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cs typeface="Segoe UI" panose="020B0502040204020203" pitchFamily="34" charset="0"/>
              </a:rPr>
              <a:t>Major causes of such d</a:t>
            </a:r>
            <a:r>
              <a:rPr lang="fi-FI" sz="3200" b="1" dirty="0" smtClean="0">
                <a:cs typeface="Segoe UI" panose="020B0502040204020203" pitchFamily="34" charset="0"/>
              </a:rPr>
              <a:t>egradation in African drylands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3200" dirty="0" smtClean="0">
                <a:ea typeface="Calibri" panose="020F0502020204030204" pitchFamily="34" charset="0"/>
                <a:cs typeface="Segoe UI" panose="020B0502040204020203" pitchFamily="34" charset="0"/>
              </a:rPr>
              <a:t>Overgrazing by free ranging livestock               bare soil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3200" dirty="0" smtClean="0">
                <a:ea typeface="Calibri" panose="020F0502020204030204" pitchFamily="34" charset="0"/>
                <a:cs typeface="Segoe UI" panose="020B0502040204020203" pitchFamily="34" charset="0"/>
              </a:rPr>
              <a:t>Poor agricultural practices                deplete soil nutrients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3200" dirty="0" smtClean="0">
                <a:ea typeface="Calibri" panose="020F0502020204030204" pitchFamily="34" charset="0"/>
                <a:cs typeface="Segoe UI" panose="020B0502040204020203" pitchFamily="34" charset="0"/>
              </a:rPr>
              <a:t>Climatic factors – droughts and floods             </a:t>
            </a:r>
            <a:r>
              <a:rPr lang="en-US" sz="3200" dirty="0" smtClean="0">
                <a:ea typeface="Calibri" panose="020F0502020204030204" pitchFamily="34" charset="0"/>
                <a:cs typeface="Segoe UI" panose="020B0502040204020203" pitchFamily="34" charset="0"/>
              </a:rPr>
              <a:t>bare</a:t>
            </a:r>
            <a:r>
              <a:rPr lang="fi-FI" sz="3200" dirty="0" smtClean="0">
                <a:ea typeface="Calibri" panose="020F0502020204030204" pitchFamily="34" charset="0"/>
                <a:cs typeface="Segoe UI" panose="020B0502040204020203" pitchFamily="34" charset="0"/>
              </a:rPr>
              <a:t> soil + erosion</a:t>
            </a:r>
            <a:endParaRPr lang="en-GB" sz="3200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917571"/>
            <a:ext cx="5461386" cy="3100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0" y="926807"/>
            <a:ext cx="5216301" cy="3100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229028"/>
            <a:ext cx="892810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cs typeface="Segoe UI" panose="020B0502040204020203" pitchFamily="34" charset="0"/>
              </a:rPr>
              <a:t>Typical d</a:t>
            </a:r>
            <a:r>
              <a:rPr lang="fi-FI" sz="3200" b="1" dirty="0" smtClean="0">
                <a:cs typeface="Segoe UI" panose="020B0502040204020203" pitchFamily="34" charset="0"/>
              </a:rPr>
              <a:t>egraded landscapes in African dryland</a:t>
            </a:r>
            <a:r>
              <a:rPr lang="fi-FI" sz="3200" b="1" dirty="0">
                <a:cs typeface="Segoe UI" panose="020B0502040204020203" pitchFamily="34" charset="0"/>
              </a:rPr>
              <a:t>s</a:t>
            </a:r>
            <a:endParaRPr lang="en-GB" sz="3200" b="1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Image result for arrow red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76634" y="4795506"/>
            <a:ext cx="1201606" cy="47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arrow red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38742" y="5456902"/>
            <a:ext cx="1095760" cy="4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arrow red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09343" y="6086167"/>
            <a:ext cx="1031212" cy="40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734" y="1841326"/>
            <a:ext cx="11976100" cy="3022600"/>
          </a:xfrm>
          <a:prstGeom prst="rect">
            <a:avLst/>
          </a:prstGeom>
          <a:solidFill>
            <a:srgbClr val="FFFF00"/>
          </a:solidFill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8515" y="2464228"/>
            <a:ext cx="10535085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cs typeface="Segoe UI" panose="020B0502040204020203" pitchFamily="34" charset="0"/>
              </a:rPr>
              <a:t>What options are available to </a:t>
            </a:r>
            <a:r>
              <a:rPr lang="en-US" sz="4400" b="1" dirty="0">
                <a:cs typeface="Segoe UI" panose="020B0502040204020203" pitchFamily="34" charset="0"/>
              </a:rPr>
              <a:t>restore </a:t>
            </a:r>
            <a:r>
              <a:rPr lang="en-US" sz="4400" b="1" dirty="0" smtClean="0">
                <a:cs typeface="Segoe UI" panose="020B0502040204020203" pitchFamily="34" charset="0"/>
              </a:rPr>
              <a:t>such degraded  African </a:t>
            </a:r>
            <a:r>
              <a:rPr lang="en-US" sz="4400" b="1" dirty="0" smtClean="0">
                <a:cs typeface="Segoe UI" panose="020B0502040204020203" pitchFamily="34" charset="0"/>
              </a:rPr>
              <a:t>rangeland </a:t>
            </a:r>
            <a:r>
              <a:rPr lang="en-US" sz="4400" b="1" dirty="0" smtClean="0">
                <a:cs typeface="Segoe UI" panose="020B0502040204020203" pitchFamily="34" charset="0"/>
              </a:rPr>
              <a:t>landscapes?</a:t>
            </a:r>
            <a:endParaRPr lang="en-GB" sz="4400" b="1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0392" y="186275"/>
            <a:ext cx="1025534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Reseeding with Indigenous </a:t>
            </a:r>
            <a:r>
              <a:rPr lang="en-GB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Forage Grasses</a:t>
            </a:r>
            <a:endParaRPr lang="en-GB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846" y="6477685"/>
            <a:ext cx="328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alt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Enteropogon  macrostachyus</a:t>
            </a:r>
            <a:endParaRPr lang="en-GB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Cenchrus ciliaris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734" y="3099475"/>
            <a:ext cx="2621208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nteropogon macrostachyus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734" y="4929155"/>
            <a:ext cx="2621225" cy="165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ragrostis superba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734" y="843369"/>
            <a:ext cx="2645038" cy="197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67396" y="2816542"/>
            <a:ext cx="16548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Eragrostis superba </a:t>
            </a:r>
            <a:endParaRPr lang="en-GB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67396" y="4652633"/>
            <a:ext cx="2071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Cenchrus ciliaris</a:t>
            </a:r>
            <a:endParaRPr lang="en-GB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Content Placeholder 6" descr="IMGA0431.JPG"/>
          <p:cNvPicPr>
            <a:picLocks noChangeAspect="1"/>
          </p:cNvPicPr>
          <p:nvPr/>
        </p:nvPicPr>
        <p:blipFill rotWithShape="1">
          <a:blip r:embed="rId6"/>
          <a:srcRect b="28558"/>
          <a:stretch/>
        </p:blipFill>
        <p:spPr>
          <a:xfrm>
            <a:off x="3612434" y="821293"/>
            <a:ext cx="7307357" cy="410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6" descr="H:\ACCA PHOTOS\IMGA0412.JP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86379" y="5197455"/>
            <a:ext cx="1857375" cy="159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F:\VAN MGANGA FLASH\PHOTOS- IRRIGATION PLOTS\S5000702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75170" y="5204446"/>
            <a:ext cx="1906018" cy="1563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F:\VAN MGANGA FLASH\PHOTOS- AT BERNARD NGUWE\S5000810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94745" y="5173580"/>
            <a:ext cx="1714512" cy="152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IMGA05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00763" y="5173580"/>
            <a:ext cx="1785995" cy="166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2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20" y="909994"/>
            <a:ext cx="3872339" cy="2523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916930"/>
            <a:ext cx="3677920" cy="2523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/>
          <a:stretch/>
        </p:blipFill>
        <p:spPr>
          <a:xfrm>
            <a:off x="1402915" y="3883480"/>
            <a:ext cx="3697405" cy="2407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20" y="3842397"/>
            <a:ext cx="3872339" cy="24657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13706" y="2620479"/>
            <a:ext cx="2164706" cy="164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cs typeface="Segoe UI" panose="020B0502040204020203" pitchFamily="34" charset="0"/>
              </a:rPr>
              <a:t>Indigenous grass r</a:t>
            </a:r>
            <a:r>
              <a:rPr lang="en-US" sz="3200" dirty="0" smtClean="0">
                <a:cs typeface="Segoe UI" panose="020B0502040204020203" pitchFamily="34" charset="0"/>
              </a:rPr>
              <a:t>eseeding  </a:t>
            </a:r>
            <a:endParaRPr lang="en-US" sz="3200" dirty="0" smtClean="0"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6097" y="189084"/>
            <a:ext cx="1125651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cs typeface="Segoe UI" panose="020B0502040204020203" pitchFamily="34" charset="0"/>
              </a:rPr>
              <a:t>Potential of </a:t>
            </a:r>
            <a:r>
              <a:rPr lang="en-US" sz="3200" b="1" dirty="0" smtClean="0">
                <a:cs typeface="Segoe UI" panose="020B0502040204020203" pitchFamily="34" charset="0"/>
              </a:rPr>
              <a:t>indigenous grass reseeding</a:t>
            </a:r>
            <a:endParaRPr lang="en-GB" sz="3200" b="1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1760" y="6288045"/>
            <a:ext cx="41656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cs typeface="Segoe UI" panose="020B0502040204020203" pitchFamily="34" charset="0"/>
              </a:rPr>
              <a:t>BEFORE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8520" y="6290643"/>
            <a:ext cx="41656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cs typeface="Segoe UI" panose="020B0502040204020203" pitchFamily="34" charset="0"/>
              </a:rPr>
              <a:t>AFTER</a:t>
            </a:r>
          </a:p>
        </p:txBody>
      </p:sp>
      <p:sp>
        <p:nvSpPr>
          <p:cNvPr id="7" name="AutoShape 6" descr="Image result for arrow green ph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Green Arrow Green Clip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974291"/>
            <a:ext cx="1804670" cy="13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923" y="4697635"/>
            <a:ext cx="1804572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357</Words>
  <Application>Microsoft Office PowerPoint</Application>
  <PresentationFormat>Widescreen</PresentationFormat>
  <Paragraphs>92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Mganga</dc:creator>
  <cp:lastModifiedBy>Mganga, Kevin</cp:lastModifiedBy>
  <cp:revision>189</cp:revision>
  <dcterms:created xsi:type="dcterms:W3CDTF">2016-09-16T07:51:01Z</dcterms:created>
  <dcterms:modified xsi:type="dcterms:W3CDTF">2020-04-26T09:49:42Z</dcterms:modified>
</cp:coreProperties>
</file>