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708" r:id="rId2"/>
    <p:sldMasterId id="2147483823" r:id="rId3"/>
    <p:sldMasterId id="2147483847" r:id="rId4"/>
    <p:sldMasterId id="2147483860" r:id="rId5"/>
    <p:sldMasterId id="2147483872" r:id="rId6"/>
  </p:sldMasterIdLst>
  <p:notesMasterIdLst>
    <p:notesMasterId r:id="rId22"/>
  </p:notesMasterIdLst>
  <p:sldIdLst>
    <p:sldId id="256" r:id="rId7"/>
    <p:sldId id="336" r:id="rId8"/>
    <p:sldId id="298" r:id="rId9"/>
    <p:sldId id="299" r:id="rId10"/>
    <p:sldId id="334" r:id="rId11"/>
    <p:sldId id="264" r:id="rId12"/>
    <p:sldId id="267" r:id="rId13"/>
    <p:sldId id="327" r:id="rId14"/>
    <p:sldId id="270" r:id="rId15"/>
    <p:sldId id="333" r:id="rId16"/>
    <p:sldId id="314" r:id="rId17"/>
    <p:sldId id="269" r:id="rId18"/>
    <p:sldId id="261" r:id="rId19"/>
    <p:sldId id="310" r:id="rId20"/>
    <p:sldId id="335" r:id="rId21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  <a:srgbClr val="BF00C0"/>
    <a:srgbClr val="C0C1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92"/>
    <p:restoredTop sz="94586"/>
  </p:normalViewPr>
  <p:slideViewPr>
    <p:cSldViewPr snapToGrid="0" snapToObjects="1">
      <p:cViewPr varScale="1">
        <p:scale>
          <a:sx n="98" d="100"/>
          <a:sy n="98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3B202-CD91-9C4A-A816-D8B94D44E0F7}" type="datetimeFigureOut">
              <a:rPr lang="en-US" smtClean="0"/>
              <a:t>5/6/20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6780-33B1-D643-A385-2A772C03B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56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 Webb’s talk – </a:t>
            </a:r>
            <a:r>
              <a:rPr lang="en-US" dirty="0" err="1"/>
              <a:t>Harrop+Hartmann</a:t>
            </a:r>
            <a:r>
              <a:rPr lang="en-US" dirty="0"/>
              <a:t>, Dixit et al 2018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 Regular"/>
                <a:ea typeface="Source Sans Pro" panose="020B0503030403020204" pitchFamily="34" charset="0"/>
              </a:rPr>
              <a:t>(cloud heating pattern is quite model-dependent)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E6497-7A81-1343-81D3-F564734702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576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 </a:t>
            </a:r>
            <a:r>
              <a:rPr lang="en-US" dirty="0" err="1"/>
              <a:t>itcz</a:t>
            </a:r>
            <a:r>
              <a:rPr lang="en-US" dirty="0"/>
              <a:t> = A cos (pi/2 * </a:t>
            </a:r>
            <a:r>
              <a:rPr lang="en-US" dirty="0" err="1"/>
              <a:t>lat</a:t>
            </a:r>
            <a:r>
              <a:rPr lang="en-US" dirty="0"/>
              <a:t> / 5 ) , abs(</a:t>
            </a:r>
            <a:r>
              <a:rPr lang="en-US" dirty="0" err="1"/>
              <a:t>lat</a:t>
            </a:r>
            <a:r>
              <a:rPr lang="en-US" dirty="0"/>
              <a:t>) &lt; 5°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E6497-7A81-1343-81D3-F564734702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505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E6497-7A81-1343-81D3-F564734702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573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E6497-7A81-1343-81D3-F564734702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474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click if the video doesn’t </a:t>
            </a:r>
            <a:r>
              <a:rPr lang="en-US"/>
              <a:t>play automatically. </a:t>
            </a:r>
            <a:endParaRPr lang="en-US" dirty="0"/>
          </a:p>
          <a:p>
            <a:r>
              <a:rPr lang="en-US" dirty="0"/>
              <a:t>This is a video where I simply present the slides contained here.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F6780-33B1-D643-A385-2A772C03BC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99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DC926-47AD-414C-8703-1AF1EF7E2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13655B-E91C-6045-8496-F9B020FD0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66509-E312-8348-914D-BF5CD7F07E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FC4B4E-C3AF-D14D-A3CE-0BB7B865CB68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6EF16-FDA3-A44B-ACDA-A7DE7113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D3E6C-DFF8-224E-A09F-992F5C3D1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562469-27C3-3141-8106-BFC9B7308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15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B79E-A11C-024C-9521-164432292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08BC34-E723-114C-B712-C33A9C39F9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81C38-A469-E849-86B8-1C8DA338E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FC4B4E-C3AF-D14D-A3CE-0BB7B865CB68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3901D-039C-524B-9F72-30D3F7CC1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EA957-AF5C-2E4B-9700-51D70EA60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562469-27C3-3141-8106-BFC9B7308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71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7283D4-3408-D64E-A9D3-1FAB74A7B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CDAF0-5A60-F341-9476-49299846A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03950-D40D-9E4C-9FFB-A5CF779C3B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FC4B4E-C3AF-D14D-A3CE-0BB7B865CB68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37E39-106A-A143-9C00-7E8D22381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88754-0B33-B945-8666-8B87BA48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562469-27C3-3141-8106-BFC9B7308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DC926-47AD-414C-8703-1AF1EF7E2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13655B-E91C-6045-8496-F9B020FD0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66509-E312-8348-914D-BF5CD7F07E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FC4B4E-C3AF-D14D-A3CE-0BB7B865CB68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6EF16-FDA3-A44B-ACDA-A7DE7113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D3E6C-DFF8-224E-A09F-992F5C3D1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562469-27C3-3141-8106-BFC9B7308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1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63DD3-7101-2849-8229-B465F37F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65B3B-6990-A347-81C6-582C771C1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1CB8B-CBF7-D049-B5A2-0ACC06A0E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FC4B4E-C3AF-D14D-A3CE-0BB7B865CB68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25149-5FD2-CB47-BC7A-27FADEE59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9E10F-378E-0A4E-A52B-7E806DD8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562469-27C3-3141-8106-BFC9B7308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47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63DD3-7101-2849-8229-B465F37F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65B3B-6990-A347-81C6-582C771C1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1677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43689-60F1-4140-BA5D-3B728DAC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2D069F-80B0-4F41-8EB8-DA767004D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FB4E8-44CC-D04C-AA19-8D074EE40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FC4B4E-C3AF-D14D-A3CE-0BB7B865CB68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B5250-2298-0E4E-BDAF-CC2C7BB15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F060B-D2CC-C64F-8606-39455AB28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562469-27C3-3141-8106-BFC9B7308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35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D6DEA-2060-8245-8894-66998C6CE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D07A5-440A-7142-AB8E-AC22BF8BA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651F3-AE49-3B43-ABA3-2B820B337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FFD11-F4FE-1C42-8786-1DF8AE3E8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FC4B4E-C3AF-D14D-A3CE-0BB7B865CB68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644D9-DFFE-0649-A0B0-2C946108C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9CA060-61F4-D44D-A6AA-C83886781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562469-27C3-3141-8106-BFC9B7308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21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317F4-3C8F-7A46-9680-9E0F701F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C8D7E-8888-3E45-B1E3-2032BA08F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830A18-EE04-8140-9D66-DD53F4997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8F683-9D48-7849-AAA2-E60786713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09A5A5-A9F5-A84A-93C4-DAAB32793C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92926-D0BD-6543-926E-672D5032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FC4B4E-C3AF-D14D-A3CE-0BB7B865CB68}" type="datetimeFigureOut">
              <a:rPr lang="en-US" smtClean="0"/>
              <a:t>5/6/20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240E65-C59B-4B46-9BB6-B7A84411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39DB24-1B18-7A47-87A5-C85A7E6F6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562469-27C3-3141-8106-BFC9B7308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20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82B52-902E-B74A-9A33-4D8FCBB96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34A2D-ACE6-A044-8494-C9EC3719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FC4B4E-C3AF-D14D-A3CE-0BB7B865CB68}" type="datetimeFigureOut">
              <a:rPr lang="en-US" smtClean="0"/>
              <a:t>5/6/20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57873-9A1B-D04B-9B00-11BAF0F5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F2D484-783F-D147-AE3F-8AF5CB70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562469-27C3-3141-8106-BFC9B7308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0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228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63DD3-7101-2849-8229-B465F37F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65B3B-6990-A347-81C6-582C771C1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1CB8B-CBF7-D049-B5A2-0ACC06A0E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FC4B4E-C3AF-D14D-A3CE-0BB7B865CB68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25149-5FD2-CB47-BC7A-27FADEE59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9E10F-378E-0A4E-A52B-7E806DD8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562469-27C3-3141-8106-BFC9B7308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09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8E9C-D953-1E4D-B9D3-8A594C909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112BE-4E94-1B4A-9914-93C1C0D73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F2AE3-871E-C440-8E0B-C8B1AE64B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949A3B-A55F-C64B-9F31-02F94511D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FC4B4E-C3AF-D14D-A3CE-0BB7B865CB68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15773-97FB-984A-95D8-9C8666193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CEA8D-81BC-0541-AFC2-408F51004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562469-27C3-3141-8106-BFC9B7308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99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4B1E-182D-5E48-AB69-60084CC9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3A878F-BDE7-344A-A843-E5B5A9B537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298D3D-8B31-2545-A01E-64E3D70CC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323D0F-2A53-2E49-86A7-AB340A8B6D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FC4B4E-C3AF-D14D-A3CE-0BB7B865CB68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1D83AA-1354-CB43-A040-DAFDD3C78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625115-240F-214F-943A-53F4838C5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562469-27C3-3141-8106-BFC9B7308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94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B79E-A11C-024C-9521-164432292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08BC34-E723-114C-B712-C33A9C39F9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81C38-A469-E849-86B8-1C8DA338E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FC4B4E-C3AF-D14D-A3CE-0BB7B865CB68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3901D-039C-524B-9F72-30D3F7CC1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EA957-AF5C-2E4B-9700-51D70EA60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562469-27C3-3141-8106-BFC9B7308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90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7283D4-3408-D64E-A9D3-1FAB74A7B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CDAF0-5A60-F341-9476-49299846A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03950-D40D-9E4C-9FFB-A5CF779C3B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FC4B4E-C3AF-D14D-A3CE-0BB7B865CB68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37E39-106A-A143-9C00-7E8D22381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88754-0B33-B945-8666-8B87BA48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562469-27C3-3141-8106-BFC9B7308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85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9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75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58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8590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9806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59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43689-60F1-4140-BA5D-3B728DAC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2D069F-80B0-4F41-8EB8-DA767004D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FB4E8-44CC-D04C-AA19-8D074EE40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FC4B4E-C3AF-D14D-A3CE-0BB7B865CB68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B5250-2298-0E4E-BDAF-CC2C7BB15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F060B-D2CC-C64F-8606-39455AB28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562469-27C3-3141-8106-BFC9B7308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2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89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1191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32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813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60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DC926-47AD-414C-8703-1AF1EF7E2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13655B-E91C-6045-8496-F9B020FD0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66509-E312-8348-914D-BF5CD7F07E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9FC4B4E-C3AF-D14D-A3CE-0BB7B865CB68}" type="datetimeFigureOut">
              <a:rPr lang="en-US" smtClean="0">
                <a:solidFill>
                  <a:prstClr val="black"/>
                </a:solidFill>
              </a:rPr>
              <a:pPr defTabSz="457200"/>
              <a:t>5/6/20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6EF16-FDA3-A44B-ACDA-A7DE7113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D3E6C-DFF8-224E-A09F-992F5C3D1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F562469-27C3-3141-8106-BFC9B73088D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291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63DD3-7101-2849-8229-B465F37F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65B3B-6990-A347-81C6-582C771C1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1CB8B-CBF7-D049-B5A2-0ACC06A0E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9FC4B4E-C3AF-D14D-A3CE-0BB7B865CB68}" type="datetimeFigureOut">
              <a:rPr lang="en-US" smtClean="0">
                <a:solidFill>
                  <a:prstClr val="black"/>
                </a:solidFill>
              </a:rPr>
              <a:pPr defTabSz="457200"/>
              <a:t>5/6/20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25149-5FD2-CB47-BC7A-27FADEE59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9E10F-378E-0A4E-A52B-7E806DD8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F562469-27C3-3141-8106-BFC9B73088D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645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63DD3-7101-2849-8229-B465F37F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65B3B-6990-A347-81C6-582C771C1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76079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43689-60F1-4140-BA5D-3B728DAC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2D069F-80B0-4F41-8EB8-DA767004D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FB4E8-44CC-D04C-AA19-8D074EE40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9FC4B4E-C3AF-D14D-A3CE-0BB7B865CB68}" type="datetimeFigureOut">
              <a:rPr lang="en-US" smtClean="0">
                <a:solidFill>
                  <a:prstClr val="black"/>
                </a:solidFill>
              </a:rPr>
              <a:pPr defTabSz="457200"/>
              <a:t>5/6/20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B5250-2298-0E4E-BDAF-CC2C7BB15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F060B-D2CC-C64F-8606-39455AB28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F562469-27C3-3141-8106-BFC9B73088D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916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D6DEA-2060-8245-8894-66998C6CE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D07A5-440A-7142-AB8E-AC22BF8BA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651F3-AE49-3B43-ABA3-2B820B337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FFD11-F4FE-1C42-8786-1DF8AE3E8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9FC4B4E-C3AF-D14D-A3CE-0BB7B865CB68}" type="datetimeFigureOut">
              <a:rPr lang="en-US" smtClean="0">
                <a:solidFill>
                  <a:prstClr val="black"/>
                </a:solidFill>
              </a:rPr>
              <a:pPr defTabSz="457200"/>
              <a:t>5/6/20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644D9-DFFE-0649-A0B0-2C946108C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9CA060-61F4-D44D-A6AA-C83886781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F562469-27C3-3141-8106-BFC9B73088D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13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D6DEA-2060-8245-8894-66998C6CE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D07A5-440A-7142-AB8E-AC22BF8BA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651F3-AE49-3B43-ABA3-2B820B337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FFD11-F4FE-1C42-8786-1DF8AE3E8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FC4B4E-C3AF-D14D-A3CE-0BB7B865CB68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644D9-DFFE-0649-A0B0-2C946108C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9CA060-61F4-D44D-A6AA-C83886781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562469-27C3-3141-8106-BFC9B7308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812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317F4-3C8F-7A46-9680-9E0F701F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C8D7E-8888-3E45-B1E3-2032BA08F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830A18-EE04-8140-9D66-DD53F4997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8F683-9D48-7849-AAA2-E60786713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09A5A5-A9F5-A84A-93C4-DAAB32793C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92926-D0BD-6543-926E-672D5032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9FC4B4E-C3AF-D14D-A3CE-0BB7B865CB68}" type="datetimeFigureOut">
              <a:rPr lang="en-US" smtClean="0">
                <a:solidFill>
                  <a:prstClr val="black"/>
                </a:solidFill>
              </a:rPr>
              <a:pPr defTabSz="457200"/>
              <a:t>5/6/20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240E65-C59B-4B46-9BB6-B7A84411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39DB24-1B18-7A47-87A5-C85A7E6F6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F562469-27C3-3141-8106-BFC9B73088D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5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82B52-902E-B74A-9A33-4D8FCBB96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34A2D-ACE6-A044-8494-C9EC3719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9FC4B4E-C3AF-D14D-A3CE-0BB7B865CB68}" type="datetimeFigureOut">
              <a:rPr lang="en-US" smtClean="0">
                <a:solidFill>
                  <a:prstClr val="black"/>
                </a:solidFill>
              </a:rPr>
              <a:pPr defTabSz="457200"/>
              <a:t>5/6/20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57873-9A1B-D04B-9B00-11BAF0F5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F2D484-783F-D147-AE3F-8AF5CB70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F562469-27C3-3141-8106-BFC9B73088D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404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380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8E9C-D953-1E4D-B9D3-8A594C909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112BE-4E94-1B4A-9914-93C1C0D73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F2AE3-871E-C440-8E0B-C8B1AE64B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949A3B-A55F-C64B-9F31-02F94511D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9FC4B4E-C3AF-D14D-A3CE-0BB7B865CB68}" type="datetimeFigureOut">
              <a:rPr lang="en-US" smtClean="0">
                <a:solidFill>
                  <a:prstClr val="black"/>
                </a:solidFill>
              </a:rPr>
              <a:pPr defTabSz="457200"/>
              <a:t>5/6/20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15773-97FB-984A-95D8-9C8666193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CEA8D-81BC-0541-AFC2-408F51004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F562469-27C3-3141-8106-BFC9B73088D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939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4B1E-182D-5E48-AB69-60084CC9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3A878F-BDE7-344A-A843-E5B5A9B537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298D3D-8B31-2545-A01E-64E3D70CC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323D0F-2A53-2E49-86A7-AB340A8B6D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9FC4B4E-C3AF-D14D-A3CE-0BB7B865CB68}" type="datetimeFigureOut">
              <a:rPr lang="en-US" smtClean="0">
                <a:solidFill>
                  <a:prstClr val="black"/>
                </a:solidFill>
              </a:rPr>
              <a:pPr defTabSz="457200"/>
              <a:t>5/6/20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1D83AA-1354-CB43-A040-DAFDD3C78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625115-240F-214F-943A-53F4838C5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F562469-27C3-3141-8106-BFC9B73088D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1948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B79E-A11C-024C-9521-164432292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08BC34-E723-114C-B712-C33A9C39F9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81C38-A469-E849-86B8-1C8DA338E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9FC4B4E-C3AF-D14D-A3CE-0BB7B865CB68}" type="datetimeFigureOut">
              <a:rPr lang="en-US" smtClean="0">
                <a:solidFill>
                  <a:prstClr val="black"/>
                </a:solidFill>
              </a:rPr>
              <a:pPr defTabSz="457200"/>
              <a:t>5/6/20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3901D-039C-524B-9F72-30D3F7CC1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EA957-AF5C-2E4B-9700-51D70EA60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F562469-27C3-3141-8106-BFC9B73088D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150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7283D4-3408-D64E-A9D3-1FAB74A7B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CDAF0-5A60-F341-9476-49299846A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03950-D40D-9E4C-9FFB-A5CF779C3B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9FC4B4E-C3AF-D14D-A3CE-0BB7B865CB68}" type="datetimeFigureOut">
              <a:rPr lang="en-US" smtClean="0">
                <a:solidFill>
                  <a:prstClr val="black"/>
                </a:solidFill>
              </a:rPr>
              <a:pPr defTabSz="457200"/>
              <a:t>5/6/20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37E39-106A-A143-9C00-7E8D22381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88754-0B33-B945-8666-8B87BA48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F562469-27C3-3141-8106-BFC9B73088D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675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DEECD-DA1D-3743-95D6-CC899EB1B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5814ED-1E72-4546-BDCB-3CC8F90AA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07C0C-F213-6A4B-82E2-5AE9E59C7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5B56F-A401-1B43-B8F6-E30916DEF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FC274-08F6-E542-AA10-626CA1FD0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56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06C65-9452-FD45-BD0E-7CFCB6490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C872F-2E35-7144-99B0-57F14DCBA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C603F-6C12-D04A-ACAA-F3E3DB92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614CC-7362-4248-8CD4-3579092B7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07197-E050-A94E-9D3D-F426E4A2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293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27DC5-4AD3-824A-9106-422FD6284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D33EA-B7B9-524F-8136-BC39C4168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3F8B5-4EB4-1F4E-942F-927AC8E9A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D069C-18DF-7844-8C9E-BD2EC31EB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6DE4E-E3AB-0A4E-9A8F-1C7CCA1AB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59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317F4-3C8F-7A46-9680-9E0F701F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C8D7E-8888-3E45-B1E3-2032BA08F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830A18-EE04-8140-9D66-DD53F4997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8F683-9D48-7849-AAA2-E60786713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09A5A5-A9F5-A84A-93C4-DAAB32793C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92926-D0BD-6543-926E-672D5032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FC4B4E-C3AF-D14D-A3CE-0BB7B865CB68}" type="datetimeFigureOut">
              <a:rPr lang="en-US" smtClean="0"/>
              <a:t>5/6/20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240E65-C59B-4B46-9BB6-B7A84411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39DB24-1B18-7A47-87A5-C85A7E6F6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562469-27C3-3141-8106-BFC9B7308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599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8E1BB-2B4F-1745-BB02-3D5B153B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0CF40-7245-7343-8585-F50D8294F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59005-AF37-0841-880C-A3E31D536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8E017-7C72-B04D-9CAB-7538AA583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4500DD-B7F0-9741-9C70-F588A47DD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9AA3B6-6259-844C-A4CE-C762FBFFE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2776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84068-F045-EC44-A76D-AFCFFF5CC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3246C-8F1E-E846-A596-18E331A8D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F1ED68-F3A1-5149-9048-174B4EDE9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49B9FD-DEBF-1A4E-8A11-22BB02E10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6E66DA-0129-C043-AF73-C9CB0F5558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374FA5-FB07-B145-9E62-A14F25CD2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D38F37-264E-344E-B0C6-F3E71E548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5C7CBA-5CD1-C649-9123-4309A0B65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0174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B28FD-75A5-0B4B-9678-533E8D9AB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3B2057-12FE-7E41-BF04-402617420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A3821E-141F-3445-8715-774862EB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5F212-9700-AF47-9E8C-8D037F05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743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567199-8058-C544-8866-CF35165C9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266C91-A8D0-904F-A3BE-CCCBB4762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2A170-3C26-0443-B843-6C7D04E0D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075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E5E84-C662-4F43-AF97-F1D473047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08BDA-5255-2049-ADC6-660D82FC5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CBAA9-395F-7944-8365-3A842E249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AE0C1-07A4-2347-8622-5ACFA64D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493D53-EFA3-8440-91C7-B47C21C5C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321B2-2DFE-5F44-84FA-F0EC258DA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038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1C63D-C3F3-A744-BC33-F9D5B40EE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A78DF7-4F61-224B-994C-9772AD3CC3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E23E68-7100-6448-9CC6-0626A16C7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DA855-AA76-ED4E-AD19-EDF004E7F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2D148-F62A-3740-836B-E025B271D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4213C2-6355-BD4F-8063-ED4DB2EFF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148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1F2AE-7B5D-CF4A-ABD6-1281825F6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4AC5B-AB9C-F045-AF5F-F17FA5E7A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307C0-AEB7-5B42-9545-6C5141633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9BF3A-75DA-224F-8FB0-1B32AC4EC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F2C28-25E5-3D41-9780-B9B469067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383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7A5CA5-8C3A-C644-92C8-052318A9E9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6138C-9B7A-2742-9790-2FDA6308C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1E1AC-A29F-154C-AA47-C8F6BBC65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A902E-06CE-B545-88E8-FD08528F8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38ADC-07ED-7F4B-8E03-DCDA90990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623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52109"/>
            <a:ext cx="10363200" cy="1315554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067662"/>
            <a:ext cx="8534400" cy="48522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60349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600204"/>
            <a:ext cx="8346217" cy="37150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6A7297-6F26-304F-93A9-1CE1BD8C51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74639"/>
            <a:ext cx="10972804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178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82B52-902E-B74A-9A33-4D8FCBB96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34A2D-ACE6-A044-8494-C9EC3719C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FC4B4E-C3AF-D14D-A3CE-0BB7B865CB68}" type="datetimeFigureOut">
              <a:rPr lang="en-US" smtClean="0"/>
              <a:t>5/6/20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57873-9A1B-D04B-9B00-11BAF0F59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F2D484-783F-D147-AE3F-8AF5CB70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562469-27C3-3141-8106-BFC9B7308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715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217242"/>
            <a:ext cx="10363200" cy="81189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4471708"/>
            <a:ext cx="10363200" cy="74553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4976831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274639"/>
            <a:ext cx="8346217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01602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01602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77739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274639"/>
            <a:ext cx="10972804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4"/>
            <a:ext cx="5386917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4695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4695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05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7548753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7290289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167359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6" y="273050"/>
            <a:ext cx="4011084" cy="78883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3855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197570"/>
            <a:ext cx="4011084" cy="4460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677493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517233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36770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089089"/>
            <a:ext cx="7315200" cy="5553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11589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147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8E9C-D953-1E4D-B9D3-8A594C909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112BE-4E94-1B4A-9914-93C1C0D73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F2AE3-871E-C440-8E0B-C8B1AE64B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949A3B-A55F-C64B-9F31-02F94511D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FC4B4E-C3AF-D14D-A3CE-0BB7B865CB68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15773-97FB-984A-95D8-9C8666193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CEA8D-81BC-0541-AFC2-408F51004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562469-27C3-3141-8106-BFC9B7308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17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4B1E-182D-5E48-AB69-60084CC9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3A878F-BDE7-344A-A843-E5B5A9B537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298D3D-8B31-2545-A01E-64E3D70CC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323D0F-2A53-2E49-86A7-AB340A8B6D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FC4B4E-C3AF-D14D-A3CE-0BB7B865CB68}" type="datetimeFigureOut">
              <a:rPr lang="en-US" smtClean="0"/>
              <a:t>5/6/20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1D83AA-1354-CB43-A040-DAFDD3C78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625115-240F-214F-943A-53F4838C5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562469-27C3-3141-8106-BFC9B7308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6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62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7FC87E-1FA0-FB43-99FE-49F4FAED5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F23DF-0370-F549-B502-2D2C1AC74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157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7FC87E-1FA0-FB43-99FE-49F4FAED5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F23DF-0370-F549-B502-2D2C1AC74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448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961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7FC87E-1FA0-FB43-99FE-49F4FAED5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F23DF-0370-F549-B502-2D2C1AC74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082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BB0A4E-A45A-6046-8E63-846DFBFA5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0649E-1464-3C4B-B615-3F424387B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076FA-74AF-FE44-9D22-13A262DC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0C59F-3AD9-5048-99EC-40F5251AA126}" type="datetimeFigureOut">
              <a:rPr lang="en-US" smtClean="0"/>
              <a:t>5/6/20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F7894-E877-9A41-B43C-9AE3B1AEE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1D3CE-4479-D94C-9AAB-7CF4D9364C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CCD25-D9D2-5C47-908C-CB9709C75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7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511112-D390-4449-B070-7B62B50CA0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6404" t="61638" r="5379" b="27675"/>
          <a:stretch/>
        </p:blipFill>
        <p:spPr>
          <a:xfrm>
            <a:off x="1" y="6119494"/>
            <a:ext cx="12191999" cy="73850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274639"/>
            <a:ext cx="83462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4"/>
            <a:ext cx="8346217" cy="3715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636886-CE4F-9E4E-BD29-890C9A8CB3B6}"/>
              </a:ext>
            </a:extLst>
          </p:cNvPr>
          <p:cNvSpPr/>
          <p:nvPr userDrawn="1"/>
        </p:nvSpPr>
        <p:spPr>
          <a:xfrm>
            <a:off x="1760" y="6119493"/>
            <a:ext cx="12190241" cy="738507"/>
          </a:xfrm>
          <a:prstGeom prst="rect">
            <a:avLst/>
          </a:prstGeom>
          <a:solidFill>
            <a:schemeClr val="tx1">
              <a:alpha val="2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Trebuchet M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CA90F6-39C0-0947-ACC7-BB3707B19CCE}"/>
              </a:ext>
            </a:extLst>
          </p:cNvPr>
          <p:cNvCxnSpPr>
            <a:cxnSpLocks/>
          </p:cNvCxnSpPr>
          <p:nvPr userDrawn="1"/>
        </p:nvCxnSpPr>
        <p:spPr>
          <a:xfrm>
            <a:off x="1517733" y="6221226"/>
            <a:ext cx="0" cy="552016"/>
          </a:xfrm>
          <a:prstGeom prst="line">
            <a:avLst/>
          </a:prstGeom>
          <a:ln w="222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10FE946-E04D-FC43-B47C-288B5768A3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31027" t="43560" r="31377" b="36587"/>
          <a:stretch/>
        </p:blipFill>
        <p:spPr>
          <a:xfrm>
            <a:off x="417347" y="6276812"/>
            <a:ext cx="873316" cy="44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1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400" b="1" i="0" kern="1200">
          <a:solidFill>
            <a:srgbClr val="000000"/>
          </a:solidFill>
          <a:latin typeface="Helvetica" pitchFamily="2" charset="0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90000"/>
        <a:buFont typeface="Wingdings" pitchFamily="2" charset="2"/>
        <a:buChar char="v"/>
        <a:defRPr sz="2000" kern="1200">
          <a:solidFill>
            <a:schemeClr val="tx1"/>
          </a:solidFill>
          <a:latin typeface="Helvetica" pitchFamily="2" charset="0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Helvetica" pitchFamily="2" charset="0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" pitchFamily="2" charset="0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SzPct val="7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Helvetica" pitchFamily="2" charset="0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Helvetica" pitchFamily="2" charset="0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29/2019GL085809" TargetMode="Externa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92EC0-F2B4-0F40-8647-3A4A0DADF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4575" y="108959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67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ITCZ-MIP:</a:t>
            </a:r>
            <a:b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3300" dirty="0">
                <a:solidFill>
                  <a:schemeClr val="tx1">
                    <a:lumMod val="6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 informal MIP designed to address the question</a:t>
            </a:r>
            <a:b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How do changes in ITCZ width affect global climate?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9FE32-80B3-994E-A505-B79828D4F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3811" y="4616960"/>
            <a:ext cx="9425527" cy="1655762"/>
          </a:xfrm>
        </p:spPr>
        <p:txBody>
          <a:bodyPr/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With the ITCZ-MIP Team: Mike Byrne (St Andrews), Oliver Watt-Meyer (Vulcan Inc.), Penny Maher and Mark Webb (UK Met Office) – and new members – Hui Su and Kathleen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Schiro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(JPL)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9E0926-C340-8343-9F5E-4CBD77937B3C}"/>
              </a:ext>
            </a:extLst>
          </p:cNvPr>
          <p:cNvSpPr/>
          <p:nvPr/>
        </p:nvSpPr>
        <p:spPr>
          <a:xfrm>
            <a:off x="1902882" y="4022636"/>
            <a:ext cx="8367387" cy="302017"/>
          </a:xfrm>
          <a:prstGeom prst="rect">
            <a:avLst/>
          </a:prstGeom>
          <a:solidFill>
            <a:srgbClr val="70A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133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D671D-EE07-784F-9009-D09472039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944" y="-611186"/>
            <a:ext cx="8673076" cy="2148180"/>
          </a:xfrm>
        </p:spPr>
        <p:txBody>
          <a:bodyPr/>
          <a:lstStyle/>
          <a:p>
            <a:pPr algn="ctr"/>
            <a:r>
              <a:rPr lang="en-US" dirty="0">
                <a:latin typeface="Calibri Regular"/>
                <a:ea typeface="Source Sans Pro" panose="020B0503030403020204" pitchFamily="34" charset="0"/>
              </a:rPr>
              <a:t>Simulations: Changing ITCZ width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B66BFE-1195-8540-9224-EC31F6499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831" t="8971" b="16769"/>
          <a:stretch/>
        </p:blipFill>
        <p:spPr>
          <a:xfrm>
            <a:off x="274320" y="1181966"/>
            <a:ext cx="6137019" cy="201843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EC775D-2F17-6342-87C0-B66DE40BC8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50" t="16084" b="-2204"/>
          <a:stretch/>
        </p:blipFill>
        <p:spPr>
          <a:xfrm>
            <a:off x="274320" y="4077622"/>
            <a:ext cx="6115594" cy="2335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29A226-A5A5-514E-B9A6-5AC11C9693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27" t="16099" b="9352"/>
          <a:stretch/>
        </p:blipFill>
        <p:spPr>
          <a:xfrm>
            <a:off x="6217920" y="1356905"/>
            <a:ext cx="6065520" cy="2019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A47100-5FFD-414C-9265-868D6DB8BC25}"/>
              </a:ext>
            </a:extLst>
          </p:cNvPr>
          <p:cNvSpPr txBox="1"/>
          <p:nvPr/>
        </p:nvSpPr>
        <p:spPr>
          <a:xfrm>
            <a:off x="499813" y="732911"/>
            <a:ext cx="18662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GFDL-AM2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80FC8F-516B-0B40-BCB8-E3F5BB1C136B}"/>
              </a:ext>
            </a:extLst>
          </p:cNvPr>
          <p:cNvSpPr txBox="1"/>
          <p:nvPr/>
        </p:nvSpPr>
        <p:spPr>
          <a:xfrm>
            <a:off x="499813" y="3574267"/>
            <a:ext cx="12741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CESM1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275F94-5A48-5A4D-9083-07EF59F74EA5}"/>
              </a:ext>
            </a:extLst>
          </p:cNvPr>
          <p:cNvSpPr txBox="1"/>
          <p:nvPr/>
        </p:nvSpPr>
        <p:spPr>
          <a:xfrm>
            <a:off x="6359766" y="808483"/>
            <a:ext cx="23596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CESM2 (CTRL)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9D600A-0261-E94D-8EA3-3E931A5902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32" t="15395"/>
          <a:stretch/>
        </p:blipFill>
        <p:spPr>
          <a:xfrm>
            <a:off x="6164082" y="4031902"/>
            <a:ext cx="6165078" cy="23125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683D46-E5A1-2748-BD93-BFFC0580A77F}"/>
              </a:ext>
            </a:extLst>
          </p:cNvPr>
          <p:cNvSpPr txBox="1"/>
          <p:nvPr/>
        </p:nvSpPr>
        <p:spPr>
          <a:xfrm>
            <a:off x="6359766" y="3505085"/>
            <a:ext cx="22904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CESM2-QOBS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D4060C-EACE-1441-9853-AA9BE438C527}"/>
              </a:ext>
            </a:extLst>
          </p:cNvPr>
          <p:cNvSpPr txBox="1"/>
          <p:nvPr/>
        </p:nvSpPr>
        <p:spPr>
          <a:xfrm rot="16200000">
            <a:off x="-920681" y="3431485"/>
            <a:ext cx="2151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Precipitation [mm/d]</a:t>
            </a:r>
          </a:p>
        </p:txBody>
      </p:sp>
    </p:spTree>
    <p:extLst>
      <p:ext uri="{BB962C8B-B14F-4D97-AF65-F5344CB8AC3E}">
        <p14:creationId xmlns:p14="http://schemas.microsoft.com/office/powerpoint/2010/main" val="327878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B7FA8E9-6E6C-6A4A-91FE-CC9D663AFA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4" t="8671" r="8368" b="2995"/>
          <a:stretch/>
        </p:blipFill>
        <p:spPr>
          <a:xfrm>
            <a:off x="4980410" y="652959"/>
            <a:ext cx="6911849" cy="56955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31EA649-127F-7F42-90C6-726A33A518E5}"/>
              </a:ext>
            </a:extLst>
          </p:cNvPr>
          <p:cNvGrpSpPr/>
          <p:nvPr/>
        </p:nvGrpSpPr>
        <p:grpSpPr>
          <a:xfrm>
            <a:off x="272032" y="2545315"/>
            <a:ext cx="3962406" cy="2558774"/>
            <a:chOff x="35796329" y="5322588"/>
            <a:chExt cx="6022905" cy="369773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DA4D4E1-348D-9242-88BE-717F30C93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96329" y="5322588"/>
              <a:ext cx="6022905" cy="369773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ABAD96B-DE09-8A46-A1D5-45637B6A3F79}"/>
                </a:ext>
              </a:extLst>
            </p:cNvPr>
            <p:cNvSpPr/>
            <p:nvPr/>
          </p:nvSpPr>
          <p:spPr>
            <a:xfrm>
              <a:off x="39256855" y="7460673"/>
              <a:ext cx="1926587" cy="706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3A1CBD-A182-4A4E-85E6-7F85DD87B4CE}"/>
                </a:ext>
              </a:extLst>
            </p:cNvPr>
            <p:cNvSpPr/>
            <p:nvPr/>
          </p:nvSpPr>
          <p:spPr>
            <a:xfrm>
              <a:off x="39433563" y="7172584"/>
              <a:ext cx="272682" cy="407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CC9D7E-B6EA-D648-BC3A-35350731F6D0}"/>
                </a:ext>
              </a:extLst>
            </p:cNvPr>
            <p:cNvSpPr/>
            <p:nvPr/>
          </p:nvSpPr>
          <p:spPr>
            <a:xfrm>
              <a:off x="37980608" y="5589668"/>
              <a:ext cx="511278" cy="546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3F87F29-84DE-E542-8245-D6C33F470D57}"/>
                </a:ext>
              </a:extLst>
            </p:cNvPr>
            <p:cNvSpPr/>
            <p:nvPr/>
          </p:nvSpPr>
          <p:spPr>
            <a:xfrm>
              <a:off x="40043228" y="5571228"/>
              <a:ext cx="511278" cy="546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12C7D00-9862-FA4B-9469-1E7EA100BF88}"/>
                </a:ext>
              </a:extLst>
            </p:cNvPr>
            <p:cNvSpPr/>
            <p:nvPr/>
          </p:nvSpPr>
          <p:spPr>
            <a:xfrm>
              <a:off x="38176586" y="5597843"/>
              <a:ext cx="511278" cy="2377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9FD16D5-37B3-6B42-AEE1-7A120CF481DB}"/>
              </a:ext>
            </a:extLst>
          </p:cNvPr>
          <p:cNvSpPr txBox="1"/>
          <p:nvPr/>
        </p:nvSpPr>
        <p:spPr>
          <a:xfrm rot="16200000">
            <a:off x="-884264" y="3366118"/>
            <a:ext cx="245689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streamfun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[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Gkg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/s]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61CAE6-4423-B74A-B586-805CBE535767}"/>
              </a:ext>
            </a:extLst>
          </p:cNvPr>
          <p:cNvSpPr/>
          <p:nvPr/>
        </p:nvSpPr>
        <p:spPr>
          <a:xfrm>
            <a:off x="0" y="2177143"/>
            <a:ext cx="4456785" cy="3289093"/>
          </a:xfrm>
          <a:prstGeom prst="rect">
            <a:avLst/>
          </a:prstGeom>
          <a:solidFill>
            <a:srgbClr val="FFFFFF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52061A5-43FC-664C-B22D-A1B604D6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81" y="164829"/>
            <a:ext cx="10623115" cy="1074090"/>
          </a:xfrm>
        </p:spPr>
        <p:txBody>
          <a:bodyPr/>
          <a:lstStyle/>
          <a:p>
            <a:r>
              <a:rPr lang="en-US" dirty="0">
                <a:latin typeface="Calibri Regular"/>
                <a:ea typeface="Source Sans Pro" panose="020B0503030403020204" pitchFamily="34" charset="0"/>
              </a:rPr>
              <a:t>Changing ITCZ width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55467E-0CC8-BE46-BD5D-F73326FB7B0E}"/>
              </a:ext>
            </a:extLst>
          </p:cNvPr>
          <p:cNvSpPr txBox="1"/>
          <p:nvPr/>
        </p:nvSpPr>
        <p:spPr>
          <a:xfrm>
            <a:off x="6897111" y="6251573"/>
            <a:ext cx="3489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Peak q-flux forcing [W/m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23C134-DE75-9C45-AD66-3E3332D24F20}"/>
              </a:ext>
            </a:extLst>
          </p:cNvPr>
          <p:cNvSpPr txBox="1"/>
          <p:nvPr/>
        </p:nvSpPr>
        <p:spPr>
          <a:xfrm rot="16200000">
            <a:off x="2304340" y="3404308"/>
            <a:ext cx="4751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ITCZ width change [degrees latitude]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C75B641-E861-F14B-AB4D-BC142F38A9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961" t="8644" b="23312"/>
          <a:stretch/>
        </p:blipFill>
        <p:spPr>
          <a:xfrm>
            <a:off x="10073046" y="-251478"/>
            <a:ext cx="2044852" cy="294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55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C415E-B49F-0741-A112-903A12661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45" y="-525039"/>
            <a:ext cx="11995655" cy="2064924"/>
          </a:xfrm>
        </p:spPr>
        <p:txBody>
          <a:bodyPr>
            <a:normAutofit/>
          </a:bodyPr>
          <a:lstStyle/>
          <a:p>
            <a:r>
              <a:rPr lang="en-US" dirty="0">
                <a:latin typeface="Calibri Regular"/>
                <a:ea typeface="Source Sans Pro" panose="020B0503030403020204" pitchFamily="34" charset="0"/>
              </a:rPr>
              <a:t>The relationship between ITCZ width and strength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AAE94-42FB-0B4F-B9AC-218AA73C9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4241" y="2676489"/>
            <a:ext cx="3164479" cy="9536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Calibri Regular"/>
                <a:ea typeface="Source Sans Pro" panose="020B0503030403020204" pitchFamily="34" charset="0"/>
              </a:rPr>
              <a:t>Byrne et al (2018) </a:t>
            </a:r>
            <a:r>
              <a:rPr lang="en-US" i="1" dirty="0">
                <a:latin typeface="Calibri Regular"/>
                <a:ea typeface="Source Sans Pro" panose="020B0503030403020204" pitchFamily="34" charset="0"/>
              </a:rPr>
              <a:t>Current Climate Change Reports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A9D0A4-027E-3942-8BE0-533D7D45E8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555"/>
          <a:stretch/>
        </p:blipFill>
        <p:spPr>
          <a:xfrm>
            <a:off x="431560" y="1193730"/>
            <a:ext cx="9022681" cy="48610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DF8E469-4CAC-0340-92B2-456B0D149E3C}"/>
              </a:ext>
            </a:extLst>
          </p:cNvPr>
          <p:cNvSpPr txBox="1">
            <a:spLocks/>
          </p:cNvSpPr>
          <p:nvPr/>
        </p:nvSpPr>
        <p:spPr>
          <a:xfrm>
            <a:off x="117967" y="5309206"/>
            <a:ext cx="11995655" cy="2064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effect ITCZ width changes on global climate</a:t>
            </a:r>
          </a:p>
        </p:txBody>
      </p:sp>
    </p:spTree>
    <p:extLst>
      <p:ext uri="{BB962C8B-B14F-4D97-AF65-F5344CB8AC3E}">
        <p14:creationId xmlns:p14="http://schemas.microsoft.com/office/powerpoint/2010/main" val="414787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C415E-B49F-0741-A112-903A12661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Parallel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AAE94-42FB-0B4F-B9AC-218AA73C9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5486400"/>
          </a:xfrm>
        </p:spPr>
        <p:txBody>
          <a:bodyPr/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By team members</a:t>
            </a:r>
          </a:p>
          <a:p>
            <a:pPr lvl="1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Close relationship between ITCZ width and strength (Byrne et al 2018)</a:t>
            </a:r>
          </a:p>
          <a:p>
            <a:pPr lvl="1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Dynamics of ITCZ width (Byrne and Thomas 2019) </a:t>
            </a:r>
          </a:p>
          <a:p>
            <a:pPr lvl="1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ITCZ width affects Hadley cell width and eddy driven jet position  (Watt-Meyer and Frierson 2019)</a:t>
            </a:r>
          </a:p>
          <a:p>
            <a:pPr lvl="1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Relationship between upwelling branch area and cloud feedbacks (Hui Su’s group: Su et al 2019, 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Schiro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et al 2019)</a:t>
            </a:r>
          </a:p>
          <a:p>
            <a:pPr lvl="1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Observed changes in ascent (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hlinkClick r:id="rId2"/>
              </a:rPr>
              <a:t>Su et al 2020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By the broader community</a:t>
            </a:r>
          </a:p>
          <a:p>
            <a:pPr lvl="1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Aggregation projects onto ITCZ width (Popp and Bony 2019)</a:t>
            </a:r>
          </a:p>
          <a:p>
            <a:pPr lvl="1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Seasonal cycle of ITCZ location projects onto ITCZ width (Donohoe et al 2019)</a:t>
            </a:r>
          </a:p>
          <a:p>
            <a:pPr lvl="1"/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endParaRPr lang="en-US" sz="3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75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C415E-B49F-0741-A112-903A12661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Summary of initial results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AAE94-42FB-0B4F-B9AC-218AA73C9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The ITCZ-MIP protocol is to apply q-flux heating to the deep tropics that drives narrowing of the ITCZ</a:t>
            </a:r>
          </a:p>
          <a:p>
            <a:pPr lvl="1"/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Increases and decreases in width are roughly linear in forcing in three different climate models </a:t>
            </a:r>
          </a:p>
          <a:p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Work to understand these responses and their effects on global climate is ongoing!</a:t>
            </a:r>
          </a:p>
          <a:p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Please contact me if you’re interested in contributing model simulations or participating in analysis! </a:t>
            </a:r>
            <a:r>
              <a:rPr lang="en-US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apgrass@ucar.edu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endParaRPr lang="en-US" sz="3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TCZ-MIP-EGU-2020.mp4">
            <a:hlinkClick r:id="" action="ppaction://media"/>
            <a:extLst>
              <a:ext uri="{FF2B5EF4-FFF2-40B4-BE49-F238E27FC236}">
                <a16:creationId xmlns:a16="http://schemas.microsoft.com/office/drawing/2014/main" id="{5D8A5178-0706-5E47-B03B-A0C83CFBF0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6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B0EB50-5B7B-4444-95D0-67F5B2CC8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286" y="109623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Go to the last slide for a video version of the presentation!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88F187B-F71B-7E41-B2EE-70FAA65C0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286" y="3575912"/>
            <a:ext cx="9144000" cy="1655762"/>
          </a:xfrm>
        </p:spPr>
        <p:txBody>
          <a:bodyPr/>
          <a:lstStyle/>
          <a:p>
            <a:r>
              <a:rPr lang="en-US" dirty="0"/>
              <a:t>(14 min)</a:t>
            </a:r>
          </a:p>
        </p:txBody>
      </p:sp>
      <p:sp>
        <p:nvSpPr>
          <p:cNvPr id="8" name="Action Button: Movie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7C81182-178D-CF46-8EF2-47B621AFD216}"/>
              </a:ext>
            </a:extLst>
          </p:cNvPr>
          <p:cNvSpPr/>
          <p:nvPr/>
        </p:nvSpPr>
        <p:spPr>
          <a:xfrm>
            <a:off x="9575075" y="1932001"/>
            <a:ext cx="1789609" cy="1597874"/>
          </a:xfrm>
          <a:prstGeom prst="actionButtonMovi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2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D671D-EE07-784F-9009-D09472039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59" y="7398"/>
            <a:ext cx="10623115" cy="107409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 Regular"/>
                <a:ea typeface="Source Sans Pro" panose="020B0503030403020204" pitchFamily="34" charset="0"/>
              </a:rPr>
              <a:t>Motivation: The ITCZ width changes with warming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2BBFCB-C785-234D-8339-E58AEB944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465" y="1468725"/>
            <a:ext cx="5102942" cy="4200555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Calibri Regular"/>
                <a:ea typeface="Source Sans Pro" panose="020B0503030403020204" pitchFamily="34" charset="0"/>
              </a:rPr>
              <a:t>ITCZ width decreases with warming in climate model projections (Byrne and Schneider 2016)</a:t>
            </a:r>
          </a:p>
          <a:p>
            <a:endParaRPr lang="en-US" sz="3000" dirty="0">
              <a:latin typeface="Calibri Regular"/>
              <a:ea typeface="Source Sans Pro" panose="020B0503030403020204" pitchFamily="34" charset="0"/>
            </a:endParaRPr>
          </a:p>
          <a:p>
            <a:r>
              <a:rPr lang="en-US" sz="3000" dirty="0">
                <a:latin typeface="Calibri Regular"/>
                <a:ea typeface="Source Sans Pro" panose="020B0503030403020204" pitchFamily="34" charset="0"/>
              </a:rPr>
              <a:t>ITCZ width has already decreased in some ocean basins in observations (</a:t>
            </a:r>
            <a:r>
              <a:rPr lang="en-US" sz="3000" dirty="0" err="1">
                <a:latin typeface="Calibri Regular"/>
                <a:ea typeface="Source Sans Pro" panose="020B0503030403020204" pitchFamily="34" charset="0"/>
              </a:rPr>
              <a:t>Wodzicki</a:t>
            </a:r>
            <a:r>
              <a:rPr lang="en-US" sz="3000" dirty="0">
                <a:latin typeface="Calibri Regular"/>
                <a:ea typeface="Source Sans Pro" panose="020B0503030403020204" pitchFamily="34" charset="0"/>
              </a:rPr>
              <a:t> and Rapp 2016)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D0FDB8-5491-0642-980C-0857604AC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407" y="1171545"/>
            <a:ext cx="6511406" cy="488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22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D671D-EE07-784F-9009-D09472039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1440"/>
            <a:ext cx="10623115" cy="1439215"/>
          </a:xfrm>
        </p:spPr>
        <p:txBody>
          <a:bodyPr>
            <a:normAutofit/>
          </a:bodyPr>
          <a:lstStyle/>
          <a:p>
            <a:r>
              <a:rPr lang="en-US" dirty="0">
                <a:latin typeface="Calibri Regular"/>
                <a:ea typeface="Source Sans Pro" panose="020B0503030403020204" pitchFamily="34" charset="0"/>
              </a:rPr>
              <a:t>Motivation: How do changes ITCZ width affect global climate? 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2BBFCB-C785-234D-8339-E58AEB944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736396"/>
            <a:ext cx="11658600" cy="502057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 Regular"/>
                <a:ea typeface="Source Sans Pro" panose="020B0503030403020204" pitchFamily="34" charset="0"/>
              </a:rPr>
              <a:t>ITCZ width changes affect global precipitation (Su et al 2017)</a:t>
            </a:r>
          </a:p>
          <a:p>
            <a:r>
              <a:rPr lang="en-US" sz="3200" dirty="0">
                <a:latin typeface="Calibri Regular"/>
                <a:ea typeface="Source Sans Pro" panose="020B0503030403020204" pitchFamily="34" charset="0"/>
              </a:rPr>
              <a:t>ITCZ width changes might affect climate sensitivity (Mark Webb, Tian et al 2015)</a:t>
            </a:r>
          </a:p>
          <a:p>
            <a:r>
              <a:rPr lang="en-US" sz="3200" dirty="0">
                <a:latin typeface="Calibri Regular"/>
                <a:ea typeface="Source Sans Pro" panose="020B0503030403020204" pitchFamily="34" charset="0"/>
              </a:rPr>
              <a:t>ITCZ and Hadley cell strongly coupled (Byrne) — potential for ITCZ to influence subtropical/extratropical jets and feedbacks</a:t>
            </a:r>
          </a:p>
          <a:p>
            <a:r>
              <a:rPr lang="en-US" sz="3200" dirty="0">
                <a:latin typeface="Calibri Regular"/>
                <a:ea typeface="Source Sans Pro" panose="020B0503030403020204" pitchFamily="34" charset="0"/>
              </a:rPr>
              <a:t>ITCZ width and precipitation distribution closely related (Pendergrass)</a:t>
            </a:r>
          </a:p>
        </p:txBody>
      </p:sp>
    </p:spTree>
    <p:extLst>
      <p:ext uri="{BB962C8B-B14F-4D97-AF65-F5344CB8AC3E}">
        <p14:creationId xmlns:p14="http://schemas.microsoft.com/office/powerpoint/2010/main" val="3773485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C415E-B49F-0741-A112-903A12661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alibri Regular"/>
              <a:ea typeface="Source Sans Pro" panose="020B0503030403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4F0E6-4B2E-4C4C-807C-859485A08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buNone/>
            </a:pPr>
            <a:r>
              <a:rPr lang="en-US" sz="4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Experimental protocol and simulations</a:t>
            </a:r>
          </a:p>
        </p:txBody>
      </p:sp>
    </p:spTree>
    <p:extLst>
      <p:ext uri="{BB962C8B-B14F-4D97-AF65-F5344CB8AC3E}">
        <p14:creationId xmlns:p14="http://schemas.microsoft.com/office/powerpoint/2010/main" val="871150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C415E-B49F-0741-A112-903A12661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642"/>
            <a:ext cx="10515600" cy="1428278"/>
          </a:xfrm>
        </p:spPr>
        <p:txBody>
          <a:bodyPr/>
          <a:lstStyle/>
          <a:p>
            <a:r>
              <a:rPr lang="en-US" dirty="0">
                <a:latin typeface="Calibri Regular"/>
                <a:ea typeface="Source Sans Pro" panose="020B0503030403020204" pitchFamily="34" charset="0"/>
              </a:rPr>
              <a:t>Experimental protocol: </a:t>
            </a:r>
            <a:br>
              <a:rPr lang="en-US" dirty="0">
                <a:latin typeface="Calibri Regular"/>
                <a:ea typeface="Source Sans Pro" panose="020B0503030403020204" pitchFamily="34" charset="0"/>
              </a:rPr>
            </a:br>
            <a:r>
              <a:rPr lang="en-US" dirty="0">
                <a:latin typeface="Calibri Regular"/>
                <a:ea typeface="Source Sans Pro" panose="020B0503030403020204" pitchFamily="34" charset="0"/>
              </a:rPr>
              <a:t>Configuration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AAE94-42FB-0B4F-B9AC-218AA73C9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646" y="1850185"/>
            <a:ext cx="6069194" cy="5199682"/>
          </a:xfrm>
        </p:spPr>
        <p:txBody>
          <a:bodyPr/>
          <a:lstStyle/>
          <a:p>
            <a:r>
              <a:rPr lang="en-US" dirty="0" err="1">
                <a:latin typeface="Calibri Regular"/>
                <a:ea typeface="Source Sans Pro" panose="020B0503030403020204" pitchFamily="34" charset="0"/>
              </a:rPr>
              <a:t>AquaplanetPerpetual</a:t>
            </a:r>
            <a:r>
              <a:rPr lang="en-US" dirty="0">
                <a:latin typeface="Calibri Regular"/>
                <a:ea typeface="Source Sans Pro" panose="020B0503030403020204" pitchFamily="34" charset="0"/>
              </a:rPr>
              <a:t> equinox </a:t>
            </a:r>
          </a:p>
          <a:p>
            <a:r>
              <a:rPr lang="en-US" dirty="0">
                <a:latin typeface="Calibri Regular"/>
                <a:ea typeface="Source Sans Pro" panose="020B0503030403020204" pitchFamily="34" charset="0"/>
              </a:rPr>
              <a:t>Slab ocean </a:t>
            </a:r>
          </a:p>
          <a:p>
            <a:r>
              <a:rPr lang="en-US" dirty="0">
                <a:latin typeface="Calibri Regular"/>
                <a:ea typeface="Source Sans Pro" panose="020B0503030403020204" pitchFamily="34" charset="0"/>
              </a:rPr>
              <a:t>Base state q-fluxes from “CTRL” SST pattern (Neale and Hoskins 2000, </a:t>
            </a:r>
            <a:r>
              <a:rPr lang="en-US" dirty="0"/>
              <a:t>Williamson et al 2013)</a:t>
            </a:r>
            <a:endParaRPr lang="en-US" dirty="0">
              <a:latin typeface="Calibri Regular"/>
              <a:ea typeface="Source Sans Pro" panose="020B0503030403020204" pitchFamily="34" charset="0"/>
            </a:endParaRPr>
          </a:p>
          <a:p>
            <a:pPr lvl="1"/>
            <a:r>
              <a:rPr lang="en-US" dirty="0">
                <a:latin typeface="Calibri Regular"/>
                <a:ea typeface="Source Sans Pro" panose="020B0503030403020204" pitchFamily="34" charset="0"/>
              </a:rPr>
              <a:t>The narrow equatorial SST peak (compared to </a:t>
            </a:r>
            <a:r>
              <a:rPr lang="en-US" dirty="0" err="1">
                <a:latin typeface="Calibri Regular"/>
                <a:ea typeface="Source Sans Pro" panose="020B0503030403020204" pitchFamily="34" charset="0"/>
              </a:rPr>
              <a:t>Qobs</a:t>
            </a:r>
            <a:r>
              <a:rPr lang="en-US" dirty="0">
                <a:latin typeface="Calibri Regular"/>
                <a:ea typeface="Source Sans Pro" panose="020B0503030403020204" pitchFamily="34" charset="0"/>
              </a:rPr>
              <a:t>) has a single-ITCZ in most models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latin typeface="Calibri Regular"/>
              <a:ea typeface="Source Sans Pro" panose="020B0503030403020204" pitchFamily="34" charset="0"/>
            </a:endParaRPr>
          </a:p>
          <a:p>
            <a:pPr lvl="2">
              <a:buFont typeface="System Font Regular"/>
              <a:buChar char="-"/>
            </a:pPr>
            <a:endParaRPr lang="en-US" dirty="0">
              <a:latin typeface="Calibri Regular"/>
              <a:ea typeface="Source Sans Pro" panose="020B0503030403020204" pitchFamily="34" charset="0"/>
            </a:endParaRPr>
          </a:p>
          <a:p>
            <a:endParaRPr lang="en-US" dirty="0">
              <a:latin typeface="Calibri Regular"/>
              <a:ea typeface="Source Sans Pro" panose="020B0503030403020204" pitchFamily="34" charset="0"/>
            </a:endParaRPr>
          </a:p>
          <a:p>
            <a:pPr marL="0" indent="0">
              <a:buNone/>
            </a:pPr>
            <a:endParaRPr lang="en-US" sz="3400" dirty="0">
              <a:latin typeface="Calibri Regular"/>
              <a:ea typeface="Source Sans Pro" panose="020B050303040302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8B20B5-EB2B-0C4D-94C6-2C7C8ADF2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91"/>
          <a:stretch/>
        </p:blipFill>
        <p:spPr>
          <a:xfrm>
            <a:off x="7372486" y="365125"/>
            <a:ext cx="4061460" cy="54097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C20CC8-6BFB-C447-B571-6F288D58C02F}"/>
              </a:ext>
            </a:extLst>
          </p:cNvPr>
          <p:cNvSpPr txBox="1"/>
          <p:nvPr/>
        </p:nvSpPr>
        <p:spPr>
          <a:xfrm>
            <a:off x="7372486" y="5784530"/>
            <a:ext cx="41304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Aquaplanet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Medeiros, Stevens, Bony (2015)</a:t>
            </a:r>
          </a:p>
        </p:txBody>
      </p:sp>
    </p:spTree>
    <p:extLst>
      <p:ext uri="{BB962C8B-B14F-4D97-AF65-F5344CB8AC3E}">
        <p14:creationId xmlns:p14="http://schemas.microsoft.com/office/powerpoint/2010/main" val="1378823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AAE94-42FB-0B4F-B9AC-218AA73C9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74680" cy="4351338"/>
          </a:xfrm>
        </p:spPr>
        <p:txBody>
          <a:bodyPr/>
          <a:lstStyle/>
          <a:p>
            <a:r>
              <a:rPr lang="en-US" dirty="0">
                <a:latin typeface="Calibri Regular"/>
                <a:ea typeface="Source Sans Pro" panose="020B0503030403020204" pitchFamily="34" charset="0"/>
              </a:rPr>
              <a:t>We wanted something straightforward to apply in different models</a:t>
            </a:r>
          </a:p>
          <a:p>
            <a:endParaRPr lang="en-US" dirty="0">
              <a:latin typeface="Calibri Regular"/>
              <a:ea typeface="Source Sans Pro" panose="020B0503030403020204" pitchFamily="34" charset="0"/>
            </a:endParaRPr>
          </a:p>
          <a:p>
            <a:r>
              <a:rPr lang="en-US" dirty="0">
                <a:latin typeface="Calibri Regular"/>
                <a:ea typeface="Source Sans Pro" panose="020B0503030403020204" pitchFamily="34" charset="0"/>
              </a:rPr>
              <a:t>We tried multiple </a:t>
            </a:r>
            <a:r>
              <a:rPr lang="en-US" dirty="0" err="1">
                <a:latin typeface="Calibri Regular"/>
                <a:ea typeface="Source Sans Pro" panose="020B0503030403020204" pitchFamily="34" charset="0"/>
              </a:rPr>
              <a:t>approaches</a:t>
            </a:r>
            <a:r>
              <a:rPr lang="en-US" dirty="0" err="1">
                <a:solidFill>
                  <a:schemeClr val="bg1"/>
                </a:solidFill>
                <a:latin typeface="Calibri Regular"/>
                <a:ea typeface="Source Sans Pro" panose="020B0503030403020204" pitchFamily="34" charset="0"/>
              </a:rPr>
              <a:t>Quadruple</a:t>
            </a:r>
            <a:r>
              <a:rPr lang="en-US" dirty="0">
                <a:solidFill>
                  <a:schemeClr val="bg1"/>
                </a:solidFill>
                <a:latin typeface="Calibri Regular"/>
                <a:ea typeface="Source Sans Pro" panose="020B0503030403020204" pitchFamily="34" charset="0"/>
              </a:rPr>
              <a:t> CO</a:t>
            </a:r>
            <a:r>
              <a:rPr lang="en-US" baseline="-25000" dirty="0">
                <a:solidFill>
                  <a:schemeClr val="bg1"/>
                </a:solidFill>
                <a:latin typeface="Calibri Regular"/>
                <a:ea typeface="Source Sans Pro" panose="020B0503030403020204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Calibri Regular"/>
                <a:ea typeface="Source Sans Pro" panose="020B0503030403020204" pitchFamily="34" charset="0"/>
              </a:rPr>
              <a:t> to simulate climate change </a:t>
            </a: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E8D7D4-B9B5-7A47-90FE-0B638BEC3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870"/>
            <a:ext cx="11353800" cy="1325563"/>
          </a:xfrm>
        </p:spPr>
        <p:txBody>
          <a:bodyPr/>
          <a:lstStyle/>
          <a:p>
            <a:r>
              <a:rPr lang="en-US" dirty="0">
                <a:latin typeface="Calibri Regular"/>
                <a:ea typeface="Source Sans Pro" panose="020B0503030403020204" pitchFamily="34" charset="0"/>
              </a:rPr>
              <a:t>Experimental protocol: </a:t>
            </a:r>
            <a:br>
              <a:rPr lang="en-US" dirty="0">
                <a:latin typeface="Calibri Regular"/>
                <a:ea typeface="Source Sans Pro" panose="020B0503030403020204" pitchFamily="34" charset="0"/>
              </a:rPr>
            </a:br>
            <a:r>
              <a:rPr lang="en-US" dirty="0">
                <a:latin typeface="Calibri Regular"/>
                <a:ea typeface="Source Sans Pro" panose="020B0503030403020204" pitchFamily="34" charset="0"/>
              </a:rPr>
              <a:t>Force ITCZ width to change</a:t>
            </a:r>
          </a:p>
        </p:txBody>
      </p:sp>
    </p:spTree>
    <p:extLst>
      <p:ext uri="{BB962C8B-B14F-4D97-AF65-F5344CB8AC3E}">
        <p14:creationId xmlns:p14="http://schemas.microsoft.com/office/powerpoint/2010/main" val="2691308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4BAF99-F95D-6E44-96C3-A756B07E17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947"/>
          <a:stretch/>
        </p:blipFill>
        <p:spPr>
          <a:xfrm>
            <a:off x="5442274" y="1074841"/>
            <a:ext cx="6633310" cy="5399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1C415E-B49F-0741-A112-903A12661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latin typeface="Calibri Regular"/>
                <a:ea typeface="Source Sans Pro" panose="020B0503030403020204" pitchFamily="34" charset="0"/>
              </a:rPr>
              <a:t>Experimental protocol: </a:t>
            </a:r>
            <a:br>
              <a:rPr lang="en-US" dirty="0">
                <a:latin typeface="Calibri Regular"/>
                <a:ea typeface="Source Sans Pro" panose="020B0503030403020204" pitchFamily="34" charset="0"/>
              </a:rPr>
            </a:br>
            <a:r>
              <a:rPr lang="en-US" dirty="0">
                <a:latin typeface="Calibri Regular"/>
                <a:ea typeface="Source Sans Pro" panose="020B0503030403020204" pitchFamily="34" charset="0"/>
              </a:rPr>
              <a:t>Force ITCZ width to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AAE94-42FB-0B4F-B9AC-218AA73C9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37" y="1775412"/>
            <a:ext cx="5924341" cy="4351338"/>
          </a:xfrm>
        </p:spPr>
        <p:txBody>
          <a:bodyPr/>
          <a:lstStyle/>
          <a:p>
            <a:r>
              <a:rPr lang="en-US" dirty="0">
                <a:latin typeface="Calibri Regular"/>
                <a:ea typeface="Source Sans Pro" panose="020B0503030403020204" pitchFamily="34" charset="0"/>
              </a:rPr>
              <a:t>Impose additional q-fluxes </a:t>
            </a:r>
          </a:p>
          <a:p>
            <a:pPr lvl="1"/>
            <a:r>
              <a:rPr lang="en-US" dirty="0">
                <a:latin typeface="Calibri Regular"/>
                <a:ea typeface="Source Sans Pro" panose="020B0503030403020204" pitchFamily="34" charset="0"/>
              </a:rPr>
              <a:t>deep tropical heating</a:t>
            </a:r>
          </a:p>
          <a:p>
            <a:pPr lvl="1"/>
            <a:r>
              <a:rPr lang="en-US" dirty="0">
                <a:latin typeface="Calibri Regular"/>
                <a:ea typeface="Source Sans Pro" panose="020B0503030403020204" pitchFamily="34" charset="0"/>
              </a:rPr>
              <a:t>compensating cooling outside of the deep tropics, such that total q-flux=0</a:t>
            </a:r>
          </a:p>
          <a:p>
            <a:r>
              <a:rPr lang="en-US" dirty="0">
                <a:solidFill>
                  <a:schemeClr val="bg1"/>
                </a:solidFill>
                <a:latin typeface="Calibri Regular"/>
                <a:ea typeface="Source Sans Pro" panose="020B0503030403020204" pitchFamily="34" charset="0"/>
              </a:rPr>
              <a:t>Apply two magnitudes each of heating and cooling</a:t>
            </a:r>
          </a:p>
          <a:p>
            <a:r>
              <a:rPr lang="en-US" dirty="0">
                <a:solidFill>
                  <a:schemeClr val="bg1"/>
                </a:solidFill>
                <a:latin typeface="Calibri Regular"/>
                <a:ea typeface="Source Sans Pro" panose="020B0503030403020204" pitchFamily="34" charset="0"/>
              </a:rPr>
              <a:t>Quadruple CO</a:t>
            </a:r>
            <a:r>
              <a:rPr lang="en-US" baseline="-25000" dirty="0">
                <a:solidFill>
                  <a:schemeClr val="bg1"/>
                </a:solidFill>
                <a:latin typeface="Calibri Regular"/>
                <a:ea typeface="Source Sans Pro" panose="020B0503030403020204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Calibri Regular"/>
                <a:ea typeface="Source Sans Pro" panose="020B0503030403020204" pitchFamily="34" charset="0"/>
              </a:rPr>
              <a:t> to simulate climate change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037256-E51F-B945-A6BE-C0AF7D6C8DE8}"/>
              </a:ext>
            </a:extLst>
          </p:cNvPr>
          <p:cNvSpPr txBox="1"/>
          <p:nvPr/>
        </p:nvSpPr>
        <p:spPr>
          <a:xfrm>
            <a:off x="7616813" y="1222035"/>
            <a:ext cx="33751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Imposed additional q-flux</a:t>
            </a:r>
          </a:p>
        </p:txBody>
      </p:sp>
    </p:spTree>
    <p:extLst>
      <p:ext uri="{BB962C8B-B14F-4D97-AF65-F5344CB8AC3E}">
        <p14:creationId xmlns:p14="http://schemas.microsoft.com/office/powerpoint/2010/main" val="2293486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D671D-EE07-784F-9009-D09472039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9385"/>
            <a:ext cx="10623115" cy="1074090"/>
          </a:xfrm>
        </p:spPr>
        <p:txBody>
          <a:bodyPr>
            <a:normAutofit/>
          </a:bodyPr>
          <a:lstStyle/>
          <a:p>
            <a:r>
              <a:rPr lang="en-US" dirty="0">
                <a:latin typeface="Calibri Regular"/>
                <a:ea typeface="Source Sans Pro" panose="020B0503030403020204" pitchFamily="34" charset="0"/>
              </a:rPr>
              <a:t>Experimental protocol: Proof of concept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B66BFE-1195-8540-9224-EC31F6499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77" y="1439215"/>
            <a:ext cx="12173723" cy="5185105"/>
          </a:xfrm>
        </p:spPr>
      </p:pic>
    </p:spTree>
    <p:extLst>
      <p:ext uri="{BB962C8B-B14F-4D97-AF65-F5344CB8AC3E}">
        <p14:creationId xmlns:p14="http://schemas.microsoft.com/office/powerpoint/2010/main" val="2332485898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UCAR_NCAR">
  <a:themeElements>
    <a:clrScheme name="NCAR UCAR">
      <a:dk1>
        <a:srgbClr val="000000"/>
      </a:dk1>
      <a:lt1>
        <a:srgbClr val="FFFFFF"/>
      </a:lt1>
      <a:dk2>
        <a:srgbClr val="1F3058"/>
      </a:dk2>
      <a:lt2>
        <a:srgbClr val="EEECE1"/>
      </a:lt2>
      <a:accent1>
        <a:srgbClr val="1A3141"/>
      </a:accent1>
      <a:accent2>
        <a:srgbClr val="456673"/>
      </a:accent2>
      <a:accent3>
        <a:srgbClr val="C45229"/>
      </a:accent3>
      <a:accent4>
        <a:srgbClr val="9F1B25"/>
      </a:accent4>
      <a:accent5>
        <a:srgbClr val="B36E25"/>
      </a:accent5>
      <a:accent6>
        <a:srgbClr val="555058"/>
      </a:accent6>
      <a:hlink>
        <a:srgbClr val="1F3058"/>
      </a:hlink>
      <a:folHlink>
        <a:srgbClr val="7C788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6817</TotalTime>
  <Words>610</Words>
  <Application>Microsoft Macintosh PowerPoint</Application>
  <PresentationFormat>Widescreen</PresentationFormat>
  <Paragraphs>81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Arial</vt:lpstr>
      <vt:lpstr>Calibri</vt:lpstr>
      <vt:lpstr>Calibri Light</vt:lpstr>
      <vt:lpstr>Calibri Regular</vt:lpstr>
      <vt:lpstr>Courier New</vt:lpstr>
      <vt:lpstr>Helvetica</vt:lpstr>
      <vt:lpstr>Source Sans Pro</vt:lpstr>
      <vt:lpstr>System Font Regular</vt:lpstr>
      <vt:lpstr>Trebuchet MS</vt:lpstr>
      <vt:lpstr>Verdana</vt:lpstr>
      <vt:lpstr>Wingdings</vt:lpstr>
      <vt:lpstr>1_Custom Design</vt:lpstr>
      <vt:lpstr>Custom Design</vt:lpstr>
      <vt:lpstr>Office Theme</vt:lpstr>
      <vt:lpstr>2_Custom Design</vt:lpstr>
      <vt:lpstr>6_Office Theme</vt:lpstr>
      <vt:lpstr>1_UCAR_NCAR</vt:lpstr>
      <vt:lpstr>ITCZ-MIP: An informal MIP designed to address the question How do changes in ITCZ width affect global climate?</vt:lpstr>
      <vt:lpstr>Go to the last slide for a video version of the presentation! </vt:lpstr>
      <vt:lpstr>Motivation: The ITCZ width changes with warming</vt:lpstr>
      <vt:lpstr>Motivation: How do changes ITCZ width affect global climate? </vt:lpstr>
      <vt:lpstr>PowerPoint Presentation</vt:lpstr>
      <vt:lpstr>Experimental protocol:  Configuration</vt:lpstr>
      <vt:lpstr>Experimental protocol:  Force ITCZ width to change</vt:lpstr>
      <vt:lpstr>Experimental protocol:  Force ITCZ width to change</vt:lpstr>
      <vt:lpstr>Experimental protocol: Proof of concept</vt:lpstr>
      <vt:lpstr>Simulations: Changing ITCZ width</vt:lpstr>
      <vt:lpstr>Changing ITCZ width</vt:lpstr>
      <vt:lpstr>The relationship between ITCZ width and strength</vt:lpstr>
      <vt:lpstr>Parallel work</vt:lpstr>
      <vt:lpstr>Summary of initial results 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Angie</dc:creator>
  <cp:lastModifiedBy>Angie</cp:lastModifiedBy>
  <cp:revision>168</cp:revision>
  <dcterms:created xsi:type="dcterms:W3CDTF">2020-02-04T10:26:56Z</dcterms:created>
  <dcterms:modified xsi:type="dcterms:W3CDTF">2020-05-06T13:35:18Z</dcterms:modified>
</cp:coreProperties>
</file>