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m4a" ContentType="audio/mp4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58" r:id="rId2"/>
    <p:sldId id="259" r:id="rId3"/>
    <p:sldId id="262" r:id="rId4"/>
    <p:sldId id="260" r:id="rId5"/>
    <p:sldId id="261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55"/>
    <p:restoredTop sz="94681"/>
  </p:normalViewPr>
  <p:slideViewPr>
    <p:cSldViewPr snapToGrid="0" snapToObjects="1">
      <p:cViewPr varScale="1">
        <p:scale>
          <a:sx n="103" d="100"/>
          <a:sy n="103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EDD05-49E1-7A47-A0A2-CCBCE6978064}" type="datetimeFigureOut">
              <a:rPr lang="en-US" smtClean="0"/>
              <a:t>5/2/20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756DD-1312-4741-A0CE-CBDC594E9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10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756DD-1312-4741-A0CE-CBDC594E93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06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756DD-1312-4741-A0CE-CBDC594E93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1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C0E9-0FDB-C14D-AE34-CE0AEF741732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0EE9-F269-7649-A7C7-CB929FD01B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C0E9-0FDB-C14D-AE34-CE0AEF741732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0EE9-F269-7649-A7C7-CB929FD01B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C0E9-0FDB-C14D-AE34-CE0AEF741732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0EE9-F269-7649-A7C7-CB929FD01B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C0E9-0FDB-C14D-AE34-CE0AEF741732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0EE9-F269-7649-A7C7-CB929FD01B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C0E9-0FDB-C14D-AE34-CE0AEF741732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0EE9-F269-7649-A7C7-CB929FD01B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C0E9-0FDB-C14D-AE34-CE0AEF741732}" type="datetimeFigureOut">
              <a:rPr lang="en-US" smtClean="0"/>
              <a:t>5/2/20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0EE9-F269-7649-A7C7-CB929FD01B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C0E9-0FDB-C14D-AE34-CE0AEF741732}" type="datetimeFigureOut">
              <a:rPr lang="en-US" smtClean="0"/>
              <a:t>5/2/20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0EE9-F269-7649-A7C7-CB929FD01B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C0E9-0FDB-C14D-AE34-CE0AEF741732}" type="datetimeFigureOut">
              <a:rPr lang="en-US" smtClean="0"/>
              <a:t>5/2/20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0EE9-F269-7649-A7C7-CB929FD01B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C0E9-0FDB-C14D-AE34-CE0AEF741732}" type="datetimeFigureOut">
              <a:rPr lang="en-US" smtClean="0"/>
              <a:t>5/2/20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0EE9-F269-7649-A7C7-CB929FD01B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C0E9-0FDB-C14D-AE34-CE0AEF741732}" type="datetimeFigureOut">
              <a:rPr lang="en-US" smtClean="0"/>
              <a:t>5/2/20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0EE9-F269-7649-A7C7-CB929FD01B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C0E9-0FDB-C14D-AE34-CE0AEF741732}" type="datetimeFigureOut">
              <a:rPr lang="en-US" smtClean="0"/>
              <a:t>5/2/20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0EE9-F269-7649-A7C7-CB929FD01B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6C0E9-0FDB-C14D-AE34-CE0AEF741732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A0EE9-F269-7649-A7C7-CB929FD01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38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emf"/><Relationship Id="rId5" Type="http://schemas.openxmlformats.org/officeDocument/2006/relationships/image" Target="../media/image2.emf"/><Relationship Id="rId6" Type="http://schemas.openxmlformats.org/officeDocument/2006/relationships/image" Target="../media/image3.emf"/><Relationship Id="rId7" Type="http://schemas.openxmlformats.org/officeDocument/2006/relationships/image" Target="../media/image4.jpeg"/><Relationship Id="rId8" Type="http://schemas.openxmlformats.org/officeDocument/2006/relationships/image" Target="../media/image5.tiff"/><Relationship Id="rId9" Type="http://schemas.openxmlformats.org/officeDocument/2006/relationships/image" Target="../media/image6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5" Type="http://schemas.openxmlformats.org/officeDocument/2006/relationships/image" Target="../media/image8.emf"/><Relationship Id="rId6" Type="http://schemas.openxmlformats.org/officeDocument/2006/relationships/image" Target="../media/image6.png"/><Relationship Id="rId7" Type="http://schemas.openxmlformats.org/officeDocument/2006/relationships/image" Target="../media/image9.tiff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0.emf"/><Relationship Id="rId6" Type="http://schemas.openxmlformats.org/officeDocument/2006/relationships/image" Target="../media/image6.png"/><Relationship Id="rId7" Type="http://schemas.openxmlformats.org/officeDocument/2006/relationships/image" Target="../media/image9.tiff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openxmlformats.org/officeDocument/2006/relationships/image" Target="../media/image9.tiff"/><Relationship Id="rId1" Type="http://schemas.microsoft.com/office/2007/relationships/media" Target="../media/media4.m4a"/><Relationship Id="rId2" Type="http://schemas.openxmlformats.org/officeDocument/2006/relationships/audio" Target="../media/media4.m4a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6" Type="http://schemas.openxmlformats.org/officeDocument/2006/relationships/image" Target="../media/image13.emf"/><Relationship Id="rId7" Type="http://schemas.openxmlformats.org/officeDocument/2006/relationships/image" Target="../media/image14.png"/><Relationship Id="rId8" Type="http://schemas.openxmlformats.org/officeDocument/2006/relationships/image" Target="../media/image15.emf"/><Relationship Id="rId9" Type="http://schemas.openxmlformats.org/officeDocument/2006/relationships/image" Target="../media/image16.png"/><Relationship Id="rId10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hyperlink" Target="https://www.ieg.uu.se/limnology/research/hydrocarb/" TargetMode="External"/><Relationship Id="rId12" Type="http://schemas.openxmlformats.org/officeDocument/2006/relationships/hyperlink" Target="mailto:sebastian.sobek@ebc.uu.se" TargetMode="External"/><Relationship Id="rId13" Type="http://schemas.openxmlformats.org/officeDocument/2006/relationships/image" Target="../media/image6.png"/><Relationship Id="rId14" Type="http://schemas.openxmlformats.org/officeDocument/2006/relationships/image" Target="../media/image9.tiff"/><Relationship Id="rId1" Type="http://schemas.openxmlformats.org/officeDocument/2006/relationships/tags" Target="../tags/tag1.xml"/><Relationship Id="rId2" Type="http://schemas.microsoft.com/office/2007/relationships/media" Target="../media/media5.m4a"/><Relationship Id="rId3" Type="http://schemas.openxmlformats.org/officeDocument/2006/relationships/audio" Target="../media/media5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.xml"/><Relationship Id="rId6" Type="http://schemas.openxmlformats.org/officeDocument/2006/relationships/image" Target="../media/image18.emf"/><Relationship Id="rId7" Type="http://schemas.openxmlformats.org/officeDocument/2006/relationships/image" Target="../media/image19.jpeg"/><Relationship Id="rId8" Type="http://schemas.openxmlformats.org/officeDocument/2006/relationships/image" Target="../media/image20.tiff"/><Relationship Id="rId9" Type="http://schemas.openxmlformats.org/officeDocument/2006/relationships/image" Target="../media/image21.tiff"/><Relationship Id="rId10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549" y="61591"/>
            <a:ext cx="8522294" cy="1913021"/>
          </a:xfrm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en-US" sz="3100" b="1" dirty="0" smtClean="0">
                <a:latin typeface="+mn-lt"/>
                <a:ea typeface="Arial" charset="0"/>
                <a:cs typeface="Arial" charset="0"/>
              </a:rPr>
              <a:t>Mapping of sediment carbon in a large tropical reservoir</a:t>
            </a:r>
            <a:r>
              <a:rPr lang="en-US" sz="2800" b="1" dirty="0" smtClean="0">
                <a:latin typeface="+mn-lt"/>
                <a:ea typeface="Arial" charset="0"/>
                <a:cs typeface="Arial" charset="0"/>
              </a:rPr>
              <a:t/>
            </a:r>
            <a:br>
              <a:rPr lang="en-US" sz="2800" b="1" dirty="0" smtClean="0">
                <a:latin typeface="+mn-lt"/>
                <a:ea typeface="Arial" charset="0"/>
                <a:cs typeface="Arial" charset="0"/>
              </a:rPr>
            </a:br>
            <a:r>
              <a:rPr lang="en-US" sz="2000" b="1" dirty="0"/>
              <a:t>Sebastian </a:t>
            </a:r>
            <a:r>
              <a:rPr lang="en-US" sz="2000" b="1" dirty="0" smtClean="0"/>
              <a:t>Sobek</a:t>
            </a:r>
            <a:r>
              <a:rPr lang="en-US" sz="2000" baseline="30000" dirty="0" smtClean="0"/>
              <a:t>1</a:t>
            </a:r>
            <a:r>
              <a:rPr lang="en-US" sz="2000" b="1" dirty="0" smtClean="0"/>
              <a:t>, </a:t>
            </a:r>
            <a:r>
              <a:rPr lang="en-US" sz="2000" b="1" dirty="0"/>
              <a:t>Raquel </a:t>
            </a:r>
            <a:r>
              <a:rPr lang="en-US" sz="2000" b="1" dirty="0" smtClean="0"/>
              <a:t>Mendonça</a:t>
            </a:r>
            <a:r>
              <a:rPr lang="en-US" sz="2000" baseline="30000" dirty="0" smtClean="0"/>
              <a:t>2</a:t>
            </a:r>
            <a:r>
              <a:rPr lang="en-US" sz="2000" b="1" dirty="0" smtClean="0"/>
              <a:t>, </a:t>
            </a:r>
            <a:r>
              <a:rPr lang="en-US" sz="2000" b="1" dirty="0"/>
              <a:t>Anastasija </a:t>
            </a:r>
            <a:r>
              <a:rPr lang="en-US" sz="2000" b="1" dirty="0" smtClean="0"/>
              <a:t>Isidorova</a:t>
            </a:r>
            <a:r>
              <a:rPr lang="en-US" sz="2000" baseline="30000" dirty="0" smtClean="0"/>
              <a:t>1</a:t>
            </a:r>
            <a:r>
              <a:rPr lang="en-US" sz="2000" b="1" dirty="0" smtClean="0"/>
              <a:t>, </a:t>
            </a:r>
            <a:r>
              <a:rPr lang="en-US" sz="2000" b="1" dirty="0"/>
              <a:t>Charlotte </a:t>
            </a:r>
            <a:r>
              <a:rPr lang="en-US" sz="2000" b="1" dirty="0" smtClean="0"/>
              <a:t>Grasset</a:t>
            </a:r>
            <a:r>
              <a:rPr lang="en-US" sz="2000" baseline="30000" dirty="0" smtClean="0"/>
              <a:t>1</a:t>
            </a:r>
            <a:br>
              <a:rPr lang="en-US" sz="2000" baseline="30000" dirty="0" smtClean="0"/>
            </a:br>
            <a:r>
              <a:rPr lang="en-US" sz="1200" baseline="30000" dirty="0"/>
              <a:t>1</a:t>
            </a:r>
            <a:r>
              <a:rPr lang="en-US" sz="1200" dirty="0"/>
              <a:t> Limnology, Institution for Ecology and Genetics, Uppsala University, </a:t>
            </a:r>
            <a:r>
              <a:rPr lang="en-US" sz="1200" dirty="0" smtClean="0"/>
              <a:t>Sweden; 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 </a:t>
            </a:r>
            <a:r>
              <a:rPr lang="en-US" sz="1200" dirty="0"/>
              <a:t>Aquatic Ecology Laboratory, Federal University of Juiz de Fora, </a:t>
            </a:r>
            <a:r>
              <a:rPr lang="en-US" sz="1200" dirty="0" smtClean="0"/>
              <a:t>Brazil</a:t>
            </a: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2800" baseline="30000" dirty="0" smtClean="0"/>
              <a:t/>
            </a:r>
            <a:br>
              <a:rPr lang="en-US" sz="2800" baseline="30000" dirty="0" smtClean="0"/>
            </a:br>
            <a:endParaRPr lang="en-US" sz="2800" b="1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828" y="2944107"/>
            <a:ext cx="8056599" cy="3278308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000" dirty="0" smtClean="0"/>
              <a:t>1300 km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</a:t>
            </a:r>
            <a:r>
              <a:rPr lang="en-US" sz="2000" dirty="0" smtClean="0"/>
              <a:t>Furnas reservoir, Brazil </a:t>
            </a:r>
          </a:p>
          <a:p>
            <a:r>
              <a:rPr lang="en-US" sz="2000" dirty="0" smtClean="0"/>
              <a:t>Sub-bottom </a:t>
            </a:r>
            <a:r>
              <a:rPr lang="en-US" sz="2000" dirty="0" smtClean="0"/>
              <a:t>profiling and </a:t>
            </a:r>
            <a:r>
              <a:rPr lang="en-US" sz="2000" dirty="0" smtClean="0"/>
              <a:t>coring</a:t>
            </a:r>
            <a:endParaRPr lang="en-US" sz="2000" dirty="0"/>
          </a:p>
          <a:p>
            <a:pPr>
              <a:buFont typeface="Wingdings" charset="2"/>
              <a:buChar char="à"/>
            </a:pPr>
            <a:r>
              <a:rPr lang="en-US" sz="2000" dirty="0" smtClean="0">
                <a:sym typeface="Wingdings"/>
              </a:rPr>
              <a:t> </a:t>
            </a:r>
            <a:r>
              <a:rPr lang="en-US" sz="2000" b="1" dirty="0" smtClean="0">
                <a:sym typeface="Wingdings"/>
              </a:rPr>
              <a:t>Organic C burial rate, and source</a:t>
            </a:r>
          </a:p>
          <a:p>
            <a:pPr>
              <a:buFont typeface="Wingdings" charset="2"/>
              <a:buChar char="à"/>
            </a:pPr>
            <a:r>
              <a:rPr lang="en-US" sz="2000" dirty="0" smtClean="0"/>
              <a:t> </a:t>
            </a:r>
            <a:r>
              <a:rPr lang="en-US" sz="2000" b="1" dirty="0" smtClean="0"/>
              <a:t>CH</a:t>
            </a:r>
            <a:r>
              <a:rPr lang="en-US" sz="2000" b="1" baseline="-25000" dirty="0" smtClean="0"/>
              <a:t>4</a:t>
            </a:r>
            <a:r>
              <a:rPr lang="en-US" sz="2000" b="1" dirty="0" smtClean="0"/>
              <a:t> </a:t>
            </a:r>
            <a:r>
              <a:rPr lang="en-US" sz="2000" b="1" dirty="0" smtClean="0"/>
              <a:t>saturation in </a:t>
            </a:r>
            <a:r>
              <a:rPr lang="en-US" sz="2000" b="1" dirty="0" smtClean="0"/>
              <a:t>sediment </a:t>
            </a:r>
            <a:r>
              <a:rPr lang="en-US" sz="2000" b="1" dirty="0" err="1" smtClean="0"/>
              <a:t>porewater</a:t>
            </a:r>
            <a:endParaRPr lang="en-US" sz="20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964" y="4800600"/>
            <a:ext cx="1639542" cy="1321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673" y="4800600"/>
            <a:ext cx="1665066" cy="1322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585" y="3078542"/>
            <a:ext cx="1460095" cy="1480805"/>
          </a:xfrm>
          <a:prstGeom prst="rect">
            <a:avLst/>
          </a:prstGeom>
        </p:spPr>
      </p:pic>
      <p:pic>
        <p:nvPicPr>
          <p:cNvPr id="7" name="Picture 6" descr="20150521_172835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545643" y="4800600"/>
            <a:ext cx="1995037" cy="1321929"/>
          </a:xfrm>
          <a:prstGeom prst="rect">
            <a:avLst/>
          </a:prstGeom>
        </p:spPr>
      </p:pic>
      <p:sp>
        <p:nvSpPr>
          <p:cNvPr id="9" name="AutoShape 2" descr="1010197.jpe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2452" y="3043991"/>
            <a:ext cx="1833441" cy="30785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4380" y="1512947"/>
            <a:ext cx="7316042" cy="923330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Why reservoirs: - </a:t>
            </a:r>
            <a:r>
              <a:rPr lang="en-US" dirty="0"/>
              <a:t>40% of inland water C </a:t>
            </a:r>
            <a:r>
              <a:rPr lang="en-US" dirty="0" smtClean="0"/>
              <a:t>burial </a:t>
            </a:r>
            <a:r>
              <a:rPr lang="en-US" sz="1100" dirty="0" smtClean="0"/>
              <a:t>(</a:t>
            </a:r>
            <a:r>
              <a:rPr lang="en-US" sz="1100" dirty="0" err="1" smtClean="0"/>
              <a:t>Mendonça</a:t>
            </a:r>
            <a:r>
              <a:rPr lang="en-US" sz="1100" dirty="0" smtClean="0"/>
              <a:t> et al. 2017, Nature Communications)</a:t>
            </a:r>
          </a:p>
          <a:p>
            <a:pPr>
              <a:tabLst>
                <a:tab pos="1508125" algn="l"/>
              </a:tabLst>
            </a:pPr>
            <a:r>
              <a:rPr lang="en-US" dirty="0"/>
              <a:t>	</a:t>
            </a:r>
            <a:r>
              <a:rPr lang="en-US" dirty="0" smtClean="0"/>
              <a:t>- significant CH</a:t>
            </a:r>
            <a:r>
              <a:rPr lang="en-US" baseline="-25000" dirty="0" smtClean="0"/>
              <a:t>4</a:t>
            </a:r>
            <a:r>
              <a:rPr lang="en-US" dirty="0" smtClean="0"/>
              <a:t> source </a:t>
            </a:r>
            <a:r>
              <a:rPr lang="en-US" sz="1100" dirty="0" smtClean="0"/>
              <a:t>(</a:t>
            </a:r>
            <a:r>
              <a:rPr lang="en-US" sz="1100" dirty="0" err="1" smtClean="0"/>
              <a:t>Deemer</a:t>
            </a:r>
            <a:r>
              <a:rPr lang="en-US" sz="1100" dirty="0" smtClean="0"/>
              <a:t> et al. 2016, </a:t>
            </a:r>
            <a:r>
              <a:rPr lang="en-US" sz="1100" dirty="0" err="1" smtClean="0"/>
              <a:t>BioScience</a:t>
            </a:r>
            <a:r>
              <a:rPr lang="en-US" sz="1100" dirty="0" smtClean="0"/>
              <a:t>)</a:t>
            </a:r>
          </a:p>
          <a:p>
            <a:pPr>
              <a:tabLst>
                <a:tab pos="1508125" algn="l"/>
              </a:tabLst>
            </a:pPr>
            <a:r>
              <a:rPr lang="en-US" dirty="0"/>
              <a:t>	</a:t>
            </a:r>
            <a:r>
              <a:rPr lang="en-US" dirty="0" smtClean="0"/>
              <a:t>- hydropower boom </a:t>
            </a:r>
            <a:r>
              <a:rPr lang="en-US" sz="1100" dirty="0" smtClean="0"/>
              <a:t>(</a:t>
            </a:r>
            <a:r>
              <a:rPr lang="en-US" sz="1100" dirty="0" err="1" smtClean="0"/>
              <a:t>Zarfl</a:t>
            </a:r>
            <a:r>
              <a:rPr lang="en-US" sz="1100" dirty="0" smtClean="0"/>
              <a:t> et al. 2015, Aquatic Sciences) </a:t>
            </a:r>
            <a:endParaRPr lang="en-US" sz="1100" dirty="0"/>
          </a:p>
        </p:txBody>
      </p:sp>
      <p:sp>
        <p:nvSpPr>
          <p:cNvPr id="19" name="Down Arrow 18"/>
          <p:cNvSpPr/>
          <p:nvPr/>
        </p:nvSpPr>
        <p:spPr>
          <a:xfrm>
            <a:off x="3934326" y="2499501"/>
            <a:ext cx="252664" cy="4054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Sound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89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27"/>
    </mc:Choice>
    <mc:Fallback>
      <p:transition spd="slow" advTm="40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2"/>
          <p:cNvGrpSpPr/>
          <p:nvPr/>
        </p:nvGrpSpPr>
        <p:grpSpPr>
          <a:xfrm>
            <a:off x="1257252" y="464556"/>
            <a:ext cx="6770448" cy="5412240"/>
            <a:chOff x="100183" y="897974"/>
            <a:chExt cx="7151625" cy="5740438"/>
          </a:xfrm>
        </p:grpSpPr>
        <p:grpSp>
          <p:nvGrpSpPr>
            <p:cNvPr id="5" name="Grupo 1"/>
            <p:cNvGrpSpPr/>
            <p:nvPr/>
          </p:nvGrpSpPr>
          <p:grpSpPr>
            <a:xfrm>
              <a:off x="100183" y="897974"/>
              <a:ext cx="7151625" cy="5740438"/>
              <a:chOff x="996187" y="897974"/>
              <a:chExt cx="7151625" cy="574043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55" t="25574" r="9267" b="21967"/>
              <a:stretch/>
            </p:blipFill>
            <p:spPr>
              <a:xfrm>
                <a:off x="996187" y="897974"/>
                <a:ext cx="7151625" cy="5740438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6437753" y="1620178"/>
                <a:ext cx="1283960" cy="6202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sv-SE" sz="1600" b="1" dirty="0" smtClean="0"/>
                  <a:t>OC </a:t>
                </a:r>
                <a:r>
                  <a:rPr lang="sv-SE" sz="1600" b="1" dirty="0" err="1" smtClean="0"/>
                  <a:t>burial</a:t>
                </a:r>
                <a:r>
                  <a:rPr lang="sv-SE" sz="1600" b="1" dirty="0" smtClean="0"/>
                  <a:t> </a:t>
                </a:r>
                <a:r>
                  <a:rPr lang="sv-SE" sz="1600" b="1" dirty="0"/>
                  <a:t/>
                </a:r>
                <a:br>
                  <a:rPr lang="sv-SE" sz="1600" b="1" dirty="0"/>
                </a:br>
                <a:r>
                  <a:rPr lang="sv-SE" sz="1600" b="1" dirty="0"/>
                  <a:t>(</a:t>
                </a:r>
                <a:r>
                  <a:rPr lang="sv-SE" sz="1600" b="1" dirty="0" smtClean="0"/>
                  <a:t>g C </a:t>
                </a:r>
                <a:r>
                  <a:rPr lang="sv-SE" sz="1600" b="1" dirty="0"/>
                  <a:t>m</a:t>
                </a:r>
                <a:r>
                  <a:rPr lang="sv-SE" sz="1600" b="1" baseline="30000" dirty="0"/>
                  <a:t>-2</a:t>
                </a:r>
                <a:r>
                  <a:rPr lang="sv-SE" sz="1600" b="1" dirty="0"/>
                  <a:t> yr</a:t>
                </a:r>
                <a:r>
                  <a:rPr lang="sv-SE" sz="1600" b="1" baseline="30000" dirty="0"/>
                  <a:t>-1</a:t>
                </a:r>
                <a:r>
                  <a:rPr lang="sv-SE" sz="1600" b="1" dirty="0"/>
                  <a:t>)</a:t>
                </a:r>
                <a:endParaRPr lang="pt-BR" sz="1600" b="1" dirty="0"/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17327" r="17407"/>
            <a:stretch/>
          </p:blipFill>
          <p:spPr>
            <a:xfrm>
              <a:off x="6091865" y="2266509"/>
              <a:ext cx="795277" cy="2770311"/>
            </a:xfrm>
            <a:prstGeom prst="rect">
              <a:avLst/>
            </a:prstGeom>
          </p:spPr>
        </p:pic>
      </p:grpSp>
      <p:cxnSp>
        <p:nvCxnSpPr>
          <p:cNvPr id="9" name="Conector de seta reta 4"/>
          <p:cNvCxnSpPr/>
          <p:nvPr/>
        </p:nvCxnSpPr>
        <p:spPr>
          <a:xfrm flipH="1">
            <a:off x="1719236" y="1632030"/>
            <a:ext cx="5392" cy="298271"/>
          </a:xfrm>
          <a:prstGeom prst="straightConnector1">
            <a:avLst/>
          </a:prstGeom>
          <a:ln w="44450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80561" y="6077810"/>
            <a:ext cx="5323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Spatially </a:t>
            </a:r>
            <a:r>
              <a:rPr lang="en-US" b="1" smtClean="0"/>
              <a:t>weighted mean OC burial rate: </a:t>
            </a:r>
            <a:r>
              <a:rPr lang="en-US" b="1" dirty="0" smtClean="0"/>
              <a:t>44 g C m</a:t>
            </a:r>
            <a:r>
              <a:rPr lang="en-US" b="1" baseline="30000" dirty="0" smtClean="0"/>
              <a:t>-2</a:t>
            </a:r>
            <a:r>
              <a:rPr lang="en-US" b="1" dirty="0" smtClean="0"/>
              <a:t> yr</a:t>
            </a:r>
            <a:r>
              <a:rPr lang="en-US" b="1" baseline="30000" dirty="0" smtClean="0"/>
              <a:t>-1</a:t>
            </a:r>
            <a:endParaRPr lang="en-US" b="1" baseline="30000" dirty="0"/>
          </a:p>
        </p:txBody>
      </p:sp>
      <p:sp>
        <p:nvSpPr>
          <p:cNvPr id="2" name="TextBox 1"/>
          <p:cNvSpPr txBox="1"/>
          <p:nvPr/>
        </p:nvSpPr>
        <p:spPr>
          <a:xfrm>
            <a:off x="7558310" y="6501003"/>
            <a:ext cx="1608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 smtClean="0"/>
              <a:t>Mendonça</a:t>
            </a:r>
            <a:r>
              <a:rPr lang="en-US" sz="1100" i="1" dirty="0" smtClean="0"/>
              <a:t> et al., in prep.</a:t>
            </a:r>
            <a:endParaRPr lang="en-US" sz="1100" i="1" dirty="0"/>
          </a:p>
        </p:txBody>
      </p:sp>
      <p:sp>
        <p:nvSpPr>
          <p:cNvPr id="10" name="Oval 9"/>
          <p:cNvSpPr/>
          <p:nvPr/>
        </p:nvSpPr>
        <p:spPr>
          <a:xfrm rot="1905280">
            <a:off x="3048392" y="4137632"/>
            <a:ext cx="1928930" cy="11115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2301507">
            <a:off x="3841248" y="2381173"/>
            <a:ext cx="1884631" cy="9740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Sound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00" y="6335146"/>
            <a:ext cx="1319427" cy="46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97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21"/>
    </mc:Choice>
    <mc:Fallback>
      <p:transition spd="slow" advTm="9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0792" y="5491500"/>
            <a:ext cx="6660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Average: </a:t>
            </a:r>
            <a:r>
              <a:rPr lang="en-US" b="1" dirty="0" smtClean="0"/>
              <a:t>	60% </a:t>
            </a:r>
            <a:r>
              <a:rPr lang="en-US" b="1" dirty="0" smtClean="0"/>
              <a:t>land-derived OC </a:t>
            </a:r>
          </a:p>
          <a:p>
            <a:r>
              <a:rPr lang="en-US" b="1" dirty="0" smtClean="0"/>
              <a:t>	</a:t>
            </a:r>
            <a:r>
              <a:rPr lang="en-US" b="1" dirty="0" smtClean="0"/>
              <a:t>40</a:t>
            </a:r>
            <a:r>
              <a:rPr lang="en-US" b="1" dirty="0" smtClean="0"/>
              <a:t>% </a:t>
            </a:r>
            <a:r>
              <a:rPr lang="en-US" b="1" dirty="0" smtClean="0"/>
              <a:t>aquatic </a:t>
            </a:r>
            <a:r>
              <a:rPr lang="en-US" b="1" dirty="0" smtClean="0"/>
              <a:t>OC</a:t>
            </a:r>
            <a:r>
              <a:rPr lang="en-US" b="1" dirty="0"/>
              <a:t> </a:t>
            </a:r>
            <a:r>
              <a:rPr lang="en-US" b="1" dirty="0" smtClean="0">
                <a:sym typeface="Wingdings"/>
              </a:rPr>
              <a:t> </a:t>
            </a:r>
            <a:r>
              <a:rPr lang="en-US" b="1" dirty="0" smtClean="0"/>
              <a:t>anthropogenic </a:t>
            </a:r>
            <a:r>
              <a:rPr lang="en-US" b="1" dirty="0" smtClean="0"/>
              <a:t>C sink of </a:t>
            </a:r>
            <a:r>
              <a:rPr lang="en-US" b="1" dirty="0" smtClean="0"/>
              <a:t>~</a:t>
            </a:r>
            <a:r>
              <a:rPr lang="en-US" b="1" dirty="0" smtClean="0"/>
              <a:t>23</a:t>
            </a:r>
            <a:r>
              <a:rPr lang="en-US" b="1" dirty="0" smtClean="0"/>
              <a:t>,000 </a:t>
            </a:r>
            <a:r>
              <a:rPr lang="en-US" b="1" dirty="0" smtClean="0"/>
              <a:t>t C yr</a:t>
            </a:r>
            <a:r>
              <a:rPr lang="en-US" b="1" baseline="30000" dirty="0" smtClean="0"/>
              <a:t>-1</a:t>
            </a:r>
            <a:endParaRPr lang="en-US" b="1" baseline="30000" dirty="0"/>
          </a:p>
        </p:txBody>
      </p:sp>
      <p:pic>
        <p:nvPicPr>
          <p:cNvPr id="6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1186709" y="341984"/>
            <a:ext cx="6730069" cy="514951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606717" y="517358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OC sources</a:t>
            </a:r>
            <a:endParaRPr lang="en-US" b="1"/>
          </a:p>
        </p:txBody>
      </p:sp>
      <p:sp>
        <p:nvSpPr>
          <p:cNvPr id="3" name="TextBox 2"/>
          <p:cNvSpPr txBox="1"/>
          <p:nvPr/>
        </p:nvSpPr>
        <p:spPr>
          <a:xfrm>
            <a:off x="5606717" y="1117522"/>
            <a:ext cx="1692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Based on n-alkanes and </a:t>
            </a:r>
          </a:p>
          <a:p>
            <a:r>
              <a:rPr lang="en-US" sz="1200" dirty="0" smtClean="0"/>
              <a:t>Bayesian mixing model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558310" y="6501003"/>
            <a:ext cx="15183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 smtClean="0"/>
              <a:t>Isidorova</a:t>
            </a:r>
            <a:r>
              <a:rPr lang="en-US" sz="1100" i="1" dirty="0" smtClean="0"/>
              <a:t> et al., in prep.</a:t>
            </a:r>
            <a:endParaRPr lang="en-US" sz="1100" i="1" dirty="0"/>
          </a:p>
        </p:txBody>
      </p:sp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027" y="6348387"/>
            <a:ext cx="1183503" cy="41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81"/>
    </mc:Choice>
    <mc:Fallback>
      <p:transition spd="slow" advTm="35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" t="25185" r="9190" b="22116"/>
          <a:stretch/>
        </p:blipFill>
        <p:spPr>
          <a:xfrm>
            <a:off x="344340" y="493295"/>
            <a:ext cx="5625558" cy="45479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6416" y="5268157"/>
            <a:ext cx="56934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CH</a:t>
            </a:r>
            <a:r>
              <a:rPr lang="en-US" b="1" baseline="-25000" dirty="0" smtClean="0"/>
              <a:t>4</a:t>
            </a:r>
            <a:r>
              <a:rPr lang="en-US" b="1" dirty="0" smtClean="0"/>
              <a:t>-rich gas </a:t>
            </a:r>
            <a:r>
              <a:rPr lang="en-US" b="1" dirty="0" smtClean="0"/>
              <a:t>bubbles in sediments: </a:t>
            </a:r>
          </a:p>
          <a:p>
            <a:pPr>
              <a:tabLst>
                <a:tab pos="395288" algn="l"/>
              </a:tabLst>
            </a:pPr>
            <a:r>
              <a:rPr lang="en-US" b="1" dirty="0" smtClean="0"/>
              <a:t>	- 30</a:t>
            </a:r>
            <a:r>
              <a:rPr lang="en-US" b="1" dirty="0" smtClean="0"/>
              <a:t>% of the total sub-bottom survey length (250 km)</a:t>
            </a:r>
          </a:p>
          <a:p>
            <a:pPr>
              <a:tabLst>
                <a:tab pos="395288" algn="l"/>
              </a:tabLst>
            </a:pPr>
            <a:r>
              <a:rPr lang="en-US" b="1" dirty="0" smtClean="0"/>
              <a:t>	- close </a:t>
            </a:r>
            <a:r>
              <a:rPr lang="en-US" b="1" dirty="0" smtClean="0"/>
              <a:t>to river inflows, and where productivity is high</a:t>
            </a:r>
          </a:p>
          <a:p>
            <a:pPr marL="285750" indent="-285750">
              <a:buFont typeface="Arial" charset="0"/>
              <a:buChar char="•"/>
            </a:pPr>
            <a:endParaRPr lang="en-US" b="1" dirty="0"/>
          </a:p>
        </p:txBody>
      </p:sp>
      <p:cxnSp>
        <p:nvCxnSpPr>
          <p:cNvPr id="7" name="Conector de seta reta 4"/>
          <p:cNvCxnSpPr/>
          <p:nvPr/>
        </p:nvCxnSpPr>
        <p:spPr>
          <a:xfrm flipH="1">
            <a:off x="1193502" y="1682441"/>
            <a:ext cx="5392" cy="298271"/>
          </a:xfrm>
          <a:prstGeom prst="straightConnector1">
            <a:avLst/>
          </a:prstGeom>
          <a:ln w="44450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o 17"/>
          <p:cNvGrpSpPr/>
          <p:nvPr/>
        </p:nvGrpSpPr>
        <p:grpSpPr>
          <a:xfrm>
            <a:off x="6684902" y="841868"/>
            <a:ext cx="2170343" cy="1868440"/>
            <a:chOff x="217782" y="4074766"/>
            <a:chExt cx="2820048" cy="2476598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61" r="36210"/>
            <a:stretch/>
          </p:blipFill>
          <p:spPr bwMode="auto">
            <a:xfrm>
              <a:off x="217782" y="4096890"/>
              <a:ext cx="1587676" cy="2433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277870" y="4362379"/>
              <a:ext cx="337392" cy="263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2m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V="1">
              <a:off x="732721" y="4466006"/>
              <a:ext cx="902148" cy="661494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V="1">
              <a:off x="730878" y="4466006"/>
              <a:ext cx="880023" cy="670713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732721" y="5254716"/>
              <a:ext cx="999768" cy="1275820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730878" y="5263933"/>
              <a:ext cx="903991" cy="1187516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 noEditPoints="1"/>
            </p:cNvSpPr>
            <p:nvPr/>
          </p:nvSpPr>
          <p:spPr bwMode="auto">
            <a:xfrm>
              <a:off x="539671" y="4074766"/>
              <a:ext cx="55310" cy="857307"/>
            </a:xfrm>
            <a:custGeom>
              <a:avLst/>
              <a:gdLst>
                <a:gd name="T0" fmla="*/ 547 w 1159"/>
                <a:gd name="T1" fmla="*/ 457 h 18742"/>
                <a:gd name="T2" fmla="*/ 307 w 1159"/>
                <a:gd name="T3" fmla="*/ 18280 h 18742"/>
                <a:gd name="T4" fmla="*/ 611 w 1159"/>
                <a:gd name="T5" fmla="*/ 18284 h 18742"/>
                <a:gd name="T6" fmla="*/ 851 w 1159"/>
                <a:gd name="T7" fmla="*/ 462 h 18742"/>
                <a:gd name="T8" fmla="*/ 547 w 1159"/>
                <a:gd name="T9" fmla="*/ 457 h 18742"/>
                <a:gd name="T10" fmla="*/ 1155 w 1159"/>
                <a:gd name="T11" fmla="*/ 466 h 18742"/>
                <a:gd name="T12" fmla="*/ 706 w 1159"/>
                <a:gd name="T13" fmla="*/ 4 h 18742"/>
                <a:gd name="T14" fmla="*/ 244 w 1159"/>
                <a:gd name="T15" fmla="*/ 453 h 18742"/>
                <a:gd name="T16" fmla="*/ 693 w 1159"/>
                <a:gd name="T17" fmla="*/ 915 h 18742"/>
                <a:gd name="T18" fmla="*/ 1155 w 1159"/>
                <a:gd name="T19" fmla="*/ 466 h 18742"/>
                <a:gd name="T20" fmla="*/ 4 w 1159"/>
                <a:gd name="T21" fmla="*/ 18276 h 18742"/>
                <a:gd name="T22" fmla="*/ 453 w 1159"/>
                <a:gd name="T23" fmla="*/ 18738 h 18742"/>
                <a:gd name="T24" fmla="*/ 915 w 1159"/>
                <a:gd name="T25" fmla="*/ 18288 h 18742"/>
                <a:gd name="T26" fmla="*/ 466 w 1159"/>
                <a:gd name="T27" fmla="*/ 17826 h 18742"/>
                <a:gd name="T28" fmla="*/ 4 w 1159"/>
                <a:gd name="T29" fmla="*/ 18276 h 18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59" h="18742">
                  <a:moveTo>
                    <a:pt x="547" y="457"/>
                  </a:moveTo>
                  <a:lnTo>
                    <a:pt x="307" y="18280"/>
                  </a:lnTo>
                  <a:lnTo>
                    <a:pt x="611" y="18284"/>
                  </a:lnTo>
                  <a:lnTo>
                    <a:pt x="851" y="462"/>
                  </a:lnTo>
                  <a:lnTo>
                    <a:pt x="547" y="457"/>
                  </a:lnTo>
                  <a:close/>
                  <a:moveTo>
                    <a:pt x="1155" y="466"/>
                  </a:moveTo>
                  <a:cubicBezTo>
                    <a:pt x="1159" y="214"/>
                    <a:pt x="957" y="7"/>
                    <a:pt x="706" y="4"/>
                  </a:cubicBezTo>
                  <a:cubicBezTo>
                    <a:pt x="454" y="0"/>
                    <a:pt x="247" y="202"/>
                    <a:pt x="244" y="453"/>
                  </a:cubicBezTo>
                  <a:cubicBezTo>
                    <a:pt x="240" y="705"/>
                    <a:pt x="442" y="912"/>
                    <a:pt x="693" y="915"/>
                  </a:cubicBezTo>
                  <a:cubicBezTo>
                    <a:pt x="945" y="919"/>
                    <a:pt x="1152" y="717"/>
                    <a:pt x="1155" y="466"/>
                  </a:cubicBezTo>
                  <a:close/>
                  <a:moveTo>
                    <a:pt x="4" y="18276"/>
                  </a:moveTo>
                  <a:cubicBezTo>
                    <a:pt x="0" y="18528"/>
                    <a:pt x="202" y="18735"/>
                    <a:pt x="453" y="18738"/>
                  </a:cubicBezTo>
                  <a:cubicBezTo>
                    <a:pt x="705" y="18742"/>
                    <a:pt x="912" y="18540"/>
                    <a:pt x="915" y="18288"/>
                  </a:cubicBezTo>
                  <a:cubicBezTo>
                    <a:pt x="919" y="18037"/>
                    <a:pt x="717" y="17830"/>
                    <a:pt x="466" y="17826"/>
                  </a:cubicBezTo>
                  <a:cubicBezTo>
                    <a:pt x="214" y="17823"/>
                    <a:pt x="7" y="18024"/>
                    <a:pt x="4" y="18276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5" name="Imagem 9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14588" y="4083502"/>
              <a:ext cx="1423242" cy="2467862"/>
            </a:xfrm>
            <a:prstGeom prst="rect">
              <a:avLst/>
            </a:prstGeom>
          </p:spPr>
        </p:pic>
      </p:grpSp>
      <p:grpSp>
        <p:nvGrpSpPr>
          <p:cNvPr id="16" name="Grupo 20"/>
          <p:cNvGrpSpPr/>
          <p:nvPr/>
        </p:nvGrpSpPr>
        <p:grpSpPr>
          <a:xfrm>
            <a:off x="6684902" y="2760185"/>
            <a:ext cx="2170343" cy="1857338"/>
            <a:chOff x="9441078" y="4011774"/>
            <a:chExt cx="2820932" cy="2485883"/>
          </a:xfrm>
        </p:grpSpPr>
        <p:pic>
          <p:nvPicPr>
            <p:cNvPr id="17" name="Imagem 542"/>
            <p:cNvPicPr>
              <a:picLocks noChangeAspect="1"/>
            </p:cNvPicPr>
            <p:nvPr/>
          </p:nvPicPr>
          <p:blipFill rotWithShape="1">
            <a:blip r:embed="rId7"/>
            <a:srcRect l="5825" t="731" r="41069" b="1"/>
            <a:stretch/>
          </p:blipFill>
          <p:spPr>
            <a:xfrm>
              <a:off x="9441078" y="4026382"/>
              <a:ext cx="1708150" cy="2446759"/>
            </a:xfrm>
            <a:prstGeom prst="rect">
              <a:avLst/>
            </a:prstGeom>
          </p:spPr>
        </p:pic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9510386" y="4329752"/>
              <a:ext cx="20358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1m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Line 7"/>
            <p:cNvSpPr>
              <a:spLocks noChangeShapeType="1"/>
            </p:cNvSpPr>
            <p:nvPr/>
          </p:nvSpPr>
          <p:spPr bwMode="auto">
            <a:xfrm flipV="1">
              <a:off x="9928836" y="4438459"/>
              <a:ext cx="938549" cy="527783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 flipV="1">
              <a:off x="9917086" y="4438458"/>
              <a:ext cx="926331" cy="527783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9928836" y="5309649"/>
              <a:ext cx="1036169" cy="1178100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10"/>
            <p:cNvSpPr>
              <a:spLocks noChangeShapeType="1"/>
            </p:cNvSpPr>
            <p:nvPr/>
          </p:nvSpPr>
          <p:spPr bwMode="auto">
            <a:xfrm>
              <a:off x="9917086" y="5309648"/>
              <a:ext cx="950299" cy="1099013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/>
          </p:nvSpPr>
          <p:spPr bwMode="auto">
            <a:xfrm>
              <a:off x="9757734" y="4011774"/>
              <a:ext cx="45719" cy="641363"/>
            </a:xfrm>
            <a:custGeom>
              <a:avLst/>
              <a:gdLst>
                <a:gd name="T0" fmla="*/ 547 w 1159"/>
                <a:gd name="T1" fmla="*/ 457 h 18742"/>
                <a:gd name="T2" fmla="*/ 307 w 1159"/>
                <a:gd name="T3" fmla="*/ 18280 h 18742"/>
                <a:gd name="T4" fmla="*/ 611 w 1159"/>
                <a:gd name="T5" fmla="*/ 18284 h 18742"/>
                <a:gd name="T6" fmla="*/ 851 w 1159"/>
                <a:gd name="T7" fmla="*/ 462 h 18742"/>
                <a:gd name="T8" fmla="*/ 547 w 1159"/>
                <a:gd name="T9" fmla="*/ 457 h 18742"/>
                <a:gd name="T10" fmla="*/ 1155 w 1159"/>
                <a:gd name="T11" fmla="*/ 466 h 18742"/>
                <a:gd name="T12" fmla="*/ 706 w 1159"/>
                <a:gd name="T13" fmla="*/ 4 h 18742"/>
                <a:gd name="T14" fmla="*/ 244 w 1159"/>
                <a:gd name="T15" fmla="*/ 453 h 18742"/>
                <a:gd name="T16" fmla="*/ 693 w 1159"/>
                <a:gd name="T17" fmla="*/ 915 h 18742"/>
                <a:gd name="T18" fmla="*/ 1155 w 1159"/>
                <a:gd name="T19" fmla="*/ 466 h 18742"/>
                <a:gd name="T20" fmla="*/ 4 w 1159"/>
                <a:gd name="T21" fmla="*/ 18276 h 18742"/>
                <a:gd name="T22" fmla="*/ 453 w 1159"/>
                <a:gd name="T23" fmla="*/ 18738 h 18742"/>
                <a:gd name="T24" fmla="*/ 915 w 1159"/>
                <a:gd name="T25" fmla="*/ 18288 h 18742"/>
                <a:gd name="T26" fmla="*/ 466 w 1159"/>
                <a:gd name="T27" fmla="*/ 17826 h 18742"/>
                <a:gd name="T28" fmla="*/ 4 w 1159"/>
                <a:gd name="T29" fmla="*/ 18276 h 18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59" h="18742">
                  <a:moveTo>
                    <a:pt x="547" y="457"/>
                  </a:moveTo>
                  <a:lnTo>
                    <a:pt x="307" y="18280"/>
                  </a:lnTo>
                  <a:lnTo>
                    <a:pt x="611" y="18284"/>
                  </a:lnTo>
                  <a:lnTo>
                    <a:pt x="851" y="462"/>
                  </a:lnTo>
                  <a:lnTo>
                    <a:pt x="547" y="457"/>
                  </a:lnTo>
                  <a:close/>
                  <a:moveTo>
                    <a:pt x="1155" y="466"/>
                  </a:moveTo>
                  <a:cubicBezTo>
                    <a:pt x="1159" y="214"/>
                    <a:pt x="957" y="7"/>
                    <a:pt x="706" y="4"/>
                  </a:cubicBezTo>
                  <a:cubicBezTo>
                    <a:pt x="454" y="0"/>
                    <a:pt x="247" y="202"/>
                    <a:pt x="244" y="453"/>
                  </a:cubicBezTo>
                  <a:cubicBezTo>
                    <a:pt x="240" y="705"/>
                    <a:pt x="442" y="912"/>
                    <a:pt x="693" y="915"/>
                  </a:cubicBezTo>
                  <a:cubicBezTo>
                    <a:pt x="945" y="919"/>
                    <a:pt x="1152" y="717"/>
                    <a:pt x="1155" y="466"/>
                  </a:cubicBezTo>
                  <a:close/>
                  <a:moveTo>
                    <a:pt x="4" y="18276"/>
                  </a:moveTo>
                  <a:cubicBezTo>
                    <a:pt x="0" y="18528"/>
                    <a:pt x="202" y="18735"/>
                    <a:pt x="453" y="18738"/>
                  </a:cubicBezTo>
                  <a:cubicBezTo>
                    <a:pt x="705" y="18742"/>
                    <a:pt x="912" y="18540"/>
                    <a:pt x="915" y="18288"/>
                  </a:cubicBezTo>
                  <a:cubicBezTo>
                    <a:pt x="919" y="18037"/>
                    <a:pt x="717" y="17830"/>
                    <a:pt x="466" y="17826"/>
                  </a:cubicBezTo>
                  <a:cubicBezTo>
                    <a:pt x="214" y="17823"/>
                    <a:pt x="7" y="18024"/>
                    <a:pt x="4" y="18276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4" name="Imagem 54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37110" y="4012027"/>
              <a:ext cx="1424900" cy="2485630"/>
            </a:xfrm>
            <a:prstGeom prst="rect">
              <a:avLst/>
            </a:prstGeom>
          </p:spPr>
        </p:pic>
      </p:grpSp>
      <p:grpSp>
        <p:nvGrpSpPr>
          <p:cNvPr id="25" name="Grupo 18"/>
          <p:cNvGrpSpPr/>
          <p:nvPr/>
        </p:nvGrpSpPr>
        <p:grpSpPr>
          <a:xfrm>
            <a:off x="6696933" y="4649516"/>
            <a:ext cx="2037995" cy="1941180"/>
            <a:chOff x="3226653" y="4057302"/>
            <a:chExt cx="2782524" cy="2472621"/>
          </a:xfrm>
        </p:grpSpPr>
        <p:pic>
          <p:nvPicPr>
            <p:cNvPr id="26" name="Picture 21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64" r="28518"/>
            <a:stretch/>
          </p:blipFill>
          <p:spPr bwMode="auto">
            <a:xfrm>
              <a:off x="3226653" y="4077583"/>
              <a:ext cx="1429959" cy="2444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213"/>
            <p:cNvSpPr>
              <a:spLocks noChangeArrowheads="1"/>
            </p:cNvSpPr>
            <p:nvPr/>
          </p:nvSpPr>
          <p:spPr bwMode="auto">
            <a:xfrm>
              <a:off x="3307420" y="4378101"/>
              <a:ext cx="337392" cy="263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2m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Line 214"/>
            <p:cNvSpPr>
              <a:spLocks noChangeShapeType="1"/>
            </p:cNvSpPr>
            <p:nvPr/>
          </p:nvSpPr>
          <p:spPr bwMode="auto">
            <a:xfrm flipV="1">
              <a:off x="3380650" y="4352836"/>
              <a:ext cx="1213368" cy="1618743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15"/>
            <p:cNvSpPr>
              <a:spLocks noChangeShapeType="1"/>
            </p:cNvSpPr>
            <p:nvPr/>
          </p:nvSpPr>
          <p:spPr bwMode="auto">
            <a:xfrm flipV="1">
              <a:off x="3380650" y="4378100"/>
              <a:ext cx="1213368" cy="1615057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216"/>
            <p:cNvSpPr>
              <a:spLocks noChangeShapeType="1"/>
            </p:cNvSpPr>
            <p:nvPr/>
          </p:nvSpPr>
          <p:spPr bwMode="auto">
            <a:xfrm>
              <a:off x="3380650" y="6262879"/>
              <a:ext cx="1213368" cy="193060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217"/>
            <p:cNvSpPr>
              <a:spLocks noChangeShapeType="1"/>
            </p:cNvSpPr>
            <p:nvPr/>
          </p:nvSpPr>
          <p:spPr bwMode="auto">
            <a:xfrm>
              <a:off x="3380651" y="6257898"/>
              <a:ext cx="1228604" cy="187528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18"/>
            <p:cNvSpPr>
              <a:spLocks noEditPoints="1"/>
            </p:cNvSpPr>
            <p:nvPr/>
          </p:nvSpPr>
          <p:spPr bwMode="auto">
            <a:xfrm>
              <a:off x="3578441" y="4057302"/>
              <a:ext cx="44248" cy="862838"/>
            </a:xfrm>
            <a:custGeom>
              <a:avLst/>
              <a:gdLst>
                <a:gd name="T0" fmla="*/ 608 w 912"/>
                <a:gd name="T1" fmla="*/ 456 h 18852"/>
                <a:gd name="T2" fmla="*/ 608 w 912"/>
                <a:gd name="T3" fmla="*/ 18396 h 18852"/>
                <a:gd name="T4" fmla="*/ 304 w 912"/>
                <a:gd name="T5" fmla="*/ 18396 h 18852"/>
                <a:gd name="T6" fmla="*/ 304 w 912"/>
                <a:gd name="T7" fmla="*/ 456 h 18852"/>
                <a:gd name="T8" fmla="*/ 608 w 912"/>
                <a:gd name="T9" fmla="*/ 456 h 18852"/>
                <a:gd name="T10" fmla="*/ 0 w 912"/>
                <a:gd name="T11" fmla="*/ 456 h 18852"/>
                <a:gd name="T12" fmla="*/ 456 w 912"/>
                <a:gd name="T13" fmla="*/ 0 h 18852"/>
                <a:gd name="T14" fmla="*/ 912 w 912"/>
                <a:gd name="T15" fmla="*/ 456 h 18852"/>
                <a:gd name="T16" fmla="*/ 456 w 912"/>
                <a:gd name="T17" fmla="*/ 912 h 18852"/>
                <a:gd name="T18" fmla="*/ 0 w 912"/>
                <a:gd name="T19" fmla="*/ 456 h 18852"/>
                <a:gd name="T20" fmla="*/ 912 w 912"/>
                <a:gd name="T21" fmla="*/ 18396 h 18852"/>
                <a:gd name="T22" fmla="*/ 456 w 912"/>
                <a:gd name="T23" fmla="*/ 18852 h 18852"/>
                <a:gd name="T24" fmla="*/ 0 w 912"/>
                <a:gd name="T25" fmla="*/ 18396 h 18852"/>
                <a:gd name="T26" fmla="*/ 456 w 912"/>
                <a:gd name="T27" fmla="*/ 17940 h 18852"/>
                <a:gd name="T28" fmla="*/ 912 w 912"/>
                <a:gd name="T29" fmla="*/ 18396 h 18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2" h="18852">
                  <a:moveTo>
                    <a:pt x="608" y="456"/>
                  </a:moveTo>
                  <a:lnTo>
                    <a:pt x="608" y="18396"/>
                  </a:lnTo>
                  <a:lnTo>
                    <a:pt x="304" y="18396"/>
                  </a:lnTo>
                  <a:lnTo>
                    <a:pt x="304" y="456"/>
                  </a:lnTo>
                  <a:lnTo>
                    <a:pt x="608" y="456"/>
                  </a:lnTo>
                  <a:close/>
                  <a:moveTo>
                    <a:pt x="0" y="456"/>
                  </a:moveTo>
                  <a:cubicBezTo>
                    <a:pt x="0" y="205"/>
                    <a:pt x="205" y="0"/>
                    <a:pt x="456" y="0"/>
                  </a:cubicBezTo>
                  <a:cubicBezTo>
                    <a:pt x="708" y="0"/>
                    <a:pt x="912" y="205"/>
                    <a:pt x="912" y="456"/>
                  </a:cubicBezTo>
                  <a:cubicBezTo>
                    <a:pt x="912" y="708"/>
                    <a:pt x="708" y="912"/>
                    <a:pt x="456" y="912"/>
                  </a:cubicBezTo>
                  <a:cubicBezTo>
                    <a:pt x="205" y="912"/>
                    <a:pt x="0" y="708"/>
                    <a:pt x="0" y="456"/>
                  </a:cubicBezTo>
                  <a:close/>
                  <a:moveTo>
                    <a:pt x="912" y="18396"/>
                  </a:moveTo>
                  <a:cubicBezTo>
                    <a:pt x="912" y="18648"/>
                    <a:pt x="708" y="18852"/>
                    <a:pt x="456" y="18852"/>
                  </a:cubicBezTo>
                  <a:cubicBezTo>
                    <a:pt x="205" y="18852"/>
                    <a:pt x="0" y="18648"/>
                    <a:pt x="0" y="18396"/>
                  </a:cubicBezTo>
                  <a:cubicBezTo>
                    <a:pt x="0" y="18144"/>
                    <a:pt x="205" y="17940"/>
                    <a:pt x="456" y="17940"/>
                  </a:cubicBezTo>
                  <a:cubicBezTo>
                    <a:pt x="708" y="17940"/>
                    <a:pt x="912" y="18144"/>
                    <a:pt x="912" y="18396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3" name="Imagem 8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94018" y="4069955"/>
              <a:ext cx="1415159" cy="2459968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6581274" y="286646"/>
            <a:ext cx="256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Based on sub-bottom sound reflection and </a:t>
            </a:r>
            <a:r>
              <a:rPr lang="en-US" sz="1200" dirty="0" err="1" smtClean="0"/>
              <a:t>porewater</a:t>
            </a:r>
            <a:r>
              <a:rPr lang="en-US" sz="1200" dirty="0" smtClean="0"/>
              <a:t> CH</a:t>
            </a:r>
            <a:r>
              <a:rPr lang="en-US" sz="1200" baseline="-25000" dirty="0" smtClean="0"/>
              <a:t>4</a:t>
            </a:r>
            <a:r>
              <a:rPr lang="en-US" sz="1200" dirty="0" smtClean="0"/>
              <a:t> concentrations: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7975281" y="1808091"/>
            <a:ext cx="1557560" cy="215444"/>
          </a:xfrm>
          <a:prstGeom prst="rect">
            <a:avLst/>
          </a:prstGeom>
          <a:solidFill>
            <a:schemeClr val="bg1"/>
          </a:solidFill>
        </p:spPr>
        <p:txBody>
          <a:bodyPr wrap="square" tIns="0" rtlCol="0">
            <a:spAutoFit/>
          </a:bodyPr>
          <a:lstStyle/>
          <a:p>
            <a:r>
              <a:rPr lang="en-US" sz="1100" i="1" dirty="0" smtClean="0"/>
              <a:t>      100% CH</a:t>
            </a:r>
            <a:r>
              <a:rPr lang="en-US" sz="1100" i="1" baseline="-25000" dirty="0" smtClean="0"/>
              <a:t>4</a:t>
            </a:r>
            <a:r>
              <a:rPr lang="en-US" sz="1100" i="1" dirty="0" smtClean="0"/>
              <a:t> saturation</a:t>
            </a:r>
            <a:endParaRPr lang="en-US" sz="1100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7558310" y="6604538"/>
            <a:ext cx="1585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 smtClean="0"/>
              <a:t>Mendonça</a:t>
            </a:r>
            <a:r>
              <a:rPr lang="en-US" sz="1100" i="1" dirty="0" smtClean="0"/>
              <a:t> et al, in prep.</a:t>
            </a:r>
            <a:endParaRPr lang="en-US" sz="1100" i="1" dirty="0"/>
          </a:p>
        </p:txBody>
      </p:sp>
      <p:sp>
        <p:nvSpPr>
          <p:cNvPr id="36" name="Oval 35"/>
          <p:cNvSpPr/>
          <p:nvPr/>
        </p:nvSpPr>
        <p:spPr>
          <a:xfrm rot="1905280">
            <a:off x="2465221" y="3661123"/>
            <a:ext cx="1461807" cy="812711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 rot="2301507">
            <a:off x="3223338" y="2363293"/>
            <a:ext cx="1254576" cy="647979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rot="17067524">
            <a:off x="1764025" y="3201419"/>
            <a:ext cx="1122786" cy="647976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848700" y="3103698"/>
            <a:ext cx="1352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smtClean="0">
                <a:solidFill>
                  <a:schemeClr val="accent6">
                    <a:lumMod val="75000"/>
                  </a:schemeClr>
                </a:solidFill>
              </a:rPr>
              <a:t>Frequent large algae blooms</a:t>
            </a:r>
            <a:endParaRPr lang="en-US" sz="1400" b="1" i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1688468">
            <a:off x="3147342" y="3281043"/>
            <a:ext cx="1352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smtClean="0">
                <a:solidFill>
                  <a:schemeClr val="accent1">
                    <a:lumMod val="75000"/>
                  </a:schemeClr>
                </a:solidFill>
              </a:rPr>
              <a:t>Major river inflow areas</a:t>
            </a:r>
            <a:endParaRPr lang="en-US" sz="1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2" name="Sound 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749" y="6428751"/>
            <a:ext cx="1004496" cy="35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5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58"/>
    </mc:Choice>
    <mc:Fallback>
      <p:transition spd="slow" advTm="29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66640" y="4383489"/>
            <a:ext cx="4326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Many CH</a:t>
            </a:r>
            <a:r>
              <a:rPr lang="en-US" b="1" baseline="-25000" dirty="0" smtClean="0"/>
              <a:t>4</a:t>
            </a:r>
            <a:r>
              <a:rPr lang="en-US" b="1" dirty="0" smtClean="0"/>
              <a:t> </a:t>
            </a:r>
            <a:r>
              <a:rPr lang="en-US" b="1" dirty="0" smtClean="0"/>
              <a:t>gas </a:t>
            </a:r>
            <a:r>
              <a:rPr lang="en-US" b="1" dirty="0" smtClean="0"/>
              <a:t>bubbles 	</a:t>
            </a:r>
            <a:r>
              <a:rPr lang="en-US" b="1" dirty="0" smtClean="0"/>
              <a:t>H</a:t>
            </a:r>
            <a:r>
              <a:rPr lang="en-US" b="1" dirty="0" smtClean="0"/>
              <a:t>igh OC burial</a:t>
            </a:r>
          </a:p>
          <a:p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561" y="390358"/>
            <a:ext cx="4552905" cy="3941011"/>
          </a:xfrm>
          <a:prstGeom prst="rect">
            <a:avLst/>
          </a:prstGeom>
        </p:spPr>
      </p:pic>
      <p:sp>
        <p:nvSpPr>
          <p:cNvPr id="15" name="Left-Right Arrow 14"/>
          <p:cNvSpPr/>
          <p:nvPr/>
        </p:nvSpPr>
        <p:spPr>
          <a:xfrm>
            <a:off x="2864148" y="4478899"/>
            <a:ext cx="433136" cy="19712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577766" y="387439"/>
            <a:ext cx="2431536" cy="40372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+mn-lt"/>
              </a:rPr>
              <a:t>Thank you!</a:t>
            </a:r>
            <a:endParaRPr lang="en-US" sz="2800" b="1" dirty="0">
              <a:latin typeface="+mn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241" y="144992"/>
            <a:ext cx="1234770" cy="11815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0838" y="1495223"/>
            <a:ext cx="2370220" cy="129224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0264" y="4295865"/>
            <a:ext cx="3058747" cy="17253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0838" y="2862632"/>
            <a:ext cx="1419825" cy="137794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122563" y="3178418"/>
            <a:ext cx="18769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Anastasija </a:t>
            </a:r>
            <a:r>
              <a:rPr lang="en-US" sz="1600" dirty="0" err="1" smtClean="0"/>
              <a:t>Isidorova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and </a:t>
            </a:r>
          </a:p>
          <a:p>
            <a:r>
              <a:rPr lang="en-US" sz="1600" dirty="0" smtClean="0"/>
              <a:t>Raquel </a:t>
            </a:r>
            <a:r>
              <a:rPr lang="en-US" sz="1600" dirty="0" err="1" smtClean="0"/>
              <a:t>Mendonça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>
          <a:xfrm>
            <a:off x="5690838" y="2473390"/>
            <a:ext cx="2472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Carlos Henrique Estrada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36804" y="5534442"/>
            <a:ext cx="2912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</a:t>
            </a:r>
            <a:r>
              <a:rPr lang="en-US" b="1" dirty="0" err="1">
                <a:solidFill>
                  <a:schemeClr val="bg1"/>
                </a:solidFill>
              </a:rPr>
              <a:t>Hydrocarb</a:t>
            </a:r>
            <a:r>
              <a:rPr lang="en-US" b="1" dirty="0">
                <a:solidFill>
                  <a:schemeClr val="bg1"/>
                </a:solidFill>
              </a:rPr>
              <a:t> project team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42105" y="6073547"/>
            <a:ext cx="32917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hlinkClick r:id="rId11"/>
              </a:rPr>
              <a:t>www.ieg.uu.se/limnology/research/hydrocarb</a:t>
            </a:r>
            <a:endParaRPr lang="en-US" sz="1200" b="1" i="1" dirty="0"/>
          </a:p>
        </p:txBody>
      </p:sp>
      <p:sp>
        <p:nvSpPr>
          <p:cNvPr id="27" name="Rectangle 26"/>
          <p:cNvSpPr/>
          <p:nvPr/>
        </p:nvSpPr>
        <p:spPr>
          <a:xfrm>
            <a:off x="5629942" y="6350546"/>
            <a:ext cx="19559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>
                <a:hlinkClick r:id="rId12"/>
              </a:rPr>
              <a:t>sebastian.sobek@ebc.uu.se</a:t>
            </a:r>
            <a:endParaRPr lang="en-US" sz="1200" dirty="0"/>
          </a:p>
        </p:txBody>
      </p:sp>
      <p:sp>
        <p:nvSpPr>
          <p:cNvPr id="29" name="Rectangle 28"/>
          <p:cNvSpPr/>
          <p:nvPr/>
        </p:nvSpPr>
        <p:spPr>
          <a:xfrm>
            <a:off x="566640" y="4980444"/>
            <a:ext cx="48739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ym typeface="Wingdings"/>
              </a:rPr>
              <a:t> Hot spots of CH</a:t>
            </a:r>
            <a:r>
              <a:rPr lang="en-US" b="1" baseline="-25000" dirty="0">
                <a:sym typeface="Wingdings"/>
              </a:rPr>
              <a:t>4</a:t>
            </a:r>
            <a:r>
              <a:rPr lang="en-US" b="1" dirty="0">
                <a:sym typeface="Wingdings"/>
              </a:rPr>
              <a:t> emission and OC burial:</a:t>
            </a:r>
            <a:endParaRPr lang="en-US" b="1" dirty="0"/>
          </a:p>
          <a:p>
            <a:pPr>
              <a:tabLst>
                <a:tab pos="442913" algn="l"/>
              </a:tabLst>
            </a:pPr>
            <a:r>
              <a:rPr lang="en-US" b="1" dirty="0"/>
              <a:t>	- River inflow areas</a:t>
            </a:r>
          </a:p>
          <a:p>
            <a:pPr>
              <a:tabLst>
                <a:tab pos="442913" algn="l"/>
              </a:tabLst>
            </a:pPr>
            <a:r>
              <a:rPr lang="en-US" b="1" dirty="0"/>
              <a:t>	- Areas with high ecosystem productivity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0586" y="6501804"/>
            <a:ext cx="1585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 smtClean="0"/>
              <a:t>Mendonça</a:t>
            </a:r>
            <a:r>
              <a:rPr lang="en-US" sz="1100" i="1" dirty="0" smtClean="0"/>
              <a:t> et al, in prep.</a:t>
            </a:r>
            <a:endParaRPr lang="en-US" sz="1100" i="1" dirty="0"/>
          </a:p>
        </p:txBody>
      </p:sp>
      <p:pic>
        <p:nvPicPr>
          <p:cNvPr id="33" name="Sound 3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74772" y="6424640"/>
            <a:ext cx="1058302" cy="3704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040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17"/>
    </mc:Choice>
    <mc:Fallback>
      <p:transition spd="slow" advTm="29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7" grpId="0"/>
      <p:bldP spid="23" grpId="0"/>
      <p:bldP spid="24" grpId="0"/>
      <p:bldP spid="25" grpId="0"/>
      <p:bldP spid="26" grpId="0"/>
      <p:bldP spid="27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3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321</TotalTime>
  <Words>173</Words>
  <Application>Microsoft Macintosh PowerPoint</Application>
  <PresentationFormat>On-screen Show (4:3)</PresentationFormat>
  <Paragraphs>43</Paragraphs>
  <Slides>5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Calibri</vt:lpstr>
      <vt:lpstr>Calibri Light</vt:lpstr>
      <vt:lpstr>Wingdings</vt:lpstr>
      <vt:lpstr>Arial</vt:lpstr>
      <vt:lpstr>Office Theme</vt:lpstr>
      <vt:lpstr>Mapping of sediment carbon in a large tropical reservoir Sebastian Sobek1, Raquel Mendonça2, Anastasija Isidorova1, Charlotte Grasset1 1 Limnology, Institution for Ecology and Genetics, Uppsala University, Sweden; 2 Aquatic Ecology Laboratory, Federal University of Juiz de Fora, Brazil  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Sebastian Sobek</cp:lastModifiedBy>
  <cp:revision>54</cp:revision>
  <dcterms:created xsi:type="dcterms:W3CDTF">2020-04-24T11:39:36Z</dcterms:created>
  <dcterms:modified xsi:type="dcterms:W3CDTF">2020-05-02T11:59:08Z</dcterms:modified>
</cp:coreProperties>
</file>