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22"/>
  </p:notesMasterIdLst>
  <p:sldIdLst>
    <p:sldId id="256" r:id="rId3"/>
    <p:sldId id="346" r:id="rId4"/>
    <p:sldId id="275" r:id="rId5"/>
    <p:sldId id="339" r:id="rId6"/>
    <p:sldId id="311" r:id="rId7"/>
    <p:sldId id="318" r:id="rId8"/>
    <p:sldId id="330" r:id="rId9"/>
    <p:sldId id="331" r:id="rId10"/>
    <p:sldId id="332" r:id="rId11"/>
    <p:sldId id="333" r:id="rId12"/>
    <p:sldId id="334" r:id="rId13"/>
    <p:sldId id="335" r:id="rId14"/>
    <p:sldId id="336" r:id="rId15"/>
    <p:sldId id="337" r:id="rId16"/>
    <p:sldId id="338" r:id="rId17"/>
    <p:sldId id="344" r:id="rId18"/>
    <p:sldId id="343" r:id="rId19"/>
    <p:sldId id="340" r:id="rId20"/>
    <p:sldId id="34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9B21BFF-B3D3-4C31-BE12-AAB12741EB0A}">
          <p14:sldIdLst>
            <p14:sldId id="256"/>
            <p14:sldId id="346"/>
            <p14:sldId id="275"/>
            <p14:sldId id="339"/>
            <p14:sldId id="311"/>
            <p14:sldId id="318"/>
            <p14:sldId id="330"/>
            <p14:sldId id="331"/>
            <p14:sldId id="332"/>
            <p14:sldId id="333"/>
            <p14:sldId id="334"/>
          </p14:sldIdLst>
        </p14:section>
        <p14:section name="Untitled Section" id="{6CE373D4-905C-4FF9-B869-503AC01357E8}">
          <p14:sldIdLst>
            <p14:sldId id="335"/>
            <p14:sldId id="336"/>
            <p14:sldId id="337"/>
            <p14:sldId id="338"/>
            <p14:sldId id="344"/>
            <p14:sldId id="343"/>
            <p14:sldId id="340"/>
            <p14:sldId id="34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5" d="100"/>
          <a:sy n="125" d="100"/>
        </p:scale>
        <p:origin x="-3132" y="-12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6DB997-6375-4DF8-A77E-4819048E96BE}" type="datetimeFigureOut">
              <a:rPr lang="en-US" smtClean="0"/>
              <a:t>12/4/2019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0D3EF1-0EEF-4802-954A-EECE74DD8CE5}" type="slidenum">
              <a:rPr lang="en-US" smtClean="0"/>
              <a:t>‹#›</a:t>
            </a:fld>
            <a:endParaRPr lang="en-US"/>
          </a:p>
        </p:txBody>
      </p:sp>
    </p:spTree>
    <p:extLst>
      <p:ext uri="{BB962C8B-B14F-4D97-AF65-F5344CB8AC3E}">
        <p14:creationId xmlns:p14="http://schemas.microsoft.com/office/powerpoint/2010/main" val="31975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A1BCFB-5309-43AF-8846-70115936A130}" type="slidenum">
              <a:rPr lang="en-US" smtClean="0"/>
              <a:t>2</a:t>
            </a:fld>
            <a:endParaRPr lang="en-US"/>
          </a:p>
        </p:txBody>
      </p:sp>
    </p:spTree>
    <p:extLst>
      <p:ext uri="{BB962C8B-B14F-4D97-AF65-F5344CB8AC3E}">
        <p14:creationId xmlns:p14="http://schemas.microsoft.com/office/powerpoint/2010/main" val="569966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DAD9F1-42D5-400E-B9B6-4716C68587BF}" type="datetime1">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2A8AB-D983-4D03-B021-88E28EB9E4B6}" type="slidenum">
              <a:rPr lang="en-US" smtClean="0"/>
              <a:t>‹#›</a:t>
            </a:fld>
            <a:endParaRPr lang="en-US"/>
          </a:p>
        </p:txBody>
      </p:sp>
    </p:spTree>
    <p:extLst>
      <p:ext uri="{BB962C8B-B14F-4D97-AF65-F5344CB8AC3E}">
        <p14:creationId xmlns:p14="http://schemas.microsoft.com/office/powerpoint/2010/main" val="1022741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E37FC4-C62A-49DC-9D49-963E92684190}" type="datetime1">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2A8AB-D983-4D03-B021-88E28EB9E4B6}" type="slidenum">
              <a:rPr lang="en-US" smtClean="0"/>
              <a:t>‹#›</a:t>
            </a:fld>
            <a:endParaRPr lang="en-US"/>
          </a:p>
        </p:txBody>
      </p:sp>
    </p:spTree>
    <p:extLst>
      <p:ext uri="{BB962C8B-B14F-4D97-AF65-F5344CB8AC3E}">
        <p14:creationId xmlns:p14="http://schemas.microsoft.com/office/powerpoint/2010/main" val="3488948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EA2ACF-A8FB-4D66-B5C1-0BF742DF958E}" type="datetime1">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2A8AB-D983-4D03-B021-88E28EB9E4B6}" type="slidenum">
              <a:rPr lang="en-US" smtClean="0"/>
              <a:t>‹#›</a:t>
            </a:fld>
            <a:endParaRPr lang="en-US"/>
          </a:p>
        </p:txBody>
      </p:sp>
    </p:spTree>
    <p:extLst>
      <p:ext uri="{BB962C8B-B14F-4D97-AF65-F5344CB8AC3E}">
        <p14:creationId xmlns:p14="http://schemas.microsoft.com/office/powerpoint/2010/main" val="99441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47F22EC-7D86-4F97-A57F-45994F49E812}" type="datetime1">
              <a:rPr lang="en-US" smtClean="0"/>
              <a:t>12/4/2019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D8C6FF4-BD67-4093-BAE5-53FE06A10EDF}" type="slidenum">
              <a:rPr lang="en-US"/>
              <a:pPr>
                <a:defRPr/>
              </a:pPr>
              <a:t>‹#›</a:t>
            </a:fld>
            <a:endParaRPr lang="en-US"/>
          </a:p>
        </p:txBody>
      </p:sp>
    </p:spTree>
    <p:extLst>
      <p:ext uri="{BB962C8B-B14F-4D97-AF65-F5344CB8AC3E}">
        <p14:creationId xmlns:p14="http://schemas.microsoft.com/office/powerpoint/2010/main" val="88452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DDFBE29-DB86-413A-AAAC-D818B9701B9D}" type="datetime1">
              <a:rPr lang="en-US" smtClean="0"/>
              <a:t>12/4/2019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5F1E8155-466C-41B9-9E02-327C17C5BE76}" type="slidenum">
              <a:rPr lang="en-US"/>
              <a:pPr>
                <a:defRPr/>
              </a:pPr>
              <a:t>‹#›</a:t>
            </a:fld>
            <a:endParaRPr lang="en-US"/>
          </a:p>
        </p:txBody>
      </p:sp>
    </p:spTree>
    <p:extLst>
      <p:ext uri="{BB962C8B-B14F-4D97-AF65-F5344CB8AC3E}">
        <p14:creationId xmlns:p14="http://schemas.microsoft.com/office/powerpoint/2010/main" val="702933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A79CDD0-1A4D-4B55-B4DE-E055A17CB8B5}" type="datetime1">
              <a:rPr lang="en-US" smtClean="0"/>
              <a:t>12/4/2019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0027C379-C294-496D-82F2-453DF6E0FE9F}" type="slidenum">
              <a:rPr lang="en-US"/>
              <a:pPr>
                <a:defRPr/>
              </a:pPr>
              <a:t>‹#›</a:t>
            </a:fld>
            <a:endParaRPr lang="en-US"/>
          </a:p>
        </p:txBody>
      </p:sp>
    </p:spTree>
    <p:extLst>
      <p:ext uri="{BB962C8B-B14F-4D97-AF65-F5344CB8AC3E}">
        <p14:creationId xmlns:p14="http://schemas.microsoft.com/office/powerpoint/2010/main" val="2624159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C3BDA599-AFC1-4E9E-A2D4-197EBFA20D70}" type="datetime1">
              <a:rPr lang="en-US" smtClean="0"/>
              <a:t>12/4/2019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B275D1D0-0D79-4AD2-9BDB-7B469C6CB909}" type="slidenum">
              <a:rPr lang="en-US"/>
              <a:pPr>
                <a:defRPr/>
              </a:pPr>
              <a:t>‹#›</a:t>
            </a:fld>
            <a:endParaRPr lang="en-US"/>
          </a:p>
        </p:txBody>
      </p:sp>
    </p:spTree>
    <p:extLst>
      <p:ext uri="{BB962C8B-B14F-4D97-AF65-F5344CB8AC3E}">
        <p14:creationId xmlns:p14="http://schemas.microsoft.com/office/powerpoint/2010/main" val="256715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CC1D521-5BD9-4C3B-9545-ACFC42825DC5}" type="datetime1">
              <a:rPr lang="en-US" smtClean="0"/>
              <a:t>12/4/2019</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E7672164-25D7-4280-9518-BA692A81AB7E}" type="slidenum">
              <a:rPr lang="en-US"/>
              <a:pPr>
                <a:defRPr/>
              </a:pPr>
              <a:t>‹#›</a:t>
            </a:fld>
            <a:endParaRPr lang="en-US"/>
          </a:p>
        </p:txBody>
      </p:sp>
    </p:spTree>
    <p:extLst>
      <p:ext uri="{BB962C8B-B14F-4D97-AF65-F5344CB8AC3E}">
        <p14:creationId xmlns:p14="http://schemas.microsoft.com/office/powerpoint/2010/main" val="1296930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D65B891A-3F18-4ADF-960D-9E5F09E7E65C}" type="datetime1">
              <a:rPr lang="en-US" smtClean="0"/>
              <a:t>12/4/2019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A9441BA-AF06-4CD6-A05D-2C29D1FA9AC3}" type="slidenum">
              <a:rPr lang="en-US"/>
              <a:pPr>
                <a:defRPr/>
              </a:pPr>
              <a:t>‹#›</a:t>
            </a:fld>
            <a:endParaRPr lang="en-US"/>
          </a:p>
        </p:txBody>
      </p:sp>
    </p:spTree>
    <p:extLst>
      <p:ext uri="{BB962C8B-B14F-4D97-AF65-F5344CB8AC3E}">
        <p14:creationId xmlns:p14="http://schemas.microsoft.com/office/powerpoint/2010/main" val="747659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D744827-3F4E-4EB1-B0D2-8560B1E76064}" type="datetime1">
              <a:rPr lang="en-US" smtClean="0"/>
              <a:t>12/4/2019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8CB6BFD3-7895-44E5-9828-141B29FE6D2E}" type="slidenum">
              <a:rPr lang="en-US"/>
              <a:pPr>
                <a:defRPr/>
              </a:pPr>
              <a:t>‹#›</a:t>
            </a:fld>
            <a:endParaRPr lang="en-US"/>
          </a:p>
        </p:txBody>
      </p:sp>
    </p:spTree>
    <p:extLst>
      <p:ext uri="{BB962C8B-B14F-4D97-AF65-F5344CB8AC3E}">
        <p14:creationId xmlns:p14="http://schemas.microsoft.com/office/powerpoint/2010/main" val="82318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3ABFF2F-A6B1-49AA-943E-35DC79DAB817}" type="datetime1">
              <a:rPr lang="en-US" smtClean="0"/>
              <a:t>12/4/2019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ECBC0174-F1CC-42CB-8CB6-F7AA1DE5044E}" type="slidenum">
              <a:rPr lang="en-US"/>
              <a:pPr>
                <a:defRPr/>
              </a:pPr>
              <a:t>‹#›</a:t>
            </a:fld>
            <a:endParaRPr lang="en-US"/>
          </a:p>
        </p:txBody>
      </p:sp>
    </p:spTree>
    <p:extLst>
      <p:ext uri="{BB962C8B-B14F-4D97-AF65-F5344CB8AC3E}">
        <p14:creationId xmlns:p14="http://schemas.microsoft.com/office/powerpoint/2010/main" val="308691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8AA38-4475-4967-8E52-5B4D4ACAF960}" type="datetime1">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2A8AB-D983-4D03-B021-88E28EB9E4B6}" type="slidenum">
              <a:rPr lang="en-US" smtClean="0"/>
              <a:t>‹#›</a:t>
            </a:fld>
            <a:endParaRPr lang="en-US"/>
          </a:p>
        </p:txBody>
      </p:sp>
    </p:spTree>
    <p:extLst>
      <p:ext uri="{BB962C8B-B14F-4D97-AF65-F5344CB8AC3E}">
        <p14:creationId xmlns:p14="http://schemas.microsoft.com/office/powerpoint/2010/main" val="3672889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1E3AE16B-78CA-442C-86D7-6E9658E6B71F}" type="datetime1">
              <a:rPr lang="en-US" smtClean="0"/>
              <a:t>12/4/2019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FC471F97-8BAA-4B8C-BBA0-A247AE007580}" type="slidenum">
              <a:rPr lang="en-US"/>
              <a:pPr>
                <a:defRPr/>
              </a:pPr>
              <a:t>‹#›</a:t>
            </a:fld>
            <a:endParaRPr lang="en-US"/>
          </a:p>
        </p:txBody>
      </p:sp>
    </p:spTree>
    <p:extLst>
      <p:ext uri="{BB962C8B-B14F-4D97-AF65-F5344CB8AC3E}">
        <p14:creationId xmlns:p14="http://schemas.microsoft.com/office/powerpoint/2010/main" val="3109069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A724B76F-9EA6-4B59-B8FF-D87055D46690}" type="datetime1">
              <a:rPr lang="en-US" smtClean="0"/>
              <a:t>12/4/2019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C9B65E1-681A-4D90-9945-2A1D9D2D7328}" type="slidenum">
              <a:rPr lang="en-US"/>
              <a:pPr>
                <a:defRPr/>
              </a:pPr>
              <a:t>‹#›</a:t>
            </a:fld>
            <a:endParaRPr lang="en-US"/>
          </a:p>
        </p:txBody>
      </p:sp>
    </p:spTree>
    <p:extLst>
      <p:ext uri="{BB962C8B-B14F-4D97-AF65-F5344CB8AC3E}">
        <p14:creationId xmlns:p14="http://schemas.microsoft.com/office/powerpoint/2010/main" val="79242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788FE2DE-D69E-43C5-B0DC-8EFE0E51EA9F}" type="datetime1">
              <a:rPr lang="en-US" smtClean="0"/>
              <a:t>12/4/2019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4A4111EA-2D58-4844-90A3-3DE1938A70A1}" type="slidenum">
              <a:rPr lang="en-US"/>
              <a:pPr>
                <a:defRPr/>
              </a:pPr>
              <a:t>‹#›</a:t>
            </a:fld>
            <a:endParaRPr lang="en-US"/>
          </a:p>
        </p:txBody>
      </p:sp>
    </p:spTree>
    <p:extLst>
      <p:ext uri="{BB962C8B-B14F-4D97-AF65-F5344CB8AC3E}">
        <p14:creationId xmlns:p14="http://schemas.microsoft.com/office/powerpoint/2010/main" val="3966420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B2523E-CC2D-4A94-8F69-C2B6BC7B4544}" type="datetime1">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2A8AB-D983-4D03-B021-88E28EB9E4B6}" type="slidenum">
              <a:rPr lang="en-US" smtClean="0"/>
              <a:t>‹#›</a:t>
            </a:fld>
            <a:endParaRPr lang="en-US"/>
          </a:p>
        </p:txBody>
      </p:sp>
    </p:spTree>
    <p:extLst>
      <p:ext uri="{BB962C8B-B14F-4D97-AF65-F5344CB8AC3E}">
        <p14:creationId xmlns:p14="http://schemas.microsoft.com/office/powerpoint/2010/main" val="243734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A080F-3470-41A4-9F77-9615ACFFC79A}" type="datetime1">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2A8AB-D983-4D03-B021-88E28EB9E4B6}" type="slidenum">
              <a:rPr lang="en-US" smtClean="0"/>
              <a:t>‹#›</a:t>
            </a:fld>
            <a:endParaRPr lang="en-US"/>
          </a:p>
        </p:txBody>
      </p:sp>
    </p:spTree>
    <p:extLst>
      <p:ext uri="{BB962C8B-B14F-4D97-AF65-F5344CB8AC3E}">
        <p14:creationId xmlns:p14="http://schemas.microsoft.com/office/powerpoint/2010/main" val="1206193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E3A6D0-0422-44B7-9260-A12E0F6E9395}" type="datetime1">
              <a:rPr lang="en-US" smtClean="0"/>
              <a:t>12/4/2019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82A8AB-D983-4D03-B021-88E28EB9E4B6}" type="slidenum">
              <a:rPr lang="en-US" smtClean="0"/>
              <a:t>‹#›</a:t>
            </a:fld>
            <a:endParaRPr lang="en-US"/>
          </a:p>
        </p:txBody>
      </p:sp>
    </p:spTree>
    <p:extLst>
      <p:ext uri="{BB962C8B-B14F-4D97-AF65-F5344CB8AC3E}">
        <p14:creationId xmlns:p14="http://schemas.microsoft.com/office/powerpoint/2010/main" val="594787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F6557-6240-4EF7-B51C-2FB517EF721D}" type="datetime1">
              <a:rPr lang="en-US" smtClean="0"/>
              <a:t>12/4/2019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82A8AB-D983-4D03-B021-88E28EB9E4B6}" type="slidenum">
              <a:rPr lang="en-US" smtClean="0"/>
              <a:t>‹#›</a:t>
            </a:fld>
            <a:endParaRPr lang="en-US"/>
          </a:p>
        </p:txBody>
      </p:sp>
    </p:spTree>
    <p:extLst>
      <p:ext uri="{BB962C8B-B14F-4D97-AF65-F5344CB8AC3E}">
        <p14:creationId xmlns:p14="http://schemas.microsoft.com/office/powerpoint/2010/main" val="250326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5F9C0-250C-410E-9ECA-22DE3D291C9F}" type="datetime1">
              <a:rPr lang="en-US" smtClean="0"/>
              <a:t>12/4/2019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82A8AB-D983-4D03-B021-88E28EB9E4B6}" type="slidenum">
              <a:rPr lang="en-US" smtClean="0"/>
              <a:t>‹#›</a:t>
            </a:fld>
            <a:endParaRPr lang="en-US"/>
          </a:p>
        </p:txBody>
      </p:sp>
    </p:spTree>
    <p:extLst>
      <p:ext uri="{BB962C8B-B14F-4D97-AF65-F5344CB8AC3E}">
        <p14:creationId xmlns:p14="http://schemas.microsoft.com/office/powerpoint/2010/main" val="4258601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F63034-7595-41FD-A71C-5963BC07E63E}" type="datetime1">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2A8AB-D983-4D03-B021-88E28EB9E4B6}" type="slidenum">
              <a:rPr lang="en-US" smtClean="0"/>
              <a:t>‹#›</a:t>
            </a:fld>
            <a:endParaRPr lang="en-US"/>
          </a:p>
        </p:txBody>
      </p:sp>
    </p:spTree>
    <p:extLst>
      <p:ext uri="{BB962C8B-B14F-4D97-AF65-F5344CB8AC3E}">
        <p14:creationId xmlns:p14="http://schemas.microsoft.com/office/powerpoint/2010/main" val="4006047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86EFC5-B80D-4FA2-8AFD-28BC317A4B18}" type="datetime1">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2A8AB-D983-4D03-B021-88E28EB9E4B6}" type="slidenum">
              <a:rPr lang="en-US" smtClean="0"/>
              <a:t>‹#›</a:t>
            </a:fld>
            <a:endParaRPr lang="en-US"/>
          </a:p>
        </p:txBody>
      </p:sp>
    </p:spTree>
    <p:extLst>
      <p:ext uri="{BB962C8B-B14F-4D97-AF65-F5344CB8AC3E}">
        <p14:creationId xmlns:p14="http://schemas.microsoft.com/office/powerpoint/2010/main" val="3571550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81C36-2381-4ADF-BD5B-D4E5F37ADA05}" type="datetime1">
              <a:rPr lang="en-US" smtClean="0"/>
              <a:t>12/4/2019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2A8AB-D983-4D03-B021-88E28EB9E4B6}" type="slidenum">
              <a:rPr lang="en-US" smtClean="0"/>
              <a:t>‹#›</a:t>
            </a:fld>
            <a:endParaRPr lang="en-US"/>
          </a:p>
        </p:txBody>
      </p:sp>
    </p:spTree>
    <p:extLst>
      <p:ext uri="{BB962C8B-B14F-4D97-AF65-F5344CB8AC3E}">
        <p14:creationId xmlns:p14="http://schemas.microsoft.com/office/powerpoint/2010/main" val="3107124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white">
                    <a:tint val="75000"/>
                  </a:prstClr>
                </a:solidFill>
                <a:latin typeface="Calibri"/>
              </a:defRPr>
            </a:lvl1pPr>
          </a:lstStyle>
          <a:p>
            <a:pPr>
              <a:defRPr/>
            </a:pPr>
            <a:fld id="{F868C5BF-8064-4A56-B7C2-111AF4F00C7A}" type="datetime1">
              <a:rPr lang="en-US" smtClean="0"/>
              <a:t>12/4/2019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white">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white">
                    <a:tint val="75000"/>
                  </a:prstClr>
                </a:solidFill>
                <a:latin typeface="Calibri"/>
              </a:defRPr>
            </a:lvl1pPr>
          </a:lstStyle>
          <a:p>
            <a:pPr>
              <a:defRPr/>
            </a:pPr>
            <a:fld id="{A87F60D9-EBC6-4E70-818E-595663408FD6}" type="slidenum">
              <a:rPr lang="en-US"/>
              <a:pPr>
                <a:defRPr/>
              </a:pPr>
              <a:t>‹#›</a:t>
            </a:fld>
            <a:endParaRPr lang="en-US"/>
          </a:p>
        </p:txBody>
      </p:sp>
    </p:spTree>
    <p:extLst>
      <p:ext uri="{BB962C8B-B14F-4D97-AF65-F5344CB8AC3E}">
        <p14:creationId xmlns:p14="http://schemas.microsoft.com/office/powerpoint/2010/main" val="236308140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xml"/><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oleObject" Target="../embeddings/oleObject3.bin"/><Relationship Id="rId5" Type="http://schemas.microsoft.com/office/2007/relationships/hdphoto" Target="../media/hdphoto1.wdp"/><Relationship Id="rId10" Type="http://schemas.openxmlformats.org/officeDocument/2006/relationships/oleObject" Target="../embeddings/oleObject2.bin"/><Relationship Id="rId4" Type="http://schemas.openxmlformats.org/officeDocument/2006/relationships/image" Target="../media/image4.jpeg"/><Relationship Id="rId9" Type="http://schemas.openxmlformats.org/officeDocument/2006/relationships/image" Target="../media/image3.w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ngee-arctic.ornl.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42900" y="2438400"/>
            <a:ext cx="8458200" cy="1470025"/>
          </a:xfrm>
        </p:spPr>
        <p:txBody>
          <a:bodyPr>
            <a:normAutofit fontScale="90000"/>
          </a:bodyPr>
          <a:lstStyle/>
          <a:p>
            <a:r>
              <a:rPr lang="en-US" dirty="0">
                <a:solidFill>
                  <a:srgbClr val="FFFF00"/>
                </a:solidFill>
              </a:rPr>
              <a:t>Changes in CO</a:t>
            </a:r>
            <a:r>
              <a:rPr lang="en-US" baseline="-25000" dirty="0">
                <a:solidFill>
                  <a:srgbClr val="FFFF00"/>
                </a:solidFill>
              </a:rPr>
              <a:t>2</a:t>
            </a:r>
            <a:r>
              <a:rPr lang="en-US" dirty="0">
                <a:solidFill>
                  <a:srgbClr val="FFFF00"/>
                </a:solidFill>
              </a:rPr>
              <a:t> and CH</a:t>
            </a:r>
            <a:r>
              <a:rPr lang="en-US" baseline="-25000" dirty="0">
                <a:solidFill>
                  <a:srgbClr val="FFFF00"/>
                </a:solidFill>
              </a:rPr>
              <a:t>4</a:t>
            </a:r>
            <a:r>
              <a:rPr lang="en-US" dirty="0">
                <a:solidFill>
                  <a:srgbClr val="FFFF00"/>
                </a:solidFill>
              </a:rPr>
              <a:t> exchange with climate change in an Arctic polygonal tundra depend on rates of permafrost thaw as affected by changes in vegetation and drainage</a:t>
            </a:r>
            <a:br>
              <a:rPr lang="en-US" dirty="0">
                <a:solidFill>
                  <a:srgbClr val="FFFF00"/>
                </a:solidFill>
              </a:rPr>
            </a:br>
            <a:r>
              <a:rPr lang="en-US" b="1" dirty="0" smtClean="0">
                <a:solidFill>
                  <a:srgbClr val="FFFF00"/>
                </a:solidFill>
              </a:rPr>
              <a:t/>
            </a:r>
            <a:br>
              <a:rPr lang="en-US" b="1" dirty="0" smtClean="0">
                <a:solidFill>
                  <a:srgbClr val="FFFF00"/>
                </a:solidFill>
              </a:rPr>
            </a:br>
            <a:r>
              <a:rPr lang="en-US" b="1" dirty="0">
                <a:solidFill>
                  <a:srgbClr val="FFFF00"/>
                </a:solidFill>
              </a:rPr>
              <a:t/>
            </a:r>
            <a:br>
              <a:rPr lang="en-US" b="1" dirty="0">
                <a:solidFill>
                  <a:srgbClr val="FFFF00"/>
                </a:solidFill>
              </a:rPr>
            </a:br>
            <a:r>
              <a:rPr lang="en-US" b="1" dirty="0" smtClean="0">
                <a:solidFill>
                  <a:srgbClr val="FFFF00"/>
                </a:solidFill>
              </a:rPr>
              <a:t/>
            </a:r>
            <a:br>
              <a:rPr lang="en-US" b="1" dirty="0" smtClean="0">
                <a:solidFill>
                  <a:srgbClr val="FFFF00"/>
                </a:solidFill>
              </a:rPr>
            </a:br>
            <a:r>
              <a:rPr lang="en-US" dirty="0"/>
              <a:t/>
            </a:r>
            <a:br>
              <a:rPr lang="en-US" dirty="0"/>
            </a:br>
            <a:endParaRPr lang="en-US" dirty="0">
              <a:solidFill>
                <a:srgbClr val="FFFF00"/>
              </a:solidFill>
            </a:endParaRPr>
          </a:p>
        </p:txBody>
      </p:sp>
      <p:sp>
        <p:nvSpPr>
          <p:cNvPr id="3" name="Slide Number Placeholder 2"/>
          <p:cNvSpPr>
            <a:spLocks noGrp="1"/>
          </p:cNvSpPr>
          <p:nvPr>
            <p:ph type="sldNum" sz="quarter" idx="12"/>
          </p:nvPr>
        </p:nvSpPr>
        <p:spPr/>
        <p:txBody>
          <a:bodyPr/>
          <a:lstStyle/>
          <a:p>
            <a:fld id="{FB82A8AB-D983-4D03-B021-88E28EB9E4B6}" type="slidenum">
              <a:rPr lang="en-US" smtClean="0"/>
              <a:t>1</a:t>
            </a:fld>
            <a:endParaRPr lang="en-US"/>
          </a:p>
        </p:txBody>
      </p:sp>
      <p:sp>
        <p:nvSpPr>
          <p:cNvPr id="5" name="TextBox 4"/>
          <p:cNvSpPr txBox="1"/>
          <p:nvPr/>
        </p:nvSpPr>
        <p:spPr>
          <a:xfrm>
            <a:off x="457200" y="4267200"/>
            <a:ext cx="8844152" cy="1292662"/>
          </a:xfrm>
          <a:prstGeom prst="rect">
            <a:avLst/>
          </a:prstGeom>
          <a:noFill/>
        </p:spPr>
        <p:txBody>
          <a:bodyPr wrap="none" rtlCol="0">
            <a:spAutoFit/>
          </a:bodyPr>
          <a:lstStyle/>
          <a:p>
            <a:pPr algn="ctr"/>
            <a:r>
              <a:rPr lang="en-US" sz="2400" b="1" dirty="0">
                <a:solidFill>
                  <a:srgbClr val="FFFF00"/>
                </a:solidFill>
              </a:rPr>
              <a:t>Grant, R.F.</a:t>
            </a:r>
            <a:r>
              <a:rPr lang="en-US" sz="2400" b="1" baseline="30000" dirty="0">
                <a:solidFill>
                  <a:srgbClr val="FFFF00"/>
                </a:solidFill>
              </a:rPr>
              <a:t>1</a:t>
            </a:r>
            <a:r>
              <a:rPr lang="en-US" sz="2400" b="1" dirty="0">
                <a:solidFill>
                  <a:srgbClr val="FFFF00"/>
                </a:solidFill>
              </a:rPr>
              <a:t>, </a:t>
            </a:r>
            <a:r>
              <a:rPr lang="en-US" sz="2400" b="1" dirty="0" err="1">
                <a:solidFill>
                  <a:srgbClr val="FFFF00"/>
                </a:solidFill>
              </a:rPr>
              <a:t>Mekonnen</a:t>
            </a:r>
            <a:r>
              <a:rPr lang="en-US" sz="2400" b="1" dirty="0">
                <a:solidFill>
                  <a:srgbClr val="FFFF00"/>
                </a:solidFill>
              </a:rPr>
              <a:t>, Z.A.</a:t>
            </a:r>
            <a:r>
              <a:rPr lang="en-US" sz="2400" b="1" baseline="30000" dirty="0">
                <a:solidFill>
                  <a:srgbClr val="FFFF00"/>
                </a:solidFill>
              </a:rPr>
              <a:t>2</a:t>
            </a:r>
            <a:r>
              <a:rPr lang="en-US" sz="2400" b="1" dirty="0">
                <a:solidFill>
                  <a:srgbClr val="FFFF00"/>
                </a:solidFill>
              </a:rPr>
              <a:t>, Riley W.J.</a:t>
            </a:r>
            <a:r>
              <a:rPr lang="en-US" sz="2400" b="1" baseline="30000" dirty="0">
                <a:solidFill>
                  <a:srgbClr val="FFFF00"/>
                </a:solidFill>
              </a:rPr>
              <a:t> </a:t>
            </a:r>
            <a:r>
              <a:rPr lang="en-US" sz="2400" b="1" baseline="30000" dirty="0" smtClean="0">
                <a:solidFill>
                  <a:srgbClr val="FFFF00"/>
                </a:solidFill>
              </a:rPr>
              <a:t>2</a:t>
            </a:r>
            <a:endParaRPr lang="en-US" sz="2400" b="1" dirty="0">
              <a:solidFill>
                <a:srgbClr val="FFFF00"/>
              </a:solidFill>
            </a:endParaRPr>
          </a:p>
          <a:p>
            <a:r>
              <a:rPr lang="en-US" dirty="0">
                <a:solidFill>
                  <a:srgbClr val="FFFF00"/>
                </a:solidFill>
              </a:rPr>
              <a:t> </a:t>
            </a:r>
          </a:p>
          <a:p>
            <a:r>
              <a:rPr lang="en-US" i="1" baseline="30000" dirty="0">
                <a:solidFill>
                  <a:srgbClr val="FFFF00"/>
                </a:solidFill>
              </a:rPr>
              <a:t>1 </a:t>
            </a:r>
            <a:r>
              <a:rPr lang="en-US" i="1" dirty="0">
                <a:solidFill>
                  <a:srgbClr val="FFFF00"/>
                </a:solidFill>
              </a:rPr>
              <a:t>Department of Renewable Resources, University of Alberta, Edmonton, AB, Canada T6G 2E3</a:t>
            </a:r>
            <a:endParaRPr lang="en-US" dirty="0">
              <a:solidFill>
                <a:srgbClr val="FFFF00"/>
              </a:solidFill>
            </a:endParaRPr>
          </a:p>
          <a:p>
            <a:r>
              <a:rPr lang="en-US" i="1" baseline="30000" dirty="0">
                <a:solidFill>
                  <a:srgbClr val="FFFF00"/>
                </a:solidFill>
              </a:rPr>
              <a:t>2</a:t>
            </a:r>
            <a:r>
              <a:rPr lang="en-US" i="1" dirty="0">
                <a:solidFill>
                  <a:srgbClr val="FFFF00"/>
                </a:solidFill>
              </a:rPr>
              <a:t> Earth Science Division, Lawrence Berkeley National Laboratory, Berkeley, CA</a:t>
            </a:r>
            <a:endParaRPr lang="en-US" dirty="0">
              <a:solidFill>
                <a:srgbClr val="FFFF00"/>
              </a:solidFill>
            </a:endParaRPr>
          </a:p>
        </p:txBody>
      </p:sp>
      <p:sp>
        <p:nvSpPr>
          <p:cNvPr id="6" name="TextBox 5"/>
          <p:cNvSpPr txBox="1"/>
          <p:nvPr/>
        </p:nvSpPr>
        <p:spPr>
          <a:xfrm>
            <a:off x="381000" y="6000065"/>
            <a:ext cx="8610600" cy="646331"/>
          </a:xfrm>
          <a:prstGeom prst="rect">
            <a:avLst/>
          </a:prstGeom>
          <a:noFill/>
        </p:spPr>
        <p:txBody>
          <a:bodyPr wrap="square" rtlCol="0">
            <a:spAutoFit/>
          </a:bodyPr>
          <a:lstStyle/>
          <a:p>
            <a:r>
              <a:rPr lang="en-US" sz="1200" dirty="0">
                <a:solidFill>
                  <a:srgbClr val="FFFF00"/>
                </a:solidFill>
              </a:rPr>
              <a:t>Grant, R.F., </a:t>
            </a:r>
            <a:r>
              <a:rPr lang="en-US" sz="1200" dirty="0" err="1">
                <a:solidFill>
                  <a:srgbClr val="FFFF00"/>
                </a:solidFill>
              </a:rPr>
              <a:t>Mekonnen</a:t>
            </a:r>
            <a:r>
              <a:rPr lang="en-US" sz="1200" dirty="0">
                <a:solidFill>
                  <a:srgbClr val="FFFF00"/>
                </a:solidFill>
              </a:rPr>
              <a:t>, Z.A., Riley W.J., Arora, B and Torn, M.S. 2019. Modelling climate change impacts on an </a:t>
            </a:r>
            <a:r>
              <a:rPr lang="en-US" sz="1200" i="1" dirty="0">
                <a:solidFill>
                  <a:srgbClr val="FFFF00"/>
                </a:solidFill>
              </a:rPr>
              <a:t>Arctic polygonal tundra. Part 2: Changes in CO</a:t>
            </a:r>
            <a:r>
              <a:rPr lang="en-US" sz="1200" i="1" baseline="-25000" dirty="0">
                <a:solidFill>
                  <a:srgbClr val="FFFF00"/>
                </a:solidFill>
              </a:rPr>
              <a:t>2</a:t>
            </a:r>
            <a:r>
              <a:rPr lang="en-US" sz="1200" i="1" dirty="0">
                <a:solidFill>
                  <a:srgbClr val="FFFF00"/>
                </a:solidFill>
              </a:rPr>
              <a:t> and CH</a:t>
            </a:r>
            <a:r>
              <a:rPr lang="en-US" sz="1200" i="1" baseline="-25000" dirty="0">
                <a:solidFill>
                  <a:srgbClr val="FFFF00"/>
                </a:solidFill>
              </a:rPr>
              <a:t>4</a:t>
            </a:r>
            <a:r>
              <a:rPr lang="en-US" sz="1200" i="1" dirty="0">
                <a:solidFill>
                  <a:srgbClr val="FFFF00"/>
                </a:solidFill>
              </a:rPr>
              <a:t> exchange depend on rates of permafrost thaw as</a:t>
            </a:r>
            <a:r>
              <a:rPr lang="en-US" sz="1200" dirty="0">
                <a:solidFill>
                  <a:srgbClr val="FFFF00"/>
                </a:solidFill>
              </a:rPr>
              <a:t> affected by changes in vegetation and drainage </a:t>
            </a:r>
            <a:r>
              <a:rPr lang="en-US" sz="1200" i="1" dirty="0">
                <a:solidFill>
                  <a:srgbClr val="FFFF00"/>
                </a:solidFill>
              </a:rPr>
              <a:t>Journal of Geophysical Research: </a:t>
            </a:r>
            <a:r>
              <a:rPr lang="en-US" sz="1200" i="1" dirty="0" err="1">
                <a:solidFill>
                  <a:srgbClr val="FFFF00"/>
                </a:solidFill>
              </a:rPr>
              <a:t>Biogeosciences</a:t>
            </a:r>
            <a:r>
              <a:rPr lang="en-US" sz="1200" i="1" dirty="0">
                <a:solidFill>
                  <a:srgbClr val="FFFF00"/>
                </a:solidFill>
              </a:rPr>
              <a:t>.</a:t>
            </a:r>
            <a:r>
              <a:rPr lang="en-US" sz="1200" dirty="0">
                <a:solidFill>
                  <a:srgbClr val="FFFF00"/>
                </a:solidFill>
              </a:rPr>
              <a:t> DOI: 10.1029/2018JG004645</a:t>
            </a:r>
          </a:p>
        </p:txBody>
      </p:sp>
    </p:spTree>
    <p:extLst>
      <p:ext uri="{BB962C8B-B14F-4D97-AF65-F5344CB8AC3E}">
        <p14:creationId xmlns:p14="http://schemas.microsoft.com/office/powerpoint/2010/main" val="42757065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82A8AB-D983-4D03-B021-88E28EB9E4B6}" type="slidenum">
              <a:rPr lang="en-US" smtClean="0"/>
              <a:t>10</a:t>
            </a:fld>
            <a:endParaRPr lang="en-US"/>
          </a:p>
        </p:txBody>
      </p:sp>
      <p:sp>
        <p:nvSpPr>
          <p:cNvPr id="3" name="TextBox 2"/>
          <p:cNvSpPr txBox="1"/>
          <p:nvPr/>
        </p:nvSpPr>
        <p:spPr>
          <a:xfrm>
            <a:off x="104775" y="5103674"/>
            <a:ext cx="8991600" cy="1754326"/>
          </a:xfrm>
          <a:prstGeom prst="rect">
            <a:avLst/>
          </a:prstGeom>
          <a:noFill/>
        </p:spPr>
        <p:txBody>
          <a:bodyPr wrap="square" rtlCol="0">
            <a:spAutoFit/>
          </a:bodyPr>
          <a:lstStyle/>
          <a:p>
            <a:r>
              <a:rPr lang="en-US" dirty="0"/>
              <a:t>(a) Mean annual temperature (line) and annual precipitation (bars) at Barrow, AK from 1981 to 2015 used in the baseline run from 2016 to 2050 and from 2051 to 2085, and active layer depth (ALD) modelled (lines) on 31 August in troughs, rims and centers of the (b) LCP and (c) FCP and measured in late August 1991 - 2009 at the CALM site in BEO (open circles), late August 2008 by Zona et al. (2011), and in early September 2012 – 2013 by Wood et al. (2015) (open squares). </a:t>
            </a:r>
          </a:p>
        </p:txBody>
      </p:sp>
      <p:grpSp>
        <p:nvGrpSpPr>
          <p:cNvPr id="12" name="Group 11"/>
          <p:cNvGrpSpPr/>
          <p:nvPr/>
        </p:nvGrpSpPr>
        <p:grpSpPr>
          <a:xfrm>
            <a:off x="4343400" y="2362199"/>
            <a:ext cx="4495800" cy="2031325"/>
            <a:chOff x="4343400" y="2362199"/>
            <a:chExt cx="4495800" cy="2031325"/>
          </a:xfrm>
        </p:grpSpPr>
        <p:sp>
          <p:nvSpPr>
            <p:cNvPr id="4" name="TextBox 3"/>
            <p:cNvSpPr txBox="1"/>
            <p:nvPr/>
          </p:nvSpPr>
          <p:spPr>
            <a:xfrm>
              <a:off x="7239000" y="2362199"/>
              <a:ext cx="1600200" cy="2031325"/>
            </a:xfrm>
            <a:prstGeom prst="rect">
              <a:avLst/>
            </a:prstGeom>
            <a:noFill/>
          </p:spPr>
          <p:txBody>
            <a:bodyPr wrap="square" rtlCol="0">
              <a:spAutoFit/>
            </a:bodyPr>
            <a:lstStyle/>
            <a:p>
              <a:r>
                <a:rPr lang="en-US" dirty="0" smtClean="0"/>
                <a:t>2</a:t>
              </a:r>
              <a:r>
                <a:rPr lang="en-US" baseline="30000" dirty="0" smtClean="0"/>
                <a:t>nd</a:t>
              </a:r>
              <a:r>
                <a:rPr lang="en-US" dirty="0" smtClean="0"/>
                <a:t> cycle repeats 1</a:t>
              </a:r>
              <a:r>
                <a:rPr lang="en-US" baseline="30000" dirty="0" smtClean="0"/>
                <a:t>st</a:t>
              </a:r>
              <a:r>
                <a:rPr lang="en-US" dirty="0" smtClean="0"/>
                <a:t> cycle, indicating long-term stability in baseline run</a:t>
              </a:r>
              <a:endParaRPr lang="en-US" dirty="0"/>
            </a:p>
          </p:txBody>
        </p:sp>
        <p:cxnSp>
          <p:nvCxnSpPr>
            <p:cNvPr id="6" name="Straight Arrow Connector 5"/>
            <p:cNvCxnSpPr/>
            <p:nvPr/>
          </p:nvCxnSpPr>
          <p:spPr>
            <a:xfrm flipH="1" flipV="1">
              <a:off x="6248400" y="2590800"/>
              <a:ext cx="1066800" cy="365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343400" y="2590800"/>
              <a:ext cx="29718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785812992"/>
              </p:ext>
            </p:extLst>
          </p:nvPr>
        </p:nvGraphicFramePr>
        <p:xfrm>
          <a:off x="2209800" y="-224611"/>
          <a:ext cx="5467350" cy="5305425"/>
        </p:xfrm>
        <a:graphic>
          <a:graphicData uri="http://schemas.openxmlformats.org/presentationml/2006/ole">
            <mc:AlternateContent xmlns:mc="http://schemas.openxmlformats.org/markup-compatibility/2006">
              <mc:Choice xmlns:v="urn:schemas-microsoft-com:vml" Requires="v">
                <p:oleObj spid="_x0000_s40965" name="Graph" r:id="rId3" imgW="4934902" imgH="4790313" progId="Origin50.Graph">
                  <p:embed/>
                </p:oleObj>
              </mc:Choice>
              <mc:Fallback>
                <p:oleObj name="Graph" r:id="rId3" imgW="4934902" imgH="4790313"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24611"/>
                        <a:ext cx="5467350" cy="5305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1134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82A8AB-D983-4D03-B021-88E28EB9E4B6}" type="slidenum">
              <a:rPr lang="en-US" smtClean="0"/>
              <a:t>11</a:t>
            </a:fld>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539544563"/>
              </p:ext>
            </p:extLst>
          </p:nvPr>
        </p:nvGraphicFramePr>
        <p:xfrm>
          <a:off x="990600" y="19050"/>
          <a:ext cx="7086600" cy="5324475"/>
        </p:xfrm>
        <a:graphic>
          <a:graphicData uri="http://schemas.openxmlformats.org/presentationml/2006/ole">
            <mc:AlternateContent xmlns:mc="http://schemas.openxmlformats.org/markup-compatibility/2006">
              <mc:Choice xmlns:v="urn:schemas-microsoft-com:vml" Requires="v">
                <p:oleObj spid="_x0000_s34839" name="Graph" r:id="rId3" imgW="4749165" imgH="4650581" progId="Origin50.Graph">
                  <p:embed/>
                </p:oleObj>
              </mc:Choice>
              <mc:Fallback>
                <p:oleObj name="Graph" r:id="rId3" imgW="4749165" imgH="4650581"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9050"/>
                        <a:ext cx="7086600" cy="5324475"/>
                      </a:xfrm>
                      <a:prstGeom prst="rect">
                        <a:avLst/>
                      </a:prstGeom>
                      <a:noFill/>
                    </p:spPr>
                  </p:pic>
                </p:oleObj>
              </mc:Fallback>
            </mc:AlternateContent>
          </a:graphicData>
        </a:graphic>
      </p:graphicFrame>
      <p:sp>
        <p:nvSpPr>
          <p:cNvPr id="5" name="TextBox 4"/>
          <p:cNvSpPr txBox="1"/>
          <p:nvPr/>
        </p:nvSpPr>
        <p:spPr>
          <a:xfrm>
            <a:off x="381000" y="5334000"/>
            <a:ext cx="8077200" cy="1200329"/>
          </a:xfrm>
          <a:prstGeom prst="rect">
            <a:avLst/>
          </a:prstGeom>
          <a:noFill/>
        </p:spPr>
        <p:txBody>
          <a:bodyPr wrap="square" rtlCol="0">
            <a:spAutoFit/>
          </a:bodyPr>
          <a:lstStyle/>
          <a:p>
            <a:r>
              <a:rPr lang="en-US" dirty="0"/>
              <a:t>(a) Mean annual temperature (line) and annual precipitation (bars) at Barrow, AK with meteorological data from 1981 to 2015 incremented hourly from 2016 to 2085 with changes in </a:t>
            </a:r>
            <a:r>
              <a:rPr lang="en-US" i="1" dirty="0"/>
              <a:t>T</a:t>
            </a:r>
            <a:r>
              <a:rPr lang="en-US" baseline="-25000" dirty="0"/>
              <a:t>a </a:t>
            </a:r>
            <a:r>
              <a:rPr lang="en-US" dirty="0"/>
              <a:t>, </a:t>
            </a:r>
            <a:r>
              <a:rPr lang="en-US" i="1" dirty="0"/>
              <a:t>C</a:t>
            </a:r>
            <a:r>
              <a:rPr lang="en-US" baseline="-25000" dirty="0"/>
              <a:t>a</a:t>
            </a:r>
            <a:r>
              <a:rPr lang="en-US" dirty="0"/>
              <a:t> and precipitation (+</a:t>
            </a:r>
            <a:r>
              <a:rPr lang="en-US" i="1" dirty="0"/>
              <a:t>T</a:t>
            </a:r>
            <a:r>
              <a:rPr lang="en-US" baseline="-25000" dirty="0"/>
              <a:t>a </a:t>
            </a:r>
            <a:r>
              <a:rPr lang="en-US" dirty="0"/>
              <a:t>+</a:t>
            </a:r>
            <a:r>
              <a:rPr lang="en-US" i="1" dirty="0"/>
              <a:t>C</a:t>
            </a:r>
            <a:r>
              <a:rPr lang="en-US" baseline="-25000" dirty="0"/>
              <a:t>a</a:t>
            </a:r>
            <a:r>
              <a:rPr lang="en-US" dirty="0"/>
              <a:t> +</a:t>
            </a:r>
            <a:r>
              <a:rPr lang="en-US" i="1" dirty="0"/>
              <a:t>P</a:t>
            </a:r>
            <a:r>
              <a:rPr lang="en-US" dirty="0"/>
              <a:t>), and active layer depth (ALD) modelled on 31 August in troughs, rims and centers of the (b) LCP and (c) FCP.</a:t>
            </a:r>
          </a:p>
        </p:txBody>
      </p:sp>
      <p:sp>
        <p:nvSpPr>
          <p:cNvPr id="6" name="TextBox 5"/>
          <p:cNvSpPr txBox="1"/>
          <p:nvPr/>
        </p:nvSpPr>
        <p:spPr>
          <a:xfrm>
            <a:off x="7239000" y="2819400"/>
            <a:ext cx="1752601" cy="1754326"/>
          </a:xfrm>
          <a:prstGeom prst="rect">
            <a:avLst/>
          </a:prstGeom>
          <a:noFill/>
        </p:spPr>
        <p:txBody>
          <a:bodyPr wrap="square" rtlCol="0">
            <a:spAutoFit/>
          </a:bodyPr>
          <a:lstStyle/>
          <a:p>
            <a:r>
              <a:rPr lang="en-US" dirty="0" smtClean="0"/>
              <a:t>deviations from baseline run attributed to changes in C</a:t>
            </a:r>
            <a:r>
              <a:rPr lang="en-US" baseline="-25000" dirty="0" smtClean="0"/>
              <a:t>a</a:t>
            </a:r>
            <a:r>
              <a:rPr lang="en-US" dirty="0" smtClean="0"/>
              <a:t>, T</a:t>
            </a:r>
            <a:r>
              <a:rPr lang="en-US" baseline="-25000" dirty="0" smtClean="0"/>
              <a:t>a</a:t>
            </a:r>
            <a:r>
              <a:rPr lang="en-US" dirty="0" smtClean="0"/>
              <a:t> and precipitation </a:t>
            </a:r>
            <a:endParaRPr lang="en-US" dirty="0"/>
          </a:p>
        </p:txBody>
      </p:sp>
      <p:grpSp>
        <p:nvGrpSpPr>
          <p:cNvPr id="12" name="Group 11"/>
          <p:cNvGrpSpPr/>
          <p:nvPr/>
        </p:nvGrpSpPr>
        <p:grpSpPr>
          <a:xfrm>
            <a:off x="4953000" y="685800"/>
            <a:ext cx="4093084" cy="2057400"/>
            <a:chOff x="4953000" y="685800"/>
            <a:chExt cx="4093084" cy="2057400"/>
          </a:xfrm>
        </p:grpSpPr>
        <p:cxnSp>
          <p:nvCxnSpPr>
            <p:cNvPr id="8" name="Straight Arrow Connector 7"/>
            <p:cNvCxnSpPr/>
            <p:nvPr/>
          </p:nvCxnSpPr>
          <p:spPr>
            <a:xfrm flipV="1">
              <a:off x="4953000" y="685800"/>
              <a:ext cx="1981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953000" y="2286000"/>
              <a:ext cx="1981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0" y="2057400"/>
              <a:ext cx="1654684" cy="646331"/>
            </a:xfrm>
            <a:prstGeom prst="rect">
              <a:avLst/>
            </a:prstGeom>
            <a:noFill/>
          </p:spPr>
          <p:txBody>
            <a:bodyPr wrap="none" rtlCol="0">
              <a:spAutoFit/>
            </a:bodyPr>
            <a:lstStyle/>
            <a:p>
              <a:r>
                <a:rPr lang="en-US" dirty="0" smtClean="0"/>
                <a:t>increasing </a:t>
              </a:r>
              <a:r>
                <a:rPr lang="en-US" i="1" dirty="0" smtClean="0"/>
                <a:t>T</a:t>
              </a:r>
              <a:r>
                <a:rPr lang="en-US" baseline="-25000" dirty="0" smtClean="0"/>
                <a:t>a</a:t>
              </a:r>
              <a:r>
                <a:rPr lang="en-US" dirty="0" smtClean="0"/>
                <a:t>, </a:t>
              </a:r>
              <a:r>
                <a:rPr lang="en-US" i="1" dirty="0" smtClean="0"/>
                <a:t>P</a:t>
              </a:r>
              <a:r>
                <a:rPr lang="en-US" dirty="0" smtClean="0"/>
                <a:t>,</a:t>
              </a:r>
            </a:p>
            <a:p>
              <a:r>
                <a:rPr lang="en-US" dirty="0" smtClean="0"/>
                <a:t>increasing ALD</a:t>
              </a:r>
              <a:endParaRPr lang="en-US" dirty="0"/>
            </a:p>
          </p:txBody>
        </p:sp>
      </p:grpSp>
    </p:spTree>
    <p:extLst>
      <p:ext uri="{BB962C8B-B14F-4D97-AF65-F5344CB8AC3E}">
        <p14:creationId xmlns:p14="http://schemas.microsoft.com/office/powerpoint/2010/main" val="250551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82A8AB-D983-4D03-B021-88E28EB9E4B6}" type="slidenum">
              <a:rPr lang="en-US" smtClean="0"/>
              <a:t>12</a:t>
            </a:fld>
            <a:endParaRPr lang="en-US"/>
          </a:p>
        </p:txBody>
      </p:sp>
      <p:sp>
        <p:nvSpPr>
          <p:cNvPr id="3" name="TextBox 2"/>
          <p:cNvSpPr txBox="1"/>
          <p:nvPr/>
        </p:nvSpPr>
        <p:spPr>
          <a:xfrm>
            <a:off x="219075" y="5562600"/>
            <a:ext cx="8763000" cy="1200329"/>
          </a:xfrm>
          <a:prstGeom prst="rect">
            <a:avLst/>
          </a:prstGeom>
          <a:noFill/>
        </p:spPr>
        <p:txBody>
          <a:bodyPr wrap="square" rtlCol="0">
            <a:spAutoFit/>
          </a:bodyPr>
          <a:lstStyle/>
          <a:p>
            <a:r>
              <a:rPr lang="en-US" dirty="0"/>
              <a:t>(a) Mean annual temperature (line) and annual precipitation (bars) at Barrow, AK from 1981 to 2015 used in the baseline run from 2016 to 2050 and from 2051 to 2085, and annual CH</a:t>
            </a:r>
            <a:r>
              <a:rPr lang="en-US" baseline="-25000" dirty="0"/>
              <a:t>4</a:t>
            </a:r>
            <a:r>
              <a:rPr lang="en-US" dirty="0"/>
              <a:t> emissions modelled in troughs, rims and centers of the (b) LCP and (c) FCP. Faint lines indicate standard deviation of values modelled for all grid cells in each feature. </a:t>
            </a:r>
          </a:p>
        </p:txBody>
      </p:sp>
      <p:sp>
        <p:nvSpPr>
          <p:cNvPr id="5" name="TextBox 4"/>
          <p:cNvSpPr txBox="1"/>
          <p:nvPr/>
        </p:nvSpPr>
        <p:spPr>
          <a:xfrm>
            <a:off x="7239000" y="1828800"/>
            <a:ext cx="1600200" cy="2031325"/>
          </a:xfrm>
          <a:prstGeom prst="rect">
            <a:avLst/>
          </a:prstGeom>
          <a:noFill/>
        </p:spPr>
        <p:txBody>
          <a:bodyPr wrap="square" rtlCol="0">
            <a:spAutoFit/>
          </a:bodyPr>
          <a:lstStyle/>
          <a:p>
            <a:r>
              <a:rPr lang="en-US" dirty="0" smtClean="0"/>
              <a:t>2</a:t>
            </a:r>
            <a:r>
              <a:rPr lang="en-US" baseline="30000" dirty="0" smtClean="0"/>
              <a:t>nd</a:t>
            </a:r>
            <a:r>
              <a:rPr lang="en-US" dirty="0" smtClean="0"/>
              <a:t> cycle repeats 1</a:t>
            </a:r>
            <a:r>
              <a:rPr lang="en-US" baseline="30000" dirty="0" smtClean="0"/>
              <a:t>st</a:t>
            </a:r>
            <a:r>
              <a:rPr lang="en-US" dirty="0" smtClean="0"/>
              <a:t> cycle, indicating long-term stability in baseline run</a:t>
            </a:r>
            <a:endParaRPr lang="en-US" dirty="0"/>
          </a:p>
        </p:txBody>
      </p:sp>
      <p:grpSp>
        <p:nvGrpSpPr>
          <p:cNvPr id="8" name="Group 7"/>
          <p:cNvGrpSpPr/>
          <p:nvPr/>
        </p:nvGrpSpPr>
        <p:grpSpPr>
          <a:xfrm>
            <a:off x="5410200" y="3886200"/>
            <a:ext cx="3571875" cy="1382018"/>
            <a:chOff x="5410200" y="3886200"/>
            <a:chExt cx="3571875" cy="1382018"/>
          </a:xfrm>
        </p:grpSpPr>
        <p:sp>
          <p:nvSpPr>
            <p:cNvPr id="4" name="TextBox 3"/>
            <p:cNvSpPr txBox="1"/>
            <p:nvPr/>
          </p:nvSpPr>
          <p:spPr>
            <a:xfrm>
              <a:off x="7315200" y="4191000"/>
              <a:ext cx="1666875" cy="1077218"/>
            </a:xfrm>
            <a:prstGeom prst="rect">
              <a:avLst/>
            </a:prstGeom>
            <a:noFill/>
          </p:spPr>
          <p:txBody>
            <a:bodyPr wrap="square" rtlCol="0">
              <a:spAutoFit/>
            </a:bodyPr>
            <a:lstStyle/>
            <a:p>
              <a:r>
                <a:rPr lang="en-US" sz="1600" dirty="0" smtClean="0"/>
                <a:t>greater emissions from lower landscape positions</a:t>
              </a:r>
              <a:endParaRPr lang="en-US" sz="1600" dirty="0"/>
            </a:p>
          </p:txBody>
        </p:sp>
        <p:cxnSp>
          <p:nvCxnSpPr>
            <p:cNvPr id="7" name="Straight Arrow Connector 6"/>
            <p:cNvCxnSpPr/>
            <p:nvPr/>
          </p:nvCxnSpPr>
          <p:spPr>
            <a:xfrm flipH="1" flipV="1">
              <a:off x="5410200" y="3886200"/>
              <a:ext cx="19050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932115077"/>
              </p:ext>
            </p:extLst>
          </p:nvPr>
        </p:nvGraphicFramePr>
        <p:xfrm>
          <a:off x="1754505" y="186987"/>
          <a:ext cx="5476875" cy="5314950"/>
        </p:xfrm>
        <a:graphic>
          <a:graphicData uri="http://schemas.openxmlformats.org/presentationml/2006/ole">
            <mc:AlternateContent xmlns:mc="http://schemas.openxmlformats.org/markup-compatibility/2006">
              <mc:Choice xmlns:v="urn:schemas-microsoft-com:vml" Requires="v">
                <p:oleObj spid="_x0000_s41988" name="Graph" r:id="rId3" imgW="4934902" imgH="4790313" progId="Origin50.Graph">
                  <p:embed/>
                </p:oleObj>
              </mc:Choice>
              <mc:Fallback>
                <p:oleObj name="Graph" r:id="rId3" imgW="4934902" imgH="4790313"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505" y="186987"/>
                        <a:ext cx="5476875" cy="5314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4728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82A8AB-D983-4D03-B021-88E28EB9E4B6}" type="slidenum">
              <a:rPr lang="en-US" smtClean="0"/>
              <a:t>13</a:t>
            </a:fld>
            <a:endParaRPr lang="en-US"/>
          </a:p>
        </p:txBody>
      </p:sp>
      <p:sp>
        <p:nvSpPr>
          <p:cNvPr id="5" name="TextBox 4"/>
          <p:cNvSpPr txBox="1"/>
          <p:nvPr/>
        </p:nvSpPr>
        <p:spPr>
          <a:xfrm>
            <a:off x="152400" y="5486400"/>
            <a:ext cx="8763000" cy="1200329"/>
          </a:xfrm>
          <a:prstGeom prst="rect">
            <a:avLst/>
          </a:prstGeom>
          <a:noFill/>
        </p:spPr>
        <p:txBody>
          <a:bodyPr wrap="square" rtlCol="0">
            <a:spAutoFit/>
          </a:bodyPr>
          <a:lstStyle/>
          <a:p>
            <a:r>
              <a:rPr lang="en-US" dirty="0" smtClean="0"/>
              <a:t>(</a:t>
            </a:r>
            <a:r>
              <a:rPr lang="en-US" dirty="0"/>
              <a:t>a) Mean annual temperature (line) and annual precipitation (bars) at Barrow, AK with meteorological data from 1981 to 2015 incremented hourly from 2016 to 2085 with +</a:t>
            </a:r>
            <a:r>
              <a:rPr lang="en-US" i="1" dirty="0"/>
              <a:t>T</a:t>
            </a:r>
            <a:r>
              <a:rPr lang="en-US" baseline="-25000" dirty="0"/>
              <a:t>a </a:t>
            </a:r>
            <a:r>
              <a:rPr lang="en-US" dirty="0"/>
              <a:t>+</a:t>
            </a:r>
            <a:r>
              <a:rPr lang="en-US" i="1" dirty="0"/>
              <a:t>C</a:t>
            </a:r>
            <a:r>
              <a:rPr lang="en-US" baseline="-25000" dirty="0"/>
              <a:t>a</a:t>
            </a:r>
            <a:r>
              <a:rPr lang="en-US" dirty="0"/>
              <a:t> +</a:t>
            </a:r>
            <a:r>
              <a:rPr lang="en-US" i="1" dirty="0"/>
              <a:t>P</a:t>
            </a:r>
            <a:r>
              <a:rPr lang="en-US" dirty="0"/>
              <a:t> (see Table 2 in Grant et al., submitted), and annual CH</a:t>
            </a:r>
            <a:r>
              <a:rPr lang="en-US" baseline="-25000" dirty="0"/>
              <a:t>4</a:t>
            </a:r>
            <a:r>
              <a:rPr lang="en-US" dirty="0"/>
              <a:t> emissions modelled in troughs, rims and centers of the (b) LCP and (c) FCP. </a:t>
            </a:r>
          </a:p>
        </p:txBody>
      </p:sp>
      <p:sp>
        <p:nvSpPr>
          <p:cNvPr id="7" name="TextBox 6"/>
          <p:cNvSpPr txBox="1"/>
          <p:nvPr/>
        </p:nvSpPr>
        <p:spPr>
          <a:xfrm>
            <a:off x="7239000" y="2819400"/>
            <a:ext cx="1752601" cy="1754326"/>
          </a:xfrm>
          <a:prstGeom prst="rect">
            <a:avLst/>
          </a:prstGeom>
          <a:noFill/>
        </p:spPr>
        <p:txBody>
          <a:bodyPr wrap="square" rtlCol="0">
            <a:spAutoFit/>
          </a:bodyPr>
          <a:lstStyle/>
          <a:p>
            <a:r>
              <a:rPr lang="en-US" dirty="0" smtClean="0"/>
              <a:t>deviations from baseline run attributed to changes in C</a:t>
            </a:r>
            <a:r>
              <a:rPr lang="en-US" baseline="-25000" dirty="0" smtClean="0"/>
              <a:t>a</a:t>
            </a:r>
            <a:r>
              <a:rPr lang="en-US" dirty="0" smtClean="0"/>
              <a:t>, T</a:t>
            </a:r>
            <a:r>
              <a:rPr lang="en-US" baseline="-25000" dirty="0" smtClean="0"/>
              <a:t>a</a:t>
            </a:r>
            <a:r>
              <a:rPr lang="en-US" dirty="0" smtClean="0"/>
              <a:t> and precipitation </a:t>
            </a:r>
            <a:endParaRPr 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20157388"/>
              </p:ext>
            </p:extLst>
          </p:nvPr>
        </p:nvGraphicFramePr>
        <p:xfrm>
          <a:off x="1600200" y="108585"/>
          <a:ext cx="5476875" cy="5362575"/>
        </p:xfrm>
        <a:graphic>
          <a:graphicData uri="http://schemas.openxmlformats.org/presentationml/2006/ole">
            <mc:AlternateContent xmlns:mc="http://schemas.openxmlformats.org/markup-compatibility/2006">
              <mc:Choice xmlns:v="urn:schemas-microsoft-com:vml" Requires="v">
                <p:oleObj spid="_x0000_s43012" name="Graph" r:id="rId3" imgW="4749165" imgH="4650581" progId="Origin50.Graph">
                  <p:embed/>
                </p:oleObj>
              </mc:Choice>
              <mc:Fallback>
                <p:oleObj name="Graph" r:id="rId3" imgW="4749165" imgH="4650581"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08585"/>
                        <a:ext cx="5476875" cy="536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8486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82A8AB-D983-4D03-B021-88E28EB9E4B6}" type="slidenum">
              <a:rPr lang="en-US" smtClean="0"/>
              <a:t>14</a:t>
            </a:fld>
            <a:endParaRPr lang="en-US"/>
          </a:p>
        </p:txBody>
      </p:sp>
      <p:sp>
        <p:nvSpPr>
          <p:cNvPr id="6" name="Rectangle 5"/>
          <p:cNvSpPr/>
          <p:nvPr/>
        </p:nvSpPr>
        <p:spPr>
          <a:xfrm>
            <a:off x="570706" y="5562600"/>
            <a:ext cx="8001000" cy="923330"/>
          </a:xfrm>
          <a:prstGeom prst="rect">
            <a:avLst/>
          </a:prstGeom>
        </p:spPr>
        <p:txBody>
          <a:bodyPr wrap="square">
            <a:spAutoFit/>
          </a:bodyPr>
          <a:lstStyle/>
          <a:p>
            <a:r>
              <a:rPr lang="en-US" dirty="0"/>
              <a:t>Annual net CO</a:t>
            </a:r>
            <a:r>
              <a:rPr lang="en-US" baseline="-25000" dirty="0"/>
              <a:t>2</a:t>
            </a:r>
            <a:r>
              <a:rPr lang="en-US" dirty="0"/>
              <a:t> exchange modelled in troughs, rims and centers of the (</a:t>
            </a:r>
            <a:r>
              <a:rPr lang="en-US" dirty="0" err="1"/>
              <a:t>a,c,e</a:t>
            </a:r>
            <a:r>
              <a:rPr lang="en-US" dirty="0"/>
              <a:t>) LCP and (</a:t>
            </a:r>
            <a:r>
              <a:rPr lang="en-US" dirty="0" err="1"/>
              <a:t>b,d,f</a:t>
            </a:r>
            <a:r>
              <a:rPr lang="en-US" dirty="0"/>
              <a:t>) FCP at BEO from 2016 to 2085 with meteorological data from 1981 to 2015 (baseline) and with these data  incremented hourly with +</a:t>
            </a:r>
            <a:r>
              <a:rPr lang="en-US" i="1" dirty="0"/>
              <a:t>T</a:t>
            </a:r>
            <a:r>
              <a:rPr lang="en-US" baseline="-25000" dirty="0"/>
              <a:t>a </a:t>
            </a:r>
            <a:r>
              <a:rPr lang="en-US" dirty="0"/>
              <a:t>+</a:t>
            </a:r>
            <a:r>
              <a:rPr lang="en-US" i="1" dirty="0"/>
              <a:t>C</a:t>
            </a:r>
            <a:r>
              <a:rPr lang="en-US" baseline="-25000" dirty="0"/>
              <a:t>a</a:t>
            </a:r>
            <a:r>
              <a:rPr lang="en-US" dirty="0"/>
              <a:t> +</a:t>
            </a:r>
            <a:r>
              <a:rPr lang="en-US" i="1" dirty="0" smtClean="0"/>
              <a:t>P</a:t>
            </a:r>
            <a:r>
              <a:rPr lang="en-US" dirty="0" smtClean="0"/>
              <a:t>.</a:t>
            </a:r>
            <a:endParaRPr lang="en-US" dirty="0"/>
          </a:p>
        </p:txBody>
      </p:sp>
      <p:sp>
        <p:nvSpPr>
          <p:cNvPr id="7" name="TextBox 6"/>
          <p:cNvSpPr txBox="1"/>
          <p:nvPr/>
        </p:nvSpPr>
        <p:spPr>
          <a:xfrm>
            <a:off x="8076405" y="76200"/>
            <a:ext cx="1067595" cy="3046988"/>
          </a:xfrm>
          <a:prstGeom prst="rect">
            <a:avLst/>
          </a:prstGeom>
          <a:noFill/>
        </p:spPr>
        <p:txBody>
          <a:bodyPr wrap="square" rtlCol="0">
            <a:spAutoFit/>
          </a:bodyPr>
          <a:lstStyle/>
          <a:p>
            <a:r>
              <a:rPr lang="en-US" sz="1600" dirty="0" smtClean="0"/>
              <a:t>variable increases in net C uptake do not offset increases in CH</a:t>
            </a:r>
            <a:r>
              <a:rPr lang="en-US" sz="1600" baseline="-25000" dirty="0" smtClean="0"/>
              <a:t>4</a:t>
            </a:r>
            <a:r>
              <a:rPr lang="en-US" sz="1600" dirty="0" smtClean="0"/>
              <a:t> emissions with RCP 8.5 climate change</a:t>
            </a:r>
            <a:endParaRPr lang="en-US" sz="1600"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37653523"/>
              </p:ext>
            </p:extLst>
          </p:nvPr>
        </p:nvGraphicFramePr>
        <p:xfrm>
          <a:off x="-228600" y="0"/>
          <a:ext cx="8991756" cy="5562600"/>
        </p:xfrm>
        <a:graphic>
          <a:graphicData uri="http://schemas.openxmlformats.org/presentationml/2006/ole">
            <mc:AlternateContent xmlns:mc="http://schemas.openxmlformats.org/markup-compatibility/2006">
              <mc:Choice xmlns:v="urn:schemas-microsoft-com:vml" Requires="v">
                <p:oleObj spid="_x0000_s44036" name="Graph" r:id="rId3" imgW="2930942" imgH="2243700" progId="Origin50.Graph">
                  <p:embed/>
                </p:oleObj>
              </mc:Choice>
              <mc:Fallback>
                <p:oleObj name="Graph" r:id="rId3" imgW="2930942" imgH="2243700"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8991756" cy="5562600"/>
                      </a:xfrm>
                      <a:prstGeom prst="rect">
                        <a:avLst/>
                      </a:prstGeom>
                      <a:noFill/>
                    </p:spPr>
                  </p:pic>
                </p:oleObj>
              </mc:Fallback>
            </mc:AlternateContent>
          </a:graphicData>
        </a:graphic>
      </p:graphicFrame>
    </p:spTree>
    <p:extLst>
      <p:ext uri="{BB962C8B-B14F-4D97-AF65-F5344CB8AC3E}">
        <p14:creationId xmlns:p14="http://schemas.microsoft.com/office/powerpoint/2010/main" val="171869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82A8AB-D983-4D03-B021-88E28EB9E4B6}" type="slidenum">
              <a:rPr lang="en-US" smtClean="0"/>
              <a:t>15</a:t>
            </a:fld>
            <a:endParaRPr lang="en-US"/>
          </a:p>
        </p:txBody>
      </p:sp>
      <p:sp>
        <p:nvSpPr>
          <p:cNvPr id="6" name="Rectangle 5"/>
          <p:cNvSpPr/>
          <p:nvPr/>
        </p:nvSpPr>
        <p:spPr>
          <a:xfrm>
            <a:off x="685800" y="-356651"/>
            <a:ext cx="8001000" cy="6124754"/>
          </a:xfrm>
          <a:prstGeom prst="rect">
            <a:avLst/>
          </a:prstGeom>
        </p:spPr>
        <p:txBody>
          <a:bodyPr wrap="square">
            <a:spAutoFit/>
          </a:bodyPr>
          <a:lstStyle/>
          <a:p>
            <a:endParaRPr lang="en-US" b="1" dirty="0"/>
          </a:p>
          <a:p>
            <a:endParaRPr lang="en-US" dirty="0" smtClean="0"/>
          </a:p>
          <a:p>
            <a:pPr algn="ctr"/>
            <a:r>
              <a:rPr lang="en-US" sz="3200" b="1" dirty="0" smtClean="0"/>
              <a:t>Summary</a:t>
            </a:r>
            <a:endParaRPr lang="en-US" sz="3200" b="1" dirty="0"/>
          </a:p>
          <a:p>
            <a:endParaRPr lang="en-US" dirty="0" smtClean="0"/>
          </a:p>
          <a:p>
            <a:r>
              <a:rPr lang="en-US" dirty="0" smtClean="0"/>
              <a:t>RCP </a:t>
            </a:r>
            <a:r>
              <a:rPr lang="en-US" dirty="0"/>
              <a:t>8.5 climate change from 2015 to 2085 increased NPP from 50–150 g C m</a:t>
            </a:r>
            <a:r>
              <a:rPr lang="en-US" baseline="30000" dirty="0"/>
              <a:t>−2</a:t>
            </a:r>
            <a:r>
              <a:rPr lang="en-US" dirty="0"/>
              <a:t> y</a:t>
            </a:r>
            <a:r>
              <a:rPr lang="en-US" baseline="30000" dirty="0"/>
              <a:t>−1</a:t>
            </a:r>
            <a:r>
              <a:rPr lang="en-US" dirty="0"/>
              <a:t> under current climate, consistent with current biometric estimates, to 200–250 g C m</a:t>
            </a:r>
            <a:r>
              <a:rPr lang="en-US" baseline="30000" dirty="0"/>
              <a:t>−2</a:t>
            </a:r>
            <a:r>
              <a:rPr lang="en-US" dirty="0"/>
              <a:t> y</a:t>
            </a:r>
            <a:r>
              <a:rPr lang="en-US" baseline="30000" dirty="0"/>
              <a:t>−1</a:t>
            </a:r>
            <a:r>
              <a:rPr lang="en-US" dirty="0"/>
              <a:t> after 70 years of climate change</a:t>
            </a:r>
            <a:r>
              <a:rPr lang="en-US" dirty="0" smtClean="0"/>
              <a:t>.</a:t>
            </a:r>
          </a:p>
          <a:p>
            <a:endParaRPr lang="en-US" dirty="0"/>
          </a:p>
          <a:p>
            <a:r>
              <a:rPr lang="en-US" dirty="0"/>
              <a:t>Concurrent increases in heterotrophic respiration (</a:t>
            </a:r>
            <a:r>
              <a:rPr lang="en-US" i="1" dirty="0"/>
              <a:t>R</a:t>
            </a:r>
            <a:r>
              <a:rPr lang="en-US" baseline="-25000" dirty="0"/>
              <a:t>h</a:t>
            </a:r>
            <a:r>
              <a:rPr lang="en-US" dirty="0"/>
              <a:t>) were slightly smaller, so that net CO</a:t>
            </a:r>
            <a:r>
              <a:rPr lang="en-US" baseline="-25000" dirty="0"/>
              <a:t>2</a:t>
            </a:r>
            <a:r>
              <a:rPr lang="en-US" dirty="0"/>
              <a:t> exchange rose from values of −25 (net emission) to +50 (net uptake) g C m</a:t>
            </a:r>
            <a:r>
              <a:rPr lang="en-US" baseline="30000" dirty="0"/>
              <a:t>−2</a:t>
            </a:r>
            <a:r>
              <a:rPr lang="en-US" dirty="0"/>
              <a:t> y</a:t>
            </a:r>
            <a:r>
              <a:rPr lang="en-US" baseline="30000" dirty="0"/>
              <a:t>−1</a:t>
            </a:r>
            <a:r>
              <a:rPr lang="en-US" dirty="0"/>
              <a:t> under current climate to ones of −10 to +65 g C m</a:t>
            </a:r>
            <a:r>
              <a:rPr lang="en-US" baseline="30000" dirty="0"/>
              <a:t>−2</a:t>
            </a:r>
            <a:r>
              <a:rPr lang="en-US" dirty="0"/>
              <a:t> y</a:t>
            </a:r>
            <a:r>
              <a:rPr lang="en-US" baseline="30000" dirty="0"/>
              <a:t>−1</a:t>
            </a:r>
            <a:r>
              <a:rPr lang="en-US" dirty="0"/>
              <a:t> after 70 years of climate change</a:t>
            </a:r>
            <a:r>
              <a:rPr lang="en-US" dirty="0" smtClean="0"/>
              <a:t>.</a:t>
            </a:r>
          </a:p>
          <a:p>
            <a:endParaRPr lang="en-US" dirty="0"/>
          </a:p>
          <a:p>
            <a:r>
              <a:rPr lang="en-US" dirty="0"/>
              <a:t>Increases in net CO</a:t>
            </a:r>
            <a:r>
              <a:rPr lang="en-US" baseline="-25000" dirty="0"/>
              <a:t>2</a:t>
            </a:r>
            <a:r>
              <a:rPr lang="en-US" dirty="0"/>
              <a:t> uptake were </a:t>
            </a:r>
            <a:r>
              <a:rPr lang="en-US" dirty="0" smtClean="0"/>
              <a:t>offset </a:t>
            </a:r>
            <a:r>
              <a:rPr lang="en-US" dirty="0"/>
              <a:t>by increases in CH</a:t>
            </a:r>
            <a:r>
              <a:rPr lang="en-US" baseline="-25000" dirty="0"/>
              <a:t>4</a:t>
            </a:r>
            <a:r>
              <a:rPr lang="en-US" dirty="0"/>
              <a:t> emissions from 0–6 g C m</a:t>
            </a:r>
            <a:r>
              <a:rPr lang="en-US" baseline="30000" dirty="0"/>
              <a:t>−2</a:t>
            </a:r>
            <a:r>
              <a:rPr lang="en-US" dirty="0"/>
              <a:t> y</a:t>
            </a:r>
            <a:r>
              <a:rPr lang="en-US" baseline="30000" dirty="0"/>
              <a:t>−1</a:t>
            </a:r>
            <a:r>
              <a:rPr lang="en-US" dirty="0"/>
              <a:t> under current climate to 1–20 g C m</a:t>
            </a:r>
            <a:r>
              <a:rPr lang="en-US" baseline="30000" dirty="0"/>
              <a:t>−2</a:t>
            </a:r>
            <a:r>
              <a:rPr lang="en-US" dirty="0"/>
              <a:t> y</a:t>
            </a:r>
            <a:r>
              <a:rPr lang="en-US" baseline="30000" dirty="0"/>
              <a:t>−1</a:t>
            </a:r>
            <a:r>
              <a:rPr lang="en-US" dirty="0"/>
              <a:t> after 70 years of climate change, reducing gains in NEP</a:t>
            </a:r>
            <a:r>
              <a:rPr lang="en-US" dirty="0" smtClean="0"/>
              <a:t>.</a:t>
            </a:r>
          </a:p>
          <a:p>
            <a:endParaRPr lang="en-US" dirty="0"/>
          </a:p>
          <a:p>
            <a:r>
              <a:rPr lang="en-US" dirty="0"/>
              <a:t>These increases in net CO</a:t>
            </a:r>
            <a:r>
              <a:rPr lang="en-US" baseline="-25000" dirty="0"/>
              <a:t>2</a:t>
            </a:r>
            <a:r>
              <a:rPr lang="en-US" dirty="0"/>
              <a:t> uptake and CH</a:t>
            </a:r>
            <a:r>
              <a:rPr lang="en-US" baseline="-25000" dirty="0"/>
              <a:t>4</a:t>
            </a:r>
            <a:r>
              <a:rPr lang="en-US" dirty="0"/>
              <a:t> emissions were modeled with an external WTD that was assumed not to change with climate. Both these increases were smaller if boundary conditions were gradually altered to increase landscape drainage and thereby increase WTD during model runs with climate change.</a:t>
            </a:r>
          </a:p>
        </p:txBody>
      </p:sp>
    </p:spTree>
    <p:extLst>
      <p:ext uri="{BB962C8B-B14F-4D97-AF65-F5344CB8AC3E}">
        <p14:creationId xmlns:p14="http://schemas.microsoft.com/office/powerpoint/2010/main" val="336060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1000"/>
                                        <p:tgtEl>
                                          <p:spTgt spid="6">
                                            <p:txEl>
                                              <p:pRg st="4" end="4"/>
                                            </p:txEl>
                                          </p:spTgt>
                                        </p:tgtEl>
                                      </p:cBhvr>
                                    </p:animEffect>
                                    <p:anim calcmode="lin" valueType="num">
                                      <p:cBhvr>
                                        <p:cTn id="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6" end="6"/>
                                            </p:txEl>
                                          </p:spTgt>
                                        </p:tgtEl>
                                        <p:attrNameLst>
                                          <p:attrName>style.visibility</p:attrName>
                                        </p:attrNameLst>
                                      </p:cBhvr>
                                      <p:to>
                                        <p:strVal val="visible"/>
                                      </p:to>
                                    </p:set>
                                    <p:animEffect transition="in" filter="fade">
                                      <p:cBhvr>
                                        <p:cTn id="14" dur="1000"/>
                                        <p:tgtEl>
                                          <p:spTgt spid="6">
                                            <p:txEl>
                                              <p:pRg st="6" end="6"/>
                                            </p:txEl>
                                          </p:spTgt>
                                        </p:tgtEl>
                                      </p:cBhvr>
                                    </p:animEffect>
                                    <p:anim calcmode="lin" valueType="num">
                                      <p:cBhvr>
                                        <p:cTn id="1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animEffect transition="in" filter="fade">
                                      <p:cBhvr>
                                        <p:cTn id="21" dur="1000"/>
                                        <p:tgtEl>
                                          <p:spTgt spid="6">
                                            <p:txEl>
                                              <p:pRg st="8" end="8"/>
                                            </p:txEl>
                                          </p:spTgt>
                                        </p:tgtEl>
                                      </p:cBhvr>
                                    </p:animEffect>
                                    <p:anim calcmode="lin" valueType="num">
                                      <p:cBhvr>
                                        <p:cTn id="22"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0" end="10"/>
                                            </p:txEl>
                                          </p:spTgt>
                                        </p:tgtEl>
                                        <p:attrNameLst>
                                          <p:attrName>style.visibility</p:attrName>
                                        </p:attrNameLst>
                                      </p:cBhvr>
                                      <p:to>
                                        <p:strVal val="visible"/>
                                      </p:to>
                                    </p:set>
                                    <p:animEffect transition="in" filter="fade">
                                      <p:cBhvr>
                                        <p:cTn id="28" dur="1000"/>
                                        <p:tgtEl>
                                          <p:spTgt spid="6">
                                            <p:txEl>
                                              <p:pRg st="10" end="10"/>
                                            </p:txEl>
                                          </p:spTgt>
                                        </p:tgtEl>
                                      </p:cBhvr>
                                    </p:animEffect>
                                    <p:anim calcmode="lin" valueType="num">
                                      <p:cBhvr>
                                        <p:cTn id="29"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42900" y="2438400"/>
            <a:ext cx="8458200" cy="1470025"/>
          </a:xfrm>
        </p:spPr>
        <p:txBody>
          <a:bodyPr>
            <a:normAutofit fontScale="90000"/>
          </a:bodyPr>
          <a:lstStyle/>
          <a:p>
            <a:r>
              <a:rPr lang="en-US" dirty="0">
                <a:solidFill>
                  <a:srgbClr val="FFFF00"/>
                </a:solidFill>
              </a:rPr>
              <a:t/>
            </a:r>
            <a:br>
              <a:rPr lang="en-US" dirty="0">
                <a:solidFill>
                  <a:srgbClr val="FFFF00"/>
                </a:solidFill>
              </a:rPr>
            </a:br>
            <a:r>
              <a:rPr lang="en-US" b="1" dirty="0" smtClean="0">
                <a:solidFill>
                  <a:srgbClr val="FFFF00"/>
                </a:solidFill>
              </a:rPr>
              <a:t/>
            </a:r>
            <a:br>
              <a:rPr lang="en-US" b="1" dirty="0" smtClean="0">
                <a:solidFill>
                  <a:srgbClr val="FFFF00"/>
                </a:solidFill>
              </a:rPr>
            </a:br>
            <a:r>
              <a:rPr lang="en-US" b="1" dirty="0">
                <a:solidFill>
                  <a:srgbClr val="FFFF00"/>
                </a:solidFill>
              </a:rPr>
              <a:t/>
            </a:r>
            <a:br>
              <a:rPr lang="en-US" b="1" dirty="0">
                <a:solidFill>
                  <a:srgbClr val="FFFF00"/>
                </a:solidFill>
              </a:rPr>
            </a:br>
            <a:r>
              <a:rPr lang="en-US" b="1" dirty="0" smtClean="0">
                <a:solidFill>
                  <a:srgbClr val="FFFF00"/>
                </a:solidFill>
              </a:rPr>
              <a:t/>
            </a:r>
            <a:br>
              <a:rPr lang="en-US" b="1" dirty="0" smtClean="0">
                <a:solidFill>
                  <a:srgbClr val="FFFF00"/>
                </a:solidFill>
              </a:rPr>
            </a:br>
            <a:r>
              <a:rPr lang="en-US" dirty="0"/>
              <a:t/>
            </a:r>
            <a:br>
              <a:rPr lang="en-US" dirty="0"/>
            </a:br>
            <a:endParaRPr lang="en-US" dirty="0">
              <a:solidFill>
                <a:srgbClr val="FFFF00"/>
              </a:solidFill>
            </a:endParaRPr>
          </a:p>
        </p:txBody>
      </p:sp>
      <p:sp>
        <p:nvSpPr>
          <p:cNvPr id="3" name="Slide Number Placeholder 2"/>
          <p:cNvSpPr>
            <a:spLocks noGrp="1"/>
          </p:cNvSpPr>
          <p:nvPr>
            <p:ph type="sldNum" sz="quarter" idx="12"/>
          </p:nvPr>
        </p:nvSpPr>
        <p:spPr/>
        <p:txBody>
          <a:bodyPr/>
          <a:lstStyle/>
          <a:p>
            <a:fld id="{FB82A8AB-D983-4D03-B021-88E28EB9E4B6}" type="slidenum">
              <a:rPr lang="en-US" smtClean="0"/>
              <a:t>16</a:t>
            </a:fld>
            <a:endParaRPr lang="en-US"/>
          </a:p>
        </p:txBody>
      </p:sp>
      <p:sp>
        <p:nvSpPr>
          <p:cNvPr id="7" name="TextBox 6"/>
          <p:cNvSpPr txBox="1"/>
          <p:nvPr/>
        </p:nvSpPr>
        <p:spPr>
          <a:xfrm>
            <a:off x="762000" y="914400"/>
            <a:ext cx="7620000" cy="1077218"/>
          </a:xfrm>
          <a:prstGeom prst="rect">
            <a:avLst/>
          </a:prstGeom>
          <a:noFill/>
        </p:spPr>
        <p:txBody>
          <a:bodyPr wrap="square" rtlCol="0">
            <a:spAutoFit/>
          </a:bodyPr>
          <a:lstStyle/>
          <a:p>
            <a:r>
              <a:rPr lang="en-US" sz="3200" dirty="0" smtClean="0">
                <a:solidFill>
                  <a:srgbClr val="FFFF00"/>
                </a:solidFill>
              </a:rPr>
              <a:t>Large-Scale Applications of </a:t>
            </a:r>
            <a:r>
              <a:rPr lang="en-US" sz="3200" i="1" dirty="0" err="1" smtClean="0">
                <a:solidFill>
                  <a:srgbClr val="FFFF00"/>
                </a:solidFill>
              </a:rPr>
              <a:t>Ecosys</a:t>
            </a:r>
            <a:r>
              <a:rPr lang="en-US" sz="3200" dirty="0" smtClean="0">
                <a:solidFill>
                  <a:srgbClr val="FFFF00"/>
                </a:solidFill>
              </a:rPr>
              <a:t> to Project Climate Change Impacts in Arctic Regions</a:t>
            </a:r>
            <a:endParaRPr lang="en-US" sz="3200" dirty="0">
              <a:solidFill>
                <a:srgbClr val="FFFF00"/>
              </a:solidFill>
            </a:endParaRPr>
          </a:p>
        </p:txBody>
      </p:sp>
      <p:sp>
        <p:nvSpPr>
          <p:cNvPr id="8" name="TextBox 7"/>
          <p:cNvSpPr txBox="1"/>
          <p:nvPr/>
        </p:nvSpPr>
        <p:spPr>
          <a:xfrm>
            <a:off x="685800" y="3276600"/>
            <a:ext cx="7924800" cy="923330"/>
          </a:xfrm>
          <a:prstGeom prst="rect">
            <a:avLst/>
          </a:prstGeom>
          <a:noFill/>
        </p:spPr>
        <p:txBody>
          <a:bodyPr wrap="square" rtlCol="0">
            <a:spAutoFit/>
          </a:bodyPr>
          <a:lstStyle/>
          <a:p>
            <a:r>
              <a:rPr lang="en-US" dirty="0" err="1">
                <a:solidFill>
                  <a:srgbClr val="FFFF00"/>
                </a:solidFill>
              </a:rPr>
              <a:t>Mekonnen</a:t>
            </a:r>
            <a:r>
              <a:rPr lang="en-US" dirty="0">
                <a:solidFill>
                  <a:srgbClr val="FFFF00"/>
                </a:solidFill>
              </a:rPr>
              <a:t>, Z.A., Riley, W.J. and Grant, R.F. 2018. 21st century tundra shrubification will offset respiratory carbon losses across North America tundra. </a:t>
            </a:r>
            <a:r>
              <a:rPr lang="en-US" b="1" i="1" dirty="0">
                <a:solidFill>
                  <a:srgbClr val="FFFF00"/>
                </a:solidFill>
              </a:rPr>
              <a:t>. </a:t>
            </a:r>
            <a:r>
              <a:rPr lang="en-US" i="1" dirty="0">
                <a:solidFill>
                  <a:srgbClr val="FFFF00"/>
                </a:solidFill>
              </a:rPr>
              <a:t>Environmental Research Letters</a:t>
            </a:r>
            <a:r>
              <a:rPr lang="en-US" dirty="0">
                <a:solidFill>
                  <a:srgbClr val="FFFF00"/>
                </a:solidFill>
              </a:rPr>
              <a:t> 13: 054029</a:t>
            </a:r>
          </a:p>
        </p:txBody>
      </p:sp>
      <p:sp>
        <p:nvSpPr>
          <p:cNvPr id="9" name="TextBox 8"/>
          <p:cNvSpPr txBox="1"/>
          <p:nvPr/>
        </p:nvSpPr>
        <p:spPr>
          <a:xfrm>
            <a:off x="723900" y="4419600"/>
            <a:ext cx="7848599" cy="1200329"/>
          </a:xfrm>
          <a:prstGeom prst="rect">
            <a:avLst/>
          </a:prstGeom>
          <a:noFill/>
        </p:spPr>
        <p:txBody>
          <a:bodyPr wrap="square" rtlCol="0">
            <a:spAutoFit/>
          </a:bodyPr>
          <a:lstStyle/>
          <a:p>
            <a:r>
              <a:rPr lang="en-US" dirty="0" err="1">
                <a:solidFill>
                  <a:srgbClr val="FFFF00"/>
                </a:solidFill>
              </a:rPr>
              <a:t>Mekonnen</a:t>
            </a:r>
            <a:r>
              <a:rPr lang="en-US" dirty="0">
                <a:solidFill>
                  <a:srgbClr val="FFFF00"/>
                </a:solidFill>
              </a:rPr>
              <a:t>, Z.A., Riley, W.J. and Grant, R.F. 2018. Accelerated nutrient cycling and increased light competition will lead to 21st century shrub expansion in North American Arctic tundra. </a:t>
            </a:r>
            <a:r>
              <a:rPr lang="en-US" i="1" dirty="0">
                <a:solidFill>
                  <a:srgbClr val="FFFF00"/>
                </a:solidFill>
              </a:rPr>
              <a:t>Journal of Geophysical Research: </a:t>
            </a:r>
            <a:r>
              <a:rPr lang="en-US" i="1" dirty="0" err="1">
                <a:solidFill>
                  <a:srgbClr val="FFFF00"/>
                </a:solidFill>
              </a:rPr>
              <a:t>Biogeosciences</a:t>
            </a:r>
            <a:r>
              <a:rPr lang="en-US" dirty="0">
                <a:solidFill>
                  <a:srgbClr val="FFFF00"/>
                </a:solidFill>
              </a:rPr>
              <a:t> 123: 1683-1701.</a:t>
            </a:r>
          </a:p>
        </p:txBody>
      </p:sp>
    </p:spTree>
    <p:extLst>
      <p:ext uri="{BB962C8B-B14F-4D97-AF65-F5344CB8AC3E}">
        <p14:creationId xmlns:p14="http://schemas.microsoft.com/office/powerpoint/2010/main" val="4143453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82A8AB-D983-4D03-B021-88E28EB9E4B6}" type="slidenum">
              <a:rPr lang="en-US" smtClean="0"/>
              <a:t>17</a:t>
            </a:fld>
            <a:endParaRPr lang="en-US"/>
          </a:p>
        </p:txBody>
      </p:sp>
      <p:pic>
        <p:nvPicPr>
          <p:cNvPr id="3" name="Picture 2" descr="pwd:Users:zelalemmekonnen:Documents:plots:paper1:graphs_1:ALD_2010_final.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5280"/>
            <a:ext cx="3765550" cy="2164080"/>
          </a:xfrm>
          <a:prstGeom prst="rect">
            <a:avLst/>
          </a:prstGeom>
          <a:noFill/>
          <a:ln>
            <a:noFill/>
          </a:ln>
        </p:spPr>
      </p:pic>
      <p:pic>
        <p:nvPicPr>
          <p:cNvPr id="4" name="Picture 3" descr="pwd:Users:zelalemmekonnen:Documents:plots:paper1:graphs_1:ALD_2100_final.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74684"/>
            <a:ext cx="3765550" cy="2164080"/>
          </a:xfrm>
          <a:prstGeom prst="rect">
            <a:avLst/>
          </a:prstGeom>
          <a:noFill/>
          <a:ln>
            <a:noFill/>
          </a:ln>
        </p:spPr>
      </p:pic>
      <p:sp>
        <p:nvSpPr>
          <p:cNvPr id="5" name="TextBox 4"/>
          <p:cNvSpPr txBox="1"/>
          <p:nvPr/>
        </p:nvSpPr>
        <p:spPr>
          <a:xfrm>
            <a:off x="4114800" y="381000"/>
            <a:ext cx="4114800" cy="1754326"/>
          </a:xfrm>
          <a:prstGeom prst="rect">
            <a:avLst/>
          </a:prstGeom>
          <a:noFill/>
        </p:spPr>
        <p:txBody>
          <a:bodyPr wrap="square" rtlCol="0">
            <a:spAutoFit/>
          </a:bodyPr>
          <a:lstStyle/>
          <a:p>
            <a:r>
              <a:rPr lang="en-US" dirty="0"/>
              <a:t>Modeled maximum active layer depth, averaged during (a) 2006 - 2010 vs. (b) 2096 - 2100 across North American tundra </a:t>
            </a:r>
            <a:r>
              <a:rPr lang="en-US" dirty="0" smtClean="0"/>
              <a:t>ecosystem, </a:t>
            </a:r>
            <a:r>
              <a:rPr lang="en-US" dirty="0"/>
              <a:t>and (c) changes in active layer depth (b – a) over the 21</a:t>
            </a:r>
            <a:r>
              <a:rPr lang="en-US" baseline="30000" dirty="0"/>
              <a:t>st</a:t>
            </a:r>
            <a:r>
              <a:rPr lang="en-US" dirty="0"/>
              <a:t> century.</a:t>
            </a:r>
          </a:p>
        </p:txBody>
      </p:sp>
      <p:pic>
        <p:nvPicPr>
          <p:cNvPr id="6" name="Picture 5" descr="pwd:Users:zelalemmekonnen:Documents:Papers:graphs:final_p1:change_ALD.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 y="4746625"/>
            <a:ext cx="3769995" cy="2111375"/>
          </a:xfrm>
          <a:prstGeom prst="rect">
            <a:avLst/>
          </a:prstGeom>
          <a:noFill/>
          <a:ln>
            <a:noFill/>
          </a:ln>
        </p:spPr>
      </p:pic>
      <p:sp>
        <p:nvSpPr>
          <p:cNvPr id="7" name="Text Box 20"/>
          <p:cNvSpPr txBox="1">
            <a:spLocks/>
          </p:cNvSpPr>
          <p:nvPr/>
        </p:nvSpPr>
        <p:spPr>
          <a:xfrm>
            <a:off x="22860" y="381000"/>
            <a:ext cx="2057400" cy="3429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effectLst/>
                <a:ea typeface="MS Mincho"/>
                <a:cs typeface="Times New Roman"/>
              </a:rPr>
              <a:t>(a)</a:t>
            </a:r>
            <a:r>
              <a:rPr lang="en-US" sz="1200" dirty="0">
                <a:effectLst/>
                <a:latin typeface="Times New Roman"/>
                <a:ea typeface="MS Mincho"/>
                <a:cs typeface="Times New Roman"/>
              </a:rPr>
              <a:t> </a:t>
            </a:r>
            <a:r>
              <a:rPr lang="en-US" sz="1200" dirty="0" smtClean="0">
                <a:effectLst/>
                <a:ea typeface="MS Mincho"/>
                <a:cs typeface="Times New Roman"/>
              </a:rPr>
              <a:t>2006 </a:t>
            </a:r>
            <a:r>
              <a:rPr lang="en-US" sz="1200" dirty="0">
                <a:effectLst/>
                <a:ea typeface="MS Mincho"/>
                <a:cs typeface="Times New Roman"/>
              </a:rPr>
              <a:t>– </a:t>
            </a:r>
            <a:r>
              <a:rPr lang="en-US" sz="1200" dirty="0" smtClean="0">
                <a:effectLst/>
                <a:ea typeface="MS Mincho"/>
                <a:cs typeface="Times New Roman"/>
              </a:rPr>
              <a:t>2010</a:t>
            </a:r>
            <a:endParaRPr lang="en-US" sz="1200" dirty="0">
              <a:effectLst/>
              <a:ea typeface="MS Mincho"/>
              <a:cs typeface="Times New Roman"/>
            </a:endParaRPr>
          </a:p>
        </p:txBody>
      </p:sp>
      <p:sp>
        <p:nvSpPr>
          <p:cNvPr id="8" name="Text Box 19"/>
          <p:cNvSpPr txBox="1">
            <a:spLocks/>
          </p:cNvSpPr>
          <p:nvPr/>
        </p:nvSpPr>
        <p:spPr>
          <a:xfrm>
            <a:off x="38100" y="2506980"/>
            <a:ext cx="1943100" cy="3429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effectLst/>
                <a:ea typeface="MS Mincho"/>
                <a:cs typeface="Times New Roman"/>
              </a:rPr>
              <a:t>(b)</a:t>
            </a:r>
            <a:r>
              <a:rPr lang="en-US" sz="1200" dirty="0">
                <a:effectLst/>
                <a:latin typeface="Times New Roman"/>
                <a:ea typeface="MS Mincho"/>
                <a:cs typeface="Times New Roman"/>
              </a:rPr>
              <a:t> </a:t>
            </a:r>
            <a:r>
              <a:rPr lang="en-US" sz="1200" dirty="0" smtClean="0">
                <a:effectLst/>
                <a:ea typeface="MS Mincho"/>
                <a:cs typeface="Times New Roman"/>
              </a:rPr>
              <a:t>2096 </a:t>
            </a:r>
            <a:r>
              <a:rPr lang="en-US" sz="1200" dirty="0">
                <a:effectLst/>
                <a:ea typeface="MS Mincho"/>
                <a:cs typeface="Times New Roman"/>
              </a:rPr>
              <a:t>– </a:t>
            </a:r>
            <a:r>
              <a:rPr lang="en-US" sz="1200" dirty="0" smtClean="0">
                <a:effectLst/>
                <a:ea typeface="MS Mincho"/>
                <a:cs typeface="Times New Roman"/>
              </a:rPr>
              <a:t>2100</a:t>
            </a:r>
            <a:endParaRPr lang="en-US" sz="1200" dirty="0">
              <a:effectLst/>
              <a:ea typeface="MS Mincho"/>
              <a:cs typeface="Times New Roman"/>
            </a:endParaRPr>
          </a:p>
        </p:txBody>
      </p:sp>
      <p:sp>
        <p:nvSpPr>
          <p:cNvPr id="9" name="Text Box 21"/>
          <p:cNvSpPr txBox="1">
            <a:spLocks/>
          </p:cNvSpPr>
          <p:nvPr/>
        </p:nvSpPr>
        <p:spPr>
          <a:xfrm>
            <a:off x="38100" y="4759553"/>
            <a:ext cx="1028700" cy="3429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ea typeface="MS Mincho"/>
                <a:cs typeface="Times New Roman"/>
              </a:rPr>
              <a:t>(c) b – a</a:t>
            </a:r>
          </a:p>
        </p:txBody>
      </p:sp>
      <p:sp>
        <p:nvSpPr>
          <p:cNvPr id="10" name="Oval 9"/>
          <p:cNvSpPr/>
          <p:nvPr/>
        </p:nvSpPr>
        <p:spPr>
          <a:xfrm>
            <a:off x="838200" y="876300"/>
            <a:ext cx="76200" cy="76200"/>
          </a:xfrm>
          <a:prstGeom prst="ellipse">
            <a:avLst/>
          </a:prstGeom>
          <a:no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38200" y="3009900"/>
            <a:ext cx="76200" cy="76200"/>
          </a:xfrm>
          <a:prstGeom prst="ellipse">
            <a:avLst/>
          </a:prstGeom>
          <a:no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38200" y="5257800"/>
            <a:ext cx="76200" cy="76200"/>
          </a:xfrm>
          <a:prstGeom prst="ellipse">
            <a:avLst/>
          </a:prstGeom>
          <a:no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685800" y="5410200"/>
            <a:ext cx="8435340" cy="948154"/>
            <a:chOff x="685800" y="5410200"/>
            <a:chExt cx="8435340" cy="948154"/>
          </a:xfrm>
        </p:grpSpPr>
        <p:sp>
          <p:nvSpPr>
            <p:cNvPr id="15" name="TextBox 14"/>
            <p:cNvSpPr txBox="1"/>
            <p:nvPr/>
          </p:nvSpPr>
          <p:spPr>
            <a:xfrm>
              <a:off x="4478522" y="6019800"/>
              <a:ext cx="4642618" cy="338554"/>
            </a:xfrm>
            <a:prstGeom prst="rect">
              <a:avLst/>
            </a:prstGeom>
            <a:noFill/>
          </p:spPr>
          <p:txBody>
            <a:bodyPr wrap="none" rtlCol="0">
              <a:spAutoFit/>
            </a:bodyPr>
            <a:lstStyle/>
            <a:p>
              <a:r>
                <a:rPr lang="en-US" sz="1600" dirty="0" smtClean="0"/>
                <a:t>Greater increases in ALD in southern permafrost zone</a:t>
              </a:r>
              <a:endParaRPr lang="en-US" sz="1600" dirty="0"/>
            </a:p>
          </p:txBody>
        </p:sp>
        <p:cxnSp>
          <p:nvCxnSpPr>
            <p:cNvPr id="17" name="Straight Arrow Connector 16"/>
            <p:cNvCxnSpPr/>
            <p:nvPr/>
          </p:nvCxnSpPr>
          <p:spPr>
            <a:xfrm flipH="1" flipV="1">
              <a:off x="3206115" y="6104439"/>
              <a:ext cx="1213485" cy="84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685800" y="5410200"/>
              <a:ext cx="3733800" cy="7788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738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82A8AB-D983-4D03-B021-88E28EB9E4B6}" type="slidenum">
              <a:rPr lang="en-US" smtClean="0"/>
              <a:t>18</a:t>
            </a:fld>
            <a:endParaRPr lang="en-US"/>
          </a:p>
        </p:txBody>
      </p:sp>
      <p:pic>
        <p:nvPicPr>
          <p:cNvPr id="3" name="Picture 2" descr="pwd:Users:zelalemmekonnen:Documents:plots:paper1:graphs_1:modeled_GPP_MEAN.png"/>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4683760" cy="2999105"/>
          </a:xfrm>
          <a:prstGeom prst="rect">
            <a:avLst/>
          </a:prstGeom>
          <a:noFill/>
          <a:ln>
            <a:noFill/>
          </a:ln>
        </p:spPr>
      </p:pic>
      <p:pic>
        <p:nvPicPr>
          <p:cNvPr id="4" name="Picture 3" descr="pwd:Users:zelalemmekonnen:Documents:plots:paper1:graphs_1:ECupscaled_mean_GPP.png"/>
          <p:cNvPicPr/>
          <p:nvPr/>
        </p:nvPicPr>
        <p:blipFill>
          <a:blip r:embed="rId3">
            <a:extLst>
              <a:ext uri="{28A0092B-C50C-407E-A947-70E740481C1C}">
                <a14:useLocalDpi xmlns:a14="http://schemas.microsoft.com/office/drawing/2010/main" val="0"/>
              </a:ext>
            </a:extLst>
          </a:blip>
          <a:srcRect/>
          <a:stretch>
            <a:fillRect/>
          </a:stretch>
        </p:blipFill>
        <p:spPr bwMode="auto">
          <a:xfrm>
            <a:off x="-7620" y="3430586"/>
            <a:ext cx="4683760" cy="3007360"/>
          </a:xfrm>
          <a:prstGeom prst="rect">
            <a:avLst/>
          </a:prstGeom>
          <a:noFill/>
          <a:ln>
            <a:noFill/>
          </a:ln>
        </p:spPr>
      </p:pic>
      <p:sp>
        <p:nvSpPr>
          <p:cNvPr id="5" name="TextBox 4"/>
          <p:cNvSpPr txBox="1"/>
          <p:nvPr/>
        </p:nvSpPr>
        <p:spPr>
          <a:xfrm>
            <a:off x="4953001" y="914400"/>
            <a:ext cx="4114800" cy="1754326"/>
          </a:xfrm>
          <a:prstGeom prst="rect">
            <a:avLst/>
          </a:prstGeom>
          <a:noFill/>
        </p:spPr>
        <p:txBody>
          <a:bodyPr wrap="square" rtlCol="0">
            <a:spAutoFit/>
          </a:bodyPr>
          <a:lstStyle/>
          <a:p>
            <a:r>
              <a:rPr lang="en-US" dirty="0"/>
              <a:t>Long-term (1982 - 2010) annual average (a) modeled GPP (b) GPP </a:t>
            </a:r>
            <a:r>
              <a:rPr lang="en-US" dirty="0" err="1"/>
              <a:t>upscaled</a:t>
            </a:r>
            <a:r>
              <a:rPr lang="en-US" dirty="0"/>
              <a:t> from network of EC observations (Jung et al., 2011). </a:t>
            </a:r>
            <a:r>
              <a:rPr lang="en-US" dirty="0" smtClean="0"/>
              <a:t>Geographically </a:t>
            </a:r>
            <a:r>
              <a:rPr lang="en-US" dirty="0"/>
              <a:t>weighted regression </a:t>
            </a:r>
            <a:r>
              <a:rPr lang="en-US" dirty="0" smtClean="0"/>
              <a:t>for </a:t>
            </a:r>
            <a:r>
              <a:rPr lang="en-US" dirty="0"/>
              <a:t>modeled </a:t>
            </a:r>
            <a:r>
              <a:rPr lang="en-US" dirty="0" smtClean="0"/>
              <a:t>vs. observed </a:t>
            </a:r>
            <a:r>
              <a:rPr lang="en-US" dirty="0"/>
              <a:t>spatial patterns</a:t>
            </a:r>
            <a:r>
              <a:rPr lang="en-US" dirty="0" smtClean="0"/>
              <a:t>: </a:t>
            </a:r>
            <a:r>
              <a:rPr lang="en-US" dirty="0"/>
              <a:t>R</a:t>
            </a:r>
            <a:r>
              <a:rPr lang="en-US" baseline="30000" dirty="0"/>
              <a:t>2 </a:t>
            </a:r>
            <a:r>
              <a:rPr lang="en-US" dirty="0"/>
              <a:t>= 0.78.</a:t>
            </a:r>
          </a:p>
        </p:txBody>
      </p:sp>
      <p:sp>
        <p:nvSpPr>
          <p:cNvPr id="6" name="TextBox 5"/>
          <p:cNvSpPr txBox="1"/>
          <p:nvPr/>
        </p:nvSpPr>
        <p:spPr>
          <a:xfrm>
            <a:off x="76200" y="381000"/>
            <a:ext cx="436338" cy="369332"/>
          </a:xfrm>
          <a:prstGeom prst="rect">
            <a:avLst/>
          </a:prstGeom>
          <a:noFill/>
        </p:spPr>
        <p:txBody>
          <a:bodyPr wrap="none" rtlCol="0">
            <a:spAutoFit/>
          </a:bodyPr>
          <a:lstStyle/>
          <a:p>
            <a:r>
              <a:rPr lang="en-US" dirty="0" smtClean="0"/>
              <a:t>(a)</a:t>
            </a:r>
            <a:endParaRPr lang="en-US" dirty="0"/>
          </a:p>
        </p:txBody>
      </p:sp>
      <p:sp>
        <p:nvSpPr>
          <p:cNvPr id="7" name="TextBox 6"/>
          <p:cNvSpPr txBox="1"/>
          <p:nvPr/>
        </p:nvSpPr>
        <p:spPr>
          <a:xfrm>
            <a:off x="42120" y="3505200"/>
            <a:ext cx="447558" cy="369332"/>
          </a:xfrm>
          <a:prstGeom prst="rect">
            <a:avLst/>
          </a:prstGeom>
          <a:noFill/>
        </p:spPr>
        <p:txBody>
          <a:bodyPr wrap="none" rtlCol="0">
            <a:spAutoFit/>
          </a:bodyPr>
          <a:lstStyle/>
          <a:p>
            <a:r>
              <a:rPr lang="en-US" dirty="0" smtClean="0"/>
              <a:t>(b)</a:t>
            </a:r>
            <a:endParaRPr lang="en-US" dirty="0"/>
          </a:p>
        </p:txBody>
      </p:sp>
    </p:spTree>
    <p:extLst>
      <p:ext uri="{BB962C8B-B14F-4D97-AF65-F5344CB8AC3E}">
        <p14:creationId xmlns:p14="http://schemas.microsoft.com/office/powerpoint/2010/main" val="4204089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82A8AB-D983-4D03-B021-88E28EB9E4B6}" type="slidenum">
              <a:rPr lang="en-US" smtClean="0"/>
              <a:t>19</a:t>
            </a:fld>
            <a:endParaRPr lang="en-US"/>
          </a:p>
        </p:txBody>
      </p:sp>
      <p:pic>
        <p:nvPicPr>
          <p:cNvPr id="3" name="Picture 2" descr="pwd:Users:zelalemmekonnen:Documents:plots:paper2:nep1982_decad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 y="1018519"/>
            <a:ext cx="4854575" cy="2889885"/>
          </a:xfrm>
          <a:prstGeom prst="rect">
            <a:avLst/>
          </a:prstGeom>
          <a:noFill/>
          <a:ln>
            <a:noFill/>
          </a:ln>
        </p:spPr>
      </p:pic>
      <p:pic>
        <p:nvPicPr>
          <p:cNvPr id="4" name="Picture 3" descr="pwd:Users:zelalemmekonnen:Documents:plots:paper2:NEP_2100_DECAD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733800"/>
            <a:ext cx="4854575" cy="2914650"/>
          </a:xfrm>
          <a:prstGeom prst="rect">
            <a:avLst/>
          </a:prstGeom>
          <a:noFill/>
          <a:ln>
            <a:noFill/>
          </a:ln>
        </p:spPr>
      </p:pic>
      <p:sp>
        <p:nvSpPr>
          <p:cNvPr id="5" name="TextBox 4"/>
          <p:cNvSpPr txBox="1"/>
          <p:nvPr/>
        </p:nvSpPr>
        <p:spPr>
          <a:xfrm>
            <a:off x="5257800" y="456541"/>
            <a:ext cx="2743200" cy="2031325"/>
          </a:xfrm>
          <a:prstGeom prst="rect">
            <a:avLst/>
          </a:prstGeom>
          <a:noFill/>
        </p:spPr>
        <p:txBody>
          <a:bodyPr wrap="square" rtlCol="0">
            <a:spAutoFit/>
          </a:bodyPr>
          <a:lstStyle/>
          <a:p>
            <a:r>
              <a:rPr lang="en-US" dirty="0"/>
              <a:t>Changes in modeled annual net primary productivity across North America Arctic tundra under (a) recent </a:t>
            </a:r>
            <a:r>
              <a:rPr lang="en-US" dirty="0" smtClean="0"/>
              <a:t>(1982 to 2010) </a:t>
            </a:r>
            <a:r>
              <a:rPr lang="en-US" dirty="0"/>
              <a:t>and (b) future (</a:t>
            </a:r>
            <a:r>
              <a:rPr lang="en-US" dirty="0" smtClean="0"/>
              <a:t>2010 to 2100</a:t>
            </a:r>
            <a:r>
              <a:rPr lang="en-CA" dirty="0"/>
              <a:t> </a:t>
            </a:r>
            <a:r>
              <a:rPr lang="en-US" dirty="0"/>
              <a:t>) climates. </a:t>
            </a:r>
          </a:p>
        </p:txBody>
      </p:sp>
      <p:sp>
        <p:nvSpPr>
          <p:cNvPr id="6" name="TextBox 5"/>
          <p:cNvSpPr txBox="1"/>
          <p:nvPr/>
        </p:nvSpPr>
        <p:spPr>
          <a:xfrm>
            <a:off x="91440" y="1034534"/>
            <a:ext cx="436338" cy="369332"/>
          </a:xfrm>
          <a:prstGeom prst="rect">
            <a:avLst/>
          </a:prstGeom>
          <a:noFill/>
        </p:spPr>
        <p:txBody>
          <a:bodyPr wrap="none" rtlCol="0">
            <a:spAutoFit/>
          </a:bodyPr>
          <a:lstStyle/>
          <a:p>
            <a:r>
              <a:rPr lang="en-US" dirty="0" smtClean="0"/>
              <a:t>(a)</a:t>
            </a:r>
            <a:endParaRPr lang="en-US" dirty="0"/>
          </a:p>
        </p:txBody>
      </p:sp>
      <p:sp>
        <p:nvSpPr>
          <p:cNvPr id="7" name="TextBox 6"/>
          <p:cNvSpPr txBox="1"/>
          <p:nvPr/>
        </p:nvSpPr>
        <p:spPr>
          <a:xfrm>
            <a:off x="152400" y="3810000"/>
            <a:ext cx="447558" cy="369332"/>
          </a:xfrm>
          <a:prstGeom prst="rect">
            <a:avLst/>
          </a:prstGeom>
          <a:noFill/>
        </p:spPr>
        <p:txBody>
          <a:bodyPr wrap="none" rtlCol="0">
            <a:spAutoFit/>
          </a:bodyPr>
          <a:lstStyle/>
          <a:p>
            <a:r>
              <a:rPr lang="en-US" dirty="0" smtClean="0"/>
              <a:t>(b)</a:t>
            </a:r>
            <a:endParaRPr lang="en-US" dirty="0"/>
          </a:p>
        </p:txBody>
      </p:sp>
      <p:grpSp>
        <p:nvGrpSpPr>
          <p:cNvPr id="13" name="Group 12"/>
          <p:cNvGrpSpPr/>
          <p:nvPr/>
        </p:nvGrpSpPr>
        <p:grpSpPr>
          <a:xfrm>
            <a:off x="309609" y="5334000"/>
            <a:ext cx="8544832" cy="1194375"/>
            <a:chOff x="309609" y="5334000"/>
            <a:chExt cx="8544832" cy="1194375"/>
          </a:xfrm>
        </p:grpSpPr>
        <p:sp>
          <p:nvSpPr>
            <p:cNvPr id="8" name="TextBox 7"/>
            <p:cNvSpPr txBox="1"/>
            <p:nvPr/>
          </p:nvSpPr>
          <p:spPr>
            <a:xfrm>
              <a:off x="5349241" y="5943600"/>
              <a:ext cx="3505200" cy="584775"/>
            </a:xfrm>
            <a:prstGeom prst="rect">
              <a:avLst/>
            </a:prstGeom>
            <a:noFill/>
          </p:spPr>
          <p:txBody>
            <a:bodyPr wrap="square" rtlCol="0">
              <a:spAutoFit/>
            </a:bodyPr>
            <a:lstStyle/>
            <a:p>
              <a:r>
                <a:rPr lang="en-US" sz="1600" dirty="0" smtClean="0"/>
                <a:t>Greater increases in southern permafrost zone</a:t>
              </a:r>
              <a:endParaRPr lang="en-US" sz="1600" dirty="0"/>
            </a:p>
          </p:txBody>
        </p:sp>
        <p:cxnSp>
          <p:nvCxnSpPr>
            <p:cNvPr id="10" name="Straight Arrow Connector 9"/>
            <p:cNvCxnSpPr/>
            <p:nvPr/>
          </p:nvCxnSpPr>
          <p:spPr>
            <a:xfrm flipH="1" flipV="1">
              <a:off x="4419600" y="5638800"/>
              <a:ext cx="929641"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09609" y="5334000"/>
              <a:ext cx="5039632"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88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4" name="Group 2073"/>
          <p:cNvGrpSpPr/>
          <p:nvPr/>
        </p:nvGrpSpPr>
        <p:grpSpPr>
          <a:xfrm>
            <a:off x="824346" y="2791689"/>
            <a:ext cx="7610475" cy="2784021"/>
            <a:chOff x="824346" y="2791689"/>
            <a:chExt cx="7610475" cy="2784021"/>
          </a:xfrm>
        </p:grpSpPr>
        <p:pic>
          <p:nvPicPr>
            <p:cNvPr id="52" name="Picture 28" descr="C:\Users\rgrant\AppData\Local\Microsoft\Windows\Temporary Internet Files\Content.IE5\8YAXED86\Taproot_system[1].jpg"/>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colorTemperature colorTemp="1500"/>
                      </a14:imgEffect>
                    </a14:imgLayer>
                  </a14:imgProps>
                </a:ext>
                <a:ext uri="{28A0092B-C50C-407E-A947-70E740481C1C}">
                  <a14:useLocalDpi xmlns:a14="http://schemas.microsoft.com/office/drawing/2010/main" val="0"/>
                </a:ext>
              </a:extLst>
            </a:blip>
            <a:srcRect/>
            <a:stretch>
              <a:fillRect/>
            </a:stretch>
          </p:blipFill>
          <p:spPr bwMode="auto">
            <a:xfrm>
              <a:off x="6282171" y="2791689"/>
              <a:ext cx="2152650" cy="278402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8" descr="C:\Users\rgrant\AppData\Local\Microsoft\Windows\Temporary Internet Files\Content.IE5\8YAXED86\Taproot_system[1].jpg"/>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colorTemperature colorTemp="1500"/>
                      </a14:imgEffect>
                    </a14:imgLayer>
                  </a14:imgProps>
                </a:ext>
                <a:ext uri="{28A0092B-C50C-407E-A947-70E740481C1C}">
                  <a14:useLocalDpi xmlns:a14="http://schemas.microsoft.com/office/drawing/2010/main" val="0"/>
                </a:ext>
              </a:extLst>
            </a:blip>
            <a:srcRect/>
            <a:stretch>
              <a:fillRect/>
            </a:stretch>
          </p:blipFill>
          <p:spPr bwMode="auto">
            <a:xfrm>
              <a:off x="3586596" y="2791689"/>
              <a:ext cx="2514600" cy="278402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8" descr="C:\Users\rgrant\AppData\Local\Microsoft\Windows\Temporary Internet Files\Content.IE5\8YAXED86\Taproot_system[1].jpg"/>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colorTemperature colorTemp="1500"/>
                      </a14:imgEffect>
                    </a14:imgLayer>
                  </a14:imgProps>
                </a:ext>
                <a:ext uri="{28A0092B-C50C-407E-A947-70E740481C1C}">
                  <a14:useLocalDpi xmlns:a14="http://schemas.microsoft.com/office/drawing/2010/main" val="0"/>
                </a:ext>
              </a:extLst>
            </a:blip>
            <a:srcRect/>
            <a:stretch>
              <a:fillRect/>
            </a:stretch>
          </p:blipFill>
          <p:spPr bwMode="auto">
            <a:xfrm>
              <a:off x="824346" y="2791689"/>
              <a:ext cx="2514600" cy="278402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8" descr="C:\Users\rgrant\AppData\Local\Microsoft\Windows\Temporary Internet Files\Content.IE5\8YAXED86\Taproot_system[1].jpg"/>
            <p:cNvPicPr>
              <a:picLocks noChangeAspect="1" noChangeArrowheads="1"/>
            </p:cNvPicPr>
            <p:nvPr/>
          </p:nvPicPr>
          <p:blipFill>
            <a:blip r:embed="rId6" cstate="print">
              <a:biLevel thresh="75000"/>
              <a:extLst>
                <a:ext uri="{BEBA8EAE-BF5A-486C-A8C5-ECC9F3942E4B}">
                  <a14:imgProps xmlns:a14="http://schemas.microsoft.com/office/drawing/2010/main">
                    <a14:imgLayer r:embed="rId7">
                      <a14:imgEffect>
                        <a14:colorTemperature colorTemp="1500"/>
                      </a14:imgEffect>
                    </a14:imgLayer>
                  </a14:imgProps>
                </a:ext>
                <a:ext uri="{28A0092B-C50C-407E-A947-70E740481C1C}">
                  <a14:useLocalDpi xmlns:a14="http://schemas.microsoft.com/office/drawing/2010/main" val="0"/>
                </a:ext>
              </a:extLst>
            </a:blip>
            <a:srcRect/>
            <a:stretch>
              <a:fillRect/>
            </a:stretch>
          </p:blipFill>
          <p:spPr bwMode="auto">
            <a:xfrm>
              <a:off x="2714026" y="3008539"/>
              <a:ext cx="1390650" cy="15396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8" descr="C:\Users\rgrant\AppData\Local\Microsoft\Windows\Temporary Internet Files\Content.IE5\8YAXED86\Taproot_system[1].jpg"/>
            <p:cNvPicPr>
              <a:picLocks noChangeAspect="1" noChangeArrowheads="1"/>
            </p:cNvPicPr>
            <p:nvPr/>
          </p:nvPicPr>
          <p:blipFill>
            <a:blip r:embed="rId6" cstate="print">
              <a:biLevel thresh="75000"/>
              <a:extLst>
                <a:ext uri="{BEBA8EAE-BF5A-486C-A8C5-ECC9F3942E4B}">
                  <a14:imgProps xmlns:a14="http://schemas.microsoft.com/office/drawing/2010/main">
                    <a14:imgLayer r:embed="rId7">
                      <a14:imgEffect>
                        <a14:colorTemperature colorTemp="1500"/>
                      </a14:imgEffect>
                    </a14:imgLayer>
                  </a14:imgProps>
                </a:ext>
                <a:ext uri="{28A0092B-C50C-407E-A947-70E740481C1C}">
                  <a14:useLocalDpi xmlns:a14="http://schemas.microsoft.com/office/drawing/2010/main" val="0"/>
                </a:ext>
              </a:extLst>
            </a:blip>
            <a:srcRect/>
            <a:stretch>
              <a:fillRect/>
            </a:stretch>
          </p:blipFill>
          <p:spPr bwMode="auto">
            <a:xfrm>
              <a:off x="5662925" y="3008539"/>
              <a:ext cx="1390650" cy="1539648"/>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Rectangle 57"/>
          <p:cNvSpPr/>
          <p:nvPr/>
        </p:nvSpPr>
        <p:spPr>
          <a:xfrm>
            <a:off x="4818149" y="3232580"/>
            <a:ext cx="4049417" cy="2343129"/>
          </a:xfrm>
          <a:prstGeom prst="rect">
            <a:avLst/>
          </a:prstGeom>
          <a:gradFill>
            <a:gsLst>
              <a:gs pos="0">
                <a:schemeClr val="accent1">
                  <a:tint val="66000"/>
                  <a:satMod val="160000"/>
                </a:schemeClr>
              </a:gs>
              <a:gs pos="50000">
                <a:schemeClr val="accent1">
                  <a:tint val="44500"/>
                  <a:satMod val="160000"/>
                  <a:alpha val="0"/>
                </a:schemeClr>
              </a:gs>
              <a:gs pos="100000">
                <a:schemeClr val="accent1">
                  <a:tint val="23500"/>
                  <a:satMod val="160000"/>
                </a:schemeClr>
              </a:gs>
            </a:gsLst>
            <a:lin ang="162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1447" y="3255816"/>
            <a:ext cx="4362449" cy="1392384"/>
          </a:xfrm>
          <a:prstGeom prst="rect">
            <a:avLst/>
          </a:prstGeom>
          <a:gradFill>
            <a:gsLst>
              <a:gs pos="0">
                <a:schemeClr val="accent1">
                  <a:tint val="66000"/>
                  <a:satMod val="160000"/>
                </a:schemeClr>
              </a:gs>
              <a:gs pos="75000">
                <a:schemeClr val="accent1">
                  <a:tint val="44500"/>
                  <a:satMod val="160000"/>
                  <a:alpha val="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81446" y="4648200"/>
            <a:ext cx="4362450" cy="18010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4845709" y="5548745"/>
            <a:ext cx="4021857" cy="90444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81446" y="3158401"/>
            <a:ext cx="8386120" cy="1078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1446" y="2791689"/>
            <a:ext cx="4362450" cy="3498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Object 2">
            <a:hlinkClick r:id="" action="ppaction://ole?verb=0"/>
          </p:cNvPr>
          <p:cNvGraphicFramePr>
            <a:graphicFrameLocks/>
          </p:cNvGraphicFramePr>
          <p:nvPr>
            <p:extLst>
              <p:ext uri="{D42A27DB-BD31-4B8C-83A1-F6EECF244321}">
                <p14:modId xmlns:p14="http://schemas.microsoft.com/office/powerpoint/2010/main" val="3221850617"/>
              </p:ext>
            </p:extLst>
          </p:nvPr>
        </p:nvGraphicFramePr>
        <p:xfrm>
          <a:off x="1395846" y="1801090"/>
          <a:ext cx="1384300" cy="1519237"/>
        </p:xfrm>
        <a:graphic>
          <a:graphicData uri="http://schemas.openxmlformats.org/presentationml/2006/ole">
            <mc:AlternateContent xmlns:mc="http://schemas.openxmlformats.org/markup-compatibility/2006">
              <mc:Choice xmlns:v="urn:schemas-microsoft-com:vml" Requires="v">
                <p:oleObj spid="_x0000_s39968" name="Clip" r:id="rId8" imgW="1066536" imgH="1209163" progId="MS_ClipArt_Gallery.2">
                  <p:embed/>
                </p:oleObj>
              </mc:Choice>
              <mc:Fallback>
                <p:oleObj name="Clip" r:id="rId8" imgW="1066536" imgH="1209163" progId="MS_ClipArt_Gallery.2">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5846" y="1801090"/>
                        <a:ext cx="1384300" cy="1519237"/>
                      </a:xfrm>
                      <a:prstGeom prst="rect">
                        <a:avLst/>
                      </a:prstGeom>
                      <a:noFill/>
                      <a:ln>
                        <a:noFill/>
                      </a:ln>
                      <a:effectLst/>
                    </p:spPr>
                  </p:pic>
                </p:oleObj>
              </mc:Fallback>
            </mc:AlternateContent>
          </a:graphicData>
        </a:graphic>
      </p:graphicFrame>
      <p:graphicFrame>
        <p:nvGraphicFramePr>
          <p:cNvPr id="5" name="Object 4">
            <a:hlinkClick r:id="" action="ppaction://ole?verb=0"/>
          </p:cNvPr>
          <p:cNvGraphicFramePr>
            <a:graphicFrameLocks/>
          </p:cNvGraphicFramePr>
          <p:nvPr>
            <p:extLst>
              <p:ext uri="{D42A27DB-BD31-4B8C-83A1-F6EECF244321}">
                <p14:modId xmlns:p14="http://schemas.microsoft.com/office/powerpoint/2010/main" val="2301337463"/>
              </p:ext>
            </p:extLst>
          </p:nvPr>
        </p:nvGraphicFramePr>
        <p:xfrm>
          <a:off x="4139046" y="1801090"/>
          <a:ext cx="1384300" cy="1519238"/>
        </p:xfrm>
        <a:graphic>
          <a:graphicData uri="http://schemas.openxmlformats.org/presentationml/2006/ole">
            <mc:AlternateContent xmlns:mc="http://schemas.openxmlformats.org/markup-compatibility/2006">
              <mc:Choice xmlns:v="urn:schemas-microsoft-com:vml" Requires="v">
                <p:oleObj spid="_x0000_s39969" name="Clip" r:id="rId10" imgW="1066536" imgH="1209163" progId="MS_ClipArt_Gallery.2">
                  <p:embed/>
                </p:oleObj>
              </mc:Choice>
              <mc:Fallback>
                <p:oleObj name="Clip" r:id="rId10" imgW="1066536" imgH="1209163" progId="MS_ClipArt_Gallery.2">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9046" y="1801090"/>
                        <a:ext cx="13843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a:hlinkClick r:id="" action="ppaction://ole?verb=0"/>
          </p:cNvPr>
          <p:cNvGraphicFramePr>
            <a:graphicFrameLocks/>
          </p:cNvGraphicFramePr>
          <p:nvPr>
            <p:extLst>
              <p:ext uri="{D42A27DB-BD31-4B8C-83A1-F6EECF244321}">
                <p14:modId xmlns:p14="http://schemas.microsoft.com/office/powerpoint/2010/main" val="4139175056"/>
              </p:ext>
            </p:extLst>
          </p:nvPr>
        </p:nvGraphicFramePr>
        <p:xfrm>
          <a:off x="6653646" y="1801090"/>
          <a:ext cx="1384300" cy="1519238"/>
        </p:xfrm>
        <a:graphic>
          <a:graphicData uri="http://schemas.openxmlformats.org/presentationml/2006/ole">
            <mc:AlternateContent xmlns:mc="http://schemas.openxmlformats.org/markup-compatibility/2006">
              <mc:Choice xmlns:v="urn:schemas-microsoft-com:vml" Requires="v">
                <p:oleObj spid="_x0000_s39970" name="Clip" r:id="rId11" imgW="1066536" imgH="1209163" progId="MS_ClipArt_Gallery.2">
                  <p:embed/>
                </p:oleObj>
              </mc:Choice>
              <mc:Fallback>
                <p:oleObj name="Clip" r:id="rId11" imgW="1066536" imgH="1209163" progId="MS_ClipArt_Gallery.2">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3646" y="1801090"/>
                        <a:ext cx="13843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58" name="Picture 10" descr="C:\Users\rgrant\AppData\Local\Microsoft\Windows\Temporary Internet Files\Content.IE5\XXIAHQ6Y\blades-of-grass-145913_640[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7401" y="1796585"/>
            <a:ext cx="7239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rgrant\AppData\Local\Microsoft\Windows\Temporary Internet Files\Content.IE5\XXIAHQ6Y\blades-of-grass-145913_640[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96300" y="1801090"/>
            <a:ext cx="723900" cy="14478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2081646" y="1039090"/>
            <a:ext cx="0" cy="76200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276600" y="1039090"/>
            <a:ext cx="0" cy="76200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075459" y="688247"/>
            <a:ext cx="1263487" cy="369332"/>
          </a:xfrm>
          <a:prstGeom prst="rect">
            <a:avLst/>
          </a:prstGeom>
          <a:noFill/>
        </p:spPr>
        <p:txBody>
          <a:bodyPr wrap="none" rtlCol="0">
            <a:spAutoFit/>
          </a:bodyPr>
          <a:lstStyle/>
          <a:p>
            <a:r>
              <a:rPr lang="en-CA" dirty="0" smtClean="0"/>
              <a:t>Rn, LE, H, G</a:t>
            </a:r>
            <a:endParaRPr lang="en-US" dirty="0"/>
          </a:p>
        </p:txBody>
      </p:sp>
      <p:cxnSp>
        <p:nvCxnSpPr>
          <p:cNvPr id="26" name="Straight Arrow Connector 25"/>
          <p:cNvCxnSpPr/>
          <p:nvPr/>
        </p:nvCxnSpPr>
        <p:spPr>
          <a:xfrm>
            <a:off x="2746664" y="1039090"/>
            <a:ext cx="0" cy="185651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577446" y="1063252"/>
            <a:ext cx="0" cy="213541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598227" y="3186110"/>
            <a:ext cx="1" cy="27709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067" name="Group 2066"/>
          <p:cNvGrpSpPr/>
          <p:nvPr/>
        </p:nvGrpSpPr>
        <p:grpSpPr>
          <a:xfrm>
            <a:off x="2734111" y="2966602"/>
            <a:ext cx="8657" cy="3845560"/>
            <a:chOff x="2734111" y="2966602"/>
            <a:chExt cx="8657" cy="3845560"/>
          </a:xfrm>
        </p:grpSpPr>
        <p:cxnSp>
          <p:nvCxnSpPr>
            <p:cNvPr id="37" name="Straight Arrow Connector 36"/>
            <p:cNvCxnSpPr/>
            <p:nvPr/>
          </p:nvCxnSpPr>
          <p:spPr>
            <a:xfrm>
              <a:off x="2738439" y="3158402"/>
              <a:ext cx="1" cy="27709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739737" y="2966602"/>
              <a:ext cx="1" cy="27709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055" name="Group 2054"/>
            <p:cNvGrpSpPr/>
            <p:nvPr/>
          </p:nvGrpSpPr>
          <p:grpSpPr>
            <a:xfrm>
              <a:off x="2734111" y="3458928"/>
              <a:ext cx="8657" cy="3353234"/>
              <a:chOff x="3269674" y="2818966"/>
              <a:chExt cx="8657" cy="3353234"/>
            </a:xfrm>
          </p:grpSpPr>
          <p:cxnSp>
            <p:nvCxnSpPr>
              <p:cNvPr id="32" name="Straight Arrow Connector 31"/>
              <p:cNvCxnSpPr/>
              <p:nvPr/>
            </p:nvCxnSpPr>
            <p:spPr>
              <a:xfrm>
                <a:off x="3269674" y="2818966"/>
                <a:ext cx="6926" cy="65765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278331" y="3505200"/>
                <a:ext cx="0" cy="76200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277032" y="4267200"/>
                <a:ext cx="0" cy="76200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277032" y="5029200"/>
                <a:ext cx="0" cy="76200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276600" y="5791200"/>
                <a:ext cx="433" cy="381000"/>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cxnSp>
        <p:nvCxnSpPr>
          <p:cNvPr id="2054" name="Straight Arrow Connector 2053"/>
          <p:cNvCxnSpPr/>
          <p:nvPr/>
        </p:nvCxnSpPr>
        <p:spPr>
          <a:xfrm flipH="1">
            <a:off x="1010618" y="1069943"/>
            <a:ext cx="5194" cy="1794803"/>
          </a:xfrm>
          <a:prstGeom prst="straightConnector1">
            <a:avLst/>
          </a:prstGeom>
          <a:ln w="254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6371030" y="1057579"/>
            <a:ext cx="0" cy="814883"/>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209189" y="1114652"/>
            <a:ext cx="0" cy="76200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6598228" y="3480953"/>
            <a:ext cx="8657" cy="3353234"/>
            <a:chOff x="3269674" y="2818966"/>
            <a:chExt cx="8657" cy="3353234"/>
          </a:xfrm>
        </p:grpSpPr>
        <p:cxnSp>
          <p:nvCxnSpPr>
            <p:cNvPr id="61" name="Straight Arrow Connector 60"/>
            <p:cNvCxnSpPr/>
            <p:nvPr/>
          </p:nvCxnSpPr>
          <p:spPr>
            <a:xfrm>
              <a:off x="3269674" y="2818966"/>
              <a:ext cx="6926" cy="65765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278331" y="3505200"/>
              <a:ext cx="0" cy="76200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277032" y="4267200"/>
              <a:ext cx="0" cy="76200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3277032" y="5029200"/>
              <a:ext cx="0" cy="76200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276600" y="5791200"/>
              <a:ext cx="433" cy="381000"/>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6470607" y="681789"/>
            <a:ext cx="1263487" cy="369332"/>
          </a:xfrm>
          <a:prstGeom prst="rect">
            <a:avLst/>
          </a:prstGeom>
          <a:noFill/>
        </p:spPr>
        <p:txBody>
          <a:bodyPr wrap="none" rtlCol="0">
            <a:spAutoFit/>
          </a:bodyPr>
          <a:lstStyle/>
          <a:p>
            <a:r>
              <a:rPr lang="en-CA" dirty="0" smtClean="0"/>
              <a:t>Rn, LE, H, G</a:t>
            </a:r>
            <a:endParaRPr lang="en-US" dirty="0"/>
          </a:p>
        </p:txBody>
      </p:sp>
      <p:sp>
        <p:nvSpPr>
          <p:cNvPr id="2060" name="TextBox 2059"/>
          <p:cNvSpPr txBox="1"/>
          <p:nvPr/>
        </p:nvSpPr>
        <p:spPr>
          <a:xfrm>
            <a:off x="2415024" y="350016"/>
            <a:ext cx="846578" cy="369332"/>
          </a:xfrm>
          <a:prstGeom prst="rect">
            <a:avLst/>
          </a:prstGeom>
          <a:noFill/>
        </p:spPr>
        <p:txBody>
          <a:bodyPr wrap="none" rtlCol="0">
            <a:spAutoFit/>
          </a:bodyPr>
          <a:lstStyle/>
          <a:p>
            <a:r>
              <a:rPr lang="en-CA" b="1" dirty="0" smtClean="0"/>
              <a:t>Winter</a:t>
            </a:r>
            <a:endParaRPr lang="en-US" b="1" dirty="0"/>
          </a:p>
        </p:txBody>
      </p:sp>
      <p:sp>
        <p:nvSpPr>
          <p:cNvPr id="2061" name="TextBox 2060"/>
          <p:cNvSpPr txBox="1"/>
          <p:nvPr/>
        </p:nvSpPr>
        <p:spPr>
          <a:xfrm>
            <a:off x="6461819" y="457200"/>
            <a:ext cx="989373" cy="369332"/>
          </a:xfrm>
          <a:prstGeom prst="rect">
            <a:avLst/>
          </a:prstGeom>
          <a:noFill/>
        </p:spPr>
        <p:txBody>
          <a:bodyPr wrap="none" rtlCol="0">
            <a:spAutoFit/>
          </a:bodyPr>
          <a:lstStyle/>
          <a:p>
            <a:r>
              <a:rPr lang="en-CA" b="1" dirty="0" smtClean="0"/>
              <a:t>Summer</a:t>
            </a:r>
            <a:endParaRPr lang="en-US" b="1" dirty="0"/>
          </a:p>
        </p:txBody>
      </p:sp>
      <p:sp>
        <p:nvSpPr>
          <p:cNvPr id="2062" name="TextBox 2061"/>
          <p:cNvSpPr txBox="1"/>
          <p:nvPr/>
        </p:nvSpPr>
        <p:spPr>
          <a:xfrm>
            <a:off x="686089" y="705014"/>
            <a:ext cx="698333" cy="369332"/>
          </a:xfrm>
          <a:prstGeom prst="rect">
            <a:avLst/>
          </a:prstGeom>
          <a:noFill/>
        </p:spPr>
        <p:txBody>
          <a:bodyPr wrap="none" rtlCol="0">
            <a:spAutoFit/>
          </a:bodyPr>
          <a:lstStyle/>
          <a:p>
            <a:r>
              <a:rPr lang="en-CA" dirty="0" smtClean="0"/>
              <a:t>Snow</a:t>
            </a:r>
            <a:endParaRPr lang="en-US" dirty="0"/>
          </a:p>
        </p:txBody>
      </p:sp>
      <p:sp>
        <p:nvSpPr>
          <p:cNvPr id="2063" name="TextBox 2062"/>
          <p:cNvSpPr txBox="1"/>
          <p:nvPr/>
        </p:nvSpPr>
        <p:spPr>
          <a:xfrm>
            <a:off x="8009742" y="662785"/>
            <a:ext cx="595035" cy="369332"/>
          </a:xfrm>
          <a:prstGeom prst="rect">
            <a:avLst/>
          </a:prstGeom>
          <a:noFill/>
        </p:spPr>
        <p:txBody>
          <a:bodyPr wrap="none" rtlCol="0">
            <a:spAutoFit/>
          </a:bodyPr>
          <a:lstStyle/>
          <a:p>
            <a:r>
              <a:rPr lang="en-CA" dirty="0" smtClean="0"/>
              <a:t>Rain</a:t>
            </a:r>
            <a:endParaRPr lang="en-US" dirty="0"/>
          </a:p>
        </p:txBody>
      </p:sp>
      <p:cxnSp>
        <p:nvCxnSpPr>
          <p:cNvPr id="74" name="Straight Arrow Connector 73"/>
          <p:cNvCxnSpPr/>
          <p:nvPr/>
        </p:nvCxnSpPr>
        <p:spPr>
          <a:xfrm>
            <a:off x="7848600" y="1114652"/>
            <a:ext cx="0" cy="1035079"/>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1524000" y="1069943"/>
            <a:ext cx="0" cy="1035079"/>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1009202" y="3148125"/>
            <a:ext cx="1" cy="277091"/>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1009203" y="2917631"/>
            <a:ext cx="1" cy="277091"/>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1002276" y="3417452"/>
            <a:ext cx="6926" cy="657657"/>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1002276" y="4082873"/>
            <a:ext cx="0" cy="76200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1002276" y="4863927"/>
            <a:ext cx="0" cy="76200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1015812" y="5604104"/>
            <a:ext cx="0" cy="76200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8252505" y="1084923"/>
            <a:ext cx="0" cy="2102426"/>
          </a:xfrm>
          <a:prstGeom prst="straightConnector1">
            <a:avLst/>
          </a:prstGeom>
          <a:ln w="254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8254455" y="3189804"/>
            <a:ext cx="1" cy="277091"/>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8245579" y="3471049"/>
            <a:ext cx="6926" cy="657657"/>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8254236" y="4157283"/>
            <a:ext cx="0" cy="76200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8252937" y="4919283"/>
            <a:ext cx="0" cy="76200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8252937" y="5681283"/>
            <a:ext cx="0" cy="76200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072" name="Group 2071"/>
          <p:cNvGrpSpPr/>
          <p:nvPr/>
        </p:nvGrpSpPr>
        <p:grpSpPr>
          <a:xfrm>
            <a:off x="587580" y="2917631"/>
            <a:ext cx="447676" cy="2708504"/>
            <a:chOff x="687534" y="2925126"/>
            <a:chExt cx="447676" cy="2708504"/>
          </a:xfrm>
        </p:grpSpPr>
        <p:cxnSp>
          <p:nvCxnSpPr>
            <p:cNvPr id="106" name="Straight Arrow Connector 105"/>
            <p:cNvCxnSpPr/>
            <p:nvPr/>
          </p:nvCxnSpPr>
          <p:spPr>
            <a:xfrm flipH="1">
              <a:off x="701389" y="2925126"/>
              <a:ext cx="405246" cy="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a:off x="701389" y="3401781"/>
              <a:ext cx="405246" cy="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729964" y="4093178"/>
              <a:ext cx="405246" cy="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a:off x="710046" y="4874862"/>
              <a:ext cx="405246" cy="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H="1">
              <a:off x="687534" y="5633630"/>
              <a:ext cx="405246" cy="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12" name="Straight Arrow Connector 111"/>
          <p:cNvCxnSpPr/>
          <p:nvPr/>
        </p:nvCxnSpPr>
        <p:spPr>
          <a:xfrm flipH="1">
            <a:off x="621723" y="3186110"/>
            <a:ext cx="405246" cy="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H="1">
            <a:off x="2746664" y="2942843"/>
            <a:ext cx="40524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073" name="Group 2072"/>
          <p:cNvGrpSpPr/>
          <p:nvPr/>
        </p:nvGrpSpPr>
        <p:grpSpPr>
          <a:xfrm>
            <a:off x="6621688" y="3199678"/>
            <a:ext cx="424728" cy="2466945"/>
            <a:chOff x="2733244" y="3202217"/>
            <a:chExt cx="424728" cy="2466945"/>
          </a:xfrm>
        </p:grpSpPr>
        <p:cxnSp>
          <p:nvCxnSpPr>
            <p:cNvPr id="116" name="Straight Arrow Connector 115"/>
            <p:cNvCxnSpPr/>
            <p:nvPr/>
          </p:nvCxnSpPr>
          <p:spPr>
            <a:xfrm flipH="1">
              <a:off x="2752726" y="3202217"/>
              <a:ext cx="40524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2741470" y="3435493"/>
              <a:ext cx="40524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2733244" y="4157280"/>
              <a:ext cx="40524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H="1">
              <a:off x="2746664" y="4929187"/>
              <a:ext cx="40524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a:off x="2733244" y="5669162"/>
              <a:ext cx="40524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051" name="Group 2050"/>
          <p:cNvGrpSpPr/>
          <p:nvPr/>
        </p:nvGrpSpPr>
        <p:grpSpPr>
          <a:xfrm>
            <a:off x="8213581" y="3191275"/>
            <a:ext cx="447676" cy="2490008"/>
            <a:chOff x="8018318" y="3185241"/>
            <a:chExt cx="447676" cy="2490008"/>
          </a:xfrm>
        </p:grpSpPr>
        <p:cxnSp>
          <p:nvCxnSpPr>
            <p:cNvPr id="124" name="Straight Arrow Connector 123"/>
            <p:cNvCxnSpPr/>
            <p:nvPr/>
          </p:nvCxnSpPr>
          <p:spPr>
            <a:xfrm flipH="1">
              <a:off x="8032173" y="3443400"/>
              <a:ext cx="405246" cy="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8060748" y="4134797"/>
              <a:ext cx="405246" cy="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a:off x="8040830" y="4916481"/>
              <a:ext cx="405246" cy="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a:off x="8018318" y="5675249"/>
              <a:ext cx="405246" cy="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a:off x="8023087" y="3185241"/>
              <a:ext cx="405246" cy="0"/>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732380" y="3190907"/>
            <a:ext cx="424728" cy="2466945"/>
            <a:chOff x="2733244" y="3202217"/>
            <a:chExt cx="424728" cy="2466945"/>
          </a:xfrm>
        </p:grpSpPr>
        <p:cxnSp>
          <p:nvCxnSpPr>
            <p:cNvPr id="131" name="Straight Arrow Connector 130"/>
            <p:cNvCxnSpPr/>
            <p:nvPr/>
          </p:nvCxnSpPr>
          <p:spPr>
            <a:xfrm flipH="1">
              <a:off x="2752726" y="3202217"/>
              <a:ext cx="40524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flipH="1">
              <a:off x="2741470" y="3435493"/>
              <a:ext cx="40524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a:off x="2733244" y="4157280"/>
              <a:ext cx="40524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flipH="1">
              <a:off x="2746664" y="4929187"/>
              <a:ext cx="40524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a:off x="2733244" y="5669162"/>
              <a:ext cx="40524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077" name="Straight Arrow Connector 2076"/>
          <p:cNvCxnSpPr/>
          <p:nvPr/>
        </p:nvCxnSpPr>
        <p:spPr>
          <a:xfrm>
            <a:off x="5259746" y="1043920"/>
            <a:ext cx="6398" cy="923425"/>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78" name="TextBox 2077"/>
          <p:cNvSpPr txBox="1"/>
          <p:nvPr/>
        </p:nvSpPr>
        <p:spPr>
          <a:xfrm>
            <a:off x="5103543" y="674875"/>
            <a:ext cx="536878" cy="369332"/>
          </a:xfrm>
          <a:prstGeom prst="rect">
            <a:avLst/>
          </a:prstGeom>
          <a:noFill/>
        </p:spPr>
        <p:txBody>
          <a:bodyPr wrap="none" rtlCol="0">
            <a:spAutoFit/>
          </a:bodyPr>
          <a:lstStyle/>
          <a:p>
            <a:r>
              <a:rPr lang="en-CA" dirty="0" smtClean="0"/>
              <a:t>CO</a:t>
            </a:r>
            <a:r>
              <a:rPr lang="en-CA" baseline="-25000" dirty="0" smtClean="0"/>
              <a:t>2</a:t>
            </a:r>
            <a:endParaRPr lang="en-US" baseline="-25000" dirty="0"/>
          </a:p>
        </p:txBody>
      </p:sp>
      <p:cxnSp>
        <p:nvCxnSpPr>
          <p:cNvPr id="139" name="Straight Arrow Connector 138"/>
          <p:cNvCxnSpPr/>
          <p:nvPr/>
        </p:nvCxnSpPr>
        <p:spPr>
          <a:xfrm flipH="1">
            <a:off x="5217643" y="2486890"/>
            <a:ext cx="12700" cy="762000"/>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flipH="1">
            <a:off x="4812837" y="2511950"/>
            <a:ext cx="5312" cy="2386808"/>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4798067" y="3417452"/>
            <a:ext cx="405246" cy="71641"/>
            <a:chOff x="4798067" y="3417452"/>
            <a:chExt cx="405246" cy="71641"/>
          </a:xfrm>
        </p:grpSpPr>
        <p:cxnSp>
          <p:nvCxnSpPr>
            <p:cNvPr id="145" name="Straight Arrow Connector 144"/>
            <p:cNvCxnSpPr/>
            <p:nvPr/>
          </p:nvCxnSpPr>
          <p:spPr>
            <a:xfrm flipH="1">
              <a:off x="4798068" y="3417452"/>
              <a:ext cx="405245" cy="0"/>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a:off x="4798067" y="3489093"/>
              <a:ext cx="405246"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47" name="Straight Arrow Connector 46"/>
          <p:cNvCxnSpPr/>
          <p:nvPr/>
        </p:nvCxnSpPr>
        <p:spPr>
          <a:xfrm flipH="1" flipV="1">
            <a:off x="4792559" y="2456533"/>
            <a:ext cx="2015" cy="251747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5478042" y="1043647"/>
            <a:ext cx="0" cy="215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a:off x="6465199" y="1063252"/>
            <a:ext cx="4880" cy="1475676"/>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flipH="1">
            <a:off x="6358250" y="2533040"/>
            <a:ext cx="10621" cy="1602850"/>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a:off x="6184094" y="2649856"/>
            <a:ext cx="1" cy="561057"/>
          </a:xfrm>
          <a:prstGeom prst="straightConnector1">
            <a:avLst/>
          </a:prstGeom>
          <a:ln w="254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5697388" y="3426892"/>
            <a:ext cx="619734" cy="72618"/>
            <a:chOff x="5697587" y="3399687"/>
            <a:chExt cx="413736" cy="85545"/>
          </a:xfrm>
        </p:grpSpPr>
        <p:cxnSp>
          <p:nvCxnSpPr>
            <p:cNvPr id="178" name="Straight Arrow Connector 177"/>
            <p:cNvCxnSpPr/>
            <p:nvPr/>
          </p:nvCxnSpPr>
          <p:spPr>
            <a:xfrm flipH="1" flipV="1">
              <a:off x="5697587" y="3399687"/>
              <a:ext cx="413736" cy="1963"/>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H="1">
              <a:off x="5698516" y="3485232"/>
              <a:ext cx="405246"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89" name="Straight Arrow Connector 188"/>
          <p:cNvCxnSpPr/>
          <p:nvPr/>
        </p:nvCxnSpPr>
        <p:spPr>
          <a:xfrm flipH="1">
            <a:off x="5303380" y="2459525"/>
            <a:ext cx="12700" cy="762000"/>
          </a:xfrm>
          <a:prstGeom prst="straightConnector1">
            <a:avLst/>
          </a:prstGeom>
          <a:ln w="254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a:off x="6480841" y="2639378"/>
            <a:ext cx="1" cy="561057"/>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5216670" y="3438750"/>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5626784" y="3447182"/>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flipH="1">
            <a:off x="5357930" y="3158401"/>
            <a:ext cx="204040" cy="3273791"/>
          </a:xfrm>
          <a:prstGeom prst="rect">
            <a:avLst/>
          </a:prstGeom>
          <a:gradFill>
            <a:gsLst>
              <a:gs pos="0">
                <a:schemeClr val="tx1"/>
              </a:gs>
              <a:gs pos="100000">
                <a:schemeClr val="accent1">
                  <a:tint val="44500"/>
                  <a:satMod val="160000"/>
                  <a:alpha val="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5619456" y="3198666"/>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5219700" y="3195672"/>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5213640" y="4115750"/>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5621188" y="4134797"/>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5219700" y="4929187"/>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5626784" y="4952046"/>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Arrow Connector 136"/>
          <p:cNvCxnSpPr/>
          <p:nvPr/>
        </p:nvCxnSpPr>
        <p:spPr>
          <a:xfrm>
            <a:off x="5270500" y="4112305"/>
            <a:ext cx="20215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5457138" y="4103686"/>
            <a:ext cx="20215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a:off x="5257800" y="4907162"/>
            <a:ext cx="20215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5466287" y="4901497"/>
            <a:ext cx="20215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5453639" y="4196102"/>
            <a:ext cx="202150"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5256107" y="5002406"/>
            <a:ext cx="202150"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5472545" y="5009908"/>
            <a:ext cx="202150"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a:off x="5250282" y="4196102"/>
            <a:ext cx="202150"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3321138" y="684469"/>
            <a:ext cx="530915" cy="369332"/>
          </a:xfrm>
          <a:prstGeom prst="rect">
            <a:avLst/>
          </a:prstGeom>
          <a:noFill/>
        </p:spPr>
        <p:txBody>
          <a:bodyPr wrap="none" rtlCol="0">
            <a:spAutoFit/>
          </a:bodyPr>
          <a:lstStyle/>
          <a:p>
            <a:r>
              <a:rPr lang="en-CA" dirty="0" smtClean="0"/>
              <a:t>CH</a:t>
            </a:r>
            <a:r>
              <a:rPr lang="en-CA" baseline="-25000" dirty="0" smtClean="0"/>
              <a:t>4</a:t>
            </a:r>
          </a:p>
        </p:txBody>
      </p:sp>
      <p:sp>
        <p:nvSpPr>
          <p:cNvPr id="155" name="Rectangle 154"/>
          <p:cNvSpPr/>
          <p:nvPr/>
        </p:nvSpPr>
        <p:spPr>
          <a:xfrm flipH="1">
            <a:off x="3962400" y="3158402"/>
            <a:ext cx="204040" cy="3273791"/>
          </a:xfrm>
          <a:prstGeom prst="rect">
            <a:avLst/>
          </a:prstGeom>
          <a:gradFill>
            <a:gsLst>
              <a:gs pos="0">
                <a:schemeClr val="tx1"/>
              </a:gs>
              <a:gs pos="100000">
                <a:schemeClr val="accent1">
                  <a:tint val="44500"/>
                  <a:satMod val="160000"/>
                  <a:alpha val="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155"/>
          <p:cNvGrpSpPr/>
          <p:nvPr/>
        </p:nvGrpSpPr>
        <p:grpSpPr>
          <a:xfrm>
            <a:off x="5266144" y="3408863"/>
            <a:ext cx="402607" cy="85725"/>
            <a:chOff x="5257800" y="3417452"/>
            <a:chExt cx="402607" cy="85725"/>
          </a:xfrm>
        </p:grpSpPr>
        <p:cxnSp>
          <p:nvCxnSpPr>
            <p:cNvPr id="157" name="Straight Arrow Connector 156"/>
            <p:cNvCxnSpPr/>
            <p:nvPr/>
          </p:nvCxnSpPr>
          <p:spPr>
            <a:xfrm>
              <a:off x="5257800" y="3417452"/>
              <a:ext cx="20215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a:off x="5452432" y="3432954"/>
              <a:ext cx="20215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a:off x="5262563" y="3503177"/>
              <a:ext cx="202150"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a:off x="5458257" y="3503177"/>
              <a:ext cx="202150"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91" name="Oval 190"/>
          <p:cNvSpPr/>
          <p:nvPr/>
        </p:nvSpPr>
        <p:spPr>
          <a:xfrm>
            <a:off x="3846903" y="3433635"/>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4190356" y="3448869"/>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190356" y="4116585"/>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3867543" y="4917877"/>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186146" y="4912326"/>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 name="Straight Arrow Connector 204"/>
          <p:cNvCxnSpPr/>
          <p:nvPr/>
        </p:nvCxnSpPr>
        <p:spPr>
          <a:xfrm flipV="1">
            <a:off x="4495800" y="1013992"/>
            <a:ext cx="0" cy="3126839"/>
          </a:xfrm>
          <a:prstGeom prst="straightConnector1">
            <a:avLst/>
          </a:prstGeom>
          <a:ln w="2540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207" name="Group 206"/>
          <p:cNvGrpSpPr/>
          <p:nvPr/>
        </p:nvGrpSpPr>
        <p:grpSpPr>
          <a:xfrm>
            <a:off x="5266143" y="3170262"/>
            <a:ext cx="402607" cy="85725"/>
            <a:chOff x="5257800" y="3417452"/>
            <a:chExt cx="402607" cy="85725"/>
          </a:xfrm>
        </p:grpSpPr>
        <p:cxnSp>
          <p:nvCxnSpPr>
            <p:cNvPr id="208" name="Straight Arrow Connector 207"/>
            <p:cNvCxnSpPr/>
            <p:nvPr/>
          </p:nvCxnSpPr>
          <p:spPr>
            <a:xfrm>
              <a:off x="5257800" y="3417452"/>
              <a:ext cx="20215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a:off x="5452432" y="3432954"/>
              <a:ext cx="20215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262563" y="3503177"/>
              <a:ext cx="202150"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a:off x="5458257" y="3503177"/>
              <a:ext cx="202150"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12" name="Oval 211"/>
          <p:cNvSpPr/>
          <p:nvPr/>
        </p:nvSpPr>
        <p:spPr>
          <a:xfrm>
            <a:off x="3857152" y="3177576"/>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4190356" y="3171863"/>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221"/>
          <p:cNvGrpSpPr/>
          <p:nvPr/>
        </p:nvGrpSpPr>
        <p:grpSpPr>
          <a:xfrm>
            <a:off x="4818149" y="4105959"/>
            <a:ext cx="405246" cy="71641"/>
            <a:chOff x="4798067" y="3417452"/>
            <a:chExt cx="405246" cy="71641"/>
          </a:xfrm>
        </p:grpSpPr>
        <p:cxnSp>
          <p:nvCxnSpPr>
            <p:cNvPr id="223" name="Straight Arrow Connector 222"/>
            <p:cNvCxnSpPr/>
            <p:nvPr/>
          </p:nvCxnSpPr>
          <p:spPr>
            <a:xfrm flipH="1">
              <a:off x="4798068" y="3417452"/>
              <a:ext cx="405245" cy="0"/>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flipH="1">
              <a:off x="4798067" y="3489093"/>
              <a:ext cx="405246"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4808394" y="4923963"/>
            <a:ext cx="405246" cy="71641"/>
            <a:chOff x="4798067" y="3417452"/>
            <a:chExt cx="405246" cy="71641"/>
          </a:xfrm>
        </p:grpSpPr>
        <p:cxnSp>
          <p:nvCxnSpPr>
            <p:cNvPr id="226" name="Straight Arrow Connector 225"/>
            <p:cNvCxnSpPr/>
            <p:nvPr/>
          </p:nvCxnSpPr>
          <p:spPr>
            <a:xfrm flipH="1">
              <a:off x="4798068" y="3417452"/>
              <a:ext cx="405245" cy="0"/>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flipH="1">
              <a:off x="4798067" y="3489093"/>
              <a:ext cx="405246"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31" name="Straight Arrow Connector 230"/>
          <p:cNvCxnSpPr/>
          <p:nvPr/>
        </p:nvCxnSpPr>
        <p:spPr>
          <a:xfrm flipH="1" flipV="1">
            <a:off x="6309760" y="2509774"/>
            <a:ext cx="2014" cy="169521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H="1" flipV="1">
            <a:off x="4758264" y="1008854"/>
            <a:ext cx="10219" cy="3918326"/>
          </a:xfrm>
          <a:prstGeom prst="straightConnector1">
            <a:avLst/>
          </a:prstGeom>
          <a:ln w="2540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578921" y="683691"/>
            <a:ext cx="450764" cy="369332"/>
          </a:xfrm>
          <a:prstGeom prst="rect">
            <a:avLst/>
          </a:prstGeom>
          <a:noFill/>
        </p:spPr>
        <p:txBody>
          <a:bodyPr wrap="none" rtlCol="0">
            <a:spAutoFit/>
          </a:bodyPr>
          <a:lstStyle/>
          <a:p>
            <a:r>
              <a:rPr lang="en-CA" dirty="0" smtClean="0"/>
              <a:t>O</a:t>
            </a:r>
            <a:r>
              <a:rPr lang="en-CA" baseline="-25000" dirty="0" smtClean="0"/>
              <a:t>2 </a:t>
            </a:r>
            <a:endParaRPr lang="en-US" dirty="0"/>
          </a:p>
        </p:txBody>
      </p:sp>
      <p:sp>
        <p:nvSpPr>
          <p:cNvPr id="233" name="Oval 232"/>
          <p:cNvSpPr/>
          <p:nvPr/>
        </p:nvSpPr>
        <p:spPr>
          <a:xfrm>
            <a:off x="3872346" y="4114315"/>
            <a:ext cx="762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Arrow Connector 233"/>
          <p:cNvCxnSpPr/>
          <p:nvPr/>
        </p:nvCxnSpPr>
        <p:spPr>
          <a:xfrm flipH="1">
            <a:off x="4266556" y="3479354"/>
            <a:ext cx="457844" cy="1"/>
          </a:xfrm>
          <a:prstGeom prst="straightConnector1">
            <a:avLst/>
          </a:prstGeom>
          <a:ln w="254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flipH="1">
            <a:off x="4266878" y="4136573"/>
            <a:ext cx="457844" cy="1"/>
          </a:xfrm>
          <a:prstGeom prst="straightConnector1">
            <a:avLst/>
          </a:prstGeom>
          <a:ln w="254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071" name="Group 2070"/>
          <p:cNvGrpSpPr/>
          <p:nvPr/>
        </p:nvGrpSpPr>
        <p:grpSpPr>
          <a:xfrm>
            <a:off x="3370119" y="1039818"/>
            <a:ext cx="476784" cy="3142611"/>
            <a:chOff x="3370119" y="1039818"/>
            <a:chExt cx="476784" cy="3142611"/>
          </a:xfrm>
        </p:grpSpPr>
        <p:cxnSp>
          <p:nvCxnSpPr>
            <p:cNvPr id="206" name="Straight Arrow Connector 205"/>
            <p:cNvCxnSpPr/>
            <p:nvPr/>
          </p:nvCxnSpPr>
          <p:spPr>
            <a:xfrm flipH="1" flipV="1">
              <a:off x="3609975" y="1039818"/>
              <a:ext cx="10249" cy="3101013"/>
            </a:xfrm>
            <a:prstGeom prst="straightConnector1">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flipH="1" flipV="1">
              <a:off x="3370119" y="1043920"/>
              <a:ext cx="6927" cy="3138509"/>
            </a:xfrm>
            <a:prstGeom prst="straightConnector1">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a:off x="3609975" y="3461610"/>
              <a:ext cx="236928" cy="0"/>
            </a:xfrm>
            <a:prstGeom prst="straightConnector1">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p:cNvCxnSpPr/>
            <p:nvPr/>
          </p:nvCxnSpPr>
          <p:spPr>
            <a:xfrm>
              <a:off x="3377046" y="3456494"/>
              <a:ext cx="232929" cy="5116"/>
            </a:xfrm>
            <a:prstGeom prst="straightConnector1">
              <a:avLst/>
            </a:prstGeom>
            <a:ln w="254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256" name="Straight Arrow Connector 255"/>
          <p:cNvCxnSpPr/>
          <p:nvPr/>
        </p:nvCxnSpPr>
        <p:spPr>
          <a:xfrm>
            <a:off x="3620224" y="4137174"/>
            <a:ext cx="236928" cy="0"/>
          </a:xfrm>
          <a:prstGeom prst="straightConnector1">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p:nvPr/>
        </p:nvCxnSpPr>
        <p:spPr>
          <a:xfrm>
            <a:off x="3366922" y="4142604"/>
            <a:ext cx="232929" cy="5116"/>
          </a:xfrm>
          <a:prstGeom prst="straightConnector1">
            <a:avLst/>
          </a:prstGeom>
          <a:ln w="254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49" name="TextBox 2048"/>
          <p:cNvSpPr txBox="1"/>
          <p:nvPr/>
        </p:nvSpPr>
        <p:spPr>
          <a:xfrm>
            <a:off x="202295" y="3193850"/>
            <a:ext cx="813043" cy="246221"/>
          </a:xfrm>
          <a:prstGeom prst="rect">
            <a:avLst/>
          </a:prstGeom>
          <a:noFill/>
        </p:spPr>
        <p:txBody>
          <a:bodyPr wrap="none" rtlCol="0">
            <a:spAutoFit/>
          </a:bodyPr>
          <a:lstStyle/>
          <a:p>
            <a:r>
              <a:rPr lang="en-US" sz="1000" i="1" dirty="0" smtClean="0"/>
              <a:t>freeze-thaw</a:t>
            </a:r>
            <a:endParaRPr lang="en-US" sz="1000" i="1" dirty="0"/>
          </a:p>
        </p:txBody>
      </p:sp>
      <p:cxnSp>
        <p:nvCxnSpPr>
          <p:cNvPr id="2056" name="Straight Arrow Connector 2055"/>
          <p:cNvCxnSpPr/>
          <p:nvPr/>
        </p:nvCxnSpPr>
        <p:spPr>
          <a:xfrm flipV="1">
            <a:off x="1035256" y="3408863"/>
            <a:ext cx="933922" cy="159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flipV="1">
            <a:off x="1057039" y="4090535"/>
            <a:ext cx="933922" cy="159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p:cNvCxnSpPr/>
          <p:nvPr/>
        </p:nvCxnSpPr>
        <p:spPr>
          <a:xfrm flipH="1">
            <a:off x="1990961" y="1050413"/>
            <a:ext cx="14350" cy="3061892"/>
          </a:xfrm>
          <a:prstGeom prst="straightConnector1">
            <a:avLst/>
          </a:prstGeom>
          <a:ln w="254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1" name="Straight Arrow Connector 260"/>
          <p:cNvCxnSpPr/>
          <p:nvPr/>
        </p:nvCxnSpPr>
        <p:spPr>
          <a:xfrm flipV="1">
            <a:off x="7315120" y="3447842"/>
            <a:ext cx="933922" cy="1592"/>
          </a:xfrm>
          <a:prstGeom prst="straightConnector1">
            <a:avLst/>
          </a:prstGeom>
          <a:ln w="254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2" name="Straight Arrow Connector 261"/>
          <p:cNvCxnSpPr/>
          <p:nvPr/>
        </p:nvCxnSpPr>
        <p:spPr>
          <a:xfrm flipV="1">
            <a:off x="7308751" y="4136577"/>
            <a:ext cx="933922" cy="1592"/>
          </a:xfrm>
          <a:prstGeom prst="straightConnector1">
            <a:avLst/>
          </a:prstGeom>
          <a:ln w="254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flipV="1">
            <a:off x="7291396" y="4929187"/>
            <a:ext cx="933922" cy="1592"/>
          </a:xfrm>
          <a:prstGeom prst="straightConnector1">
            <a:avLst/>
          </a:prstGeom>
          <a:ln w="254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264" name="Group 263"/>
          <p:cNvGrpSpPr/>
          <p:nvPr/>
        </p:nvGrpSpPr>
        <p:grpSpPr>
          <a:xfrm>
            <a:off x="4292709" y="3424122"/>
            <a:ext cx="413736" cy="85545"/>
            <a:chOff x="5697587" y="3399687"/>
            <a:chExt cx="413736" cy="85545"/>
          </a:xfrm>
        </p:grpSpPr>
        <p:cxnSp>
          <p:nvCxnSpPr>
            <p:cNvPr id="265" name="Straight Arrow Connector 264"/>
            <p:cNvCxnSpPr/>
            <p:nvPr/>
          </p:nvCxnSpPr>
          <p:spPr>
            <a:xfrm flipH="1" flipV="1">
              <a:off x="5697587" y="3399687"/>
              <a:ext cx="413736" cy="1963"/>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p:nvPr/>
          </p:nvCxnSpPr>
          <p:spPr>
            <a:xfrm flipH="1">
              <a:off x="5698516" y="3485232"/>
              <a:ext cx="405246"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p:nvGrpSpPr>
        <p:grpSpPr>
          <a:xfrm>
            <a:off x="4292709" y="4093800"/>
            <a:ext cx="413736" cy="85545"/>
            <a:chOff x="5697587" y="3399687"/>
            <a:chExt cx="413736" cy="85545"/>
          </a:xfrm>
        </p:grpSpPr>
        <p:cxnSp>
          <p:nvCxnSpPr>
            <p:cNvPr id="268" name="Straight Arrow Connector 267"/>
            <p:cNvCxnSpPr/>
            <p:nvPr/>
          </p:nvCxnSpPr>
          <p:spPr>
            <a:xfrm flipH="1" flipV="1">
              <a:off x="5697587" y="3399687"/>
              <a:ext cx="413736" cy="1963"/>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p:nvPr/>
          </p:nvCxnSpPr>
          <p:spPr>
            <a:xfrm flipH="1">
              <a:off x="5698516" y="3485232"/>
              <a:ext cx="405246"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p:nvGrpSpPr>
        <p:grpSpPr>
          <a:xfrm>
            <a:off x="3392104" y="3401650"/>
            <a:ext cx="493961" cy="103440"/>
            <a:chOff x="4798067" y="3417452"/>
            <a:chExt cx="405246" cy="71641"/>
          </a:xfrm>
        </p:grpSpPr>
        <p:cxnSp>
          <p:nvCxnSpPr>
            <p:cNvPr id="271" name="Straight Arrow Connector 270"/>
            <p:cNvCxnSpPr/>
            <p:nvPr/>
          </p:nvCxnSpPr>
          <p:spPr>
            <a:xfrm flipH="1">
              <a:off x="4798068" y="3417452"/>
              <a:ext cx="405245" cy="0"/>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a:off x="4798067" y="3489093"/>
              <a:ext cx="405246"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p:nvGrpSpPr>
        <p:grpSpPr>
          <a:xfrm>
            <a:off x="3384862" y="4105959"/>
            <a:ext cx="495300" cy="82447"/>
            <a:chOff x="4798067" y="3417452"/>
            <a:chExt cx="405246" cy="71641"/>
          </a:xfrm>
        </p:grpSpPr>
        <p:cxnSp>
          <p:nvCxnSpPr>
            <p:cNvPr id="274" name="Straight Arrow Connector 273"/>
            <p:cNvCxnSpPr/>
            <p:nvPr/>
          </p:nvCxnSpPr>
          <p:spPr>
            <a:xfrm flipH="1">
              <a:off x="4798068" y="3417452"/>
              <a:ext cx="405245" cy="0"/>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p:nvPr/>
          </p:nvCxnSpPr>
          <p:spPr>
            <a:xfrm flipH="1">
              <a:off x="4798067" y="3489093"/>
              <a:ext cx="405246"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76" name="Straight Arrow Connector 275"/>
          <p:cNvCxnSpPr/>
          <p:nvPr/>
        </p:nvCxnSpPr>
        <p:spPr>
          <a:xfrm flipV="1">
            <a:off x="5044073" y="1001002"/>
            <a:ext cx="0" cy="3918281"/>
          </a:xfrm>
          <a:prstGeom prst="straightConnector1">
            <a:avLst/>
          </a:prstGeom>
          <a:ln w="2540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flipH="1">
            <a:off x="4804303" y="4134797"/>
            <a:ext cx="374064" cy="3373"/>
          </a:xfrm>
          <a:prstGeom prst="straightConnector1">
            <a:avLst/>
          </a:prstGeom>
          <a:ln w="254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a:stCxn id="70" idx="2"/>
          </p:cNvCxnSpPr>
          <p:nvPr/>
        </p:nvCxnSpPr>
        <p:spPr>
          <a:xfrm flipH="1" flipV="1">
            <a:off x="4812656" y="3449435"/>
            <a:ext cx="404014" cy="12175"/>
          </a:xfrm>
          <a:prstGeom prst="straightConnector1">
            <a:avLst/>
          </a:prstGeom>
          <a:ln w="254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a:off x="4800976" y="4963596"/>
            <a:ext cx="374064" cy="3373"/>
          </a:xfrm>
          <a:prstGeom prst="straightConnector1">
            <a:avLst/>
          </a:prstGeom>
          <a:ln w="254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a:xfrm flipH="1" flipV="1">
            <a:off x="6278070" y="1063252"/>
            <a:ext cx="14349" cy="3060021"/>
          </a:xfrm>
          <a:prstGeom prst="straightConnector1">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flipV="1">
            <a:off x="5979594" y="1084923"/>
            <a:ext cx="0" cy="3966052"/>
          </a:xfrm>
          <a:prstGeom prst="straightConnector1">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a:xfrm flipV="1">
            <a:off x="5979595" y="3460643"/>
            <a:ext cx="285400" cy="2558"/>
          </a:xfrm>
          <a:prstGeom prst="straightConnector1">
            <a:avLst/>
          </a:prstGeom>
          <a:ln w="2540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a:xfrm>
            <a:off x="5698516" y="3458085"/>
            <a:ext cx="281078" cy="2558"/>
          </a:xfrm>
          <a:prstGeom prst="straightConnector1">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85" name="Group 284"/>
          <p:cNvGrpSpPr/>
          <p:nvPr/>
        </p:nvGrpSpPr>
        <p:grpSpPr>
          <a:xfrm>
            <a:off x="5674695" y="4100865"/>
            <a:ext cx="619734" cy="72618"/>
            <a:chOff x="5697587" y="3399687"/>
            <a:chExt cx="413736" cy="85545"/>
          </a:xfrm>
        </p:grpSpPr>
        <p:cxnSp>
          <p:nvCxnSpPr>
            <p:cNvPr id="286" name="Straight Arrow Connector 285"/>
            <p:cNvCxnSpPr/>
            <p:nvPr/>
          </p:nvCxnSpPr>
          <p:spPr>
            <a:xfrm flipH="1" flipV="1">
              <a:off x="5697587" y="3399687"/>
              <a:ext cx="413736" cy="1963"/>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flipH="1">
              <a:off x="5698516" y="3485232"/>
              <a:ext cx="405246" cy="0"/>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88" name="Straight Arrow Connector 287"/>
          <p:cNvCxnSpPr/>
          <p:nvPr/>
        </p:nvCxnSpPr>
        <p:spPr>
          <a:xfrm>
            <a:off x="5670106" y="4132714"/>
            <a:ext cx="314456" cy="2083"/>
          </a:xfrm>
          <a:prstGeom prst="straightConnector1">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p:cNvCxnSpPr/>
          <p:nvPr/>
        </p:nvCxnSpPr>
        <p:spPr>
          <a:xfrm>
            <a:off x="5703484" y="4966969"/>
            <a:ext cx="281078" cy="2558"/>
          </a:xfrm>
          <a:prstGeom prst="straightConnector1">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flipV="1">
            <a:off x="5984719" y="4136891"/>
            <a:ext cx="285400" cy="2558"/>
          </a:xfrm>
          <a:prstGeom prst="straightConnector1">
            <a:avLst/>
          </a:prstGeom>
          <a:ln w="2540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91" name="TextBox 290"/>
          <p:cNvSpPr txBox="1"/>
          <p:nvPr/>
        </p:nvSpPr>
        <p:spPr>
          <a:xfrm>
            <a:off x="8241799" y="4702904"/>
            <a:ext cx="813043" cy="246221"/>
          </a:xfrm>
          <a:prstGeom prst="rect">
            <a:avLst/>
          </a:prstGeom>
          <a:noFill/>
        </p:spPr>
        <p:txBody>
          <a:bodyPr wrap="none" rtlCol="0">
            <a:spAutoFit/>
          </a:bodyPr>
          <a:lstStyle/>
          <a:p>
            <a:r>
              <a:rPr lang="en-US" sz="1000" i="1" dirty="0" smtClean="0"/>
              <a:t>freeze-thaw</a:t>
            </a:r>
            <a:endParaRPr lang="en-US" sz="1000" i="1" dirty="0"/>
          </a:p>
        </p:txBody>
      </p:sp>
      <p:sp>
        <p:nvSpPr>
          <p:cNvPr id="292" name="TextBox 291"/>
          <p:cNvSpPr txBox="1"/>
          <p:nvPr/>
        </p:nvSpPr>
        <p:spPr>
          <a:xfrm>
            <a:off x="992826" y="3212233"/>
            <a:ext cx="1047082" cy="246221"/>
          </a:xfrm>
          <a:prstGeom prst="rect">
            <a:avLst/>
          </a:prstGeom>
          <a:noFill/>
        </p:spPr>
        <p:txBody>
          <a:bodyPr wrap="none" rtlCol="0">
            <a:spAutoFit/>
          </a:bodyPr>
          <a:lstStyle/>
          <a:p>
            <a:r>
              <a:rPr lang="en-US" sz="1000" i="1" dirty="0" smtClean="0"/>
              <a:t>hydraulic uptake</a:t>
            </a:r>
            <a:endParaRPr lang="en-US" sz="1000" i="1" dirty="0"/>
          </a:p>
        </p:txBody>
      </p:sp>
      <p:sp>
        <p:nvSpPr>
          <p:cNvPr id="293" name="TextBox 292"/>
          <p:cNvSpPr txBox="1"/>
          <p:nvPr/>
        </p:nvSpPr>
        <p:spPr>
          <a:xfrm>
            <a:off x="7258628" y="4708260"/>
            <a:ext cx="1047082" cy="246221"/>
          </a:xfrm>
          <a:prstGeom prst="rect">
            <a:avLst/>
          </a:prstGeom>
          <a:noFill/>
        </p:spPr>
        <p:txBody>
          <a:bodyPr wrap="none" rtlCol="0">
            <a:spAutoFit/>
          </a:bodyPr>
          <a:lstStyle/>
          <a:p>
            <a:r>
              <a:rPr lang="en-US" sz="1000" i="1" dirty="0" smtClean="0"/>
              <a:t>hydraulic uptake</a:t>
            </a:r>
            <a:endParaRPr lang="en-US" sz="1000" i="1" dirty="0"/>
          </a:p>
        </p:txBody>
      </p:sp>
      <p:cxnSp>
        <p:nvCxnSpPr>
          <p:cNvPr id="294" name="Straight Arrow Connector 293"/>
          <p:cNvCxnSpPr/>
          <p:nvPr/>
        </p:nvCxnSpPr>
        <p:spPr>
          <a:xfrm>
            <a:off x="7298571" y="1111591"/>
            <a:ext cx="0" cy="3829145"/>
          </a:xfrm>
          <a:prstGeom prst="straightConnector1">
            <a:avLst/>
          </a:prstGeom>
          <a:ln w="254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532646" y="714025"/>
            <a:ext cx="409086" cy="369332"/>
          </a:xfrm>
          <a:prstGeom prst="rect">
            <a:avLst/>
          </a:prstGeom>
          <a:noFill/>
        </p:spPr>
        <p:txBody>
          <a:bodyPr wrap="none" rtlCol="0">
            <a:spAutoFit/>
          </a:bodyPr>
          <a:lstStyle/>
          <a:p>
            <a:r>
              <a:rPr lang="en-US" dirty="0" smtClean="0"/>
              <a:t>ET</a:t>
            </a:r>
            <a:endParaRPr lang="en-US" dirty="0"/>
          </a:p>
        </p:txBody>
      </p:sp>
      <p:sp>
        <p:nvSpPr>
          <p:cNvPr id="295" name="TextBox 294"/>
          <p:cNvSpPr txBox="1"/>
          <p:nvPr/>
        </p:nvSpPr>
        <p:spPr>
          <a:xfrm>
            <a:off x="7644057" y="678793"/>
            <a:ext cx="409086" cy="369332"/>
          </a:xfrm>
          <a:prstGeom prst="rect">
            <a:avLst/>
          </a:prstGeom>
          <a:noFill/>
        </p:spPr>
        <p:txBody>
          <a:bodyPr wrap="none" rtlCol="0">
            <a:spAutoFit/>
          </a:bodyPr>
          <a:lstStyle/>
          <a:p>
            <a:r>
              <a:rPr lang="en-US" dirty="0" smtClean="0"/>
              <a:t>ET</a:t>
            </a:r>
            <a:endParaRPr lang="en-US" dirty="0"/>
          </a:p>
        </p:txBody>
      </p:sp>
      <p:sp>
        <p:nvSpPr>
          <p:cNvPr id="53" name="TextBox 52"/>
          <p:cNvSpPr txBox="1"/>
          <p:nvPr/>
        </p:nvSpPr>
        <p:spPr>
          <a:xfrm rot="16200000">
            <a:off x="939429" y="1302517"/>
            <a:ext cx="889987" cy="400110"/>
          </a:xfrm>
          <a:prstGeom prst="rect">
            <a:avLst/>
          </a:prstGeom>
          <a:noFill/>
        </p:spPr>
        <p:txBody>
          <a:bodyPr wrap="none" rtlCol="0">
            <a:spAutoFit/>
          </a:bodyPr>
          <a:lstStyle/>
          <a:p>
            <a:r>
              <a:rPr lang="en-US" sz="1000" i="1" dirty="0" smtClean="0"/>
              <a:t>evaporation</a:t>
            </a:r>
          </a:p>
          <a:p>
            <a:r>
              <a:rPr lang="en-US" sz="1000" i="1" dirty="0" smtClean="0"/>
              <a:t>condensation</a:t>
            </a:r>
            <a:endParaRPr lang="en-US" sz="1000" i="1" dirty="0"/>
          </a:p>
        </p:txBody>
      </p:sp>
      <p:sp>
        <p:nvSpPr>
          <p:cNvPr id="297" name="TextBox 296"/>
          <p:cNvSpPr txBox="1"/>
          <p:nvPr/>
        </p:nvSpPr>
        <p:spPr>
          <a:xfrm rot="16200000">
            <a:off x="1568371" y="1263987"/>
            <a:ext cx="859531" cy="400110"/>
          </a:xfrm>
          <a:prstGeom prst="rect">
            <a:avLst/>
          </a:prstGeom>
          <a:noFill/>
        </p:spPr>
        <p:txBody>
          <a:bodyPr wrap="none" rtlCol="0">
            <a:spAutoFit/>
          </a:bodyPr>
          <a:lstStyle/>
          <a:p>
            <a:r>
              <a:rPr lang="en-US" sz="1000" i="1" dirty="0" smtClean="0"/>
              <a:t>transpiration</a:t>
            </a:r>
          </a:p>
          <a:p>
            <a:endParaRPr lang="en-US" sz="1000" i="1" dirty="0"/>
          </a:p>
        </p:txBody>
      </p:sp>
      <p:sp>
        <p:nvSpPr>
          <p:cNvPr id="55" name="TextBox 54"/>
          <p:cNvSpPr txBox="1"/>
          <p:nvPr/>
        </p:nvSpPr>
        <p:spPr>
          <a:xfrm rot="16200000">
            <a:off x="2100235" y="1416498"/>
            <a:ext cx="1061509" cy="246221"/>
          </a:xfrm>
          <a:prstGeom prst="rect">
            <a:avLst/>
          </a:prstGeom>
          <a:noFill/>
        </p:spPr>
        <p:txBody>
          <a:bodyPr wrap="none" rtlCol="0">
            <a:spAutoFit/>
          </a:bodyPr>
          <a:lstStyle/>
          <a:p>
            <a:r>
              <a:rPr lang="en-US" sz="1000" i="1" dirty="0" smtClean="0"/>
              <a:t>energy exchange</a:t>
            </a:r>
            <a:endParaRPr lang="en-US" sz="1000" i="1" dirty="0"/>
          </a:p>
        </p:txBody>
      </p:sp>
      <p:sp>
        <p:nvSpPr>
          <p:cNvPr id="299" name="TextBox 298"/>
          <p:cNvSpPr txBox="1"/>
          <p:nvPr/>
        </p:nvSpPr>
        <p:spPr>
          <a:xfrm>
            <a:off x="2690810" y="3202417"/>
            <a:ext cx="813043" cy="246221"/>
          </a:xfrm>
          <a:prstGeom prst="rect">
            <a:avLst/>
          </a:prstGeom>
          <a:noFill/>
        </p:spPr>
        <p:txBody>
          <a:bodyPr wrap="none" rtlCol="0">
            <a:spAutoFit/>
          </a:bodyPr>
          <a:lstStyle/>
          <a:p>
            <a:r>
              <a:rPr lang="en-US" sz="1000" i="1" dirty="0" smtClean="0"/>
              <a:t>freeze-thaw</a:t>
            </a:r>
            <a:endParaRPr lang="en-US" sz="1000" i="1" dirty="0"/>
          </a:p>
        </p:txBody>
      </p:sp>
      <p:sp>
        <p:nvSpPr>
          <p:cNvPr id="59" name="TextBox 58"/>
          <p:cNvSpPr txBox="1"/>
          <p:nvPr/>
        </p:nvSpPr>
        <p:spPr>
          <a:xfrm rot="16200000">
            <a:off x="1929517" y="3805655"/>
            <a:ext cx="1402948" cy="246221"/>
          </a:xfrm>
          <a:prstGeom prst="rect">
            <a:avLst/>
          </a:prstGeom>
          <a:noFill/>
        </p:spPr>
        <p:txBody>
          <a:bodyPr wrap="none" rtlCol="0">
            <a:spAutoFit/>
          </a:bodyPr>
          <a:lstStyle/>
          <a:p>
            <a:r>
              <a:rPr lang="en-US" sz="1000" i="1" dirty="0" smtClean="0"/>
              <a:t>conduction, convection</a:t>
            </a:r>
            <a:endParaRPr lang="en-US" sz="1000" i="1" dirty="0"/>
          </a:p>
        </p:txBody>
      </p:sp>
      <p:sp>
        <p:nvSpPr>
          <p:cNvPr id="301" name="TextBox 300"/>
          <p:cNvSpPr txBox="1"/>
          <p:nvPr/>
        </p:nvSpPr>
        <p:spPr>
          <a:xfrm rot="16200000">
            <a:off x="5769133" y="4982507"/>
            <a:ext cx="1402948" cy="246221"/>
          </a:xfrm>
          <a:prstGeom prst="rect">
            <a:avLst/>
          </a:prstGeom>
          <a:noFill/>
        </p:spPr>
        <p:txBody>
          <a:bodyPr wrap="none" rtlCol="0">
            <a:spAutoFit/>
          </a:bodyPr>
          <a:lstStyle/>
          <a:p>
            <a:r>
              <a:rPr lang="en-US" sz="1000" i="1" dirty="0" smtClean="0"/>
              <a:t>conduction, convection</a:t>
            </a:r>
            <a:endParaRPr lang="en-US" sz="1000" i="1" dirty="0"/>
          </a:p>
        </p:txBody>
      </p:sp>
      <p:sp>
        <p:nvSpPr>
          <p:cNvPr id="67" name="TextBox 66"/>
          <p:cNvSpPr txBox="1"/>
          <p:nvPr/>
        </p:nvSpPr>
        <p:spPr>
          <a:xfrm>
            <a:off x="995290" y="5464074"/>
            <a:ext cx="1228606" cy="369332"/>
          </a:xfrm>
          <a:prstGeom prst="rect">
            <a:avLst/>
          </a:prstGeom>
          <a:noFill/>
        </p:spPr>
        <p:txBody>
          <a:bodyPr wrap="none" rtlCol="0">
            <a:spAutoFit/>
          </a:bodyPr>
          <a:lstStyle/>
          <a:p>
            <a:r>
              <a:rPr lang="en-US" dirty="0" smtClean="0">
                <a:solidFill>
                  <a:schemeClr val="bg1"/>
                </a:solidFill>
              </a:rPr>
              <a:t>permafrost</a:t>
            </a:r>
            <a:endParaRPr lang="en-US" dirty="0">
              <a:solidFill>
                <a:schemeClr val="bg1"/>
              </a:solidFill>
            </a:endParaRPr>
          </a:p>
        </p:txBody>
      </p:sp>
      <p:sp>
        <p:nvSpPr>
          <p:cNvPr id="69" name="TextBox 68"/>
          <p:cNvSpPr txBox="1"/>
          <p:nvPr/>
        </p:nvSpPr>
        <p:spPr>
          <a:xfrm rot="16200000">
            <a:off x="411449" y="3669974"/>
            <a:ext cx="917239" cy="246221"/>
          </a:xfrm>
          <a:prstGeom prst="rect">
            <a:avLst/>
          </a:prstGeom>
          <a:noFill/>
        </p:spPr>
        <p:txBody>
          <a:bodyPr wrap="none" rtlCol="0">
            <a:spAutoFit/>
          </a:bodyPr>
          <a:lstStyle/>
          <a:p>
            <a:r>
              <a:rPr lang="en-US" sz="1000" i="1" dirty="0" smtClean="0"/>
              <a:t>hydraulic flow</a:t>
            </a:r>
            <a:endParaRPr lang="en-US" sz="1000" i="1" dirty="0"/>
          </a:p>
        </p:txBody>
      </p:sp>
      <p:sp>
        <p:nvSpPr>
          <p:cNvPr id="304" name="TextBox 303"/>
          <p:cNvSpPr txBox="1"/>
          <p:nvPr/>
        </p:nvSpPr>
        <p:spPr>
          <a:xfrm rot="16200000">
            <a:off x="7654363" y="4134498"/>
            <a:ext cx="917239" cy="246221"/>
          </a:xfrm>
          <a:prstGeom prst="rect">
            <a:avLst/>
          </a:prstGeom>
          <a:noFill/>
        </p:spPr>
        <p:txBody>
          <a:bodyPr wrap="none" rtlCol="0">
            <a:spAutoFit/>
          </a:bodyPr>
          <a:lstStyle/>
          <a:p>
            <a:r>
              <a:rPr lang="en-US" sz="1000" i="1" dirty="0" smtClean="0"/>
              <a:t>hydraulic flow</a:t>
            </a:r>
            <a:endParaRPr lang="en-US" sz="1000" i="1" dirty="0"/>
          </a:p>
        </p:txBody>
      </p:sp>
      <p:sp>
        <p:nvSpPr>
          <p:cNvPr id="72" name="TextBox 71"/>
          <p:cNvSpPr txBox="1"/>
          <p:nvPr/>
        </p:nvSpPr>
        <p:spPr>
          <a:xfrm>
            <a:off x="2767783" y="4617570"/>
            <a:ext cx="1296637" cy="646331"/>
          </a:xfrm>
          <a:prstGeom prst="rect">
            <a:avLst/>
          </a:prstGeom>
          <a:noFill/>
        </p:spPr>
        <p:txBody>
          <a:bodyPr wrap="none" rtlCol="0">
            <a:spAutoFit/>
          </a:bodyPr>
          <a:lstStyle/>
          <a:p>
            <a:r>
              <a:rPr lang="en-US" dirty="0" smtClean="0"/>
              <a:t>microbial</a:t>
            </a:r>
          </a:p>
          <a:p>
            <a:r>
              <a:rPr lang="en-US" dirty="0" smtClean="0"/>
              <a:t>populations</a:t>
            </a:r>
            <a:endParaRPr lang="en-US" dirty="0"/>
          </a:p>
        </p:txBody>
      </p:sp>
      <p:sp>
        <p:nvSpPr>
          <p:cNvPr id="73" name="TextBox 72"/>
          <p:cNvSpPr txBox="1"/>
          <p:nvPr/>
        </p:nvSpPr>
        <p:spPr>
          <a:xfrm>
            <a:off x="3728439" y="5200709"/>
            <a:ext cx="639919" cy="369332"/>
          </a:xfrm>
          <a:prstGeom prst="rect">
            <a:avLst/>
          </a:prstGeom>
          <a:noFill/>
        </p:spPr>
        <p:txBody>
          <a:bodyPr wrap="none" rtlCol="0">
            <a:spAutoFit/>
          </a:bodyPr>
          <a:lstStyle/>
          <a:p>
            <a:r>
              <a:rPr lang="en-US" dirty="0" smtClean="0"/>
              <a:t>SOM</a:t>
            </a:r>
            <a:endParaRPr lang="en-US" dirty="0"/>
          </a:p>
        </p:txBody>
      </p:sp>
      <p:sp>
        <p:nvSpPr>
          <p:cNvPr id="75" name="TextBox 74"/>
          <p:cNvSpPr txBox="1"/>
          <p:nvPr/>
        </p:nvSpPr>
        <p:spPr>
          <a:xfrm>
            <a:off x="4885799" y="4666457"/>
            <a:ext cx="1215397" cy="246221"/>
          </a:xfrm>
          <a:prstGeom prst="rect">
            <a:avLst/>
          </a:prstGeom>
          <a:noFill/>
        </p:spPr>
        <p:txBody>
          <a:bodyPr wrap="none" rtlCol="0">
            <a:spAutoFit/>
          </a:bodyPr>
          <a:lstStyle/>
          <a:p>
            <a:r>
              <a:rPr lang="en-US" sz="1000" i="1" dirty="0" smtClean="0"/>
              <a:t>oxidation-reduction</a:t>
            </a:r>
            <a:endParaRPr lang="en-US" sz="1000" i="1" dirty="0"/>
          </a:p>
        </p:txBody>
      </p:sp>
      <p:sp>
        <p:nvSpPr>
          <p:cNvPr id="308" name="TextBox 307"/>
          <p:cNvSpPr txBox="1"/>
          <p:nvPr/>
        </p:nvSpPr>
        <p:spPr>
          <a:xfrm>
            <a:off x="3456721" y="3896962"/>
            <a:ext cx="1215397" cy="246221"/>
          </a:xfrm>
          <a:prstGeom prst="rect">
            <a:avLst/>
          </a:prstGeom>
          <a:noFill/>
        </p:spPr>
        <p:txBody>
          <a:bodyPr wrap="none" rtlCol="0">
            <a:spAutoFit/>
          </a:bodyPr>
          <a:lstStyle/>
          <a:p>
            <a:r>
              <a:rPr lang="en-US" sz="1000" i="1" dirty="0" smtClean="0"/>
              <a:t>oxidation-reduction</a:t>
            </a:r>
            <a:endParaRPr lang="en-US" sz="1000" i="1" dirty="0"/>
          </a:p>
        </p:txBody>
      </p:sp>
      <p:sp>
        <p:nvSpPr>
          <p:cNvPr id="76" name="TextBox 75"/>
          <p:cNvSpPr txBox="1"/>
          <p:nvPr/>
        </p:nvSpPr>
        <p:spPr>
          <a:xfrm>
            <a:off x="4651472" y="4995604"/>
            <a:ext cx="1736373" cy="246221"/>
          </a:xfrm>
          <a:prstGeom prst="rect">
            <a:avLst/>
          </a:prstGeom>
          <a:noFill/>
        </p:spPr>
        <p:txBody>
          <a:bodyPr wrap="none" rtlCol="0">
            <a:spAutoFit/>
          </a:bodyPr>
          <a:lstStyle/>
          <a:p>
            <a:r>
              <a:rPr lang="en-US" sz="1000" i="1" dirty="0" smtClean="0"/>
              <a:t>mineralization-immobilization</a:t>
            </a:r>
            <a:endParaRPr lang="en-US" sz="1000" i="1" dirty="0"/>
          </a:p>
        </p:txBody>
      </p:sp>
      <p:sp>
        <p:nvSpPr>
          <p:cNvPr id="310" name="TextBox 309"/>
          <p:cNvSpPr txBox="1"/>
          <p:nvPr/>
        </p:nvSpPr>
        <p:spPr>
          <a:xfrm>
            <a:off x="3274644" y="4180516"/>
            <a:ext cx="1736373" cy="246221"/>
          </a:xfrm>
          <a:prstGeom prst="rect">
            <a:avLst/>
          </a:prstGeom>
          <a:noFill/>
        </p:spPr>
        <p:txBody>
          <a:bodyPr wrap="none" rtlCol="0">
            <a:spAutoFit/>
          </a:bodyPr>
          <a:lstStyle/>
          <a:p>
            <a:r>
              <a:rPr lang="en-US" sz="1000" i="1" dirty="0" smtClean="0"/>
              <a:t>mineralization-immobilization</a:t>
            </a:r>
            <a:endParaRPr lang="en-US" sz="1000" i="1" dirty="0"/>
          </a:p>
        </p:txBody>
      </p:sp>
      <p:sp>
        <p:nvSpPr>
          <p:cNvPr id="78" name="TextBox 77"/>
          <p:cNvSpPr txBox="1"/>
          <p:nvPr/>
        </p:nvSpPr>
        <p:spPr>
          <a:xfrm>
            <a:off x="3377046" y="3250425"/>
            <a:ext cx="595035" cy="400110"/>
          </a:xfrm>
          <a:prstGeom prst="rect">
            <a:avLst/>
          </a:prstGeom>
          <a:noFill/>
        </p:spPr>
        <p:txBody>
          <a:bodyPr wrap="none" rtlCol="0">
            <a:spAutoFit/>
          </a:bodyPr>
          <a:lstStyle/>
          <a:p>
            <a:r>
              <a:rPr lang="en-US" sz="1000" i="1" dirty="0" err="1" smtClean="0"/>
              <a:t>litterfall</a:t>
            </a:r>
            <a:endParaRPr lang="en-US" sz="1000" i="1" dirty="0" smtClean="0"/>
          </a:p>
          <a:p>
            <a:r>
              <a:rPr lang="en-US" sz="1000" i="1" dirty="0" smtClean="0"/>
              <a:t>uptake</a:t>
            </a:r>
            <a:endParaRPr lang="en-US" sz="1000" i="1" dirty="0"/>
          </a:p>
        </p:txBody>
      </p:sp>
      <p:sp>
        <p:nvSpPr>
          <p:cNvPr id="312" name="TextBox 311"/>
          <p:cNvSpPr txBox="1"/>
          <p:nvPr/>
        </p:nvSpPr>
        <p:spPr>
          <a:xfrm>
            <a:off x="5683035" y="3947665"/>
            <a:ext cx="595035" cy="400110"/>
          </a:xfrm>
          <a:prstGeom prst="rect">
            <a:avLst/>
          </a:prstGeom>
          <a:noFill/>
        </p:spPr>
        <p:txBody>
          <a:bodyPr wrap="none" rtlCol="0">
            <a:spAutoFit/>
          </a:bodyPr>
          <a:lstStyle/>
          <a:p>
            <a:r>
              <a:rPr lang="en-US" sz="1000" i="1" dirty="0" err="1" smtClean="0"/>
              <a:t>litterfall</a:t>
            </a:r>
            <a:endParaRPr lang="en-US" sz="1000" i="1" dirty="0" smtClean="0"/>
          </a:p>
          <a:p>
            <a:r>
              <a:rPr lang="en-US" sz="1000" i="1" dirty="0" smtClean="0"/>
              <a:t>uptake</a:t>
            </a:r>
            <a:endParaRPr lang="en-US" sz="1000" i="1" dirty="0"/>
          </a:p>
        </p:txBody>
      </p:sp>
      <p:sp>
        <p:nvSpPr>
          <p:cNvPr id="81" name="TextBox 80"/>
          <p:cNvSpPr txBox="1"/>
          <p:nvPr/>
        </p:nvSpPr>
        <p:spPr>
          <a:xfrm>
            <a:off x="977994" y="3557218"/>
            <a:ext cx="1271758" cy="369332"/>
          </a:xfrm>
          <a:prstGeom prst="rect">
            <a:avLst/>
          </a:prstGeom>
          <a:noFill/>
        </p:spPr>
        <p:txBody>
          <a:bodyPr wrap="none" rtlCol="0">
            <a:spAutoFit/>
          </a:bodyPr>
          <a:lstStyle/>
          <a:p>
            <a:r>
              <a:rPr lang="en-US" dirty="0" smtClean="0"/>
              <a:t>active layer</a:t>
            </a:r>
            <a:endParaRPr lang="en-US" dirty="0"/>
          </a:p>
        </p:txBody>
      </p:sp>
      <p:sp>
        <p:nvSpPr>
          <p:cNvPr id="82" name="TextBox 81"/>
          <p:cNvSpPr txBox="1"/>
          <p:nvPr/>
        </p:nvSpPr>
        <p:spPr>
          <a:xfrm rot="16200000">
            <a:off x="4869212" y="2766721"/>
            <a:ext cx="595035" cy="246221"/>
          </a:xfrm>
          <a:prstGeom prst="rect">
            <a:avLst/>
          </a:prstGeom>
          <a:noFill/>
        </p:spPr>
        <p:txBody>
          <a:bodyPr wrap="none" rtlCol="0">
            <a:spAutoFit/>
          </a:bodyPr>
          <a:lstStyle/>
          <a:p>
            <a:r>
              <a:rPr lang="en-US" sz="1000" i="1" dirty="0" err="1" smtClean="0"/>
              <a:t>litterfall</a:t>
            </a:r>
            <a:endParaRPr lang="en-US" sz="1000" i="1" dirty="0"/>
          </a:p>
        </p:txBody>
      </p:sp>
      <p:sp>
        <p:nvSpPr>
          <p:cNvPr id="84" name="TextBox 83"/>
          <p:cNvSpPr txBox="1"/>
          <p:nvPr/>
        </p:nvSpPr>
        <p:spPr>
          <a:xfrm rot="16200000">
            <a:off x="4712619" y="1444550"/>
            <a:ext cx="906017" cy="246221"/>
          </a:xfrm>
          <a:prstGeom prst="rect">
            <a:avLst/>
          </a:prstGeom>
          <a:noFill/>
        </p:spPr>
        <p:txBody>
          <a:bodyPr wrap="none" rtlCol="0">
            <a:spAutoFit/>
          </a:bodyPr>
          <a:lstStyle/>
          <a:p>
            <a:r>
              <a:rPr lang="en-US" sz="1000" i="1" dirty="0" smtClean="0"/>
              <a:t>CO</a:t>
            </a:r>
            <a:r>
              <a:rPr lang="en-US" sz="1000" i="1" baseline="-25000" dirty="0" smtClean="0"/>
              <a:t>2</a:t>
            </a:r>
            <a:r>
              <a:rPr lang="en-US" sz="1000" i="1" dirty="0" smtClean="0"/>
              <a:t> exchange</a:t>
            </a:r>
            <a:endParaRPr lang="en-US" sz="1000" i="1" dirty="0"/>
          </a:p>
        </p:txBody>
      </p:sp>
      <p:sp>
        <p:nvSpPr>
          <p:cNvPr id="320" name="TextBox 319"/>
          <p:cNvSpPr txBox="1"/>
          <p:nvPr/>
        </p:nvSpPr>
        <p:spPr>
          <a:xfrm>
            <a:off x="5813535" y="673279"/>
            <a:ext cx="530915" cy="369332"/>
          </a:xfrm>
          <a:prstGeom prst="rect">
            <a:avLst/>
          </a:prstGeom>
          <a:noFill/>
        </p:spPr>
        <p:txBody>
          <a:bodyPr wrap="none" rtlCol="0">
            <a:spAutoFit/>
          </a:bodyPr>
          <a:lstStyle/>
          <a:p>
            <a:r>
              <a:rPr lang="en-CA" dirty="0" smtClean="0"/>
              <a:t>CH</a:t>
            </a:r>
            <a:r>
              <a:rPr lang="en-CA" baseline="-25000" dirty="0" smtClean="0"/>
              <a:t>4</a:t>
            </a:r>
          </a:p>
        </p:txBody>
      </p:sp>
      <p:sp>
        <p:nvSpPr>
          <p:cNvPr id="2" name="TextBox 1"/>
          <p:cNvSpPr txBox="1"/>
          <p:nvPr/>
        </p:nvSpPr>
        <p:spPr>
          <a:xfrm>
            <a:off x="943859" y="2765353"/>
            <a:ext cx="1116716" cy="369332"/>
          </a:xfrm>
          <a:prstGeom prst="rect">
            <a:avLst/>
          </a:prstGeom>
          <a:noFill/>
        </p:spPr>
        <p:txBody>
          <a:bodyPr wrap="none" rtlCol="0">
            <a:spAutoFit/>
          </a:bodyPr>
          <a:lstStyle/>
          <a:p>
            <a:r>
              <a:rPr lang="en-US" dirty="0" smtClean="0"/>
              <a:t>snowpack</a:t>
            </a:r>
            <a:endParaRPr lang="en-US" dirty="0"/>
          </a:p>
        </p:txBody>
      </p:sp>
      <p:sp>
        <p:nvSpPr>
          <p:cNvPr id="4" name="TextBox 3"/>
          <p:cNvSpPr txBox="1"/>
          <p:nvPr/>
        </p:nvSpPr>
        <p:spPr>
          <a:xfrm>
            <a:off x="977994" y="3061935"/>
            <a:ext cx="972895" cy="276999"/>
          </a:xfrm>
          <a:prstGeom prst="rect">
            <a:avLst/>
          </a:prstGeom>
          <a:noFill/>
        </p:spPr>
        <p:txBody>
          <a:bodyPr wrap="none" rtlCol="0">
            <a:spAutoFit/>
          </a:bodyPr>
          <a:lstStyle/>
          <a:p>
            <a:r>
              <a:rPr lang="en-US" sz="1200" dirty="0" smtClean="0"/>
              <a:t>surface litter</a:t>
            </a:r>
            <a:endParaRPr lang="en-US" sz="1200" dirty="0"/>
          </a:p>
        </p:txBody>
      </p:sp>
      <p:sp>
        <p:nvSpPr>
          <p:cNvPr id="228" name="TextBox 227"/>
          <p:cNvSpPr txBox="1"/>
          <p:nvPr/>
        </p:nvSpPr>
        <p:spPr>
          <a:xfrm>
            <a:off x="0" y="0"/>
            <a:ext cx="9196941" cy="461665"/>
          </a:xfrm>
          <a:prstGeom prst="rect">
            <a:avLst/>
          </a:prstGeom>
          <a:noFill/>
        </p:spPr>
        <p:txBody>
          <a:bodyPr wrap="none" rtlCol="0">
            <a:spAutoFit/>
          </a:bodyPr>
          <a:lstStyle/>
          <a:p>
            <a:r>
              <a:rPr lang="en-US" sz="2400" b="1" dirty="0">
                <a:solidFill>
                  <a:prstClr val="black"/>
                </a:solidFill>
              </a:rPr>
              <a:t>Modelling energy and gas exchange in permafrost-affected ecosystems</a:t>
            </a:r>
          </a:p>
        </p:txBody>
      </p:sp>
    </p:spTree>
    <p:extLst>
      <p:ext uri="{BB962C8B-B14F-4D97-AF65-F5344CB8AC3E}">
        <p14:creationId xmlns:p14="http://schemas.microsoft.com/office/powerpoint/2010/main" val="3737518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66"/>
          <p:cNvSpPr>
            <a:spLocks noChangeArrowheads="1"/>
          </p:cNvSpPr>
          <p:nvPr/>
        </p:nvSpPr>
        <p:spPr bwMode="auto">
          <a:xfrm>
            <a:off x="1241425" y="3473450"/>
            <a:ext cx="304800" cy="304800"/>
          </a:xfrm>
          <a:prstGeom prst="ellipse">
            <a:avLst/>
          </a:prstGeom>
          <a:solidFill>
            <a:schemeClr val="bg1"/>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endParaRPr lang="en-US" altLang="en-US" sz="1800" b="1">
              <a:solidFill>
                <a:srgbClr val="FFFFFF"/>
              </a:solidFill>
              <a:latin typeface="Calibri" pitchFamily="34" charset="0"/>
            </a:endParaRPr>
          </a:p>
        </p:txBody>
      </p:sp>
      <p:sp>
        <p:nvSpPr>
          <p:cNvPr id="43011" name="Oval 67"/>
          <p:cNvSpPr>
            <a:spLocks noChangeArrowheads="1"/>
          </p:cNvSpPr>
          <p:nvPr/>
        </p:nvSpPr>
        <p:spPr bwMode="auto">
          <a:xfrm>
            <a:off x="1219200" y="5105400"/>
            <a:ext cx="304800" cy="304800"/>
          </a:xfrm>
          <a:prstGeom prst="ellipse">
            <a:avLst/>
          </a:prstGeom>
          <a:solidFill>
            <a:schemeClr val="bg1"/>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endParaRPr lang="en-US" altLang="en-US" sz="1800" b="1">
              <a:solidFill>
                <a:srgbClr val="FFFFFF"/>
              </a:solidFill>
              <a:latin typeface="Calibri" pitchFamily="34" charset="0"/>
            </a:endParaRPr>
          </a:p>
        </p:txBody>
      </p:sp>
      <p:sp>
        <p:nvSpPr>
          <p:cNvPr id="43012" name="Line 71"/>
          <p:cNvSpPr>
            <a:spLocks noChangeShapeType="1"/>
          </p:cNvSpPr>
          <p:nvPr/>
        </p:nvSpPr>
        <p:spPr bwMode="auto">
          <a:xfrm flipH="1">
            <a:off x="1887538" y="3598863"/>
            <a:ext cx="211137" cy="0"/>
          </a:xfrm>
          <a:prstGeom prst="line">
            <a:avLst/>
          </a:prstGeom>
          <a:noFill/>
          <a:ln w="28575">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013" name="TextBox 48"/>
          <p:cNvSpPr txBox="1">
            <a:spLocks noChangeArrowheads="1"/>
          </p:cNvSpPr>
          <p:nvPr/>
        </p:nvSpPr>
        <p:spPr bwMode="auto">
          <a:xfrm>
            <a:off x="0" y="1384300"/>
            <a:ext cx="1179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00"/>
                </a:solidFill>
                <a:cs typeface="Times New Roman" pitchFamily="18" charset="0"/>
              </a:rPr>
              <a:t>aerobic</a:t>
            </a:r>
          </a:p>
          <a:p>
            <a:pPr fontAlgn="base">
              <a:spcBef>
                <a:spcPct val="0"/>
              </a:spcBef>
              <a:spcAft>
                <a:spcPct val="0"/>
              </a:spcAft>
            </a:pPr>
            <a:r>
              <a:rPr lang="en-US" altLang="en-US" sz="1800" b="1">
                <a:solidFill>
                  <a:srgbClr val="FFFF00"/>
                </a:solidFill>
                <a:cs typeface="Times New Roman" pitchFamily="18" charset="0"/>
              </a:rPr>
              <a:t>microsites</a:t>
            </a:r>
          </a:p>
        </p:txBody>
      </p:sp>
      <p:cxnSp>
        <p:nvCxnSpPr>
          <p:cNvPr id="55" name="Straight Connector 54"/>
          <p:cNvCxnSpPr/>
          <p:nvPr/>
        </p:nvCxnSpPr>
        <p:spPr>
          <a:xfrm>
            <a:off x="2546350" y="1727200"/>
            <a:ext cx="0" cy="136525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181100" y="1727200"/>
            <a:ext cx="38100" cy="4891088"/>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7620000" y="1735138"/>
            <a:ext cx="38100" cy="4791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017" name="Oval 66"/>
          <p:cNvSpPr>
            <a:spLocks noChangeArrowheads="1"/>
          </p:cNvSpPr>
          <p:nvPr/>
        </p:nvSpPr>
        <p:spPr bwMode="auto">
          <a:xfrm>
            <a:off x="1241425" y="2076450"/>
            <a:ext cx="304800" cy="304800"/>
          </a:xfrm>
          <a:prstGeom prst="ellipse">
            <a:avLst/>
          </a:prstGeom>
          <a:solidFill>
            <a:schemeClr val="bg1"/>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endParaRPr lang="en-US" altLang="en-US" sz="1800" b="1">
              <a:solidFill>
                <a:srgbClr val="FFFFFF"/>
              </a:solidFill>
              <a:latin typeface="Calibri" pitchFamily="34" charset="0"/>
            </a:endParaRPr>
          </a:p>
        </p:txBody>
      </p:sp>
      <p:cxnSp>
        <p:nvCxnSpPr>
          <p:cNvPr id="19" name="Straight Connector 18"/>
          <p:cNvCxnSpPr/>
          <p:nvPr/>
        </p:nvCxnSpPr>
        <p:spPr>
          <a:xfrm flipH="1">
            <a:off x="95250" y="1727200"/>
            <a:ext cx="1104900"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41425" y="1727200"/>
            <a:ext cx="1296988" cy="476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7658100" y="1727200"/>
            <a:ext cx="1090613" cy="4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021" name="Oval 66"/>
          <p:cNvSpPr>
            <a:spLocks noChangeArrowheads="1"/>
          </p:cNvSpPr>
          <p:nvPr/>
        </p:nvSpPr>
        <p:spPr bwMode="auto">
          <a:xfrm>
            <a:off x="1241425" y="3128963"/>
            <a:ext cx="304800" cy="304800"/>
          </a:xfrm>
          <a:prstGeom prst="ellipse">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endParaRPr lang="en-US" altLang="en-US" sz="1800" b="1">
              <a:solidFill>
                <a:srgbClr val="FFFFFF"/>
              </a:solidFill>
              <a:latin typeface="Calibri" pitchFamily="34" charset="0"/>
            </a:endParaRPr>
          </a:p>
        </p:txBody>
      </p:sp>
      <p:sp>
        <p:nvSpPr>
          <p:cNvPr id="43022" name="TextBox 93"/>
          <p:cNvSpPr txBox="1">
            <a:spLocks noChangeArrowheads="1"/>
          </p:cNvSpPr>
          <p:nvPr/>
        </p:nvSpPr>
        <p:spPr bwMode="auto">
          <a:xfrm>
            <a:off x="-41275" y="3460750"/>
            <a:ext cx="11795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00"/>
                </a:solidFill>
                <a:cs typeface="Times New Roman" pitchFamily="18" charset="0"/>
              </a:rPr>
              <a:t>methano-</a:t>
            </a:r>
          </a:p>
          <a:p>
            <a:pPr fontAlgn="base">
              <a:spcBef>
                <a:spcPct val="0"/>
              </a:spcBef>
              <a:spcAft>
                <a:spcPct val="0"/>
              </a:spcAft>
            </a:pPr>
            <a:r>
              <a:rPr lang="en-US" altLang="en-US" sz="1800" b="1">
                <a:solidFill>
                  <a:srgbClr val="FFFF00"/>
                </a:solidFill>
                <a:cs typeface="Times New Roman" pitchFamily="18" charset="0"/>
              </a:rPr>
              <a:t>genic </a:t>
            </a:r>
          </a:p>
          <a:p>
            <a:pPr fontAlgn="base">
              <a:spcBef>
                <a:spcPct val="0"/>
              </a:spcBef>
              <a:spcAft>
                <a:spcPct val="0"/>
              </a:spcAft>
            </a:pPr>
            <a:r>
              <a:rPr lang="en-US" altLang="en-US" sz="1800" b="1">
                <a:solidFill>
                  <a:srgbClr val="FFFF00"/>
                </a:solidFill>
                <a:cs typeface="Times New Roman" pitchFamily="18" charset="0"/>
              </a:rPr>
              <a:t>microsites</a:t>
            </a:r>
          </a:p>
        </p:txBody>
      </p:sp>
      <p:sp>
        <p:nvSpPr>
          <p:cNvPr id="43023" name="Oval 66"/>
          <p:cNvSpPr>
            <a:spLocks noChangeArrowheads="1"/>
          </p:cNvSpPr>
          <p:nvPr/>
        </p:nvSpPr>
        <p:spPr bwMode="auto">
          <a:xfrm>
            <a:off x="1255713" y="1731963"/>
            <a:ext cx="304800" cy="309562"/>
          </a:xfrm>
          <a:prstGeom prst="ellipse">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endParaRPr lang="en-US" altLang="en-US" sz="1800" b="1">
              <a:solidFill>
                <a:srgbClr val="FFFFFF"/>
              </a:solidFill>
              <a:latin typeface="Calibri" pitchFamily="34" charset="0"/>
            </a:endParaRPr>
          </a:p>
        </p:txBody>
      </p:sp>
      <p:sp>
        <p:nvSpPr>
          <p:cNvPr id="43024" name="Oval 66"/>
          <p:cNvSpPr>
            <a:spLocks noChangeArrowheads="1"/>
          </p:cNvSpPr>
          <p:nvPr/>
        </p:nvSpPr>
        <p:spPr bwMode="auto">
          <a:xfrm>
            <a:off x="1219200" y="4743450"/>
            <a:ext cx="304800" cy="304800"/>
          </a:xfrm>
          <a:prstGeom prst="ellipse">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endParaRPr lang="en-US" altLang="en-US" sz="1800" b="1">
              <a:solidFill>
                <a:srgbClr val="FFFFFF"/>
              </a:solidFill>
              <a:latin typeface="Calibri" pitchFamily="34" charset="0"/>
            </a:endParaRPr>
          </a:p>
        </p:txBody>
      </p:sp>
      <p:cxnSp>
        <p:nvCxnSpPr>
          <p:cNvPr id="99" name="Straight Connector 98"/>
          <p:cNvCxnSpPr/>
          <p:nvPr/>
        </p:nvCxnSpPr>
        <p:spPr>
          <a:xfrm>
            <a:off x="2559050" y="3086100"/>
            <a:ext cx="498475" cy="635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057525" y="3071813"/>
            <a:ext cx="0" cy="136525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057525" y="4440238"/>
            <a:ext cx="498475" cy="476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556000" y="4443413"/>
            <a:ext cx="0" cy="136525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472113" y="3055938"/>
            <a:ext cx="0" cy="136525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973638" y="4445000"/>
            <a:ext cx="498475" cy="635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973638" y="4440238"/>
            <a:ext cx="0" cy="136525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430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516563"/>
            <a:ext cx="17129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5522913"/>
            <a:ext cx="12795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7775" y="5499100"/>
            <a:ext cx="10858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875" y="5486400"/>
            <a:ext cx="17129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9050" y="5464175"/>
            <a:ext cx="14700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7" name="TextBox 31"/>
          <p:cNvSpPr txBox="1">
            <a:spLocks noChangeArrowheads="1"/>
          </p:cNvSpPr>
          <p:nvPr/>
        </p:nvSpPr>
        <p:spPr bwMode="auto">
          <a:xfrm>
            <a:off x="3057525" y="830293"/>
            <a:ext cx="2349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altLang="en-US" b="1" dirty="0">
                <a:solidFill>
                  <a:srgbClr val="FFFF00"/>
                </a:solidFill>
              </a:rPr>
              <a:t>ATMOSPHERE</a:t>
            </a:r>
          </a:p>
        </p:txBody>
      </p:sp>
      <p:grpSp>
        <p:nvGrpSpPr>
          <p:cNvPr id="43038" name="Group 16410"/>
          <p:cNvGrpSpPr>
            <a:grpSpLocks/>
          </p:cNvGrpSpPr>
          <p:nvPr/>
        </p:nvGrpSpPr>
        <p:grpSpPr bwMode="auto">
          <a:xfrm>
            <a:off x="2168525" y="1890713"/>
            <a:ext cx="4311650" cy="3381375"/>
            <a:chOff x="2167814" y="1891047"/>
            <a:chExt cx="4312975" cy="3380608"/>
          </a:xfrm>
        </p:grpSpPr>
        <p:sp>
          <p:nvSpPr>
            <p:cNvPr id="43139" name="Line 50"/>
            <p:cNvSpPr>
              <a:spLocks noChangeShapeType="1"/>
            </p:cNvSpPr>
            <p:nvPr/>
          </p:nvSpPr>
          <p:spPr bwMode="auto">
            <a:xfrm flipV="1">
              <a:off x="4282160" y="4918265"/>
              <a:ext cx="2003285" cy="55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cxnSp>
          <p:nvCxnSpPr>
            <p:cNvPr id="40" name="Straight Arrow Connector 39"/>
            <p:cNvCxnSpPr>
              <a:stCxn id="43115" idx="1"/>
            </p:cNvCxnSpPr>
            <p:nvPr/>
          </p:nvCxnSpPr>
          <p:spPr>
            <a:xfrm flipH="1">
              <a:off x="5043660" y="5266893"/>
              <a:ext cx="1437129" cy="476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141" name="Line 74"/>
            <p:cNvSpPr>
              <a:spLocks noChangeShapeType="1"/>
            </p:cNvSpPr>
            <p:nvPr/>
          </p:nvSpPr>
          <p:spPr bwMode="auto">
            <a:xfrm>
              <a:off x="4330995" y="1905000"/>
              <a:ext cx="199360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42" name="Line 36"/>
            <p:cNvSpPr>
              <a:spLocks noChangeShapeType="1"/>
            </p:cNvSpPr>
            <p:nvPr/>
          </p:nvSpPr>
          <p:spPr bwMode="auto">
            <a:xfrm flipH="1">
              <a:off x="4282161" y="3280881"/>
              <a:ext cx="206383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43" name="Line 35"/>
            <p:cNvSpPr>
              <a:spLocks noChangeShapeType="1"/>
            </p:cNvSpPr>
            <p:nvPr/>
          </p:nvSpPr>
          <p:spPr bwMode="auto">
            <a:xfrm flipH="1">
              <a:off x="2726293" y="3657600"/>
              <a:ext cx="1682322" cy="0"/>
            </a:xfrm>
            <a:prstGeom prst="line">
              <a:avLst/>
            </a:prstGeom>
            <a:noFill/>
            <a:ln w="19050">
              <a:solidFill>
                <a:schemeClr val="bg1"/>
              </a:solidFill>
              <a:round/>
              <a:headEnd type="triangle"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44" name="Line 72"/>
            <p:cNvSpPr>
              <a:spLocks noChangeShapeType="1"/>
            </p:cNvSpPr>
            <p:nvPr/>
          </p:nvSpPr>
          <p:spPr bwMode="auto">
            <a:xfrm>
              <a:off x="2438399" y="2210093"/>
              <a:ext cx="1970215" cy="8686"/>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45" name="Line 73"/>
            <p:cNvSpPr>
              <a:spLocks noChangeShapeType="1"/>
            </p:cNvSpPr>
            <p:nvPr/>
          </p:nvSpPr>
          <p:spPr bwMode="auto">
            <a:xfrm>
              <a:off x="2633777" y="5257800"/>
              <a:ext cx="1697218" cy="8417"/>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46" name="Line 35"/>
            <p:cNvSpPr>
              <a:spLocks noChangeShapeType="1"/>
            </p:cNvSpPr>
            <p:nvPr/>
          </p:nvSpPr>
          <p:spPr bwMode="auto">
            <a:xfrm flipH="1">
              <a:off x="2340178" y="3276600"/>
              <a:ext cx="139141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47" name="Line 35"/>
            <p:cNvSpPr>
              <a:spLocks noChangeShapeType="1"/>
            </p:cNvSpPr>
            <p:nvPr/>
          </p:nvSpPr>
          <p:spPr bwMode="auto">
            <a:xfrm flipH="1">
              <a:off x="2167814" y="4872818"/>
              <a:ext cx="1563773" cy="1396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cxnSp>
          <p:nvCxnSpPr>
            <p:cNvPr id="35" name="Straight Arrow Connector 34"/>
            <p:cNvCxnSpPr>
              <a:stCxn id="43087" idx="1"/>
            </p:cNvCxnSpPr>
            <p:nvPr/>
          </p:nvCxnSpPr>
          <p:spPr>
            <a:xfrm flipH="1">
              <a:off x="2437772" y="1891047"/>
              <a:ext cx="12942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039" name="Line 35"/>
          <p:cNvSpPr>
            <a:spLocks noChangeShapeType="1"/>
          </p:cNvSpPr>
          <p:nvPr/>
        </p:nvSpPr>
        <p:spPr bwMode="auto">
          <a:xfrm flipH="1" flipV="1">
            <a:off x="7113588" y="3657600"/>
            <a:ext cx="1419225" cy="0"/>
          </a:xfrm>
          <a:prstGeom prst="line">
            <a:avLst/>
          </a:prstGeom>
          <a:noFill/>
          <a:ln w="19050">
            <a:solidFill>
              <a:schemeClr val="bg1"/>
            </a:solidFill>
            <a:round/>
            <a:headEnd type="triangle"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grpSp>
        <p:nvGrpSpPr>
          <p:cNvPr id="43040" name="Group 40"/>
          <p:cNvGrpSpPr>
            <a:grpSpLocks/>
          </p:cNvGrpSpPr>
          <p:nvPr/>
        </p:nvGrpSpPr>
        <p:grpSpPr bwMode="auto">
          <a:xfrm>
            <a:off x="6818313" y="4733925"/>
            <a:ext cx="854075" cy="368300"/>
            <a:chOff x="6998855" y="1865757"/>
            <a:chExt cx="853408" cy="369332"/>
          </a:xfrm>
        </p:grpSpPr>
        <p:sp>
          <p:nvSpPr>
            <p:cNvPr id="43137" name="Text Box 42"/>
            <p:cNvSpPr txBox="1">
              <a:spLocks noChangeArrowheads="1"/>
            </p:cNvSpPr>
            <p:nvPr/>
          </p:nvSpPr>
          <p:spPr bwMode="auto">
            <a:xfrm>
              <a:off x="7342187" y="1865757"/>
              <a:ext cx="510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2r</a:t>
              </a:r>
              <a:endParaRPr lang="en-US" altLang="en-US" sz="1800" b="1">
                <a:solidFill>
                  <a:srgbClr val="FFFFFF"/>
                </a:solidFill>
              </a:endParaRPr>
            </a:p>
          </p:txBody>
        </p:sp>
        <p:sp>
          <p:nvSpPr>
            <p:cNvPr id="43138" name="Line 35"/>
            <p:cNvSpPr>
              <a:spLocks noChangeShapeType="1"/>
            </p:cNvSpPr>
            <p:nvPr/>
          </p:nvSpPr>
          <p:spPr bwMode="auto">
            <a:xfrm flipH="1">
              <a:off x="6998855" y="2050974"/>
              <a:ext cx="39853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grpSp>
      <p:grpSp>
        <p:nvGrpSpPr>
          <p:cNvPr id="4" name="Group 16409"/>
          <p:cNvGrpSpPr>
            <a:grpSpLocks/>
          </p:cNvGrpSpPr>
          <p:nvPr/>
        </p:nvGrpSpPr>
        <p:grpSpPr bwMode="auto">
          <a:xfrm>
            <a:off x="4740275" y="889000"/>
            <a:ext cx="3546475" cy="4562475"/>
            <a:chOff x="4740643" y="889323"/>
            <a:chExt cx="3546900" cy="4562596"/>
          </a:xfrm>
        </p:grpSpPr>
        <p:sp>
          <p:nvSpPr>
            <p:cNvPr id="43111" name="Text Box 44"/>
            <p:cNvSpPr txBox="1">
              <a:spLocks noChangeArrowheads="1"/>
            </p:cNvSpPr>
            <p:nvPr/>
          </p:nvSpPr>
          <p:spPr bwMode="auto">
            <a:xfrm>
              <a:off x="6285446" y="4699153"/>
              <a:ext cx="500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2s</a:t>
              </a:r>
              <a:endParaRPr lang="en-US" altLang="en-US" sz="1800" b="1">
                <a:solidFill>
                  <a:srgbClr val="FFFFFF"/>
                </a:solidFill>
              </a:endParaRPr>
            </a:p>
          </p:txBody>
        </p:sp>
        <p:grpSp>
          <p:nvGrpSpPr>
            <p:cNvPr id="43112" name="Group 16408"/>
            <p:cNvGrpSpPr>
              <a:grpSpLocks/>
            </p:cNvGrpSpPr>
            <p:nvPr/>
          </p:nvGrpSpPr>
          <p:grpSpPr bwMode="auto">
            <a:xfrm>
              <a:off x="4740643" y="889323"/>
              <a:ext cx="3546900" cy="2955244"/>
              <a:chOff x="4740643" y="889323"/>
              <a:chExt cx="3546900" cy="2955244"/>
            </a:xfrm>
          </p:grpSpPr>
          <p:cxnSp>
            <p:nvCxnSpPr>
              <p:cNvPr id="16398" name="Straight Arrow Connector 16397"/>
              <p:cNvCxnSpPr/>
              <p:nvPr/>
            </p:nvCxnSpPr>
            <p:spPr>
              <a:xfrm>
                <a:off x="6517269" y="889323"/>
                <a:ext cx="0" cy="9493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00" name="Straight Arrow Connector 16399"/>
              <p:cNvCxnSpPr>
                <a:stCxn id="43136" idx="0"/>
              </p:cNvCxnSpPr>
              <p:nvPr/>
            </p:nvCxnSpPr>
            <p:spPr>
              <a:xfrm flipV="1">
                <a:off x="6945945" y="889323"/>
                <a:ext cx="0" cy="108905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3118" name="Group 16405"/>
              <p:cNvGrpSpPr>
                <a:grpSpLocks/>
              </p:cNvGrpSpPr>
              <p:nvPr/>
            </p:nvGrpSpPr>
            <p:grpSpPr bwMode="auto">
              <a:xfrm>
                <a:off x="4740643" y="1690803"/>
                <a:ext cx="3546900" cy="2153764"/>
                <a:chOff x="4740643" y="1690803"/>
                <a:chExt cx="3546900" cy="2153764"/>
              </a:xfrm>
            </p:grpSpPr>
            <p:grpSp>
              <p:nvGrpSpPr>
                <p:cNvPr id="43119" name="Group 16384"/>
                <p:cNvGrpSpPr>
                  <a:grpSpLocks/>
                </p:cNvGrpSpPr>
                <p:nvPr/>
              </p:nvGrpSpPr>
              <p:grpSpPr bwMode="auto">
                <a:xfrm>
                  <a:off x="5018386" y="1690803"/>
                  <a:ext cx="3269157" cy="2153764"/>
                  <a:chOff x="5018386" y="1690803"/>
                  <a:chExt cx="3269157" cy="2153764"/>
                </a:xfrm>
              </p:grpSpPr>
              <p:sp>
                <p:nvSpPr>
                  <p:cNvPr id="43121" name="Line 43"/>
                  <p:cNvSpPr>
                    <a:spLocks noChangeShapeType="1"/>
                  </p:cNvSpPr>
                  <p:nvPr/>
                </p:nvSpPr>
                <p:spPr bwMode="auto">
                  <a:xfrm>
                    <a:off x="6517698" y="2062231"/>
                    <a:ext cx="0" cy="986062"/>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22" name="Text Box 46"/>
                  <p:cNvSpPr txBox="1">
                    <a:spLocks noChangeArrowheads="1"/>
                  </p:cNvSpPr>
                  <p:nvPr/>
                </p:nvSpPr>
                <p:spPr bwMode="auto">
                  <a:xfrm>
                    <a:off x="6345997" y="3055387"/>
                    <a:ext cx="500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2s</a:t>
                    </a:r>
                    <a:endParaRPr lang="en-US" altLang="en-US" sz="1800" b="1">
                      <a:solidFill>
                        <a:srgbClr val="FFFFFF"/>
                      </a:solidFill>
                    </a:endParaRPr>
                  </a:p>
                </p:txBody>
              </p:sp>
              <p:cxnSp>
                <p:nvCxnSpPr>
                  <p:cNvPr id="106" name="Straight Connector 105"/>
                  <p:cNvCxnSpPr/>
                  <p:nvPr/>
                </p:nvCxnSpPr>
                <p:spPr>
                  <a:xfrm>
                    <a:off x="5961577" y="1729133"/>
                    <a:ext cx="1697241" cy="635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961577" y="1706907"/>
                    <a:ext cx="0" cy="136528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464630" y="3057905"/>
                    <a:ext cx="498535" cy="635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3126" name="Text Box 42"/>
                  <p:cNvSpPr txBox="1">
                    <a:spLocks noChangeArrowheads="1"/>
                  </p:cNvSpPr>
                  <p:nvPr/>
                </p:nvSpPr>
                <p:spPr bwMode="auto">
                  <a:xfrm>
                    <a:off x="6345997" y="1690803"/>
                    <a:ext cx="500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2s</a:t>
                    </a:r>
                    <a:endParaRPr lang="en-US" altLang="en-US" sz="1800" b="1">
                      <a:solidFill>
                        <a:srgbClr val="FFFFFF"/>
                      </a:solidFill>
                    </a:endParaRPr>
                  </a:p>
                </p:txBody>
              </p:sp>
              <p:sp>
                <p:nvSpPr>
                  <p:cNvPr id="43127" name="Text Box 42"/>
                  <p:cNvSpPr txBox="1">
                    <a:spLocks noChangeArrowheads="1"/>
                  </p:cNvSpPr>
                  <p:nvPr/>
                </p:nvSpPr>
                <p:spPr bwMode="auto">
                  <a:xfrm>
                    <a:off x="7189787" y="1713357"/>
                    <a:ext cx="510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2r</a:t>
                    </a:r>
                    <a:endParaRPr lang="en-US" altLang="en-US" sz="1800" b="1">
                      <a:solidFill>
                        <a:srgbClr val="FFFFFF"/>
                      </a:solidFill>
                    </a:endParaRPr>
                  </a:p>
                </p:txBody>
              </p:sp>
              <p:sp>
                <p:nvSpPr>
                  <p:cNvPr id="43128" name="Line 35"/>
                  <p:cNvSpPr>
                    <a:spLocks noChangeShapeType="1"/>
                  </p:cNvSpPr>
                  <p:nvPr/>
                </p:nvSpPr>
                <p:spPr bwMode="auto">
                  <a:xfrm flipH="1">
                    <a:off x="6846455" y="1898574"/>
                    <a:ext cx="39853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cxnSp>
                <p:nvCxnSpPr>
                  <p:cNvPr id="155" name="Straight Arrow Connector 154"/>
                  <p:cNvCxnSpPr>
                    <a:stCxn id="43135" idx="1"/>
                  </p:cNvCxnSpPr>
                  <p:nvPr/>
                </p:nvCxnSpPr>
                <p:spPr>
                  <a:xfrm flipH="1" flipV="1">
                    <a:off x="5043892" y="3629420"/>
                    <a:ext cx="1478139"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130" name="Text Box 42"/>
                  <p:cNvSpPr txBox="1">
                    <a:spLocks noChangeArrowheads="1"/>
                  </p:cNvSpPr>
                  <p:nvPr/>
                </p:nvSpPr>
                <p:spPr bwMode="auto">
                  <a:xfrm>
                    <a:off x="7175680" y="3086107"/>
                    <a:ext cx="510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2r</a:t>
                    </a:r>
                    <a:endParaRPr lang="en-US" altLang="en-US" sz="1800" b="1">
                      <a:solidFill>
                        <a:srgbClr val="FFFFFF"/>
                      </a:solidFill>
                    </a:endParaRPr>
                  </a:p>
                </p:txBody>
              </p:sp>
              <p:sp>
                <p:nvSpPr>
                  <p:cNvPr id="43131" name="Line 35"/>
                  <p:cNvSpPr>
                    <a:spLocks noChangeShapeType="1"/>
                  </p:cNvSpPr>
                  <p:nvPr/>
                </p:nvSpPr>
                <p:spPr bwMode="auto">
                  <a:xfrm flipH="1">
                    <a:off x="6832348" y="3271324"/>
                    <a:ext cx="39853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cxnSp>
                <p:nvCxnSpPr>
                  <p:cNvPr id="164" name="Straight Arrow Connector 163"/>
                  <p:cNvCxnSpPr>
                    <a:stCxn id="43136" idx="1"/>
                  </p:cNvCxnSpPr>
                  <p:nvPr/>
                </p:nvCxnSpPr>
                <p:spPr>
                  <a:xfrm flipH="1">
                    <a:off x="5018489" y="2164120"/>
                    <a:ext cx="1594041"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133" name="Line 35"/>
                  <p:cNvSpPr>
                    <a:spLocks noChangeShapeType="1"/>
                  </p:cNvSpPr>
                  <p:nvPr/>
                </p:nvSpPr>
                <p:spPr bwMode="auto">
                  <a:xfrm flipH="1">
                    <a:off x="7699863" y="3284630"/>
                    <a:ext cx="58768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34" name="Line 65"/>
                  <p:cNvSpPr>
                    <a:spLocks noChangeShapeType="1"/>
                  </p:cNvSpPr>
                  <p:nvPr/>
                </p:nvSpPr>
                <p:spPr bwMode="auto">
                  <a:xfrm>
                    <a:off x="6883255" y="2254743"/>
                    <a:ext cx="12403" cy="1220492"/>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35" name="Text Box 57"/>
                  <p:cNvSpPr txBox="1">
                    <a:spLocks noChangeArrowheads="1"/>
                  </p:cNvSpPr>
                  <p:nvPr/>
                </p:nvSpPr>
                <p:spPr bwMode="auto">
                  <a:xfrm>
                    <a:off x="6522617" y="3475235"/>
                    <a:ext cx="667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a:t>
                    </a:r>
                    <a:r>
                      <a:rPr lang="en-US" altLang="en-US" sz="1800" b="1" baseline="-25000">
                        <a:solidFill>
                          <a:srgbClr val="FFFFFF"/>
                        </a:solidFill>
                      </a:rPr>
                      <a:t>4s</a:t>
                    </a:r>
                    <a:endParaRPr lang="en-US" altLang="en-US" sz="1800" b="1">
                      <a:solidFill>
                        <a:srgbClr val="FFFFFF"/>
                      </a:solidFill>
                    </a:endParaRPr>
                  </a:p>
                </p:txBody>
              </p:sp>
              <p:sp>
                <p:nvSpPr>
                  <p:cNvPr id="43136" name="Text Box 57"/>
                  <p:cNvSpPr txBox="1">
                    <a:spLocks noChangeArrowheads="1"/>
                  </p:cNvSpPr>
                  <p:nvPr/>
                </p:nvSpPr>
                <p:spPr bwMode="auto">
                  <a:xfrm>
                    <a:off x="6612638" y="1978830"/>
                    <a:ext cx="667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a:t>
                    </a:r>
                    <a:r>
                      <a:rPr lang="en-US" altLang="en-US" sz="1800" b="1" baseline="-25000">
                        <a:solidFill>
                          <a:srgbClr val="FFFFFF"/>
                        </a:solidFill>
                      </a:rPr>
                      <a:t>4s</a:t>
                    </a:r>
                    <a:endParaRPr lang="en-US" altLang="en-US" sz="1800" b="1">
                      <a:solidFill>
                        <a:srgbClr val="FFFFFF"/>
                      </a:solidFill>
                    </a:endParaRPr>
                  </a:p>
                </p:txBody>
              </p:sp>
            </p:grpSp>
            <p:sp>
              <p:nvSpPr>
                <p:cNvPr id="43120" name="Text Box 77"/>
                <p:cNvSpPr txBox="1">
                  <a:spLocks noChangeArrowheads="1"/>
                </p:cNvSpPr>
                <p:nvPr/>
              </p:nvSpPr>
              <p:spPr bwMode="auto">
                <a:xfrm>
                  <a:off x="4740643" y="2511046"/>
                  <a:ext cx="14927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i="1">
                      <a:solidFill>
                        <a:srgbClr val="FFFF00"/>
                      </a:solidFill>
                    </a:rPr>
                    <a:t>volatilization-</a:t>
                  </a:r>
                </a:p>
                <a:p>
                  <a:pPr fontAlgn="base">
                    <a:spcBef>
                      <a:spcPct val="0"/>
                    </a:spcBef>
                    <a:spcAft>
                      <a:spcPct val="0"/>
                    </a:spcAft>
                  </a:pPr>
                  <a:r>
                    <a:rPr lang="en-US" altLang="en-US" sz="1800" b="1" i="1">
                      <a:solidFill>
                        <a:srgbClr val="FFFF00"/>
                      </a:solidFill>
                    </a:rPr>
                    <a:t>dissolution</a:t>
                  </a:r>
                  <a:endParaRPr lang="en-CA" altLang="en-US" sz="1800" b="1" i="1">
                    <a:solidFill>
                      <a:srgbClr val="FFFF00"/>
                    </a:solidFill>
                  </a:endParaRPr>
                </a:p>
              </p:txBody>
            </p:sp>
          </p:grpSp>
        </p:grpSp>
        <p:sp>
          <p:nvSpPr>
            <p:cNvPr id="43113" name="Line 58"/>
            <p:cNvSpPr>
              <a:spLocks noChangeShapeType="1"/>
            </p:cNvSpPr>
            <p:nvPr/>
          </p:nvSpPr>
          <p:spPr bwMode="auto">
            <a:xfrm flipH="1">
              <a:off x="6517698" y="3461266"/>
              <a:ext cx="0" cy="1226886"/>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14" name="Line 65"/>
            <p:cNvSpPr>
              <a:spLocks noChangeShapeType="1"/>
            </p:cNvSpPr>
            <p:nvPr/>
          </p:nvSpPr>
          <p:spPr bwMode="auto">
            <a:xfrm>
              <a:off x="6870852" y="3836142"/>
              <a:ext cx="12403" cy="1305525"/>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15" name="Text Box 57"/>
            <p:cNvSpPr txBox="1">
              <a:spLocks noChangeArrowheads="1"/>
            </p:cNvSpPr>
            <p:nvPr/>
          </p:nvSpPr>
          <p:spPr bwMode="auto">
            <a:xfrm>
              <a:off x="6480789" y="5082587"/>
              <a:ext cx="667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a:t>
              </a:r>
              <a:r>
                <a:rPr lang="en-US" altLang="en-US" sz="1800" b="1" baseline="-25000">
                  <a:solidFill>
                    <a:srgbClr val="FFFFFF"/>
                  </a:solidFill>
                </a:rPr>
                <a:t>4s</a:t>
              </a:r>
              <a:endParaRPr lang="en-US" altLang="en-US" sz="1800" b="1">
                <a:solidFill>
                  <a:srgbClr val="FFFFFF"/>
                </a:solidFill>
              </a:endParaRPr>
            </a:p>
          </p:txBody>
        </p:sp>
      </p:grpSp>
      <p:sp>
        <p:nvSpPr>
          <p:cNvPr id="43042" name="TextBox 49"/>
          <p:cNvSpPr txBox="1">
            <a:spLocks noChangeArrowheads="1"/>
          </p:cNvSpPr>
          <p:nvPr/>
        </p:nvSpPr>
        <p:spPr bwMode="auto">
          <a:xfrm rot="5400000">
            <a:off x="6789738" y="3859213"/>
            <a:ext cx="1366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altLang="en-US" sz="1800" b="1">
                <a:solidFill>
                  <a:srgbClr val="FFFF00"/>
                </a:solidFill>
              </a:rPr>
              <a:t>root surface</a:t>
            </a:r>
          </a:p>
        </p:txBody>
      </p:sp>
      <p:grpSp>
        <p:nvGrpSpPr>
          <p:cNvPr id="8" name="Group 16393"/>
          <p:cNvGrpSpPr>
            <a:grpSpLocks/>
          </p:cNvGrpSpPr>
          <p:nvPr/>
        </p:nvGrpSpPr>
        <p:grpSpPr bwMode="auto">
          <a:xfrm>
            <a:off x="1138238" y="917575"/>
            <a:ext cx="1587500" cy="4487863"/>
            <a:chOff x="1138988" y="917032"/>
            <a:chExt cx="1587306" cy="4488519"/>
          </a:xfrm>
        </p:grpSpPr>
        <p:sp>
          <p:nvSpPr>
            <p:cNvPr id="43098" name="Line 59"/>
            <p:cNvSpPr>
              <a:spLocks noChangeShapeType="1"/>
            </p:cNvSpPr>
            <p:nvPr/>
          </p:nvSpPr>
          <p:spPr bwMode="auto">
            <a:xfrm>
              <a:off x="2071063" y="917032"/>
              <a:ext cx="0" cy="81828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099" name="Text Box 62"/>
            <p:cNvSpPr txBox="1">
              <a:spLocks noChangeArrowheads="1"/>
            </p:cNvSpPr>
            <p:nvPr/>
          </p:nvSpPr>
          <p:spPr bwMode="auto">
            <a:xfrm>
              <a:off x="1966607" y="2041518"/>
              <a:ext cx="667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a:t>
              </a:r>
              <a:r>
                <a:rPr lang="en-US" altLang="en-US" sz="1800" b="1" baseline="-25000">
                  <a:solidFill>
                    <a:srgbClr val="FFFFFF"/>
                  </a:solidFill>
                </a:rPr>
                <a:t>4s</a:t>
              </a:r>
              <a:endParaRPr lang="en-US" altLang="en-US" sz="1800" b="1">
                <a:solidFill>
                  <a:srgbClr val="FFFFFF"/>
                </a:solidFill>
              </a:endParaRPr>
            </a:p>
          </p:txBody>
        </p:sp>
        <p:sp>
          <p:nvSpPr>
            <p:cNvPr id="43100" name="Line 64"/>
            <p:cNvSpPr>
              <a:spLocks noChangeShapeType="1"/>
            </p:cNvSpPr>
            <p:nvPr/>
          </p:nvSpPr>
          <p:spPr bwMode="auto">
            <a:xfrm>
              <a:off x="2334612" y="2394466"/>
              <a:ext cx="0" cy="1078468"/>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01" name="Line 65"/>
            <p:cNvSpPr>
              <a:spLocks noChangeShapeType="1"/>
            </p:cNvSpPr>
            <p:nvPr/>
          </p:nvSpPr>
          <p:spPr bwMode="auto">
            <a:xfrm>
              <a:off x="2338742" y="3738049"/>
              <a:ext cx="12403" cy="1305525"/>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02" name="Text Box 57"/>
            <p:cNvSpPr txBox="1">
              <a:spLocks noChangeArrowheads="1"/>
            </p:cNvSpPr>
            <p:nvPr/>
          </p:nvSpPr>
          <p:spPr bwMode="auto">
            <a:xfrm>
              <a:off x="2059124" y="5036219"/>
              <a:ext cx="667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a:t>
              </a:r>
              <a:r>
                <a:rPr lang="en-US" altLang="en-US" sz="1800" b="1" baseline="-25000">
                  <a:solidFill>
                    <a:srgbClr val="FFFFFF"/>
                  </a:solidFill>
                </a:rPr>
                <a:t>4s</a:t>
              </a:r>
              <a:endParaRPr lang="en-US" altLang="en-US" sz="1800" b="1">
                <a:solidFill>
                  <a:srgbClr val="FFFFFF"/>
                </a:solidFill>
              </a:endParaRPr>
            </a:p>
          </p:txBody>
        </p:sp>
        <p:sp>
          <p:nvSpPr>
            <p:cNvPr id="43103" name="Text Box 62"/>
            <p:cNvSpPr txBox="1">
              <a:spLocks noChangeArrowheads="1"/>
            </p:cNvSpPr>
            <p:nvPr/>
          </p:nvSpPr>
          <p:spPr bwMode="auto">
            <a:xfrm>
              <a:off x="2059124" y="3442509"/>
              <a:ext cx="667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prstClr val="black"/>
                  </a:solidFill>
                </a:rPr>
                <a:t>CH</a:t>
              </a:r>
              <a:r>
                <a:rPr lang="en-US" altLang="en-US" sz="1800" b="1" baseline="-25000">
                  <a:solidFill>
                    <a:prstClr val="black"/>
                  </a:solidFill>
                </a:rPr>
                <a:t>4s</a:t>
              </a:r>
              <a:endParaRPr lang="en-US" altLang="en-US" sz="1800" b="1">
                <a:solidFill>
                  <a:prstClr val="black"/>
                </a:solidFill>
              </a:endParaRPr>
            </a:p>
          </p:txBody>
        </p:sp>
        <p:sp>
          <p:nvSpPr>
            <p:cNvPr id="43104" name="Text Box 31"/>
            <p:cNvSpPr txBox="1">
              <a:spLocks noChangeArrowheads="1"/>
            </p:cNvSpPr>
            <p:nvPr/>
          </p:nvSpPr>
          <p:spPr bwMode="auto">
            <a:xfrm>
              <a:off x="1887990" y="3065614"/>
              <a:ext cx="74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2s</a:t>
              </a:r>
              <a:endParaRPr lang="en-US" altLang="en-US" sz="1800" b="1">
                <a:solidFill>
                  <a:srgbClr val="FFFFFF"/>
                </a:solidFill>
              </a:endParaRPr>
            </a:p>
          </p:txBody>
        </p:sp>
        <p:sp>
          <p:nvSpPr>
            <p:cNvPr id="43105" name="Text Box 31"/>
            <p:cNvSpPr txBox="1">
              <a:spLocks noChangeArrowheads="1"/>
            </p:cNvSpPr>
            <p:nvPr/>
          </p:nvSpPr>
          <p:spPr bwMode="auto">
            <a:xfrm>
              <a:off x="1911429" y="1702311"/>
              <a:ext cx="74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2s</a:t>
              </a:r>
              <a:endParaRPr lang="en-US" altLang="en-US" sz="1800" b="1">
                <a:solidFill>
                  <a:srgbClr val="FFFFFF"/>
                </a:solidFill>
              </a:endParaRPr>
            </a:p>
          </p:txBody>
        </p:sp>
        <p:sp>
          <p:nvSpPr>
            <p:cNvPr id="43106" name="Text Box 31"/>
            <p:cNvSpPr txBox="1">
              <a:spLocks noChangeArrowheads="1"/>
            </p:cNvSpPr>
            <p:nvPr/>
          </p:nvSpPr>
          <p:spPr bwMode="auto">
            <a:xfrm>
              <a:off x="1887990" y="4732454"/>
              <a:ext cx="74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2s</a:t>
              </a:r>
              <a:endParaRPr lang="en-US" altLang="en-US" sz="1800" b="1">
                <a:solidFill>
                  <a:srgbClr val="FFFFFF"/>
                </a:solidFill>
              </a:endParaRPr>
            </a:p>
          </p:txBody>
        </p:sp>
        <p:sp>
          <p:nvSpPr>
            <p:cNvPr id="43107" name="Line 59"/>
            <p:cNvSpPr>
              <a:spLocks noChangeShapeType="1"/>
            </p:cNvSpPr>
            <p:nvPr/>
          </p:nvSpPr>
          <p:spPr bwMode="auto">
            <a:xfrm>
              <a:off x="2045593" y="2062231"/>
              <a:ext cx="0" cy="1018217"/>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08" name="Line 59"/>
            <p:cNvSpPr>
              <a:spLocks noChangeShapeType="1"/>
            </p:cNvSpPr>
            <p:nvPr/>
          </p:nvSpPr>
          <p:spPr bwMode="auto">
            <a:xfrm>
              <a:off x="2045593" y="3412717"/>
              <a:ext cx="0" cy="1330738"/>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09" name="Line 64"/>
            <p:cNvSpPr>
              <a:spLocks noChangeShapeType="1"/>
            </p:cNvSpPr>
            <p:nvPr/>
          </p:nvSpPr>
          <p:spPr bwMode="auto">
            <a:xfrm>
              <a:off x="2340178" y="917032"/>
              <a:ext cx="0" cy="1078468"/>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110" name="TextBox 51"/>
            <p:cNvSpPr txBox="1">
              <a:spLocks noChangeArrowheads="1"/>
            </p:cNvSpPr>
            <p:nvPr/>
          </p:nvSpPr>
          <p:spPr bwMode="auto">
            <a:xfrm>
              <a:off x="1138988" y="3842573"/>
              <a:ext cx="12875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altLang="en-US" sz="1800" b="1" i="1">
                  <a:solidFill>
                    <a:srgbClr val="FFFF00"/>
                  </a:solidFill>
                </a:rPr>
                <a:t>aqueous</a:t>
              </a:r>
            </a:p>
            <a:p>
              <a:pPr eaLnBrk="0" fontAlgn="base" hangingPunct="0">
                <a:spcBef>
                  <a:spcPct val="0"/>
                </a:spcBef>
                <a:spcAft>
                  <a:spcPct val="0"/>
                </a:spcAft>
              </a:pPr>
              <a:r>
                <a:rPr lang="en-US" altLang="en-US" sz="1800" b="1" i="1">
                  <a:solidFill>
                    <a:srgbClr val="FFFF00"/>
                  </a:solidFill>
                </a:rPr>
                <a:t>convection-</a:t>
              </a:r>
            </a:p>
            <a:p>
              <a:pPr eaLnBrk="0" fontAlgn="base" hangingPunct="0">
                <a:spcBef>
                  <a:spcPct val="0"/>
                </a:spcBef>
                <a:spcAft>
                  <a:spcPct val="0"/>
                </a:spcAft>
              </a:pPr>
              <a:r>
                <a:rPr lang="en-US" altLang="en-US" sz="1800" b="1" i="1">
                  <a:solidFill>
                    <a:srgbClr val="FFFF00"/>
                  </a:solidFill>
                </a:rPr>
                <a:t>dispersion</a:t>
              </a:r>
            </a:p>
          </p:txBody>
        </p:sp>
      </p:grpSp>
      <p:grpSp>
        <p:nvGrpSpPr>
          <p:cNvPr id="9" name="Group 16407"/>
          <p:cNvGrpSpPr>
            <a:grpSpLocks/>
          </p:cNvGrpSpPr>
          <p:nvPr/>
        </p:nvGrpSpPr>
        <p:grpSpPr bwMode="auto">
          <a:xfrm>
            <a:off x="3546475" y="889000"/>
            <a:ext cx="1497013" cy="4548188"/>
            <a:chOff x="3547223" y="889323"/>
            <a:chExt cx="1496540" cy="4547847"/>
          </a:xfrm>
        </p:grpSpPr>
        <p:sp>
          <p:nvSpPr>
            <p:cNvPr id="43083" name="Line 59"/>
            <p:cNvSpPr>
              <a:spLocks noChangeShapeType="1"/>
            </p:cNvSpPr>
            <p:nvPr/>
          </p:nvSpPr>
          <p:spPr bwMode="auto">
            <a:xfrm>
              <a:off x="4648200" y="2457017"/>
              <a:ext cx="0" cy="1018217"/>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grpSp>
          <p:nvGrpSpPr>
            <p:cNvPr id="43084" name="Group 16406"/>
            <p:cNvGrpSpPr>
              <a:grpSpLocks/>
            </p:cNvGrpSpPr>
            <p:nvPr/>
          </p:nvGrpSpPr>
          <p:grpSpPr bwMode="auto">
            <a:xfrm>
              <a:off x="3547223" y="889323"/>
              <a:ext cx="1496540" cy="4547847"/>
              <a:chOff x="3547223" y="889323"/>
              <a:chExt cx="1496540" cy="4547847"/>
            </a:xfrm>
          </p:grpSpPr>
          <p:sp>
            <p:nvSpPr>
              <p:cNvPr id="43085" name="Text Box 56"/>
              <p:cNvSpPr txBox="1">
                <a:spLocks noChangeArrowheads="1"/>
              </p:cNvSpPr>
              <p:nvPr/>
            </p:nvSpPr>
            <p:spPr bwMode="auto">
              <a:xfrm>
                <a:off x="4358960" y="3443913"/>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a:t>
                </a:r>
                <a:r>
                  <a:rPr lang="en-US" altLang="en-US" sz="1800" b="1" baseline="-25000">
                    <a:solidFill>
                      <a:srgbClr val="FFFFFF"/>
                    </a:solidFill>
                  </a:rPr>
                  <a:t>4g</a:t>
                </a:r>
                <a:endParaRPr lang="en-US" altLang="en-US" sz="1800" b="1">
                  <a:solidFill>
                    <a:srgbClr val="FFFFFF"/>
                  </a:solidFill>
                </a:endParaRPr>
              </a:p>
            </p:txBody>
          </p:sp>
          <p:grpSp>
            <p:nvGrpSpPr>
              <p:cNvPr id="43086" name="Group 53"/>
              <p:cNvGrpSpPr>
                <a:grpSpLocks/>
              </p:cNvGrpSpPr>
              <p:nvPr/>
            </p:nvGrpSpPr>
            <p:grpSpPr bwMode="auto">
              <a:xfrm>
                <a:off x="3547223" y="889323"/>
                <a:ext cx="1496540" cy="4547847"/>
                <a:chOff x="3547223" y="889323"/>
                <a:chExt cx="1496540" cy="4547847"/>
              </a:xfrm>
            </p:grpSpPr>
            <p:sp>
              <p:nvSpPr>
                <p:cNvPr id="43087" name="Text Box 28"/>
                <p:cNvSpPr txBox="1">
                  <a:spLocks noChangeArrowheads="1"/>
                </p:cNvSpPr>
                <p:nvPr/>
              </p:nvSpPr>
              <p:spPr bwMode="auto">
                <a:xfrm>
                  <a:off x="3731588" y="1706381"/>
                  <a:ext cx="74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2g</a:t>
                  </a:r>
                  <a:endParaRPr lang="en-US" altLang="en-US" sz="1800" b="1">
                    <a:solidFill>
                      <a:srgbClr val="FFFFFF"/>
                    </a:solidFill>
                  </a:endParaRPr>
                </a:p>
              </p:txBody>
            </p:sp>
            <p:sp>
              <p:nvSpPr>
                <p:cNvPr id="43088" name="Text Box 31"/>
                <p:cNvSpPr txBox="1">
                  <a:spLocks noChangeArrowheads="1"/>
                </p:cNvSpPr>
                <p:nvPr/>
              </p:nvSpPr>
              <p:spPr bwMode="auto">
                <a:xfrm>
                  <a:off x="3731588" y="3076284"/>
                  <a:ext cx="74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2g</a:t>
                  </a:r>
                  <a:endParaRPr lang="en-US" altLang="en-US" sz="1800" b="1">
                    <a:solidFill>
                      <a:srgbClr val="FFFFFF"/>
                    </a:solidFill>
                  </a:endParaRPr>
                </a:p>
              </p:txBody>
            </p:sp>
            <p:sp>
              <p:nvSpPr>
                <p:cNvPr id="43089" name="Text Box 32"/>
                <p:cNvSpPr txBox="1">
                  <a:spLocks noChangeArrowheads="1"/>
                </p:cNvSpPr>
                <p:nvPr/>
              </p:nvSpPr>
              <p:spPr bwMode="auto">
                <a:xfrm>
                  <a:off x="3731588" y="4688152"/>
                  <a:ext cx="74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2g</a:t>
                  </a:r>
                  <a:endParaRPr lang="en-US" altLang="en-US" sz="1800" b="1">
                    <a:solidFill>
                      <a:srgbClr val="FFFFFF"/>
                    </a:solidFill>
                  </a:endParaRPr>
                </a:p>
              </p:txBody>
            </p:sp>
            <p:sp>
              <p:nvSpPr>
                <p:cNvPr id="43090" name="Line 58"/>
                <p:cNvSpPr>
                  <a:spLocks noChangeShapeType="1"/>
                </p:cNvSpPr>
                <p:nvPr/>
              </p:nvSpPr>
              <p:spPr bwMode="auto">
                <a:xfrm flipH="1">
                  <a:off x="3899863" y="3475234"/>
                  <a:ext cx="0" cy="1226886"/>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091" name="Text Box 60"/>
                <p:cNvSpPr txBox="1">
                  <a:spLocks noChangeArrowheads="1"/>
                </p:cNvSpPr>
                <p:nvPr/>
              </p:nvSpPr>
              <p:spPr bwMode="auto">
                <a:xfrm>
                  <a:off x="4358960" y="2019120"/>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a:t>
                  </a:r>
                  <a:r>
                    <a:rPr lang="en-US" altLang="en-US" sz="1800" b="1" baseline="-25000">
                      <a:solidFill>
                        <a:srgbClr val="FFFFFF"/>
                      </a:solidFill>
                    </a:rPr>
                    <a:t>4g</a:t>
                  </a:r>
                  <a:endParaRPr lang="en-US" altLang="en-US" sz="1800" b="1">
                    <a:solidFill>
                      <a:srgbClr val="FFFFFF"/>
                    </a:solidFill>
                  </a:endParaRPr>
                </a:p>
              </p:txBody>
            </p:sp>
            <p:sp>
              <p:nvSpPr>
                <p:cNvPr id="43092" name="Text Box 61"/>
                <p:cNvSpPr txBox="1">
                  <a:spLocks noChangeArrowheads="1"/>
                </p:cNvSpPr>
                <p:nvPr/>
              </p:nvSpPr>
              <p:spPr bwMode="auto">
                <a:xfrm>
                  <a:off x="4333583" y="5067838"/>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a:t>
                  </a:r>
                  <a:r>
                    <a:rPr lang="en-US" altLang="en-US" sz="1800" b="1" baseline="-25000">
                      <a:solidFill>
                        <a:srgbClr val="FFFFFF"/>
                      </a:solidFill>
                    </a:rPr>
                    <a:t>4g</a:t>
                  </a:r>
                  <a:endParaRPr lang="en-US" altLang="en-US" sz="1800" b="1">
                    <a:solidFill>
                      <a:srgbClr val="FFFFFF"/>
                    </a:solidFill>
                  </a:endParaRPr>
                </a:p>
              </p:txBody>
            </p:sp>
            <p:sp>
              <p:nvSpPr>
                <p:cNvPr id="43093" name="Line 59"/>
                <p:cNvSpPr>
                  <a:spLocks noChangeShapeType="1"/>
                </p:cNvSpPr>
                <p:nvPr/>
              </p:nvSpPr>
              <p:spPr bwMode="auto">
                <a:xfrm>
                  <a:off x="4642722" y="3927919"/>
                  <a:ext cx="0" cy="1177481"/>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094" name="Line 59"/>
                <p:cNvSpPr>
                  <a:spLocks noChangeShapeType="1"/>
                </p:cNvSpPr>
                <p:nvPr/>
              </p:nvSpPr>
              <p:spPr bwMode="auto">
                <a:xfrm>
                  <a:off x="3899863" y="2019120"/>
                  <a:ext cx="0" cy="1018217"/>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095" name="Line 59"/>
                <p:cNvSpPr>
                  <a:spLocks noChangeShapeType="1"/>
                </p:cNvSpPr>
                <p:nvPr/>
              </p:nvSpPr>
              <p:spPr bwMode="auto">
                <a:xfrm>
                  <a:off x="3899863" y="889323"/>
                  <a:ext cx="0" cy="81828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096" name="Line 64"/>
                <p:cNvSpPr>
                  <a:spLocks noChangeShapeType="1"/>
                </p:cNvSpPr>
                <p:nvPr/>
              </p:nvSpPr>
              <p:spPr bwMode="auto">
                <a:xfrm>
                  <a:off x="4648200" y="902732"/>
                  <a:ext cx="0" cy="1138786"/>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097" name="TextBox 190"/>
                <p:cNvSpPr txBox="1">
                  <a:spLocks noChangeArrowheads="1"/>
                </p:cNvSpPr>
                <p:nvPr/>
              </p:nvSpPr>
              <p:spPr bwMode="auto">
                <a:xfrm>
                  <a:off x="3547223" y="3816176"/>
                  <a:ext cx="12875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altLang="en-US" sz="1800" b="1" i="1">
                      <a:solidFill>
                        <a:srgbClr val="FFFF00"/>
                      </a:solidFill>
                    </a:rPr>
                    <a:t>gaseous</a:t>
                  </a:r>
                </a:p>
                <a:p>
                  <a:pPr eaLnBrk="0" fontAlgn="base" hangingPunct="0">
                    <a:spcBef>
                      <a:spcPct val="0"/>
                    </a:spcBef>
                    <a:spcAft>
                      <a:spcPct val="0"/>
                    </a:spcAft>
                  </a:pPr>
                  <a:r>
                    <a:rPr lang="en-US" altLang="en-US" sz="1800" b="1" i="1">
                      <a:solidFill>
                        <a:srgbClr val="FFFF00"/>
                      </a:solidFill>
                    </a:rPr>
                    <a:t>convection-</a:t>
                  </a:r>
                </a:p>
                <a:p>
                  <a:pPr eaLnBrk="0" fontAlgn="base" hangingPunct="0">
                    <a:spcBef>
                      <a:spcPct val="0"/>
                    </a:spcBef>
                    <a:spcAft>
                      <a:spcPct val="0"/>
                    </a:spcAft>
                  </a:pPr>
                  <a:r>
                    <a:rPr lang="en-US" altLang="en-US" sz="1800" b="1" i="1">
                      <a:solidFill>
                        <a:srgbClr val="FFFF00"/>
                      </a:solidFill>
                    </a:rPr>
                    <a:t>dispersion</a:t>
                  </a:r>
                </a:p>
              </p:txBody>
            </p:sp>
          </p:grpSp>
        </p:grpSp>
      </p:grpSp>
      <p:grpSp>
        <p:nvGrpSpPr>
          <p:cNvPr id="12" name="Group 16395"/>
          <p:cNvGrpSpPr>
            <a:grpSpLocks/>
          </p:cNvGrpSpPr>
          <p:nvPr/>
        </p:nvGrpSpPr>
        <p:grpSpPr bwMode="auto">
          <a:xfrm>
            <a:off x="931863" y="1673225"/>
            <a:ext cx="1185862" cy="3709988"/>
            <a:chOff x="978138" y="1820540"/>
            <a:chExt cx="1184940" cy="3710245"/>
          </a:xfrm>
        </p:grpSpPr>
        <p:sp>
          <p:nvSpPr>
            <p:cNvPr id="43070" name="TextBox 52"/>
            <p:cNvSpPr txBox="1">
              <a:spLocks noChangeArrowheads="1"/>
            </p:cNvSpPr>
            <p:nvPr/>
          </p:nvSpPr>
          <p:spPr bwMode="auto">
            <a:xfrm>
              <a:off x="978138" y="2502168"/>
              <a:ext cx="11849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altLang="en-US" sz="1800" b="1" i="1">
                  <a:solidFill>
                    <a:srgbClr val="FFFF00"/>
                  </a:solidFill>
                </a:rPr>
                <a:t>oxidation-</a:t>
              </a:r>
            </a:p>
            <a:p>
              <a:pPr eaLnBrk="0" fontAlgn="base" hangingPunct="0">
                <a:spcBef>
                  <a:spcPct val="0"/>
                </a:spcBef>
                <a:spcAft>
                  <a:spcPct val="0"/>
                </a:spcAft>
              </a:pPr>
              <a:r>
                <a:rPr lang="en-US" altLang="en-US" sz="1800" b="1" i="1">
                  <a:solidFill>
                    <a:srgbClr val="FFFF00"/>
                  </a:solidFill>
                </a:rPr>
                <a:t>reduction</a:t>
              </a:r>
            </a:p>
          </p:txBody>
        </p:sp>
        <p:grpSp>
          <p:nvGrpSpPr>
            <p:cNvPr id="43071" name="Group 16394"/>
            <p:cNvGrpSpPr>
              <a:grpSpLocks/>
            </p:cNvGrpSpPr>
            <p:nvPr/>
          </p:nvGrpSpPr>
          <p:grpSpPr bwMode="auto">
            <a:xfrm>
              <a:off x="1166891" y="1820540"/>
              <a:ext cx="932008" cy="3710245"/>
              <a:chOff x="1166891" y="1720334"/>
              <a:chExt cx="932008" cy="3710245"/>
            </a:xfrm>
          </p:grpSpPr>
          <p:sp>
            <p:nvSpPr>
              <p:cNvPr id="43072" name="Text Box 70"/>
              <p:cNvSpPr txBox="1">
                <a:spLocks noChangeArrowheads="1"/>
              </p:cNvSpPr>
              <p:nvPr/>
            </p:nvSpPr>
            <p:spPr bwMode="auto">
              <a:xfrm>
                <a:off x="1250746" y="5061247"/>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CH4</a:t>
                </a:r>
                <a:r>
                  <a:rPr lang="en-US" altLang="en-US" sz="1800" b="1" baseline="-25000">
                    <a:solidFill>
                      <a:srgbClr val="FFFFFF"/>
                    </a:solidFill>
                  </a:rPr>
                  <a:t>m</a:t>
                </a:r>
                <a:endParaRPr lang="en-CA" altLang="en-US" sz="1800" b="1">
                  <a:solidFill>
                    <a:srgbClr val="FFFFFF"/>
                  </a:solidFill>
                  <a:latin typeface="Calibri" pitchFamily="34" charset="0"/>
                </a:endParaRPr>
              </a:p>
            </p:txBody>
          </p:sp>
          <p:sp>
            <p:nvSpPr>
              <p:cNvPr id="43073" name="Text Box 70"/>
              <p:cNvSpPr txBox="1">
                <a:spLocks noChangeArrowheads="1"/>
              </p:cNvSpPr>
              <p:nvPr/>
            </p:nvSpPr>
            <p:spPr bwMode="auto">
              <a:xfrm>
                <a:off x="1278110" y="3441036"/>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CH4</a:t>
                </a:r>
                <a:r>
                  <a:rPr lang="en-US" altLang="en-US" sz="1800" b="1" baseline="-25000">
                    <a:solidFill>
                      <a:srgbClr val="FFFFFF"/>
                    </a:solidFill>
                  </a:rPr>
                  <a:t>m</a:t>
                </a:r>
                <a:endParaRPr lang="en-CA" altLang="en-US" sz="1800" b="1">
                  <a:solidFill>
                    <a:srgbClr val="FFFFFF"/>
                  </a:solidFill>
                  <a:latin typeface="Calibri" pitchFamily="34" charset="0"/>
                </a:endParaRPr>
              </a:p>
            </p:txBody>
          </p:sp>
          <p:sp>
            <p:nvSpPr>
              <p:cNvPr id="43074" name="Text Box 70"/>
              <p:cNvSpPr txBox="1">
                <a:spLocks noChangeArrowheads="1"/>
              </p:cNvSpPr>
              <p:nvPr/>
            </p:nvSpPr>
            <p:spPr bwMode="auto">
              <a:xfrm>
                <a:off x="1192676" y="2034113"/>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CH4</a:t>
                </a:r>
                <a:r>
                  <a:rPr lang="en-US" altLang="en-US" sz="1800" b="1" baseline="-25000">
                    <a:solidFill>
                      <a:srgbClr val="FFFFFF"/>
                    </a:solidFill>
                  </a:rPr>
                  <a:t>m</a:t>
                </a:r>
                <a:endParaRPr lang="en-CA" altLang="en-US" sz="1800" b="1">
                  <a:solidFill>
                    <a:srgbClr val="FFFFFF"/>
                  </a:solidFill>
                  <a:latin typeface="Calibri" pitchFamily="34" charset="0"/>
                </a:endParaRPr>
              </a:p>
            </p:txBody>
          </p:sp>
          <p:sp>
            <p:nvSpPr>
              <p:cNvPr id="43075" name="Line 71"/>
              <p:cNvSpPr>
                <a:spLocks noChangeShapeType="1"/>
              </p:cNvSpPr>
              <p:nvPr/>
            </p:nvSpPr>
            <p:spPr bwMode="auto">
              <a:xfrm flipH="1" flipV="1">
                <a:off x="1819822" y="5240964"/>
                <a:ext cx="279077" cy="0"/>
              </a:xfrm>
              <a:prstGeom prst="line">
                <a:avLst/>
              </a:prstGeom>
              <a:noFill/>
              <a:ln w="28575">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076" name="Line 71"/>
              <p:cNvSpPr>
                <a:spLocks noChangeShapeType="1"/>
              </p:cNvSpPr>
              <p:nvPr/>
            </p:nvSpPr>
            <p:spPr bwMode="auto">
              <a:xfrm flipH="1">
                <a:off x="1771562" y="2210093"/>
                <a:ext cx="232857" cy="0"/>
              </a:xfrm>
              <a:prstGeom prst="line">
                <a:avLst/>
              </a:prstGeom>
              <a:noFill/>
              <a:ln w="28575">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077" name="Text Box 31"/>
              <p:cNvSpPr txBox="1">
                <a:spLocks noChangeArrowheads="1"/>
              </p:cNvSpPr>
              <p:nvPr/>
            </p:nvSpPr>
            <p:spPr bwMode="auto">
              <a:xfrm>
                <a:off x="1195239" y="3071704"/>
                <a:ext cx="74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2m</a:t>
                </a:r>
                <a:endParaRPr lang="en-US" altLang="en-US" sz="1800" b="1">
                  <a:solidFill>
                    <a:srgbClr val="FFFFFF"/>
                  </a:solidFill>
                </a:endParaRPr>
              </a:p>
            </p:txBody>
          </p:sp>
          <p:sp>
            <p:nvSpPr>
              <p:cNvPr id="43078" name="Line 35"/>
              <p:cNvSpPr>
                <a:spLocks noChangeShapeType="1"/>
              </p:cNvSpPr>
              <p:nvPr/>
            </p:nvSpPr>
            <p:spPr bwMode="auto">
              <a:xfrm flipH="1">
                <a:off x="1560828" y="3256370"/>
                <a:ext cx="39853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079" name="Text Box 31"/>
              <p:cNvSpPr txBox="1">
                <a:spLocks noChangeArrowheads="1"/>
              </p:cNvSpPr>
              <p:nvPr/>
            </p:nvSpPr>
            <p:spPr bwMode="auto">
              <a:xfrm>
                <a:off x="1166891" y="4702120"/>
                <a:ext cx="74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2m</a:t>
                </a:r>
                <a:endParaRPr lang="en-US" altLang="en-US" sz="1800" b="1">
                  <a:solidFill>
                    <a:srgbClr val="FFFFFF"/>
                  </a:solidFill>
                </a:endParaRPr>
              </a:p>
            </p:txBody>
          </p:sp>
          <p:sp>
            <p:nvSpPr>
              <p:cNvPr id="43080" name="Text Box 31"/>
              <p:cNvSpPr txBox="1">
                <a:spLocks noChangeArrowheads="1"/>
              </p:cNvSpPr>
              <p:nvPr/>
            </p:nvSpPr>
            <p:spPr bwMode="auto">
              <a:xfrm>
                <a:off x="1166891" y="1720334"/>
                <a:ext cx="578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2m</a:t>
                </a:r>
                <a:endParaRPr lang="en-US" altLang="en-US" sz="1800" b="1">
                  <a:solidFill>
                    <a:srgbClr val="FFFFFF"/>
                  </a:solidFill>
                </a:endParaRPr>
              </a:p>
            </p:txBody>
          </p:sp>
          <p:sp>
            <p:nvSpPr>
              <p:cNvPr id="43081" name="Line 35"/>
              <p:cNvSpPr>
                <a:spLocks noChangeShapeType="1"/>
              </p:cNvSpPr>
              <p:nvPr/>
            </p:nvSpPr>
            <p:spPr bwMode="auto">
              <a:xfrm flipH="1">
                <a:off x="1545811" y="4886786"/>
                <a:ext cx="39853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082" name="Line 35"/>
              <p:cNvSpPr>
                <a:spLocks noChangeShapeType="1"/>
              </p:cNvSpPr>
              <p:nvPr/>
            </p:nvSpPr>
            <p:spPr bwMode="auto">
              <a:xfrm flipH="1">
                <a:off x="1572296" y="1886977"/>
                <a:ext cx="39853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grpSp>
      </p:grpSp>
      <p:grpSp>
        <p:nvGrpSpPr>
          <p:cNvPr id="14" name="Group 16404"/>
          <p:cNvGrpSpPr>
            <a:grpSpLocks/>
          </p:cNvGrpSpPr>
          <p:nvPr/>
        </p:nvGrpSpPr>
        <p:grpSpPr bwMode="auto">
          <a:xfrm>
            <a:off x="7148513" y="917575"/>
            <a:ext cx="2068512" cy="4587875"/>
            <a:chOff x="7147959" y="917032"/>
            <a:chExt cx="2069682" cy="4588652"/>
          </a:xfrm>
        </p:grpSpPr>
        <p:grpSp>
          <p:nvGrpSpPr>
            <p:cNvPr id="43056" name="Group 16402"/>
            <p:cNvGrpSpPr>
              <a:grpSpLocks/>
            </p:cNvGrpSpPr>
            <p:nvPr/>
          </p:nvGrpSpPr>
          <p:grpSpPr bwMode="auto">
            <a:xfrm>
              <a:off x="7147959" y="917032"/>
              <a:ext cx="2069682" cy="4588652"/>
              <a:chOff x="7147959" y="917032"/>
              <a:chExt cx="2069682" cy="4588652"/>
            </a:xfrm>
          </p:grpSpPr>
          <p:sp>
            <p:nvSpPr>
              <p:cNvPr id="43058" name="Line 35"/>
              <p:cNvSpPr>
                <a:spLocks noChangeShapeType="1"/>
              </p:cNvSpPr>
              <p:nvPr/>
            </p:nvSpPr>
            <p:spPr bwMode="auto">
              <a:xfrm flipH="1" flipV="1">
                <a:off x="7147959" y="5269454"/>
                <a:ext cx="1295400" cy="0"/>
              </a:xfrm>
              <a:prstGeom prst="line">
                <a:avLst/>
              </a:prstGeom>
              <a:noFill/>
              <a:ln w="19050">
                <a:solidFill>
                  <a:schemeClr val="bg1"/>
                </a:solidFill>
                <a:round/>
                <a:headEnd type="triangle"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059" name="Line 35"/>
              <p:cNvSpPr>
                <a:spLocks noChangeShapeType="1"/>
              </p:cNvSpPr>
              <p:nvPr/>
            </p:nvSpPr>
            <p:spPr bwMode="auto">
              <a:xfrm flipH="1" flipV="1">
                <a:off x="7175680" y="2203786"/>
                <a:ext cx="1295400" cy="0"/>
              </a:xfrm>
              <a:prstGeom prst="line">
                <a:avLst/>
              </a:prstGeom>
              <a:noFill/>
              <a:ln w="19050">
                <a:solidFill>
                  <a:schemeClr val="bg1"/>
                </a:solidFill>
                <a:round/>
                <a:headEnd type="triangle"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cxnSp>
            <p:nvCxnSpPr>
              <p:cNvPr id="43" name="Straight Arrow Connector 42"/>
              <p:cNvCxnSpPr/>
              <p:nvPr/>
            </p:nvCxnSpPr>
            <p:spPr>
              <a:xfrm flipV="1">
                <a:off x="8804658" y="917032"/>
                <a:ext cx="12707" cy="446321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061" name="Text Box 61"/>
              <p:cNvSpPr txBox="1">
                <a:spLocks noChangeArrowheads="1"/>
              </p:cNvSpPr>
              <p:nvPr/>
            </p:nvSpPr>
            <p:spPr bwMode="auto">
              <a:xfrm>
                <a:off x="8486725" y="5136352"/>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a:t>
                </a:r>
                <a:r>
                  <a:rPr lang="en-US" altLang="en-US" sz="1800" b="1" baseline="-25000">
                    <a:solidFill>
                      <a:srgbClr val="FFFFFF"/>
                    </a:solidFill>
                  </a:rPr>
                  <a:t>4g</a:t>
                </a:r>
                <a:endParaRPr lang="en-US" altLang="en-US" sz="1800" b="1">
                  <a:solidFill>
                    <a:srgbClr val="FFFFFF"/>
                  </a:solidFill>
                </a:endParaRPr>
              </a:p>
            </p:txBody>
          </p:sp>
          <p:sp>
            <p:nvSpPr>
              <p:cNvPr id="43062" name="Text Box 61"/>
              <p:cNvSpPr txBox="1">
                <a:spLocks noChangeArrowheads="1"/>
              </p:cNvSpPr>
              <p:nvPr/>
            </p:nvSpPr>
            <p:spPr bwMode="auto">
              <a:xfrm>
                <a:off x="8475750" y="2034113"/>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a:t>
                </a:r>
                <a:r>
                  <a:rPr lang="en-US" altLang="en-US" sz="1800" b="1" baseline="-25000">
                    <a:solidFill>
                      <a:srgbClr val="FFFFFF"/>
                    </a:solidFill>
                  </a:rPr>
                  <a:t>4g</a:t>
                </a:r>
                <a:endParaRPr lang="en-US" altLang="en-US" sz="1800" b="1">
                  <a:solidFill>
                    <a:srgbClr val="FFFFFF"/>
                  </a:solidFill>
                </a:endParaRPr>
              </a:p>
            </p:txBody>
          </p:sp>
          <p:sp>
            <p:nvSpPr>
              <p:cNvPr id="43063" name="Text Box 61"/>
              <p:cNvSpPr txBox="1">
                <a:spLocks noChangeArrowheads="1"/>
              </p:cNvSpPr>
              <p:nvPr/>
            </p:nvSpPr>
            <p:spPr bwMode="auto">
              <a:xfrm>
                <a:off x="8532838" y="3514190"/>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CH</a:t>
                </a:r>
                <a:r>
                  <a:rPr lang="en-US" altLang="en-US" sz="1800" b="1" baseline="-25000">
                    <a:solidFill>
                      <a:srgbClr val="FFFFFF"/>
                    </a:solidFill>
                  </a:rPr>
                  <a:t>4g</a:t>
                </a:r>
                <a:endParaRPr lang="en-US" altLang="en-US" sz="1800" b="1">
                  <a:solidFill>
                    <a:srgbClr val="FFFFFF"/>
                  </a:solidFill>
                </a:endParaRPr>
              </a:p>
            </p:txBody>
          </p:sp>
          <p:sp>
            <p:nvSpPr>
              <p:cNvPr id="43064" name="Text Box 28"/>
              <p:cNvSpPr txBox="1">
                <a:spLocks noChangeArrowheads="1"/>
              </p:cNvSpPr>
              <p:nvPr/>
            </p:nvSpPr>
            <p:spPr bwMode="auto">
              <a:xfrm>
                <a:off x="8287543" y="1706381"/>
                <a:ext cx="74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2g</a:t>
                </a:r>
                <a:endParaRPr lang="en-US" altLang="en-US" sz="1800" b="1">
                  <a:solidFill>
                    <a:srgbClr val="FFFFFF"/>
                  </a:solidFill>
                </a:endParaRPr>
              </a:p>
            </p:txBody>
          </p:sp>
          <p:sp>
            <p:nvSpPr>
              <p:cNvPr id="43065" name="Text Box 28"/>
              <p:cNvSpPr txBox="1">
                <a:spLocks noChangeArrowheads="1"/>
              </p:cNvSpPr>
              <p:nvPr/>
            </p:nvSpPr>
            <p:spPr bwMode="auto">
              <a:xfrm>
                <a:off x="8249670" y="3123329"/>
                <a:ext cx="74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2g</a:t>
                </a:r>
                <a:endParaRPr lang="en-US" altLang="en-US" sz="1800" b="1">
                  <a:solidFill>
                    <a:srgbClr val="FFFFFF"/>
                  </a:solidFill>
                </a:endParaRPr>
              </a:p>
            </p:txBody>
          </p:sp>
          <p:sp>
            <p:nvSpPr>
              <p:cNvPr id="43066" name="Text Box 28"/>
              <p:cNvSpPr txBox="1">
                <a:spLocks noChangeArrowheads="1"/>
              </p:cNvSpPr>
              <p:nvPr/>
            </p:nvSpPr>
            <p:spPr bwMode="auto">
              <a:xfrm>
                <a:off x="8287543" y="4702120"/>
                <a:ext cx="74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sz="1800" b="1">
                    <a:solidFill>
                      <a:srgbClr val="FFFFFF"/>
                    </a:solidFill>
                  </a:rPr>
                  <a:t>O</a:t>
                </a:r>
                <a:r>
                  <a:rPr lang="en-US" altLang="en-US" sz="1800" b="1" baseline="-25000">
                    <a:solidFill>
                      <a:srgbClr val="FFFFFF"/>
                    </a:solidFill>
                  </a:rPr>
                  <a:t>2g</a:t>
                </a:r>
                <a:endParaRPr lang="en-US" altLang="en-US" sz="1800" b="1">
                  <a:solidFill>
                    <a:srgbClr val="FFFFFF"/>
                  </a:solidFill>
                </a:endParaRPr>
              </a:p>
            </p:txBody>
          </p:sp>
          <p:sp>
            <p:nvSpPr>
              <p:cNvPr id="43067" name="Line 35"/>
              <p:cNvSpPr>
                <a:spLocks noChangeShapeType="1"/>
              </p:cNvSpPr>
              <p:nvPr/>
            </p:nvSpPr>
            <p:spPr bwMode="auto">
              <a:xfrm flipH="1">
                <a:off x="7713348" y="1905000"/>
                <a:ext cx="58768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sp>
            <p:nvSpPr>
              <p:cNvPr id="43068" name="Line 35"/>
              <p:cNvSpPr>
                <a:spLocks noChangeShapeType="1"/>
              </p:cNvSpPr>
              <p:nvPr/>
            </p:nvSpPr>
            <p:spPr bwMode="auto">
              <a:xfrm flipH="1">
                <a:off x="7685756" y="4946136"/>
                <a:ext cx="58768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white"/>
                  </a:solidFill>
                  <a:latin typeface="Times New Roman" pitchFamily="18" charset="0"/>
                </a:endParaRPr>
              </a:p>
            </p:txBody>
          </p:sp>
          <p:cxnSp>
            <p:nvCxnSpPr>
              <p:cNvPr id="45" name="Straight Arrow Connector 44"/>
              <p:cNvCxnSpPr/>
              <p:nvPr/>
            </p:nvCxnSpPr>
            <p:spPr>
              <a:xfrm>
                <a:off x="8374202" y="917032"/>
                <a:ext cx="0" cy="378524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057" name="TextBox 16403"/>
            <p:cNvSpPr txBox="1">
              <a:spLocks noChangeArrowheads="1"/>
            </p:cNvSpPr>
            <p:nvPr/>
          </p:nvSpPr>
          <p:spPr bwMode="auto">
            <a:xfrm>
              <a:off x="8093589" y="2493108"/>
              <a:ext cx="1056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altLang="en-US" sz="1800" b="1" i="1">
                  <a:solidFill>
                    <a:srgbClr val="FFFF00"/>
                  </a:solidFill>
                </a:rPr>
                <a:t>root</a:t>
              </a:r>
            </a:p>
            <a:p>
              <a:pPr eaLnBrk="0" fontAlgn="base" hangingPunct="0">
                <a:spcBef>
                  <a:spcPct val="0"/>
                </a:spcBef>
                <a:spcAft>
                  <a:spcPct val="0"/>
                </a:spcAft>
              </a:pPr>
              <a:r>
                <a:rPr lang="en-US" altLang="en-US" sz="1800" b="1" i="1">
                  <a:solidFill>
                    <a:srgbClr val="FFFF00"/>
                  </a:solidFill>
                </a:rPr>
                <a:t>transport</a:t>
              </a:r>
            </a:p>
          </p:txBody>
        </p:sp>
      </p:grpSp>
      <p:grpSp>
        <p:nvGrpSpPr>
          <p:cNvPr id="16" name="Group 69"/>
          <p:cNvGrpSpPr>
            <a:grpSpLocks/>
          </p:cNvGrpSpPr>
          <p:nvPr/>
        </p:nvGrpSpPr>
        <p:grpSpPr bwMode="auto">
          <a:xfrm>
            <a:off x="2430463" y="3927475"/>
            <a:ext cx="1816100" cy="2808288"/>
            <a:chOff x="2430003" y="3927919"/>
            <a:chExt cx="1817110" cy="2807515"/>
          </a:xfrm>
        </p:grpSpPr>
        <p:sp>
          <p:nvSpPr>
            <p:cNvPr id="16412" name="Oval 16411"/>
            <p:cNvSpPr/>
            <p:nvPr/>
          </p:nvSpPr>
          <p:spPr>
            <a:xfrm>
              <a:off x="2430003" y="6633862"/>
              <a:ext cx="109598" cy="1015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endParaRPr>
            </a:p>
          </p:txBody>
        </p:sp>
        <p:sp>
          <p:nvSpPr>
            <p:cNvPr id="216" name="Oval 215"/>
            <p:cNvSpPr/>
            <p:nvPr/>
          </p:nvSpPr>
          <p:spPr>
            <a:xfrm>
              <a:off x="2909695" y="6524354"/>
              <a:ext cx="108010" cy="1015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endParaRPr>
            </a:p>
          </p:txBody>
        </p:sp>
        <p:sp>
          <p:nvSpPr>
            <p:cNvPr id="217" name="Oval 216"/>
            <p:cNvSpPr/>
            <p:nvPr/>
          </p:nvSpPr>
          <p:spPr>
            <a:xfrm>
              <a:off x="2700028" y="6214877"/>
              <a:ext cx="108010" cy="1015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endParaRPr>
            </a:p>
          </p:txBody>
        </p:sp>
        <p:sp>
          <p:nvSpPr>
            <p:cNvPr id="218" name="Oval 217"/>
            <p:cNvSpPr/>
            <p:nvPr/>
          </p:nvSpPr>
          <p:spPr>
            <a:xfrm>
              <a:off x="3093947" y="5846679"/>
              <a:ext cx="109598" cy="1015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endParaRPr>
            </a:p>
          </p:txBody>
        </p:sp>
        <p:sp>
          <p:nvSpPr>
            <p:cNvPr id="219" name="Oval 218"/>
            <p:cNvSpPr/>
            <p:nvPr/>
          </p:nvSpPr>
          <p:spPr>
            <a:xfrm>
              <a:off x="3149540" y="4553222"/>
              <a:ext cx="108010" cy="1015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endParaRPr>
            </a:p>
          </p:txBody>
        </p:sp>
        <p:sp>
          <p:nvSpPr>
            <p:cNvPr id="220" name="Oval 219"/>
            <p:cNvSpPr/>
            <p:nvPr/>
          </p:nvSpPr>
          <p:spPr>
            <a:xfrm>
              <a:off x="2844570" y="5051560"/>
              <a:ext cx="108010" cy="999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endParaRPr>
            </a:p>
          </p:txBody>
        </p:sp>
        <p:cxnSp>
          <p:nvCxnSpPr>
            <p:cNvPr id="16414" name="Straight Arrow Connector 16413"/>
            <p:cNvCxnSpPr>
              <a:stCxn id="219" idx="0"/>
            </p:cNvCxnSpPr>
            <p:nvPr/>
          </p:nvCxnSpPr>
          <p:spPr>
            <a:xfrm flipH="1" flipV="1">
              <a:off x="3203545" y="3927919"/>
              <a:ext cx="0" cy="6253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055" name="TextBox 16414"/>
            <p:cNvSpPr txBox="1">
              <a:spLocks noChangeArrowheads="1"/>
            </p:cNvSpPr>
            <p:nvPr/>
          </p:nvSpPr>
          <p:spPr bwMode="auto">
            <a:xfrm>
              <a:off x="3216062" y="6231883"/>
              <a:ext cx="1031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altLang="en-US" sz="1800" b="1" i="1">
                  <a:solidFill>
                    <a:srgbClr val="FFFF00"/>
                  </a:solidFill>
                </a:rPr>
                <a:t>bubbling</a:t>
              </a:r>
            </a:p>
          </p:txBody>
        </p:sp>
      </p:grpSp>
      <p:sp>
        <p:nvSpPr>
          <p:cNvPr id="2" name="TextBox 1"/>
          <p:cNvSpPr txBox="1"/>
          <p:nvPr/>
        </p:nvSpPr>
        <p:spPr>
          <a:xfrm>
            <a:off x="0" y="0"/>
            <a:ext cx="9143999" cy="769441"/>
          </a:xfrm>
          <a:prstGeom prst="rect">
            <a:avLst/>
          </a:prstGeom>
          <a:noFill/>
        </p:spPr>
        <p:txBody>
          <a:bodyPr wrap="square" rtlCol="0">
            <a:spAutoFit/>
          </a:bodyPr>
          <a:lstStyle/>
          <a:p>
            <a:r>
              <a:rPr lang="en-CA" sz="2200" b="1" dirty="0" smtClean="0"/>
              <a:t>Surface gas exchange is coupled with convective – dispersive transfers of gases and solutes through soil profile.  </a:t>
            </a:r>
            <a:endParaRPr lang="en-US" sz="2200" b="1" dirty="0"/>
          </a:p>
        </p:txBody>
      </p:sp>
      <p:sp>
        <p:nvSpPr>
          <p:cNvPr id="3" name="TextBox 2"/>
          <p:cNvSpPr txBox="1"/>
          <p:nvPr/>
        </p:nvSpPr>
        <p:spPr>
          <a:xfrm>
            <a:off x="-9526" y="6032070"/>
            <a:ext cx="9150350" cy="769441"/>
          </a:xfrm>
          <a:prstGeom prst="rect">
            <a:avLst/>
          </a:prstGeom>
          <a:noFill/>
        </p:spPr>
        <p:txBody>
          <a:bodyPr wrap="square" rtlCol="0">
            <a:spAutoFit/>
          </a:bodyPr>
          <a:lstStyle/>
          <a:p>
            <a:pPr lvl="0"/>
            <a:r>
              <a:rPr lang="en-CA" sz="2200" b="1" dirty="0" smtClean="0">
                <a:solidFill>
                  <a:prstClr val="white"/>
                </a:solidFill>
              </a:rPr>
              <a:t>These transfers govern </a:t>
            </a:r>
            <a:r>
              <a:rPr lang="en-CA" sz="2200" b="1" dirty="0">
                <a:solidFill>
                  <a:prstClr val="white"/>
                </a:solidFill>
              </a:rPr>
              <a:t>concentrations of reactants and products </a:t>
            </a:r>
            <a:r>
              <a:rPr lang="en-CA" sz="2200" b="1" dirty="0" smtClean="0">
                <a:solidFill>
                  <a:prstClr val="white"/>
                </a:solidFill>
              </a:rPr>
              <a:t>in oxidation-reduction </a:t>
            </a:r>
            <a:r>
              <a:rPr lang="en-CA" sz="2200" b="1" dirty="0">
                <a:solidFill>
                  <a:prstClr val="white"/>
                </a:solidFill>
              </a:rPr>
              <a:t>reactions</a:t>
            </a:r>
            <a:endParaRPr lang="en-US" sz="2200" b="1" dirty="0">
              <a:solidFill>
                <a:prstClr val="white"/>
              </a:solidFill>
            </a:endParaRPr>
          </a:p>
        </p:txBody>
      </p:sp>
      <p:sp>
        <p:nvSpPr>
          <p:cNvPr id="5" name="Slide Number Placeholder 4"/>
          <p:cNvSpPr>
            <a:spLocks noGrp="1"/>
          </p:cNvSpPr>
          <p:nvPr>
            <p:ph type="sldNum" sz="quarter" idx="12"/>
          </p:nvPr>
        </p:nvSpPr>
        <p:spPr/>
        <p:txBody>
          <a:bodyPr/>
          <a:lstStyle/>
          <a:p>
            <a:pPr>
              <a:defRPr/>
            </a:pPr>
            <a:fld id="{5F1E8155-466C-41B9-9E02-327C17C5BE76}" type="slidenum">
              <a:rPr lang="en-US" smtClean="0"/>
              <a:pPr>
                <a:defRPr/>
              </a:pPr>
              <a:t>3</a:t>
            </a:fld>
            <a:endParaRPr lang="en-US"/>
          </a:p>
        </p:txBody>
      </p:sp>
    </p:spTree>
    <p:extLst>
      <p:ext uri="{BB962C8B-B14F-4D97-AF65-F5344CB8AC3E}">
        <p14:creationId xmlns:p14="http://schemas.microsoft.com/office/powerpoint/2010/main" val="3563755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1" y="152400"/>
            <a:ext cx="7924800" cy="830997"/>
          </a:xfrm>
          <a:prstGeom prst="rect">
            <a:avLst/>
          </a:prstGeom>
          <a:noFill/>
        </p:spPr>
        <p:txBody>
          <a:bodyPr wrap="square" rtlCol="0">
            <a:spAutoFit/>
          </a:bodyPr>
          <a:lstStyle/>
          <a:p>
            <a:pPr algn="ctr"/>
            <a:r>
              <a:rPr lang="en-US" sz="2400" b="1" dirty="0" smtClean="0"/>
              <a:t>A simplified representation of the low-centered and flat-centered polygons at Barrow used in </a:t>
            </a:r>
            <a:r>
              <a:rPr lang="en-US" sz="2400" b="1" i="1" dirty="0" err="1" smtClean="0"/>
              <a:t>ecosys</a:t>
            </a:r>
            <a:endParaRPr lang="en-US" sz="2400" b="1" i="1" dirty="0"/>
          </a:p>
        </p:txBody>
      </p:sp>
      <p:pic>
        <p:nvPicPr>
          <p:cNvPr id="286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38251"/>
            <a:ext cx="60198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219200"/>
            <a:ext cx="59436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B82A8AB-D983-4D03-B021-88E28EB9E4B6}" type="slidenum">
              <a:rPr lang="en-US" smtClean="0"/>
              <a:t>4</a:t>
            </a:fld>
            <a:endParaRPr lang="en-US"/>
          </a:p>
        </p:txBody>
      </p:sp>
    </p:spTree>
    <p:extLst>
      <p:ext uri="{BB962C8B-B14F-4D97-AF65-F5344CB8AC3E}">
        <p14:creationId xmlns:p14="http://schemas.microsoft.com/office/powerpoint/2010/main" val="3528146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2590799"/>
          </a:xfrm>
        </p:spPr>
        <p:txBody>
          <a:bodyPr>
            <a:normAutofit fontScale="92500" lnSpcReduction="10000"/>
          </a:bodyPr>
          <a:lstStyle/>
          <a:p>
            <a:r>
              <a:rPr lang="en-CA" sz="2400" i="1" dirty="0" err="1" smtClean="0"/>
              <a:t>Ecosys</a:t>
            </a:r>
            <a:r>
              <a:rPr lang="en-CA" sz="2400" dirty="0" smtClean="0"/>
              <a:t> was spun up for 35 years with 1981 – 2013 weather data from Xu and Yuan (2016), and with 2013 – 2015 weather data from the NGEE phase I project.</a:t>
            </a:r>
          </a:p>
          <a:p>
            <a:r>
              <a:rPr lang="en-CA" sz="2400" dirty="0" smtClean="0"/>
              <a:t>The spinup run was extended through 2 more 35-year cycles</a:t>
            </a:r>
            <a:r>
              <a:rPr lang="en-US" altLang="en-US" sz="2400" dirty="0">
                <a:ea typeface="Calibri" pitchFamily="34" charset="0"/>
                <a:cs typeface="Times New Roman" pitchFamily="18" charset="0"/>
              </a:rPr>
              <a:t> under a RCP 8.5 emission scenario downscaled and averaged across 15 CMIP5 models for the grid cell in which BEO is </a:t>
            </a:r>
            <a:r>
              <a:rPr lang="en-US" altLang="en-US" sz="2400" dirty="0" smtClean="0">
                <a:ea typeface="Calibri" pitchFamily="34" charset="0"/>
                <a:cs typeface="Times New Roman" pitchFamily="18" charset="0"/>
              </a:rPr>
              <a:t>located with </a:t>
            </a:r>
            <a:r>
              <a:rPr lang="en-US" sz="2400" dirty="0" smtClean="0"/>
              <a:t>seasonal </a:t>
            </a:r>
            <a:r>
              <a:rPr lang="en-US" sz="2400" dirty="0"/>
              <a:t>increases in average maximum and minimum temperatures and increases in precipitation and </a:t>
            </a:r>
            <a:r>
              <a:rPr lang="en-US" sz="2400" i="1" dirty="0" smtClean="0"/>
              <a:t>C</a:t>
            </a:r>
            <a:r>
              <a:rPr lang="en-US" sz="2400" baseline="-25000" dirty="0" smtClean="0"/>
              <a:t>a</a:t>
            </a:r>
            <a:r>
              <a:rPr lang="en-US" sz="2400" dirty="0" smtClean="0"/>
              <a:t> from 1981</a:t>
            </a:r>
            <a:r>
              <a:rPr lang="en-US" sz="2400" dirty="0"/>
              <a:t> – </a:t>
            </a:r>
            <a:r>
              <a:rPr lang="en-US" sz="2400" dirty="0" smtClean="0"/>
              <a:t>2010 </a:t>
            </a:r>
            <a:r>
              <a:rPr lang="en-US" sz="2400" dirty="0"/>
              <a:t>to 2071 – </a:t>
            </a:r>
            <a:r>
              <a:rPr lang="en-US" sz="2400" dirty="0" smtClean="0"/>
              <a:t>2100 incremented hourly.</a:t>
            </a:r>
            <a:r>
              <a:rPr lang="en-CA" sz="2400" dirty="0" smtClean="0"/>
              <a:t>  </a:t>
            </a:r>
          </a:p>
        </p:txBody>
      </p:sp>
      <p:sp>
        <p:nvSpPr>
          <p:cNvPr id="4" name="Slide Number Placeholder 3"/>
          <p:cNvSpPr>
            <a:spLocks noGrp="1"/>
          </p:cNvSpPr>
          <p:nvPr>
            <p:ph type="sldNum" sz="quarter" idx="12"/>
          </p:nvPr>
        </p:nvSpPr>
        <p:spPr/>
        <p:txBody>
          <a:bodyPr/>
          <a:lstStyle/>
          <a:p>
            <a:fld id="{FB82A8AB-D983-4D03-B021-88E28EB9E4B6}" type="slidenum">
              <a:rPr lang="en-US" smtClean="0"/>
              <a:t>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105405749"/>
              </p:ext>
            </p:extLst>
          </p:nvPr>
        </p:nvGraphicFramePr>
        <p:xfrm>
          <a:off x="1524000" y="3048000"/>
          <a:ext cx="6311899" cy="3207208"/>
        </p:xfrm>
        <a:graphic>
          <a:graphicData uri="http://schemas.openxmlformats.org/drawingml/2006/table">
            <a:tbl>
              <a:tblPr firstRow="1" firstCol="1" bandRow="1">
                <a:tableStyleId>{5C22544A-7EE6-4342-B048-85BDC9FD1C3A}</a:tableStyleId>
              </a:tblPr>
              <a:tblGrid>
                <a:gridCol w="1876511"/>
                <a:gridCol w="1108847"/>
                <a:gridCol w="1108847"/>
                <a:gridCol w="1108847"/>
                <a:gridCol w="1108847"/>
              </a:tblGrid>
              <a:tr h="907594">
                <a:tc>
                  <a:txBody>
                    <a:bodyPr/>
                    <a:lstStyle/>
                    <a:p>
                      <a:pPr>
                        <a:lnSpc>
                          <a:spcPct val="115000"/>
                        </a:lnSpc>
                      </a:pPr>
                      <a:endParaRPr lang="en-US" sz="2000" dirty="0">
                        <a:effectLst/>
                        <a:latin typeface="Calibri"/>
                      </a:endParaRPr>
                    </a:p>
                  </a:txBody>
                  <a:tcPr marL="68580" marR="68580" marT="0" marB="0"/>
                </a:tc>
                <a:tc>
                  <a:txBody>
                    <a:bodyPr/>
                    <a:lstStyle/>
                    <a:p>
                      <a:pPr marL="0" marR="0">
                        <a:lnSpc>
                          <a:spcPct val="150000"/>
                        </a:lnSpc>
                        <a:spcBef>
                          <a:spcPts val="0"/>
                        </a:spcBef>
                        <a:spcAft>
                          <a:spcPts val="0"/>
                        </a:spcAft>
                      </a:pPr>
                      <a:r>
                        <a:rPr lang="en-US" sz="2000" dirty="0">
                          <a:effectLst/>
                        </a:rPr>
                        <a:t>Winter</a:t>
                      </a:r>
                    </a:p>
                    <a:p>
                      <a:pPr marL="0" marR="0">
                        <a:lnSpc>
                          <a:spcPct val="150000"/>
                        </a:lnSpc>
                        <a:spcBef>
                          <a:spcPts val="0"/>
                        </a:spcBef>
                        <a:spcAft>
                          <a:spcPts val="0"/>
                        </a:spcAft>
                      </a:pPr>
                      <a:r>
                        <a:rPr lang="en-US" sz="2000" dirty="0">
                          <a:effectLst/>
                        </a:rPr>
                        <a:t>(DJF)</a:t>
                      </a:r>
                      <a:endParaRPr lang="en-US" sz="2000" dirty="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Spring</a:t>
                      </a:r>
                    </a:p>
                    <a:p>
                      <a:pPr marL="0" marR="0">
                        <a:lnSpc>
                          <a:spcPct val="150000"/>
                        </a:lnSpc>
                        <a:spcBef>
                          <a:spcPts val="0"/>
                        </a:spcBef>
                        <a:spcAft>
                          <a:spcPts val="0"/>
                        </a:spcAft>
                      </a:pPr>
                      <a:r>
                        <a:rPr lang="en-US" sz="2000">
                          <a:effectLst/>
                        </a:rPr>
                        <a:t>(MAM)</a:t>
                      </a:r>
                      <a:endParaRPr lang="en-US" sz="2000">
                        <a:effectLst/>
                        <a:latin typeface="Calibri"/>
                        <a:ea typeface="Calibri"/>
                        <a:cs typeface="Times New Roman"/>
                      </a:endParaRPr>
                    </a:p>
                  </a:txBody>
                  <a:tcPr marL="68580" marR="68580" marT="0" marB="0"/>
                </a:tc>
                <a:tc>
                  <a:txBody>
                    <a:bodyPr/>
                    <a:lstStyle/>
                    <a:p>
                      <a:pPr marL="0" marR="0" algn="ctr">
                        <a:lnSpc>
                          <a:spcPct val="150000"/>
                        </a:lnSpc>
                        <a:spcBef>
                          <a:spcPts val="0"/>
                        </a:spcBef>
                        <a:spcAft>
                          <a:spcPts val="0"/>
                        </a:spcAft>
                      </a:pPr>
                      <a:r>
                        <a:rPr lang="en-US" sz="2000">
                          <a:effectLst/>
                        </a:rPr>
                        <a:t>Summer</a:t>
                      </a:r>
                    </a:p>
                    <a:p>
                      <a:pPr marL="0" marR="0" algn="ctr">
                        <a:lnSpc>
                          <a:spcPct val="150000"/>
                        </a:lnSpc>
                        <a:spcBef>
                          <a:spcPts val="0"/>
                        </a:spcBef>
                        <a:spcAft>
                          <a:spcPts val="0"/>
                        </a:spcAft>
                      </a:pPr>
                      <a:r>
                        <a:rPr lang="en-US" sz="2000">
                          <a:effectLst/>
                        </a:rPr>
                        <a:t>(JJA)</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Autumn</a:t>
                      </a:r>
                    </a:p>
                    <a:p>
                      <a:pPr marL="0" marR="0">
                        <a:lnSpc>
                          <a:spcPct val="150000"/>
                        </a:lnSpc>
                        <a:spcBef>
                          <a:spcPts val="0"/>
                        </a:spcBef>
                        <a:spcAft>
                          <a:spcPts val="0"/>
                        </a:spcAft>
                      </a:pPr>
                      <a:r>
                        <a:rPr lang="en-US" sz="2000">
                          <a:effectLst/>
                        </a:rPr>
                        <a:t>SON)</a:t>
                      </a:r>
                      <a:endParaRPr lang="en-US" sz="2000">
                        <a:effectLst/>
                        <a:latin typeface="Calibri"/>
                        <a:ea typeface="Calibri"/>
                        <a:cs typeface="Times New Roman"/>
                      </a:endParaRPr>
                    </a:p>
                  </a:txBody>
                  <a:tcPr marL="68580" marR="68580" marT="0" marB="0"/>
                </a:tc>
              </a:tr>
              <a:tr h="573202">
                <a:tc>
                  <a:txBody>
                    <a:bodyPr/>
                    <a:lstStyle/>
                    <a:p>
                      <a:pPr marL="0" marR="0">
                        <a:lnSpc>
                          <a:spcPct val="150000"/>
                        </a:lnSpc>
                        <a:spcBef>
                          <a:spcPts val="0"/>
                        </a:spcBef>
                        <a:spcAft>
                          <a:spcPts val="0"/>
                        </a:spcAft>
                      </a:pPr>
                      <a:r>
                        <a:rPr lang="en-US" sz="2000">
                          <a:effectLst/>
                        </a:rPr>
                        <a:t>Max. Temp. (</a:t>
                      </a:r>
                      <a:r>
                        <a:rPr lang="en-US" sz="2000" baseline="30000">
                          <a:effectLst/>
                        </a:rPr>
                        <a:t>o</a:t>
                      </a:r>
                      <a:r>
                        <a:rPr lang="en-US" sz="2000">
                          <a:effectLst/>
                        </a:rPr>
                        <a:t>C)</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dirty="0">
                          <a:effectLst/>
                        </a:rPr>
                        <a:t>10.97</a:t>
                      </a:r>
                      <a:endParaRPr lang="en-US" sz="2000" dirty="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7.08</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4.53</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7.25</a:t>
                      </a:r>
                      <a:endParaRPr lang="en-US" sz="2000">
                        <a:effectLst/>
                        <a:latin typeface="Calibri"/>
                        <a:ea typeface="Calibri"/>
                        <a:cs typeface="Times New Roman"/>
                      </a:endParaRPr>
                    </a:p>
                  </a:txBody>
                  <a:tcPr marL="68580" marR="68580" marT="0" marB="0"/>
                </a:tc>
              </a:tr>
              <a:tr h="573202">
                <a:tc>
                  <a:txBody>
                    <a:bodyPr/>
                    <a:lstStyle/>
                    <a:p>
                      <a:pPr marL="0" marR="0">
                        <a:lnSpc>
                          <a:spcPct val="150000"/>
                        </a:lnSpc>
                        <a:spcBef>
                          <a:spcPts val="0"/>
                        </a:spcBef>
                        <a:spcAft>
                          <a:spcPts val="0"/>
                        </a:spcAft>
                      </a:pPr>
                      <a:r>
                        <a:rPr lang="en-US" sz="2000">
                          <a:effectLst/>
                        </a:rPr>
                        <a:t>Min. Temp. (</a:t>
                      </a:r>
                      <a:r>
                        <a:rPr lang="en-US" sz="2000" baseline="30000">
                          <a:effectLst/>
                        </a:rPr>
                        <a:t>o</a:t>
                      </a:r>
                      <a:r>
                        <a:rPr lang="en-US" sz="2000">
                          <a:effectLst/>
                        </a:rPr>
                        <a:t>C)</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dirty="0">
                          <a:effectLst/>
                        </a:rPr>
                        <a:t>12.80</a:t>
                      </a:r>
                      <a:endParaRPr lang="en-US" sz="2000" dirty="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8.28</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4.84</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8.30</a:t>
                      </a:r>
                      <a:endParaRPr lang="en-US" sz="2000">
                        <a:effectLst/>
                        <a:latin typeface="Calibri"/>
                        <a:ea typeface="Calibri"/>
                        <a:cs typeface="Times New Roman"/>
                      </a:endParaRPr>
                    </a:p>
                  </a:txBody>
                  <a:tcPr marL="68580" marR="68580" marT="0" marB="0"/>
                </a:tc>
              </a:tr>
              <a:tr h="573202">
                <a:tc>
                  <a:txBody>
                    <a:bodyPr/>
                    <a:lstStyle/>
                    <a:p>
                      <a:pPr marL="0" marR="0">
                        <a:lnSpc>
                          <a:spcPct val="150000"/>
                        </a:lnSpc>
                        <a:spcBef>
                          <a:spcPts val="0"/>
                        </a:spcBef>
                        <a:spcAft>
                          <a:spcPts val="0"/>
                        </a:spcAft>
                      </a:pPr>
                      <a:r>
                        <a:rPr lang="en-US" sz="2000">
                          <a:effectLst/>
                        </a:rPr>
                        <a:t>Precipitation (-)</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1.34</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1.52</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1.28</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1.34</a:t>
                      </a:r>
                      <a:endParaRPr lang="en-US" sz="2000">
                        <a:effectLst/>
                        <a:latin typeface="Calibri"/>
                        <a:ea typeface="Calibri"/>
                        <a:cs typeface="Times New Roman"/>
                      </a:endParaRPr>
                    </a:p>
                  </a:txBody>
                  <a:tcPr marL="68580" marR="68580" marT="0" marB="0"/>
                </a:tc>
              </a:tr>
              <a:tr h="573202">
                <a:tc>
                  <a:txBody>
                    <a:bodyPr/>
                    <a:lstStyle/>
                    <a:p>
                      <a:pPr marL="0" marR="0">
                        <a:lnSpc>
                          <a:spcPct val="150000"/>
                        </a:lnSpc>
                        <a:spcBef>
                          <a:spcPts val="0"/>
                        </a:spcBef>
                        <a:spcAft>
                          <a:spcPts val="0"/>
                        </a:spcAft>
                      </a:pPr>
                      <a:r>
                        <a:rPr lang="en-US" sz="2000">
                          <a:effectLst/>
                        </a:rPr>
                        <a:t>C</a:t>
                      </a:r>
                      <a:r>
                        <a:rPr lang="en-US" sz="2000" baseline="-25000">
                          <a:effectLst/>
                        </a:rPr>
                        <a:t>a</a:t>
                      </a:r>
                      <a:r>
                        <a:rPr lang="en-US" sz="2000">
                          <a:effectLst/>
                        </a:rPr>
                        <a:t> (-)</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2.37</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2.37</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a:effectLst/>
                        </a:rPr>
                        <a:t>2.37</a:t>
                      </a:r>
                      <a:endParaRPr lang="en-US" sz="2000">
                        <a:effectLst/>
                        <a:latin typeface="Calibri"/>
                        <a:ea typeface="Calibri"/>
                        <a:cs typeface="Times New Roman"/>
                      </a:endParaRPr>
                    </a:p>
                  </a:txBody>
                  <a:tcPr marL="68580" marR="68580" marT="0" marB="0"/>
                </a:tc>
                <a:tc>
                  <a:txBody>
                    <a:bodyPr/>
                    <a:lstStyle/>
                    <a:p>
                      <a:pPr marL="0" marR="0">
                        <a:lnSpc>
                          <a:spcPct val="150000"/>
                        </a:lnSpc>
                        <a:spcBef>
                          <a:spcPts val="0"/>
                        </a:spcBef>
                        <a:spcAft>
                          <a:spcPts val="0"/>
                        </a:spcAft>
                      </a:pPr>
                      <a:r>
                        <a:rPr lang="en-US" sz="2000" dirty="0">
                          <a:effectLst/>
                        </a:rPr>
                        <a:t>2.37</a:t>
                      </a:r>
                      <a:endParaRPr lang="en-US" sz="2000" dirty="0">
                        <a:effectLst/>
                        <a:latin typeface="Calibri"/>
                        <a:ea typeface="Calibri"/>
                        <a:cs typeface="Times New Roman"/>
                      </a:endParaRPr>
                    </a:p>
                  </a:txBody>
                  <a:tcPr marL="68580" marR="68580" marT="0" marB="0"/>
                </a:tc>
              </a:tr>
            </a:tbl>
          </a:graphicData>
        </a:graphic>
      </p:graphicFrame>
      <p:sp>
        <p:nvSpPr>
          <p:cNvPr id="7" name="TextBox 6"/>
          <p:cNvSpPr txBox="1"/>
          <p:nvPr/>
        </p:nvSpPr>
        <p:spPr>
          <a:xfrm>
            <a:off x="3352799" y="0"/>
            <a:ext cx="2218877" cy="584775"/>
          </a:xfrm>
          <a:prstGeom prst="rect">
            <a:avLst/>
          </a:prstGeom>
          <a:noFill/>
        </p:spPr>
        <p:txBody>
          <a:bodyPr wrap="none" rtlCol="0">
            <a:spAutoFit/>
          </a:bodyPr>
          <a:lstStyle/>
          <a:p>
            <a:r>
              <a:rPr lang="en-US" sz="3200" b="1" dirty="0" smtClean="0"/>
              <a:t>Model Runs</a:t>
            </a:r>
            <a:endParaRPr lang="en-US" sz="3200" b="1" dirty="0"/>
          </a:p>
        </p:txBody>
      </p:sp>
      <p:sp>
        <p:nvSpPr>
          <p:cNvPr id="8" name="TextBox 7"/>
          <p:cNvSpPr txBox="1"/>
          <p:nvPr/>
        </p:nvSpPr>
        <p:spPr>
          <a:xfrm>
            <a:off x="381000" y="6553200"/>
            <a:ext cx="8152938" cy="276999"/>
          </a:xfrm>
          <a:prstGeom prst="rect">
            <a:avLst/>
          </a:prstGeom>
          <a:noFill/>
        </p:spPr>
        <p:txBody>
          <a:bodyPr wrap="none" rtlCol="0">
            <a:spAutoFit/>
          </a:bodyPr>
          <a:lstStyle/>
          <a:p>
            <a:r>
              <a:rPr lang="en-US" sz="1200" dirty="0"/>
              <a:t>Xu, X. and F. Yuan (2016), Meteorological Forcing at Barrow AK 1981-2013. </a:t>
            </a:r>
            <a:r>
              <a:rPr lang="en-US" sz="1200" u="sng" dirty="0">
                <a:hlinkClick r:id="rId2"/>
              </a:rPr>
              <a:t>http://ngee-arctic.ornl.gov/</a:t>
            </a:r>
            <a:r>
              <a:rPr lang="en-US" sz="1200" dirty="0"/>
              <a:t>. accessed 22 June 2016. </a:t>
            </a:r>
          </a:p>
        </p:txBody>
      </p:sp>
    </p:spTree>
    <p:extLst>
      <p:ext uri="{BB962C8B-B14F-4D97-AF65-F5344CB8AC3E}">
        <p14:creationId xmlns:p14="http://schemas.microsoft.com/office/powerpoint/2010/main" val="1423151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 y="0"/>
            <a:ext cx="9144000" cy="6858000"/>
          </a:xfrm>
          <a:prstGeom prst="rect">
            <a:avLst/>
          </a:prstGeom>
        </p:spPr>
      </p:pic>
      <p:sp>
        <p:nvSpPr>
          <p:cNvPr id="3" name="TextBox 2"/>
          <p:cNvSpPr txBox="1"/>
          <p:nvPr/>
        </p:nvSpPr>
        <p:spPr>
          <a:xfrm>
            <a:off x="304800" y="152400"/>
            <a:ext cx="8763000" cy="1077218"/>
          </a:xfrm>
          <a:prstGeom prst="rect">
            <a:avLst/>
          </a:prstGeom>
          <a:noFill/>
        </p:spPr>
        <p:txBody>
          <a:bodyPr wrap="square" rtlCol="0">
            <a:spAutoFit/>
          </a:bodyPr>
          <a:lstStyle/>
          <a:p>
            <a:r>
              <a:rPr lang="en-CA" sz="3200" b="1" dirty="0" smtClean="0">
                <a:solidFill>
                  <a:srgbClr val="FFFF00"/>
                </a:solidFill>
              </a:rPr>
              <a:t>Eddy covariance measurements  enable vital tests of model results for CO</a:t>
            </a:r>
            <a:r>
              <a:rPr lang="en-CA" sz="3200" b="1" baseline="-25000" dirty="0" smtClean="0">
                <a:solidFill>
                  <a:srgbClr val="FFFF00"/>
                </a:solidFill>
              </a:rPr>
              <a:t>2 </a:t>
            </a:r>
            <a:r>
              <a:rPr lang="en-CA" sz="3200" b="1" dirty="0" smtClean="0">
                <a:solidFill>
                  <a:srgbClr val="FFFF00"/>
                </a:solidFill>
              </a:rPr>
              <a:t>and energy exchange</a:t>
            </a:r>
            <a:endParaRPr lang="en-US" sz="3200" b="1" dirty="0">
              <a:solidFill>
                <a:srgbClr val="FFFF00"/>
              </a:solidFill>
            </a:endParaRPr>
          </a:p>
        </p:txBody>
      </p:sp>
      <p:sp>
        <p:nvSpPr>
          <p:cNvPr id="4" name="Slide Number Placeholder 3"/>
          <p:cNvSpPr>
            <a:spLocks noGrp="1"/>
          </p:cNvSpPr>
          <p:nvPr>
            <p:ph type="sldNum" sz="quarter" idx="12"/>
          </p:nvPr>
        </p:nvSpPr>
        <p:spPr/>
        <p:txBody>
          <a:bodyPr/>
          <a:lstStyle/>
          <a:p>
            <a:fld id="{FB82A8AB-D983-4D03-B021-88E28EB9E4B6}" type="slidenum">
              <a:rPr lang="en-US" smtClean="0"/>
              <a:t>6</a:t>
            </a:fld>
            <a:endParaRPr lang="en-US"/>
          </a:p>
        </p:txBody>
      </p:sp>
    </p:spTree>
    <p:extLst>
      <p:ext uri="{BB962C8B-B14F-4D97-AF65-F5344CB8AC3E}">
        <p14:creationId xmlns:p14="http://schemas.microsoft.com/office/powerpoint/2010/main" val="1842114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82A8AB-D983-4D03-B021-88E28EB9E4B6}" type="slidenum">
              <a:rPr lang="en-US" smtClean="0"/>
              <a:t>7</a:t>
            </a:fld>
            <a:endParaRPr lang="en-US"/>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
          <p:cNvSpPr>
            <a:spLocks noChangeArrowheads="1"/>
          </p:cNvSpPr>
          <p:nvPr/>
        </p:nvSpPr>
        <p:spPr bwMode="auto">
          <a:xfrm>
            <a:off x="457200" y="5345847"/>
            <a:ext cx="8229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Radiation and air temperature (</a:t>
            </a:r>
            <a:r>
              <a:rPr kumimoji="0" lang="en-US" altLang="en-US" sz="16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t>
            </a:r>
            <a:r>
              <a:rPr kumimoji="0" lang="en-US" altLang="en-US" sz="16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a</a:t>
            </a:r>
            <a:r>
              <a:rPr kumimoji="0" lang="en-US" alt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and (b) CO</a:t>
            </a:r>
            <a:r>
              <a:rPr kumimoji="0" lang="en-US" altLang="en-US" sz="16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alt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fluxes measured during late June (DOY 175 – 178) and early September (DOY 243 – 246) 2015 (symbols) and spatially aggregated CO</a:t>
            </a:r>
            <a:r>
              <a:rPr kumimoji="0" lang="en-US" altLang="en-US" sz="16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alt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fluxes modelled in combined LCP and FCP features during the same periods with 2015 weather in 2085 of the baseline run (line). In (b) positive values represent influxes, and negative values effluxes. Measured fluxes from </a:t>
            </a:r>
            <a:r>
              <a:rPr kumimoji="0" lang="en-US" alt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Dengel</a:t>
            </a:r>
            <a:r>
              <a:rPr kumimoji="0" lang="en-US" alt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et al. (2017).</a:t>
            </a:r>
            <a:r>
              <a:rPr kumimoji="0" lang="en-US" altLang="en-US" sz="1600" b="0" i="0" u="none" strike="noStrike" cap="none" normalizeH="0" baseline="0" dirty="0" smtClean="0">
                <a:ln>
                  <a:noFill/>
                </a:ln>
                <a:solidFill>
                  <a:schemeClr val="tx1"/>
                </a:solidFill>
                <a:effectLst/>
                <a:latin typeface="Arial" pitchFamily="34" charset="0"/>
                <a:cs typeface="Arial" pitchFamily="34" charset="0"/>
              </a:rPr>
              <a:t> </a:t>
            </a:r>
          </a:p>
        </p:txBody>
      </p:sp>
      <p:graphicFrame>
        <p:nvGraphicFramePr>
          <p:cNvPr id="6" name="Object 5"/>
          <p:cNvGraphicFramePr>
            <a:graphicFrameLocks noChangeAspect="1"/>
          </p:cNvGraphicFramePr>
          <p:nvPr>
            <p:extLst>
              <p:ext uri="{D42A27DB-BD31-4B8C-83A1-F6EECF244321}">
                <p14:modId xmlns:p14="http://schemas.microsoft.com/office/powerpoint/2010/main" val="3867584177"/>
              </p:ext>
            </p:extLst>
          </p:nvPr>
        </p:nvGraphicFramePr>
        <p:xfrm>
          <a:off x="1104900" y="0"/>
          <a:ext cx="5943600" cy="5715000"/>
        </p:xfrm>
        <a:graphic>
          <a:graphicData uri="http://schemas.openxmlformats.org/presentationml/2006/ole">
            <mc:AlternateContent xmlns:mc="http://schemas.openxmlformats.org/markup-compatibility/2006">
              <mc:Choice xmlns:v="urn:schemas-microsoft-com:vml" Requires="v">
                <p:oleObj spid="_x0000_s29720" name="Graph" r:id="rId3" imgW="2332868" imgH="3017520" progId="Origin50.Graph">
                  <p:embed/>
                </p:oleObj>
              </mc:Choice>
              <mc:Fallback>
                <p:oleObj name="Graph" r:id="rId3" imgW="2332868" imgH="3017520"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0"/>
                        <a:ext cx="5943600" cy="5715000"/>
                      </a:xfrm>
                      <a:prstGeom prst="rect">
                        <a:avLst/>
                      </a:prstGeom>
                      <a:noFill/>
                    </p:spPr>
                  </p:pic>
                </p:oleObj>
              </mc:Fallback>
            </mc:AlternateContent>
          </a:graphicData>
        </a:graphic>
      </p:graphicFrame>
      <p:grpSp>
        <p:nvGrpSpPr>
          <p:cNvPr id="3" name="Group 2"/>
          <p:cNvGrpSpPr/>
          <p:nvPr/>
        </p:nvGrpSpPr>
        <p:grpSpPr>
          <a:xfrm>
            <a:off x="3352800" y="2209800"/>
            <a:ext cx="5783580" cy="2514600"/>
            <a:chOff x="3352800" y="2209800"/>
            <a:chExt cx="5783580" cy="2514600"/>
          </a:xfrm>
        </p:grpSpPr>
        <p:cxnSp>
          <p:nvCxnSpPr>
            <p:cNvPr id="12" name="Straight Arrow Connector 11"/>
            <p:cNvCxnSpPr/>
            <p:nvPr/>
          </p:nvCxnSpPr>
          <p:spPr>
            <a:xfrm flipH="1" flipV="1">
              <a:off x="3657600" y="2209800"/>
              <a:ext cx="3276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410200" y="2209800"/>
              <a:ext cx="15240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352800" y="2971800"/>
              <a:ext cx="304800" cy="152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638800" y="3200400"/>
              <a:ext cx="304800" cy="152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002780" y="2746831"/>
              <a:ext cx="2133600" cy="1200329"/>
            </a:xfrm>
            <a:prstGeom prst="rect">
              <a:avLst/>
            </a:prstGeom>
            <a:noFill/>
          </p:spPr>
          <p:txBody>
            <a:bodyPr wrap="square" rtlCol="0">
              <a:spAutoFit/>
            </a:bodyPr>
            <a:lstStyle/>
            <a:p>
              <a:r>
                <a:rPr lang="en-US" dirty="0" smtClean="0"/>
                <a:t>Similar T</a:t>
              </a:r>
              <a:r>
                <a:rPr lang="en-US" baseline="-25000" dirty="0" smtClean="0"/>
                <a:t>a</a:t>
              </a:r>
              <a:r>
                <a:rPr lang="en-US" dirty="0" smtClean="0"/>
                <a:t> gives similar GPP but greater R</a:t>
              </a:r>
              <a:r>
                <a:rPr lang="en-US" baseline="-25000" dirty="0" smtClean="0"/>
                <a:t>e</a:t>
              </a:r>
              <a:r>
                <a:rPr lang="en-US" dirty="0" smtClean="0"/>
                <a:t> later in growing season</a:t>
              </a:r>
              <a:endParaRPr lang="en-US" dirty="0"/>
            </a:p>
          </p:txBody>
        </p:sp>
        <p:cxnSp>
          <p:nvCxnSpPr>
            <p:cNvPr id="16" name="Straight Arrow Connector 15"/>
            <p:cNvCxnSpPr/>
            <p:nvPr/>
          </p:nvCxnSpPr>
          <p:spPr>
            <a:xfrm flipH="1">
              <a:off x="3657600" y="3124200"/>
              <a:ext cx="3276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9" idx="5"/>
            </p:cNvCxnSpPr>
            <p:nvPr/>
          </p:nvCxnSpPr>
          <p:spPr>
            <a:xfrm flipH="1">
              <a:off x="5898963" y="3162300"/>
              <a:ext cx="1035237" cy="13389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137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82A8AB-D983-4D03-B021-88E28EB9E4B6}" type="slidenum">
              <a:rPr lang="en-US" smtClean="0"/>
              <a:t>8</a:t>
            </a:fld>
            <a:endParaRPr 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295006113"/>
              </p:ext>
            </p:extLst>
          </p:nvPr>
        </p:nvGraphicFramePr>
        <p:xfrm>
          <a:off x="1423987" y="-152400"/>
          <a:ext cx="5457825" cy="5715000"/>
        </p:xfrm>
        <a:graphic>
          <a:graphicData uri="http://schemas.openxmlformats.org/presentationml/2006/ole">
            <mc:AlternateContent xmlns:mc="http://schemas.openxmlformats.org/markup-compatibility/2006">
              <mc:Choice xmlns:v="urn:schemas-microsoft-com:vml" Requires="v">
                <p:oleObj spid="_x0000_s31768" name="Graph" r:id="rId3" imgW="4749165" imgH="4650581" progId="Origin50.Graph">
                  <p:embed/>
                </p:oleObj>
              </mc:Choice>
              <mc:Fallback>
                <p:oleObj name="Graph" r:id="rId3" imgW="4749165" imgH="4650581"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987" y="-152400"/>
                        <a:ext cx="5457825" cy="5715000"/>
                      </a:xfrm>
                      <a:prstGeom prst="rect">
                        <a:avLst/>
                      </a:prstGeom>
                      <a:noFill/>
                      <a:ln w="6350">
                        <a:solidFill>
                          <a:schemeClr val="tx1"/>
                        </a:solidFill>
                      </a:ln>
                    </p:spPr>
                  </p:pic>
                </p:oleObj>
              </mc:Fallback>
            </mc:AlternateContent>
          </a:graphicData>
        </a:graphic>
      </p:graphicFrame>
      <p:sp>
        <p:nvSpPr>
          <p:cNvPr id="5" name="Rectangle 3"/>
          <p:cNvSpPr>
            <a:spLocks noChangeArrowheads="1"/>
          </p:cNvSpPr>
          <p:nvPr/>
        </p:nvSpPr>
        <p:spPr bwMode="auto">
          <a:xfrm>
            <a:off x="0" y="5367606"/>
            <a:ext cx="8305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Air temperature (</a:t>
            </a:r>
            <a:r>
              <a:rPr kumimoji="0" lang="en-US" alt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t>
            </a:r>
            <a:r>
              <a:rPr kumimoji="0" lang="en-US" altLang="en-US" sz="20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a</a:t>
            </a:r>
            <a:r>
              <a:rPr kumimoji="0" lang="en-US" alt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and precipitation, and (b) CH</a:t>
            </a:r>
            <a:r>
              <a:rPr kumimoji="0" lang="en-US" altLang="en-US" sz="20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4</a:t>
            </a:r>
            <a:r>
              <a:rPr kumimoji="0" lang="en-US" alt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flux measured during 2014 (symbols) and modelled during 2084 (2014) of the baseline run (line). In (b) positive values represent influxes, and negative values effluxes. Measured fluxes from Zona et al. (2015).</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8" name="Group 7"/>
          <p:cNvGrpSpPr/>
          <p:nvPr/>
        </p:nvGrpSpPr>
        <p:grpSpPr>
          <a:xfrm>
            <a:off x="4472940" y="236220"/>
            <a:ext cx="4518661" cy="4572000"/>
            <a:chOff x="4472940" y="236220"/>
            <a:chExt cx="4518661" cy="4572000"/>
          </a:xfrm>
        </p:grpSpPr>
        <p:sp>
          <p:nvSpPr>
            <p:cNvPr id="6" name="Oval 5"/>
            <p:cNvSpPr/>
            <p:nvPr/>
          </p:nvSpPr>
          <p:spPr>
            <a:xfrm>
              <a:off x="4472940" y="236220"/>
              <a:ext cx="228600" cy="4572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39001" y="2133600"/>
              <a:ext cx="1752600" cy="1077218"/>
            </a:xfrm>
            <a:prstGeom prst="rect">
              <a:avLst/>
            </a:prstGeom>
            <a:noFill/>
          </p:spPr>
          <p:txBody>
            <a:bodyPr wrap="square" rtlCol="0">
              <a:spAutoFit/>
            </a:bodyPr>
            <a:lstStyle/>
            <a:p>
              <a:r>
                <a:rPr lang="en-US" sz="1600" dirty="0" smtClean="0"/>
                <a:t>large temporal variation associated with warming events</a:t>
              </a:r>
              <a:endParaRPr lang="en-US" sz="1600" dirty="0"/>
            </a:p>
          </p:txBody>
        </p:sp>
      </p:grpSp>
    </p:spTree>
    <p:extLst>
      <p:ext uri="{BB962C8B-B14F-4D97-AF65-F5344CB8AC3E}">
        <p14:creationId xmlns:p14="http://schemas.microsoft.com/office/powerpoint/2010/main" val="214370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82A8AB-D983-4D03-B021-88E28EB9E4B6}" type="slidenum">
              <a:rPr lang="en-US" smtClean="0"/>
              <a:t>9</a:t>
            </a:fld>
            <a:endParaRPr lang="en-US"/>
          </a:p>
        </p:txBody>
      </p:sp>
      <p:pic>
        <p:nvPicPr>
          <p:cNvPr id="3277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150" y="616982"/>
            <a:ext cx="5937250" cy="467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8601" y="5257800"/>
            <a:ext cx="8763000" cy="1200329"/>
          </a:xfrm>
          <a:prstGeom prst="rect">
            <a:avLst/>
          </a:prstGeom>
          <a:noFill/>
        </p:spPr>
        <p:txBody>
          <a:bodyPr wrap="square" rtlCol="0">
            <a:spAutoFit/>
          </a:bodyPr>
          <a:lstStyle/>
          <a:p>
            <a:r>
              <a:rPr lang="en-US" dirty="0">
                <a:latin typeface="Times New Roman"/>
                <a:ea typeface="Calibri"/>
              </a:rPr>
              <a:t>Ice contents of surface litter and soil profiles modelled during </a:t>
            </a:r>
            <a:r>
              <a:rPr lang="en-US" dirty="0" smtClean="0">
                <a:latin typeface="Times New Roman"/>
                <a:ea typeface="Calibri"/>
              </a:rPr>
              <a:t>2084 </a:t>
            </a:r>
            <a:r>
              <a:rPr lang="en-US" dirty="0">
                <a:latin typeface="Times New Roman"/>
                <a:ea typeface="Calibri"/>
              </a:rPr>
              <a:t>in centers of the (</a:t>
            </a:r>
            <a:r>
              <a:rPr lang="en-US" dirty="0" err="1">
                <a:latin typeface="Times New Roman"/>
                <a:ea typeface="Calibri"/>
              </a:rPr>
              <a:t>a,b</a:t>
            </a:r>
            <a:r>
              <a:rPr lang="en-US" dirty="0">
                <a:latin typeface="Times New Roman"/>
                <a:ea typeface="Calibri"/>
              </a:rPr>
              <a:t>) LCP and (</a:t>
            </a:r>
            <a:r>
              <a:rPr lang="en-US" dirty="0" err="1">
                <a:latin typeface="Times New Roman"/>
                <a:ea typeface="Calibri"/>
              </a:rPr>
              <a:t>c,d</a:t>
            </a:r>
            <a:r>
              <a:rPr lang="en-US" dirty="0">
                <a:latin typeface="Times New Roman"/>
                <a:ea typeface="Calibri"/>
              </a:rPr>
              <a:t>) FCP in the baseline (</a:t>
            </a:r>
            <a:r>
              <a:rPr lang="en-US" dirty="0" err="1">
                <a:latin typeface="Times New Roman"/>
                <a:ea typeface="Calibri"/>
              </a:rPr>
              <a:t>a,c</a:t>
            </a:r>
            <a:r>
              <a:rPr lang="en-US" dirty="0">
                <a:latin typeface="Times New Roman"/>
                <a:ea typeface="Calibri"/>
              </a:rPr>
              <a:t>) and climate change (</a:t>
            </a:r>
            <a:r>
              <a:rPr lang="en-US" dirty="0" err="1">
                <a:latin typeface="Times New Roman"/>
                <a:ea typeface="Calibri"/>
              </a:rPr>
              <a:t>b,d</a:t>
            </a:r>
            <a:r>
              <a:rPr lang="en-US" dirty="0">
                <a:latin typeface="Times New Roman"/>
                <a:ea typeface="Calibri"/>
              </a:rPr>
              <a:t>) runs. Active layers are indicated by ice-free zones in dark blue. Symbols represent measurements of ALD in 2014 by Peterson (2017).</a:t>
            </a:r>
            <a:endParaRPr lang="en-US" dirty="0"/>
          </a:p>
        </p:txBody>
      </p:sp>
      <p:sp>
        <p:nvSpPr>
          <p:cNvPr id="11" name="Rectangle 10"/>
          <p:cNvSpPr/>
          <p:nvPr/>
        </p:nvSpPr>
        <p:spPr>
          <a:xfrm>
            <a:off x="1905000" y="228600"/>
            <a:ext cx="5486400" cy="369332"/>
          </a:xfrm>
          <a:prstGeom prst="rect">
            <a:avLst/>
          </a:prstGeom>
        </p:spPr>
        <p:txBody>
          <a:bodyPr wrap="square">
            <a:spAutoFit/>
          </a:bodyPr>
          <a:lstStyle/>
          <a:p>
            <a:r>
              <a:rPr lang="en-US" b="1" dirty="0" smtClean="0"/>
              <a:t>            </a:t>
            </a:r>
            <a:r>
              <a:rPr lang="en-US" b="1" dirty="0"/>
              <a:t>baseline       </a:t>
            </a:r>
            <a:r>
              <a:rPr lang="en-US" b="1" dirty="0" smtClean="0"/>
              <a:t>                            climate </a:t>
            </a:r>
            <a:r>
              <a:rPr lang="en-US" b="1" dirty="0"/>
              <a:t>change</a:t>
            </a:r>
            <a:endParaRPr lang="en-US" dirty="0"/>
          </a:p>
        </p:txBody>
      </p:sp>
      <p:grpSp>
        <p:nvGrpSpPr>
          <p:cNvPr id="16" name="Group 15"/>
          <p:cNvGrpSpPr/>
          <p:nvPr/>
        </p:nvGrpSpPr>
        <p:grpSpPr>
          <a:xfrm>
            <a:off x="4610102" y="3657600"/>
            <a:ext cx="4381499" cy="584775"/>
            <a:chOff x="4610102" y="3657600"/>
            <a:chExt cx="4381499" cy="584775"/>
          </a:xfrm>
        </p:grpSpPr>
        <p:sp>
          <p:nvSpPr>
            <p:cNvPr id="12" name="TextBox 11"/>
            <p:cNvSpPr txBox="1"/>
            <p:nvPr/>
          </p:nvSpPr>
          <p:spPr>
            <a:xfrm>
              <a:off x="7315200" y="3657600"/>
              <a:ext cx="1676401" cy="584775"/>
            </a:xfrm>
            <a:prstGeom prst="rect">
              <a:avLst/>
            </a:prstGeom>
            <a:noFill/>
          </p:spPr>
          <p:txBody>
            <a:bodyPr wrap="square" rtlCol="0">
              <a:spAutoFit/>
            </a:bodyPr>
            <a:lstStyle/>
            <a:p>
              <a:r>
                <a:rPr lang="en-US" sz="1600" dirty="0" smtClean="0"/>
                <a:t>eventual </a:t>
              </a:r>
              <a:r>
                <a:rPr lang="en-US" sz="1600" dirty="0" err="1" smtClean="0"/>
                <a:t>talik</a:t>
              </a:r>
              <a:r>
                <a:rPr lang="en-US" sz="1600" dirty="0" smtClean="0"/>
                <a:t> formation</a:t>
              </a:r>
              <a:endParaRPr lang="en-US" sz="1600" dirty="0"/>
            </a:p>
          </p:txBody>
        </p:sp>
        <p:cxnSp>
          <p:nvCxnSpPr>
            <p:cNvPr id="14" name="Straight Arrow Connector 13"/>
            <p:cNvCxnSpPr>
              <a:stCxn id="12" idx="1"/>
            </p:cNvCxnSpPr>
            <p:nvPr/>
          </p:nvCxnSpPr>
          <p:spPr>
            <a:xfrm flipH="1">
              <a:off x="4610102" y="3949988"/>
              <a:ext cx="2705098" cy="164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852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15518</TotalTime>
  <Words>1441</Words>
  <Application>Microsoft Office PowerPoint</Application>
  <PresentationFormat>On-screen Show (4:3)</PresentationFormat>
  <Paragraphs>204</Paragraphs>
  <Slides>19</Slides>
  <Notes>1</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19</vt:i4>
      </vt:variant>
    </vt:vector>
  </HeadingPairs>
  <TitlesOfParts>
    <vt:vector size="24" baseType="lpstr">
      <vt:lpstr>Office Theme</vt:lpstr>
      <vt:lpstr>1_Office Theme</vt:lpstr>
      <vt:lpstr>Clip</vt:lpstr>
      <vt:lpstr>Graph</vt:lpstr>
      <vt:lpstr>Origin Graph</vt:lpstr>
      <vt:lpstr>Changes in CO2 and CH4 exchange with climate change in an Arctic polygonal tundra depend on rates of permafrost thaw as affected by changes in vegetation and drainage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Company>UofA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Robert</dc:creator>
  <cp:lastModifiedBy>Grant, Robert</cp:lastModifiedBy>
  <cp:revision>142</cp:revision>
  <dcterms:created xsi:type="dcterms:W3CDTF">2016-06-09T07:10:10Z</dcterms:created>
  <dcterms:modified xsi:type="dcterms:W3CDTF">2019-12-04T22:13:09Z</dcterms:modified>
</cp:coreProperties>
</file>