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74" r:id="rId5"/>
    <p:sldId id="259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5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54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80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62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94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3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58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55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08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3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56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1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1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9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0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2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19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2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6D4EBA-ACA6-4CE2-BC74-4A63B8A2791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1AA56-AFE8-417C-A552-B98B792CE1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://www.doi.gov/disclaim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4FEC29-44B8-41EA-BD0F-2DEDCD723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Cartographic Representation 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Channel Forms 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cap="none" dirty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Planetary Geologic Maps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C9DC13-A80B-4A06-BD33-58627D1F9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H. Hargitai</a:t>
            </a:r>
          </a:p>
          <a:p>
            <a:r>
              <a:rPr lang="hu-HU" dirty="0" err="1">
                <a:solidFill>
                  <a:schemeClr val="bg2">
                    <a:lumMod val="75000"/>
                  </a:schemeClr>
                </a:solidFill>
              </a:rPr>
              <a:t>Eotvos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75000"/>
                  </a:schemeClr>
                </a:solidFill>
              </a:rPr>
              <a:t>Lorand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University 1088 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Budapest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75000"/>
                  </a:schemeClr>
                </a:solidFill>
              </a:rPr>
              <a:t>Muzeum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75000"/>
                  </a:schemeClr>
                </a:solidFill>
              </a:rPr>
              <a:t>krt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6-8. </a:t>
            </a:r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Hungary</a:t>
            </a:r>
          </a:p>
          <a:p>
            <a:r>
              <a:rPr lang="hu-HU" cap="none" dirty="0">
                <a:solidFill>
                  <a:schemeClr val="bg2">
                    <a:lumMod val="75000"/>
                  </a:schemeClr>
                </a:solidFill>
              </a:rPr>
              <a:t>hargitaih@caesar.elte.hu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FC85A42D-E406-4955-957F-726277ACB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66875" cy="206692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8AAE9AB-6BA9-4F34-9B5D-DA1CA8D584D3}"/>
              </a:ext>
            </a:extLst>
          </p:cNvPr>
          <p:cNvSpPr txBox="1"/>
          <p:nvPr/>
        </p:nvSpPr>
        <p:spPr>
          <a:xfrm>
            <a:off x="8463516" y="361507"/>
            <a:ext cx="312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EGU2020-20298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70F23C6-5A01-4F3A-B92B-8690D94AAB66}"/>
              </a:ext>
            </a:extLst>
          </p:cNvPr>
          <p:cNvSpPr txBox="1"/>
          <p:nvPr/>
        </p:nvSpPr>
        <p:spPr>
          <a:xfrm>
            <a:off x="457200" y="6127161"/>
            <a:ext cx="1156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PS6.3 is scheduled for a live chat on Monday, 04 May 2020, 16:15-18:00.</a:t>
            </a:r>
            <a:r>
              <a:rPr lang="hu-HU" dirty="0"/>
              <a:t>				  </a:t>
            </a:r>
            <a:r>
              <a:rPr lang="hu-HU" dirty="0">
                <a:highlight>
                  <a:srgbClr val="FFFF00"/>
                </a:highlight>
              </a:rPr>
              <a:t>I </a:t>
            </a:r>
            <a:r>
              <a:rPr lang="hu-HU" dirty="0" err="1">
                <a:highlight>
                  <a:srgbClr val="FFFF00"/>
                </a:highlight>
              </a:rPr>
              <a:t>will</a:t>
            </a:r>
            <a:r>
              <a:rPr lang="hu-HU" dirty="0">
                <a:highlight>
                  <a:srgbClr val="FFFF00"/>
                </a:highlight>
              </a:rPr>
              <a:t> be </a:t>
            </a:r>
            <a:r>
              <a:rPr lang="hu-HU" dirty="0" err="1">
                <a:highlight>
                  <a:srgbClr val="FFFF00"/>
                </a:highlight>
              </a:rPr>
              <a:t>available</a:t>
            </a:r>
            <a:r>
              <a:rPr lang="hu-HU" dirty="0">
                <a:highlight>
                  <a:srgbClr val="FFFF00"/>
                </a:highlight>
              </a:rPr>
              <a:t> 17.30-18.00</a:t>
            </a:r>
            <a:r>
              <a:rPr lang="en-US" dirty="0">
                <a:highlight>
                  <a:srgbClr val="FFFF00"/>
                </a:highlight>
              </a:rPr>
              <a:t> </a:t>
            </a:r>
            <a:endParaRPr lang="hu-HU" dirty="0">
              <a:highlight>
                <a:srgbClr val="FFFF0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42BC58-0BD5-4B0F-B70A-4B3BA0FE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02" y="738187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F2DB9B-B3C5-4DFD-8ACC-88FCFF18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0D5520-B66C-4320-9555-7BF785D791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F869D2-2BD1-42D9-9FBE-EAE8389A4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381D471-D50B-45EA-8B36-3580B5AA1111}"/>
              </a:ext>
            </a:extLst>
          </p:cNvPr>
          <p:cNvSpPr txBox="1"/>
          <p:nvPr/>
        </p:nvSpPr>
        <p:spPr>
          <a:xfrm>
            <a:off x="435935" y="466119"/>
            <a:ext cx="501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I2694 </a:t>
            </a:r>
            <a:r>
              <a:rPr lang="hu-HU" dirty="0">
                <a:highlight>
                  <a:srgbClr val="C0C0C0"/>
                </a:highlight>
              </a:rPr>
              <a:t> </a:t>
            </a:r>
            <a:r>
              <a:rPr lang="hu-HU" b="1" dirty="0" err="1">
                <a:highlight>
                  <a:srgbClr val="C0C0C0"/>
                </a:highlight>
              </a:rPr>
              <a:t>Hellas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AHv</a:t>
            </a:r>
            <a:r>
              <a:rPr lang="en-US" dirty="0">
                <a:highlight>
                  <a:srgbClr val="C0C0C0"/>
                </a:highlight>
              </a:rPr>
              <a:t> - 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unit (Dao </a:t>
            </a:r>
            <a:r>
              <a:rPr lang="en-US" dirty="0" err="1">
                <a:highlight>
                  <a:srgbClr val="C0C0C0"/>
                </a:highlight>
              </a:rPr>
              <a:t>etc</a:t>
            </a:r>
            <a:r>
              <a:rPr lang="en-US" dirty="0">
                <a:highlight>
                  <a:srgbClr val="C0C0C0"/>
                </a:highlight>
              </a:rPr>
              <a:t>)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dot dashed line: narrow sinuous channel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(up to 1-2 km "narrow" and valley)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839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1EA98F-3510-4518-9CA4-401F7A45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AFE196-7493-4102-A57B-DD7D122864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547629-6394-435A-8B87-6E23CD2632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D7A3AB6-11FA-432C-A5F0-A0244C34D9FC}"/>
              </a:ext>
            </a:extLst>
          </p:cNvPr>
          <p:cNvSpPr txBox="1"/>
          <p:nvPr/>
        </p:nvSpPr>
        <p:spPr>
          <a:xfrm>
            <a:off x="308344" y="318977"/>
            <a:ext cx="3359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Sim2888 </a:t>
            </a:r>
            <a:r>
              <a:rPr lang="hu-HU" b="1" dirty="0" err="1">
                <a:highlight>
                  <a:srgbClr val="C0C0C0"/>
                </a:highlight>
              </a:rPr>
              <a:t>Northern</a:t>
            </a:r>
            <a:r>
              <a:rPr lang="hu-HU" b="1" dirty="0">
                <a:highlight>
                  <a:srgbClr val="C0C0C0"/>
                </a:highlight>
              </a:rPr>
              <a:t> Plains</a:t>
            </a:r>
          </a:p>
          <a:p>
            <a:r>
              <a:rPr lang="en-US" dirty="0">
                <a:highlight>
                  <a:srgbClr val="C0C0C0"/>
                </a:highlight>
              </a:rPr>
              <a:t>Units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HCa</a:t>
            </a:r>
            <a:r>
              <a:rPr lang="en-US" dirty="0">
                <a:highlight>
                  <a:srgbClr val="C0C0C0"/>
                </a:highlight>
              </a:rPr>
              <a:t> Ares 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etc. unit</a:t>
            </a:r>
            <a:r>
              <a:rPr lang="hu-HU" dirty="0">
                <a:highlight>
                  <a:srgbClr val="C0C0C0"/>
                </a:highlight>
              </a:rPr>
              <a:t>s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HCC4D </a:t>
            </a:r>
            <a:r>
              <a:rPr lang="en-US" dirty="0" err="1">
                <a:highlight>
                  <a:srgbClr val="C0C0C0"/>
                </a:highlight>
              </a:rPr>
              <a:t>Planitia</a:t>
            </a:r>
            <a:r>
              <a:rPr lang="en-US" dirty="0">
                <a:highlight>
                  <a:srgbClr val="C0C0C0"/>
                </a:highlight>
              </a:rPr>
              <a:t> deposits (debris flow/fluvial flood sediment)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dot dashed line - channel (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may be within units and standalone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561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275ED5-3835-4CCB-A918-B7BD1068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063889-7F42-44FB-9C7A-D1E6BDE2D5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01F1A8E-5B4F-4187-98A4-0AFCC24C7D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496"/>
            <a:ext cx="12202094" cy="50035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7F6BEEA-B5D1-43A2-A37E-3EA7DFB53131}"/>
              </a:ext>
            </a:extLst>
          </p:cNvPr>
          <p:cNvSpPr txBox="1"/>
          <p:nvPr/>
        </p:nvSpPr>
        <p:spPr>
          <a:xfrm>
            <a:off x="467833" y="466119"/>
            <a:ext cx="5295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Sim3292 </a:t>
            </a:r>
            <a:r>
              <a:rPr lang="hu-HU" b="1" dirty="0" err="1">
                <a:highlight>
                  <a:srgbClr val="C0C0C0"/>
                </a:highlight>
              </a:rPr>
              <a:t>Geologic</a:t>
            </a:r>
            <a:r>
              <a:rPr lang="hu-HU" b="1" dirty="0">
                <a:highlight>
                  <a:srgbClr val="C0C0C0"/>
                </a:highlight>
              </a:rPr>
              <a:t> Map of Mars</a:t>
            </a:r>
          </a:p>
          <a:p>
            <a:r>
              <a:rPr lang="en-US" dirty="0" err="1">
                <a:highlight>
                  <a:srgbClr val="C0C0C0"/>
                </a:highlight>
              </a:rPr>
              <a:t>Hti</a:t>
            </a:r>
            <a:r>
              <a:rPr lang="en-US" dirty="0">
                <a:highlight>
                  <a:srgbClr val="C0C0C0"/>
                </a:highlight>
              </a:rPr>
              <a:t> plains deposits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NHu</a:t>
            </a:r>
            <a:r>
              <a:rPr lang="en-US" dirty="0">
                <a:highlight>
                  <a:srgbClr val="C0C0C0"/>
                </a:highlight>
              </a:rPr>
              <a:t> -bright channel line with arrow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- "outflow channel" within or with no unit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dark channel li</a:t>
            </a:r>
            <a:r>
              <a:rPr lang="hu-HU" dirty="0">
                <a:highlight>
                  <a:srgbClr val="C0C0C0"/>
                </a:highlight>
              </a:rPr>
              <a:t>n</a:t>
            </a:r>
            <a:r>
              <a:rPr lang="en-US" dirty="0">
                <a:highlight>
                  <a:srgbClr val="C0C0C0"/>
                </a:highlight>
              </a:rPr>
              <a:t>e without arrow - "channel"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602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15314D-53A5-41F9-A040-F2D88069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9F939E-E061-49DD-8089-EE1D0C165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7071184-80E6-434A-9207-0D5577DF6D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228"/>
            <a:ext cx="12192000" cy="577077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6B1E743-289A-419D-BAAB-F2B5BE399402}"/>
              </a:ext>
            </a:extLst>
          </p:cNvPr>
          <p:cNvSpPr txBox="1"/>
          <p:nvPr/>
        </p:nvSpPr>
        <p:spPr>
          <a:xfrm>
            <a:off x="435934" y="308344"/>
            <a:ext cx="5879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Sim3356 </a:t>
            </a:r>
            <a:r>
              <a:rPr lang="hu-HU" b="1" dirty="0" err="1">
                <a:highlight>
                  <a:srgbClr val="C0C0C0"/>
                </a:highlight>
              </a:rPr>
              <a:t>Meridiani</a:t>
            </a:r>
            <a:r>
              <a:rPr lang="hu-HU" b="1" dirty="0">
                <a:highlight>
                  <a:srgbClr val="C0C0C0"/>
                </a:highlight>
              </a:rPr>
              <a:t> </a:t>
            </a:r>
            <a:r>
              <a:rPr lang="hu-HU" b="1" dirty="0" err="1">
                <a:highlight>
                  <a:srgbClr val="C0C0C0"/>
                </a:highlight>
              </a:rPr>
              <a:t>Planum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1:2M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Units:  none.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„Large regions composed of spatially expansive, integrated fluvial valleys were noted as surficial features (valley surfaces) whereas sporadic individual valleys were mapped as linear features (valleys).”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Valley  units are shown using a surficial unit type </a:t>
            </a:r>
            <a:r>
              <a:rPr lang="en-US" dirty="0" err="1">
                <a:highlight>
                  <a:srgbClr val="C0C0C0"/>
                </a:highlight>
              </a:rPr>
              <a:t>layed</a:t>
            </a:r>
            <a:r>
              <a:rPr lang="en-US" dirty="0">
                <a:highlight>
                  <a:srgbClr val="C0C0C0"/>
                </a:highlight>
              </a:rPr>
              <a:t> over a base unit (white dotted </a:t>
            </a:r>
            <a:r>
              <a:rPr lang="en-US" dirty="0" err="1">
                <a:highlight>
                  <a:srgbClr val="C0C0C0"/>
                </a:highlight>
              </a:rPr>
              <a:t>tran</a:t>
            </a:r>
            <a:r>
              <a:rPr lang="hu-HU" dirty="0">
                <a:highlight>
                  <a:srgbClr val="C0C0C0"/>
                </a:highlight>
              </a:rPr>
              <a:t>s</a:t>
            </a:r>
            <a:r>
              <a:rPr lang="en-US" dirty="0">
                <a:highlight>
                  <a:srgbClr val="C0C0C0"/>
                </a:highlight>
              </a:rPr>
              <a:t>parent polygon</a:t>
            </a:r>
            <a:r>
              <a:rPr lang="hu-HU" dirty="0">
                <a:highlight>
                  <a:srgbClr val="C0C0C0"/>
                </a:highlight>
              </a:rPr>
              <a:t>s</a:t>
            </a:r>
            <a:r>
              <a:rPr lang="en-US" dirty="0">
                <a:highlight>
                  <a:srgbClr val="C0C0C0"/>
                </a:highlight>
              </a:rPr>
              <a:t>)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Valley surface—Branching networks of valleys”.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There is another line symbol for „Valley—Line delineates axis of feature”, however it is used only in one place. 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027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B1C702-D025-44AB-9D7A-C846B41E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04296F-9063-4040-B6FC-C4DDEFD1F2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CE4B29-5742-4B12-8E6D-B6722E64F8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296"/>
            <a:ext cx="12192000" cy="57197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3D42E0F-7B9D-4391-AD3D-A78FED1A5162}"/>
              </a:ext>
            </a:extLst>
          </p:cNvPr>
          <p:cNvSpPr txBox="1"/>
          <p:nvPr/>
        </p:nvSpPr>
        <p:spPr>
          <a:xfrm>
            <a:off x="202018" y="394692"/>
            <a:ext cx="48271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I2294 </a:t>
            </a:r>
            <a:r>
              <a:rPr lang="hu-HU" b="1" dirty="0">
                <a:highlight>
                  <a:srgbClr val="C0C0C0"/>
                </a:highlight>
              </a:rPr>
              <a:t>Mangala </a:t>
            </a:r>
            <a:r>
              <a:rPr lang="hu-HU" b="1" dirty="0" err="1">
                <a:highlight>
                  <a:srgbClr val="C0C0C0"/>
                </a:highlight>
              </a:rPr>
              <a:t>Valles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1:500k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floor units: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: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amch</a:t>
            </a:r>
            <a:r>
              <a:rPr lang="en-US" dirty="0">
                <a:highlight>
                  <a:srgbClr val="C0C0C0"/>
                </a:highlight>
              </a:rPr>
              <a:t>  - young channel- floor material – deposits of „second period of catastrophic flooding” – crater density defined for floor units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amfe</a:t>
            </a:r>
            <a:r>
              <a:rPr lang="en-US" dirty="0">
                <a:highlight>
                  <a:srgbClr val="C0C0C0"/>
                </a:highlight>
              </a:rPr>
              <a:t>  - „furrow unit” – channel deposits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„Island” materials: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amb</a:t>
            </a:r>
            <a:r>
              <a:rPr lang="en-US" dirty="0">
                <a:highlight>
                  <a:srgbClr val="C0C0C0"/>
                </a:highlight>
              </a:rPr>
              <a:t> – blocky unit – debris flow deposits, some eroded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hmt</a:t>
            </a:r>
            <a:r>
              <a:rPr lang="en-US" dirty="0">
                <a:highlight>
                  <a:srgbClr val="C0C0C0"/>
                </a:highlight>
              </a:rPr>
              <a:t> – terraced material /may be depositional or erosional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hpi</a:t>
            </a:r>
            <a:r>
              <a:rPr lang="en-US" dirty="0">
                <a:highlight>
                  <a:srgbClr val="C0C0C0"/>
                </a:highlight>
              </a:rPr>
              <a:t> – intercrater plains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c3 - impact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Channel: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black dot dash line  „narrow channel”, may include interior channels</a:t>
            </a:r>
            <a:endParaRPr lang="hu-HU" dirty="0">
              <a:highlight>
                <a:srgbClr val="C0C0C0"/>
              </a:highlight>
            </a:endParaRPr>
          </a:p>
          <a:p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160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67E6CD-6653-4E5F-9B24-4FE31992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F9E6CD-6A9A-4122-9BC9-152578A3A6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F6C8B4-EE8D-4E39-A00F-C73B6104C4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661"/>
            <a:ext cx="12192000" cy="580033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42D6899-E25B-4824-AA17-439D646C23DC}"/>
              </a:ext>
            </a:extLst>
          </p:cNvPr>
          <p:cNvSpPr txBox="1"/>
          <p:nvPr/>
        </p:nvSpPr>
        <p:spPr>
          <a:xfrm>
            <a:off x="510363" y="466119"/>
            <a:ext cx="4986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I2432 </a:t>
            </a:r>
            <a:r>
              <a:rPr lang="hu-HU" b="1" dirty="0">
                <a:highlight>
                  <a:srgbClr val="C0C0C0"/>
                </a:highlight>
              </a:rPr>
              <a:t>Maja </a:t>
            </a:r>
            <a:r>
              <a:rPr lang="hu-HU" b="1" dirty="0" err="1">
                <a:highlight>
                  <a:srgbClr val="C0C0C0"/>
                </a:highlight>
              </a:rPr>
              <a:t>Valles</a:t>
            </a:r>
            <a:r>
              <a:rPr lang="hu-HU" b="1" dirty="0">
                <a:highlight>
                  <a:srgbClr val="C0C0C0"/>
                </a:highlight>
              </a:rPr>
              <a:t> </a:t>
            </a:r>
          </a:p>
          <a:p>
            <a:r>
              <a:rPr lang="en-US" dirty="0">
                <a:highlight>
                  <a:srgbClr val="C0C0C0"/>
                </a:highlight>
              </a:rPr>
              <a:t>1:500k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 –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floor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hch</a:t>
            </a:r>
            <a:r>
              <a:rPr lang="en-US" dirty="0">
                <a:highlight>
                  <a:srgbClr val="C0C0C0"/>
                </a:highlight>
              </a:rPr>
              <a:t> – channel material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hchp</a:t>
            </a:r>
            <a:r>
              <a:rPr lang="en-US" dirty="0">
                <a:highlight>
                  <a:srgbClr val="C0C0C0"/>
                </a:highlight>
              </a:rPr>
              <a:t> – light blue - channel flood plain material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island: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hr</a:t>
            </a:r>
            <a:r>
              <a:rPr lang="en-US" dirty="0">
                <a:highlight>
                  <a:srgbClr val="C0C0C0"/>
                </a:highlight>
              </a:rPr>
              <a:t> – pink – ridged plains material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hf – fan material (middle blue)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line: black dot dash: </a:t>
            </a:r>
            <a:r>
              <a:rPr lang="hu-HU" dirty="0">
                <a:highlight>
                  <a:srgbClr val="C0C0C0"/>
                </a:highlight>
              </a:rPr>
              <a:t>“</a:t>
            </a:r>
            <a:r>
              <a:rPr lang="en-US" dirty="0">
                <a:highlight>
                  <a:srgbClr val="C0C0C0"/>
                </a:highlight>
              </a:rPr>
              <a:t>small </a:t>
            </a:r>
            <a:r>
              <a:rPr lang="en-US" dirty="0" err="1">
                <a:highlight>
                  <a:srgbClr val="C0C0C0"/>
                </a:highlight>
              </a:rPr>
              <a:t>dirtributary</a:t>
            </a:r>
            <a:r>
              <a:rPr lang="en-US" dirty="0">
                <a:highlight>
                  <a:srgbClr val="C0C0C0"/>
                </a:highlight>
              </a:rPr>
              <a:t> channel”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231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48D021-9435-4EA7-BDD6-D3377FBD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215133-33A7-484B-AA90-66D3065C4A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6FF233-934E-45E4-B3A9-5793F3E460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857"/>
            <a:ext cx="12192000" cy="573314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D2C1227-9C7F-4816-82CC-2559E0AD79D7}"/>
              </a:ext>
            </a:extLst>
          </p:cNvPr>
          <p:cNvSpPr txBox="1"/>
          <p:nvPr/>
        </p:nvSpPr>
        <p:spPr>
          <a:xfrm>
            <a:off x="7789495" y="658932"/>
            <a:ext cx="4401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Sim3209 </a:t>
            </a:r>
            <a:r>
              <a:rPr lang="hu-HU" b="1" dirty="0" err="1">
                <a:highlight>
                  <a:srgbClr val="C0C0C0"/>
                </a:highlight>
              </a:rPr>
              <a:t>Margarifter</a:t>
            </a:r>
            <a:r>
              <a:rPr lang="hu-HU" b="1" dirty="0">
                <a:highlight>
                  <a:srgbClr val="C0C0C0"/>
                </a:highlight>
              </a:rPr>
              <a:t> Terra</a:t>
            </a:r>
          </a:p>
          <a:p>
            <a:r>
              <a:rPr lang="en-US" dirty="0">
                <a:highlight>
                  <a:srgbClr val="C0C0C0"/>
                </a:highlight>
              </a:rPr>
              <a:t>1:1M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Valley unit: </a:t>
            </a:r>
            <a:r>
              <a:rPr lang="en-US" dirty="0" err="1">
                <a:highlight>
                  <a:srgbClr val="C0C0C0"/>
                </a:highlight>
              </a:rPr>
              <a:t>Hnch</a:t>
            </a:r>
            <a:r>
              <a:rPr lang="en-US" dirty="0">
                <a:highlight>
                  <a:srgbClr val="C0C0C0"/>
                </a:highlight>
              </a:rPr>
              <a:t>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 units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line: Small valley—Line follows valley </a:t>
            </a:r>
            <a:r>
              <a:rPr lang="en-US" dirty="0" err="1">
                <a:highlight>
                  <a:srgbClr val="C0C0C0"/>
                </a:highlight>
              </a:rPr>
              <a:t>thalweg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Dotted blue line: „Small entrenched channel—Line follows channel </a:t>
            </a:r>
            <a:r>
              <a:rPr lang="en-US" dirty="0" err="1">
                <a:highlight>
                  <a:srgbClr val="C0C0C0"/>
                </a:highlight>
              </a:rPr>
              <a:t>thalweg</a:t>
            </a:r>
            <a:r>
              <a:rPr lang="en-US" dirty="0">
                <a:highlight>
                  <a:srgbClr val="C0C0C0"/>
                </a:highlight>
              </a:rPr>
              <a:t>”.  Includes crater wall valleys, valley networks.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Islands are not </a:t>
            </a:r>
            <a:r>
              <a:rPr lang="en-US" dirty="0" err="1">
                <a:highlight>
                  <a:srgbClr val="C0C0C0"/>
                </a:highlight>
              </a:rPr>
              <a:t>distinguided</a:t>
            </a:r>
            <a:r>
              <a:rPr lang="en-US" dirty="0">
                <a:highlight>
                  <a:srgbClr val="C0C0C0"/>
                </a:highlight>
              </a:rPr>
              <a:t> by elevation. 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34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F8076F-FEAE-40CF-A215-35345A1A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DBAB21-5F73-49B9-ABF7-169B57BEBF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2D36AA-310A-4EE7-B66F-9309B31693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624"/>
            <a:ext cx="12192000" cy="559337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075FAB3-7FDA-462E-BB93-F7CAC97A76CC}"/>
              </a:ext>
            </a:extLst>
          </p:cNvPr>
          <p:cNvSpPr txBox="1"/>
          <p:nvPr/>
        </p:nvSpPr>
        <p:spPr>
          <a:xfrm>
            <a:off x="2647507" y="229535"/>
            <a:ext cx="4880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SIM3041 </a:t>
            </a:r>
            <a:r>
              <a:rPr lang="hu-HU" b="1" dirty="0" err="1">
                <a:highlight>
                  <a:srgbClr val="C0C0C0"/>
                </a:highlight>
              </a:rPr>
              <a:t>Margaritifer</a:t>
            </a:r>
            <a:r>
              <a:rPr lang="hu-HU" b="1" dirty="0">
                <a:highlight>
                  <a:srgbClr val="C0C0C0"/>
                </a:highlight>
              </a:rPr>
              <a:t> Terra</a:t>
            </a:r>
          </a:p>
          <a:p>
            <a:r>
              <a:rPr lang="en-US" dirty="0">
                <a:highlight>
                  <a:srgbClr val="C0C0C0"/>
                </a:highlight>
              </a:rPr>
              <a:t>1:1M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Hnvn</a:t>
            </a:r>
            <a:r>
              <a:rPr lang="en-US" dirty="0">
                <a:highlight>
                  <a:srgbClr val="C0C0C0"/>
                </a:highlight>
              </a:rPr>
              <a:t> Older valley network material  —Generally smooth and widely distributed deposits that fill numerous valleys throughout map area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Ahvn</a:t>
            </a:r>
            <a:r>
              <a:rPr lang="en-US" dirty="0">
                <a:highlight>
                  <a:srgbClr val="C0C0C0"/>
                </a:highlight>
              </a:rPr>
              <a:t> Younger valley network material Deposits within generally isolated, narrow valleys.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line:  Channel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Black dot-dash line:  Small valley (includes tributaries)</a:t>
            </a:r>
            <a:endParaRPr lang="hu-HU" dirty="0">
              <a:highlight>
                <a:srgbClr val="C0C0C0"/>
              </a:highlight>
            </a:endParaRPr>
          </a:p>
          <a:p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411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1E9551-F24B-4D4F-8E2A-122493B9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CB4EB7-2CEE-4280-8342-7C3F0399CB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cap="none" dirty="0"/>
              <a:t>All three possible feature types have been used for mapping valleys/channels: polyline (3209), geologic unit polygon (3041) and surficial unit polygon (polygon over polygon) (3356)</a:t>
            </a:r>
            <a:endParaRPr lang="hu-HU" cap="none" dirty="0"/>
          </a:p>
          <a:p>
            <a:pPr lvl="0"/>
            <a:r>
              <a:rPr lang="en-US" cap="none" dirty="0"/>
              <a:t>Sometimes line features are used for valleys of any size, sometimes there is </a:t>
            </a:r>
            <a:r>
              <a:rPr lang="en-US" b="1" cap="none" dirty="0"/>
              <a:t>a cutoff size </a:t>
            </a:r>
            <a:r>
              <a:rPr lang="en-US" cap="none" dirty="0"/>
              <a:t>but lines are only used for minor system</a:t>
            </a:r>
            <a:r>
              <a:rPr lang="hu-HU" cap="none" dirty="0"/>
              <a:t>s: </a:t>
            </a:r>
            <a:r>
              <a:rPr lang="en-US" cap="none" dirty="0"/>
              <a:t>lines may be used in the starting sections of large systems, transforming into polygons when the channel width becomes large</a:t>
            </a:r>
            <a:endParaRPr lang="hu-HU" cap="none" dirty="0"/>
          </a:p>
          <a:p>
            <a:pPr lvl="0"/>
            <a:r>
              <a:rPr lang="en-US" cap="none" dirty="0"/>
              <a:t>The terms valley and channel are not used consistently. Crater wall valleys, gullies, single channels and old valley networks may have the same designation and symbol; but “volcanic” channels may have another. </a:t>
            </a:r>
            <a:endParaRPr lang="hu-HU" cap="none" dirty="0"/>
          </a:p>
          <a:p>
            <a:endParaRPr lang="hu-HU" cap="none" dirty="0"/>
          </a:p>
          <a:p>
            <a:pPr lvl="0"/>
            <a:endParaRPr lang="hu-HU" cap="none" dirty="0"/>
          </a:p>
          <a:p>
            <a:pPr lvl="0"/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221526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D290A6-BF93-4C0D-8581-FEDD8E5F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Literature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FA441D-DFEB-4F1A-8B74-F1203BDD03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cap="none" dirty="0" err="1"/>
              <a:t>Nass</a:t>
            </a:r>
            <a:r>
              <a:rPr lang="hu-HU" cap="none" dirty="0"/>
              <a:t> A., Van </a:t>
            </a:r>
            <a:r>
              <a:rPr lang="hu-HU" cap="none" dirty="0" err="1"/>
              <a:t>Gasselt</a:t>
            </a:r>
            <a:r>
              <a:rPr lang="hu-HU" cap="none" dirty="0"/>
              <a:t> S., </a:t>
            </a:r>
            <a:r>
              <a:rPr lang="hu-HU" cap="none" dirty="0" err="1"/>
              <a:t>Jaumann</a:t>
            </a:r>
            <a:r>
              <a:rPr lang="hu-HU" cap="none" dirty="0"/>
              <a:t> R., </a:t>
            </a:r>
            <a:r>
              <a:rPr lang="hu-HU" cap="none" dirty="0" err="1"/>
              <a:t>Asche</a:t>
            </a:r>
            <a:r>
              <a:rPr lang="hu-HU" cap="none" dirty="0"/>
              <a:t> H. (2011) </a:t>
            </a:r>
            <a:r>
              <a:rPr lang="hu-HU" b="1" cap="none" dirty="0" err="1"/>
              <a:t>Requirements</a:t>
            </a:r>
            <a:r>
              <a:rPr lang="hu-HU" b="1" cap="none" dirty="0"/>
              <a:t> </a:t>
            </a:r>
            <a:r>
              <a:rPr lang="hu-HU" b="1" cap="none" dirty="0" err="1"/>
              <a:t>for</a:t>
            </a:r>
            <a:r>
              <a:rPr lang="hu-HU" b="1" cap="none" dirty="0"/>
              <a:t> </a:t>
            </a:r>
            <a:r>
              <a:rPr lang="hu-HU" b="1" cap="none" dirty="0" err="1"/>
              <a:t>planetary</a:t>
            </a:r>
            <a:r>
              <a:rPr lang="hu-HU" b="1" cap="none" dirty="0"/>
              <a:t> </a:t>
            </a:r>
            <a:r>
              <a:rPr lang="hu-HU" b="1" cap="none" dirty="0" err="1"/>
              <a:t>symbology</a:t>
            </a:r>
            <a:r>
              <a:rPr lang="hu-HU" b="1" cap="none" dirty="0"/>
              <a:t> in </a:t>
            </a:r>
            <a:r>
              <a:rPr lang="hu-HU" b="1" cap="none" dirty="0" err="1"/>
              <a:t>geographic</a:t>
            </a:r>
            <a:r>
              <a:rPr lang="hu-HU" b="1" cap="none" dirty="0"/>
              <a:t> </a:t>
            </a:r>
            <a:r>
              <a:rPr lang="hu-HU" b="1" cap="none" dirty="0" err="1"/>
              <a:t>information</a:t>
            </a:r>
            <a:r>
              <a:rPr lang="hu-HU" b="1" cap="none" dirty="0"/>
              <a:t> </a:t>
            </a:r>
            <a:r>
              <a:rPr lang="hu-HU" b="1" cap="none" dirty="0" err="1"/>
              <a:t>systems</a:t>
            </a:r>
            <a:r>
              <a:rPr lang="hu-HU" cap="none" dirty="0"/>
              <a:t>. In: </a:t>
            </a:r>
            <a:r>
              <a:rPr lang="hu-HU" cap="none" dirty="0" err="1"/>
              <a:t>ruas</a:t>
            </a:r>
            <a:r>
              <a:rPr lang="hu-HU" cap="none" dirty="0"/>
              <a:t> A. (</a:t>
            </a:r>
            <a:r>
              <a:rPr lang="hu-HU" cap="none" dirty="0" err="1"/>
              <a:t>Eds</a:t>
            </a:r>
            <a:r>
              <a:rPr lang="hu-HU" cap="none" dirty="0"/>
              <a:t>) </a:t>
            </a:r>
            <a:r>
              <a:rPr lang="hu-HU" cap="none" dirty="0" err="1"/>
              <a:t>advances</a:t>
            </a:r>
            <a:r>
              <a:rPr lang="hu-HU" cap="none" dirty="0"/>
              <a:t> in </a:t>
            </a:r>
            <a:r>
              <a:rPr lang="hu-HU" cap="none" dirty="0" err="1"/>
              <a:t>cartography</a:t>
            </a:r>
            <a:r>
              <a:rPr lang="hu-HU" cap="none" dirty="0"/>
              <a:t> and </a:t>
            </a:r>
            <a:r>
              <a:rPr lang="hu-HU" cap="none" dirty="0" err="1"/>
              <a:t>giscience</a:t>
            </a:r>
            <a:r>
              <a:rPr lang="hu-HU" cap="none" dirty="0"/>
              <a:t>. </a:t>
            </a:r>
            <a:r>
              <a:rPr lang="hu-HU" cap="none" dirty="0" err="1"/>
              <a:t>Volume</a:t>
            </a:r>
            <a:r>
              <a:rPr lang="hu-HU" cap="none" dirty="0"/>
              <a:t> 2. </a:t>
            </a:r>
            <a:r>
              <a:rPr lang="hu-HU" cap="none" dirty="0" err="1"/>
              <a:t>Lecture</a:t>
            </a:r>
            <a:r>
              <a:rPr lang="hu-HU" cap="none" dirty="0"/>
              <a:t> </a:t>
            </a:r>
            <a:r>
              <a:rPr lang="hu-HU" cap="none" dirty="0" err="1"/>
              <a:t>notes</a:t>
            </a:r>
            <a:r>
              <a:rPr lang="hu-HU" cap="none" dirty="0"/>
              <a:t> in </a:t>
            </a:r>
            <a:r>
              <a:rPr lang="hu-HU" cap="none" dirty="0" err="1"/>
              <a:t>geoinformation</a:t>
            </a:r>
            <a:r>
              <a:rPr lang="hu-HU" cap="none" dirty="0"/>
              <a:t> and </a:t>
            </a:r>
            <a:r>
              <a:rPr lang="hu-HU" cap="none" dirty="0" err="1"/>
              <a:t>cartography</a:t>
            </a:r>
            <a:r>
              <a:rPr lang="hu-HU" cap="none" dirty="0"/>
              <a:t>, </a:t>
            </a:r>
            <a:r>
              <a:rPr lang="hu-HU" cap="none" dirty="0" err="1"/>
              <a:t>vol</a:t>
            </a:r>
            <a:r>
              <a:rPr lang="hu-HU" cap="none" dirty="0"/>
              <a:t> 6. Springer, </a:t>
            </a:r>
            <a:r>
              <a:rPr lang="hu-HU" cap="none" dirty="0" err="1"/>
              <a:t>berlin</a:t>
            </a:r>
            <a:r>
              <a:rPr lang="hu-HU" cap="none" dirty="0"/>
              <a:t>, </a:t>
            </a:r>
            <a:r>
              <a:rPr lang="hu-HU" cap="none" dirty="0" err="1"/>
              <a:t>heidelberg</a:t>
            </a:r>
            <a:endParaRPr lang="hu-HU" cap="none" dirty="0"/>
          </a:p>
          <a:p>
            <a:r>
              <a:rPr lang="hu-HU" cap="none" dirty="0" err="1"/>
              <a:t>Federal</a:t>
            </a:r>
            <a:r>
              <a:rPr lang="hu-HU" cap="none" dirty="0"/>
              <a:t> </a:t>
            </a:r>
            <a:r>
              <a:rPr lang="hu-HU" cap="none" dirty="0" err="1"/>
              <a:t>geographic</a:t>
            </a:r>
            <a:r>
              <a:rPr lang="hu-HU" cap="none" dirty="0"/>
              <a:t> </a:t>
            </a:r>
            <a:r>
              <a:rPr lang="hu-HU" cap="none" dirty="0" err="1"/>
              <a:t>data</a:t>
            </a:r>
            <a:r>
              <a:rPr lang="hu-HU" cap="none" dirty="0"/>
              <a:t> </a:t>
            </a:r>
            <a:r>
              <a:rPr lang="hu-HU" cap="none" dirty="0" err="1"/>
              <a:t>committee</a:t>
            </a:r>
            <a:r>
              <a:rPr lang="hu-HU" cap="none" dirty="0"/>
              <a:t> [</a:t>
            </a:r>
            <a:r>
              <a:rPr lang="hu-HU" cap="none" dirty="0" err="1"/>
              <a:t>prepared</a:t>
            </a:r>
            <a:r>
              <a:rPr lang="hu-HU" cap="none" dirty="0"/>
              <a:t> </a:t>
            </a:r>
            <a:r>
              <a:rPr lang="hu-HU" cap="none" dirty="0" err="1"/>
              <a:t>for</a:t>
            </a:r>
            <a:r>
              <a:rPr lang="hu-HU" cap="none" dirty="0"/>
              <a:t> </a:t>
            </a:r>
            <a:r>
              <a:rPr lang="hu-HU" cap="none" dirty="0" err="1"/>
              <a:t>the</a:t>
            </a:r>
            <a:r>
              <a:rPr lang="hu-HU" cap="none" dirty="0"/>
              <a:t> </a:t>
            </a:r>
            <a:r>
              <a:rPr lang="hu-HU" cap="none" dirty="0" err="1"/>
              <a:t>federal</a:t>
            </a:r>
            <a:r>
              <a:rPr lang="hu-HU" cap="none" dirty="0"/>
              <a:t> </a:t>
            </a:r>
            <a:r>
              <a:rPr lang="hu-HU" cap="none" dirty="0" err="1"/>
              <a:t>geographic</a:t>
            </a:r>
            <a:r>
              <a:rPr lang="hu-HU" cap="none" dirty="0"/>
              <a:t> </a:t>
            </a:r>
            <a:r>
              <a:rPr lang="hu-HU" cap="none" dirty="0" err="1"/>
              <a:t>data</a:t>
            </a:r>
            <a:r>
              <a:rPr lang="hu-HU" cap="none" dirty="0"/>
              <a:t> </a:t>
            </a:r>
            <a:r>
              <a:rPr lang="hu-HU" cap="none" dirty="0" err="1"/>
              <a:t>committee</a:t>
            </a:r>
            <a:r>
              <a:rPr lang="hu-HU" cap="none" dirty="0"/>
              <a:t> </a:t>
            </a:r>
            <a:r>
              <a:rPr lang="hu-HU" cap="none" dirty="0" err="1"/>
              <a:t>by</a:t>
            </a:r>
            <a:r>
              <a:rPr lang="hu-HU" cap="none" dirty="0"/>
              <a:t> </a:t>
            </a:r>
            <a:r>
              <a:rPr lang="hu-HU" cap="none" dirty="0" err="1"/>
              <a:t>the</a:t>
            </a:r>
            <a:r>
              <a:rPr lang="hu-HU" cap="none" dirty="0"/>
              <a:t> U.S. </a:t>
            </a:r>
            <a:r>
              <a:rPr lang="hu-HU" cap="none" dirty="0" err="1"/>
              <a:t>Geological</a:t>
            </a:r>
            <a:r>
              <a:rPr lang="hu-HU" cap="none" dirty="0"/>
              <a:t> </a:t>
            </a:r>
            <a:r>
              <a:rPr lang="hu-HU" cap="none" dirty="0" err="1"/>
              <a:t>Survey</a:t>
            </a:r>
            <a:r>
              <a:rPr lang="hu-HU" cap="none" dirty="0"/>
              <a:t>, 2006, </a:t>
            </a:r>
            <a:r>
              <a:rPr lang="hu-HU" cap="none" dirty="0" err="1"/>
              <a:t>fgdc</a:t>
            </a:r>
            <a:r>
              <a:rPr lang="hu-HU" cap="none" dirty="0"/>
              <a:t> </a:t>
            </a:r>
            <a:r>
              <a:rPr lang="hu-HU" b="1" cap="none" dirty="0" err="1"/>
              <a:t>digital</a:t>
            </a:r>
            <a:r>
              <a:rPr lang="hu-HU" b="1" cap="none" dirty="0"/>
              <a:t> </a:t>
            </a:r>
            <a:r>
              <a:rPr lang="hu-HU" b="1" cap="none" dirty="0" err="1"/>
              <a:t>cartographic</a:t>
            </a:r>
            <a:r>
              <a:rPr lang="hu-HU" b="1" cap="none" dirty="0"/>
              <a:t> standard </a:t>
            </a:r>
            <a:r>
              <a:rPr lang="hu-HU" b="1" cap="none" dirty="0" err="1"/>
              <a:t>for</a:t>
            </a:r>
            <a:r>
              <a:rPr lang="hu-HU" b="1" cap="none" dirty="0"/>
              <a:t> </a:t>
            </a:r>
            <a:r>
              <a:rPr lang="hu-HU" b="1" cap="none" dirty="0" err="1"/>
              <a:t>geologic</a:t>
            </a:r>
            <a:r>
              <a:rPr lang="hu-HU" b="1" cap="none" dirty="0"/>
              <a:t> map </a:t>
            </a:r>
            <a:r>
              <a:rPr lang="hu-HU" b="1" cap="none" dirty="0" err="1"/>
              <a:t>symbolization</a:t>
            </a:r>
            <a:r>
              <a:rPr lang="hu-HU" cap="none" dirty="0"/>
              <a:t>: </a:t>
            </a:r>
            <a:r>
              <a:rPr lang="hu-HU" cap="none" dirty="0" err="1"/>
              <a:t>reston</a:t>
            </a:r>
            <a:r>
              <a:rPr lang="hu-HU" cap="none" dirty="0"/>
              <a:t>, </a:t>
            </a:r>
            <a:r>
              <a:rPr lang="hu-HU" cap="none" dirty="0" err="1"/>
              <a:t>Va</a:t>
            </a:r>
            <a:r>
              <a:rPr lang="hu-HU" cap="none" dirty="0"/>
              <a:t>., </a:t>
            </a:r>
            <a:r>
              <a:rPr lang="hu-HU" cap="none" dirty="0" err="1"/>
              <a:t>Federal</a:t>
            </a:r>
            <a:r>
              <a:rPr lang="hu-HU" cap="none" dirty="0"/>
              <a:t> </a:t>
            </a:r>
            <a:r>
              <a:rPr lang="hu-HU" cap="none" dirty="0" err="1"/>
              <a:t>geographic</a:t>
            </a:r>
            <a:r>
              <a:rPr lang="hu-HU" cap="none" dirty="0"/>
              <a:t> </a:t>
            </a:r>
            <a:r>
              <a:rPr lang="hu-HU" cap="none" dirty="0" err="1"/>
              <a:t>data</a:t>
            </a:r>
            <a:r>
              <a:rPr lang="hu-HU" cap="none" dirty="0"/>
              <a:t> </a:t>
            </a:r>
            <a:r>
              <a:rPr lang="hu-HU" cap="none" dirty="0" err="1"/>
              <a:t>committee</a:t>
            </a:r>
            <a:r>
              <a:rPr lang="hu-HU" cap="none" dirty="0"/>
              <a:t> </a:t>
            </a:r>
            <a:r>
              <a:rPr lang="hu-HU" cap="none" dirty="0" err="1"/>
              <a:t>document</a:t>
            </a:r>
            <a:r>
              <a:rPr lang="hu-HU" cap="none" dirty="0"/>
              <a:t> </a:t>
            </a:r>
            <a:r>
              <a:rPr lang="hu-HU" cap="none" dirty="0" err="1"/>
              <a:t>number</a:t>
            </a:r>
            <a:r>
              <a:rPr lang="hu-HU" cap="none" dirty="0"/>
              <a:t> FGDC-STD-013-2006, 290 p., 2 </a:t>
            </a:r>
            <a:r>
              <a:rPr lang="hu-HU" cap="none" dirty="0" err="1"/>
              <a:t>plates</a:t>
            </a:r>
            <a:endParaRPr lang="hu-HU" cap="none" dirty="0"/>
          </a:p>
          <a:p>
            <a:r>
              <a:rPr lang="hu-HU" cap="none" dirty="0" err="1"/>
              <a:t>Nass</a:t>
            </a:r>
            <a:r>
              <a:rPr lang="hu-HU" cap="none" dirty="0"/>
              <a:t> A., </a:t>
            </a:r>
            <a:r>
              <a:rPr lang="hu-HU" cap="none" dirty="0" err="1"/>
              <a:t>Fortezzo</a:t>
            </a:r>
            <a:r>
              <a:rPr lang="hu-HU" cap="none" dirty="0"/>
              <a:t>. C, </a:t>
            </a:r>
            <a:r>
              <a:rPr lang="hu-HU" cap="none" dirty="0" err="1"/>
              <a:t>Skinner</a:t>
            </a:r>
            <a:r>
              <a:rPr lang="hu-HU" cap="none" dirty="0"/>
              <a:t> J </a:t>
            </a:r>
            <a:r>
              <a:rPr lang="hu-HU" cap="none" dirty="0" err="1"/>
              <a:t>jr</a:t>
            </a:r>
            <a:r>
              <a:rPr lang="hu-HU" cap="none" dirty="0"/>
              <a:t>., Hunter, M., Hare, T (2017a) </a:t>
            </a:r>
            <a:r>
              <a:rPr lang="hu-HU" b="1" cap="none" dirty="0" err="1"/>
              <a:t>Updated</a:t>
            </a:r>
            <a:r>
              <a:rPr lang="hu-HU" b="1" cap="none" dirty="0"/>
              <a:t> </a:t>
            </a:r>
            <a:r>
              <a:rPr lang="hu-HU" b="1" cap="none" dirty="0" err="1"/>
              <a:t>symbol</a:t>
            </a:r>
            <a:r>
              <a:rPr lang="hu-HU" b="1" cap="none" dirty="0"/>
              <a:t> </a:t>
            </a:r>
            <a:r>
              <a:rPr lang="hu-HU" b="1" cap="none" dirty="0" err="1"/>
              <a:t>catalogue</a:t>
            </a:r>
            <a:r>
              <a:rPr lang="hu-HU" b="1" cap="none" dirty="0"/>
              <a:t> </a:t>
            </a:r>
            <a:r>
              <a:rPr lang="hu-HU" b="1" cap="none" dirty="0" err="1"/>
              <a:t>for</a:t>
            </a:r>
            <a:r>
              <a:rPr lang="hu-HU" b="1" cap="none" dirty="0"/>
              <a:t> </a:t>
            </a:r>
            <a:r>
              <a:rPr lang="hu-HU" b="1" cap="none" dirty="0" err="1"/>
              <a:t>geologic</a:t>
            </a:r>
            <a:r>
              <a:rPr lang="hu-HU" b="1" cap="none" dirty="0"/>
              <a:t> and </a:t>
            </a:r>
            <a:r>
              <a:rPr lang="hu-HU" b="1" cap="none" dirty="0" err="1"/>
              <a:t>geomorphologic</a:t>
            </a:r>
            <a:r>
              <a:rPr lang="hu-HU" b="1" cap="none" dirty="0"/>
              <a:t> </a:t>
            </a:r>
            <a:r>
              <a:rPr lang="hu-HU" b="1" cap="none" dirty="0" err="1"/>
              <a:t>mapping</a:t>
            </a:r>
            <a:r>
              <a:rPr lang="hu-HU" b="1" cap="none" dirty="0"/>
              <a:t> in </a:t>
            </a:r>
            <a:r>
              <a:rPr lang="hu-HU" b="1" cap="none" dirty="0" err="1"/>
              <a:t>planetary</a:t>
            </a:r>
            <a:r>
              <a:rPr lang="hu-HU" b="1" cap="none" dirty="0"/>
              <a:t> </a:t>
            </a:r>
            <a:r>
              <a:rPr lang="hu-HU" b="1" cap="none" dirty="0" err="1"/>
              <a:t>sciences</a:t>
            </a:r>
            <a:r>
              <a:rPr lang="hu-HU" b="1" cap="none" dirty="0"/>
              <a:t>. </a:t>
            </a:r>
            <a:r>
              <a:rPr lang="hu-HU" cap="none" dirty="0"/>
              <a:t>19th EGU </a:t>
            </a:r>
            <a:r>
              <a:rPr lang="hu-HU" cap="none" dirty="0" err="1"/>
              <a:t>general</a:t>
            </a:r>
            <a:r>
              <a:rPr lang="hu-HU" cap="none" dirty="0"/>
              <a:t> assembly, EGU2017, </a:t>
            </a:r>
            <a:r>
              <a:rPr lang="hu-HU" cap="none" dirty="0" err="1"/>
              <a:t>proceedings</a:t>
            </a:r>
            <a:r>
              <a:rPr lang="hu-HU" cap="none" dirty="0"/>
              <a:t> </a:t>
            </a:r>
            <a:r>
              <a:rPr lang="hu-HU" cap="none" dirty="0" err="1"/>
              <a:t>from</a:t>
            </a:r>
            <a:r>
              <a:rPr lang="hu-HU" cap="none" dirty="0"/>
              <a:t> </a:t>
            </a:r>
            <a:r>
              <a:rPr lang="hu-HU" cap="none" dirty="0" err="1"/>
              <a:t>the</a:t>
            </a:r>
            <a:r>
              <a:rPr lang="hu-HU" cap="none" dirty="0"/>
              <a:t> </a:t>
            </a:r>
            <a:r>
              <a:rPr lang="hu-HU" cap="none" dirty="0" err="1"/>
              <a:t>conference</a:t>
            </a:r>
            <a:r>
              <a:rPr lang="hu-HU" cap="none" dirty="0"/>
              <a:t> </a:t>
            </a:r>
            <a:r>
              <a:rPr lang="hu-HU" cap="none" dirty="0" err="1"/>
              <a:t>held</a:t>
            </a:r>
            <a:r>
              <a:rPr lang="hu-HU" cap="none" dirty="0"/>
              <a:t> 23-28 </a:t>
            </a:r>
            <a:r>
              <a:rPr lang="hu-HU" cap="none" dirty="0" err="1"/>
              <a:t>april</a:t>
            </a:r>
            <a:r>
              <a:rPr lang="hu-HU" cap="none" dirty="0"/>
              <a:t>, 2017 in </a:t>
            </a:r>
            <a:r>
              <a:rPr lang="hu-HU" cap="none" dirty="0" err="1"/>
              <a:t>vienna</a:t>
            </a:r>
            <a:r>
              <a:rPr lang="hu-HU" cap="none" dirty="0"/>
              <a:t>, </a:t>
            </a:r>
            <a:r>
              <a:rPr lang="hu-HU" cap="none" dirty="0" err="1"/>
              <a:t>austria</a:t>
            </a:r>
            <a:r>
              <a:rPr lang="hu-HU" cap="none" dirty="0"/>
              <a:t>., P.16858</a:t>
            </a:r>
          </a:p>
          <a:p>
            <a:r>
              <a:rPr lang="hu-HU" cap="none" dirty="0" err="1"/>
              <a:t>Nass</a:t>
            </a:r>
            <a:r>
              <a:rPr lang="hu-HU" cap="none" dirty="0"/>
              <a:t> A., </a:t>
            </a:r>
            <a:r>
              <a:rPr lang="hu-HU" cap="none" dirty="0" err="1"/>
              <a:t>Fortezzo</a:t>
            </a:r>
            <a:r>
              <a:rPr lang="hu-HU" cap="none" dirty="0"/>
              <a:t>. C, </a:t>
            </a:r>
            <a:r>
              <a:rPr lang="hu-HU" cap="none" dirty="0" err="1"/>
              <a:t>Skinner</a:t>
            </a:r>
            <a:r>
              <a:rPr lang="hu-HU" cap="none" dirty="0"/>
              <a:t> J </a:t>
            </a:r>
            <a:r>
              <a:rPr lang="hu-HU" cap="none" dirty="0" err="1"/>
              <a:t>jr</a:t>
            </a:r>
            <a:r>
              <a:rPr lang="hu-HU" cap="none" dirty="0"/>
              <a:t>., Hunter, M., Hare, T (2017b) </a:t>
            </a:r>
            <a:r>
              <a:rPr lang="hu-HU" b="1" cap="none" dirty="0"/>
              <a:t>A </a:t>
            </a:r>
            <a:r>
              <a:rPr lang="hu-HU" b="1" cap="none" dirty="0" err="1"/>
              <a:t>review</a:t>
            </a:r>
            <a:r>
              <a:rPr lang="hu-HU" b="1" cap="none" dirty="0"/>
              <a:t> of </a:t>
            </a:r>
            <a:r>
              <a:rPr lang="hu-HU" b="1" cap="none" dirty="0" err="1"/>
              <a:t>cartographic</a:t>
            </a:r>
            <a:r>
              <a:rPr lang="hu-HU" b="1" cap="none" dirty="0"/>
              <a:t> </a:t>
            </a:r>
            <a:r>
              <a:rPr lang="hu-HU" b="1" cap="none" dirty="0" err="1"/>
              <a:t>symbol</a:t>
            </a:r>
            <a:r>
              <a:rPr lang="hu-HU" b="1" cap="none" dirty="0"/>
              <a:t> </a:t>
            </a:r>
            <a:r>
              <a:rPr lang="hu-HU" b="1" cap="none" dirty="0" err="1"/>
              <a:t>for</a:t>
            </a:r>
            <a:r>
              <a:rPr lang="hu-HU" b="1" cap="none" dirty="0"/>
              <a:t> </a:t>
            </a:r>
            <a:r>
              <a:rPr lang="hu-HU" b="1" cap="none" dirty="0" err="1"/>
              <a:t>geologic</a:t>
            </a:r>
            <a:r>
              <a:rPr lang="hu-HU" b="1" cap="none" dirty="0"/>
              <a:t> and </a:t>
            </a:r>
            <a:r>
              <a:rPr lang="hu-HU" b="1" cap="none" dirty="0" err="1"/>
              <a:t>geomorphologic</a:t>
            </a:r>
            <a:r>
              <a:rPr lang="hu-HU" b="1" cap="none" dirty="0"/>
              <a:t> </a:t>
            </a:r>
            <a:r>
              <a:rPr lang="hu-HU" b="1" cap="none" dirty="0" err="1"/>
              <a:t>maps</a:t>
            </a:r>
            <a:r>
              <a:rPr lang="hu-HU" b="1" cap="none" dirty="0"/>
              <a:t> in </a:t>
            </a:r>
            <a:r>
              <a:rPr lang="hu-HU" b="1" cap="none" dirty="0" err="1"/>
              <a:t>planetary</a:t>
            </a:r>
            <a:r>
              <a:rPr lang="hu-HU" b="1" cap="none" dirty="0"/>
              <a:t> </a:t>
            </a:r>
            <a:r>
              <a:rPr lang="hu-HU" b="1" cap="none" dirty="0" err="1"/>
              <a:t>science</a:t>
            </a:r>
            <a:r>
              <a:rPr lang="hu-HU" cap="none" dirty="0"/>
              <a:t>. EPSC </a:t>
            </a:r>
            <a:r>
              <a:rPr lang="hu-HU" cap="none" dirty="0" err="1"/>
              <a:t>abstracts</a:t>
            </a:r>
            <a:r>
              <a:rPr lang="hu-HU" cap="none" dirty="0"/>
              <a:t> </a:t>
            </a:r>
            <a:r>
              <a:rPr lang="hu-HU" cap="none" dirty="0" err="1"/>
              <a:t>vol</a:t>
            </a:r>
            <a:r>
              <a:rPr lang="hu-HU" cap="none" dirty="0"/>
              <a:t>. 11, epsc2017-627-1, 2017</a:t>
            </a:r>
          </a:p>
          <a:p>
            <a:r>
              <a:rPr lang="hu-HU" cap="none" dirty="0" err="1"/>
              <a:t>Hynek</a:t>
            </a:r>
            <a:r>
              <a:rPr lang="hu-HU" cap="none" dirty="0"/>
              <a:t>, B. M., M. Beach, and M. R. T. </a:t>
            </a:r>
            <a:r>
              <a:rPr lang="hu-HU" cap="none" dirty="0" err="1"/>
              <a:t>Hoke</a:t>
            </a:r>
            <a:r>
              <a:rPr lang="hu-HU" cap="none" dirty="0"/>
              <a:t> (2010</a:t>
            </a:r>
            <a:r>
              <a:rPr lang="hu-HU" b="1" cap="none" dirty="0"/>
              <a:t>), </a:t>
            </a:r>
            <a:r>
              <a:rPr lang="hu-HU" b="1" cap="none" dirty="0" err="1"/>
              <a:t>Updated</a:t>
            </a:r>
            <a:r>
              <a:rPr lang="hu-HU" b="1" cap="none" dirty="0"/>
              <a:t> </a:t>
            </a:r>
            <a:r>
              <a:rPr lang="hu-HU" b="1" cap="none" dirty="0" err="1"/>
              <a:t>global</a:t>
            </a:r>
            <a:r>
              <a:rPr lang="hu-HU" b="1" cap="none" dirty="0"/>
              <a:t> map of martian </a:t>
            </a:r>
            <a:r>
              <a:rPr lang="hu-HU" b="1" cap="none" dirty="0" err="1"/>
              <a:t>valley</a:t>
            </a:r>
            <a:r>
              <a:rPr lang="hu-HU" b="1" cap="none" dirty="0"/>
              <a:t> </a:t>
            </a:r>
            <a:r>
              <a:rPr lang="hu-HU" b="1" cap="none" dirty="0" err="1"/>
              <a:t>networks</a:t>
            </a:r>
            <a:r>
              <a:rPr lang="hu-HU" b="1" cap="none" dirty="0"/>
              <a:t> and </a:t>
            </a:r>
            <a:r>
              <a:rPr lang="hu-HU" b="1" cap="none" dirty="0" err="1"/>
              <a:t>implicationsfor</a:t>
            </a:r>
            <a:r>
              <a:rPr lang="hu-HU" b="1" cap="none" dirty="0"/>
              <a:t> </a:t>
            </a:r>
            <a:r>
              <a:rPr lang="hu-HU" b="1" cap="none" dirty="0" err="1"/>
              <a:t>climate</a:t>
            </a:r>
            <a:r>
              <a:rPr lang="hu-HU" b="1" cap="none" dirty="0"/>
              <a:t> and </a:t>
            </a:r>
            <a:r>
              <a:rPr lang="hu-HU" b="1" cap="none" dirty="0" err="1"/>
              <a:t>hydrologic</a:t>
            </a:r>
            <a:r>
              <a:rPr lang="hu-HU" b="1" cap="none" dirty="0"/>
              <a:t> </a:t>
            </a:r>
            <a:r>
              <a:rPr lang="hu-HU" b="1" cap="none" dirty="0" err="1"/>
              <a:t>processes</a:t>
            </a:r>
            <a:r>
              <a:rPr lang="hu-HU" b="1" cap="none" dirty="0"/>
              <a:t>, </a:t>
            </a:r>
            <a:r>
              <a:rPr lang="hu-HU" cap="none" dirty="0"/>
              <a:t>J. </a:t>
            </a:r>
            <a:r>
              <a:rPr lang="hu-HU" cap="none" dirty="0" err="1"/>
              <a:t>Geophys</a:t>
            </a:r>
            <a:r>
              <a:rPr lang="hu-HU" cap="none" dirty="0"/>
              <a:t>. </a:t>
            </a:r>
            <a:r>
              <a:rPr lang="hu-HU" cap="none" dirty="0" err="1"/>
              <a:t>Res</a:t>
            </a:r>
            <a:r>
              <a:rPr lang="hu-HU" cap="none" dirty="0"/>
              <a:t>., 115, E09008, doi:10.1029/2009je003548.</a:t>
            </a:r>
          </a:p>
        </p:txBody>
      </p:sp>
    </p:spTree>
    <p:extLst>
      <p:ext uri="{BB962C8B-B14F-4D97-AF65-F5344CB8AC3E}">
        <p14:creationId xmlns:p14="http://schemas.microsoft.com/office/powerpoint/2010/main" val="387829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CC22FE-0F51-47D0-B3AA-D62BBADE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Channels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Planetary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geologic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maps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(1)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685D45-805F-4590-94E4-B2E98FF63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71407" cy="3424107"/>
          </a:xfrm>
        </p:spPr>
        <p:txBody>
          <a:bodyPr>
            <a:noAutofit/>
          </a:bodyPr>
          <a:lstStyle/>
          <a:p>
            <a:r>
              <a:rPr lang="en-US" sz="2200" cap="none" dirty="0"/>
              <a:t>No standard: depends on map </a:t>
            </a:r>
            <a:r>
              <a:rPr lang="en-US" sz="2200" b="1" cap="none" dirty="0"/>
              <a:t>purpose</a:t>
            </a:r>
            <a:r>
              <a:rPr lang="en-US" sz="2200" cap="none" dirty="0"/>
              <a:t>, and map </a:t>
            </a:r>
            <a:r>
              <a:rPr lang="en-US" sz="2200" b="1" cap="none" dirty="0"/>
              <a:t>design. </a:t>
            </a:r>
            <a:endParaRPr lang="hu-HU" sz="2200" b="1" cap="none" dirty="0"/>
          </a:p>
          <a:p>
            <a:r>
              <a:rPr lang="hu-HU" sz="2200" cap="none" dirty="0" err="1"/>
              <a:t>What</a:t>
            </a:r>
            <a:r>
              <a:rPr lang="hu-HU" sz="2200" cap="none" dirty="0"/>
              <a:t> </a:t>
            </a:r>
            <a:r>
              <a:rPr lang="hu-HU" sz="2200" cap="none" dirty="0" err="1"/>
              <a:t>are</a:t>
            </a:r>
            <a:r>
              <a:rPr lang="hu-HU" sz="2200" cap="none" dirty="0"/>
              <a:t> </a:t>
            </a:r>
            <a:r>
              <a:rPr lang="hu-HU" sz="2200" cap="none" dirty="0" err="1"/>
              <a:t>the</a:t>
            </a:r>
            <a:r>
              <a:rPr lang="hu-HU" sz="2200" cap="none" dirty="0"/>
              <a:t> </a:t>
            </a:r>
            <a:r>
              <a:rPr lang="hu-HU" sz="2200" cap="none" dirty="0" err="1"/>
              <a:t>forms</a:t>
            </a:r>
            <a:r>
              <a:rPr lang="hu-HU" sz="2200" cap="none" dirty="0"/>
              <a:t> </a:t>
            </a:r>
            <a:r>
              <a:rPr lang="hu-HU" sz="2200" cap="none" dirty="0" err="1"/>
              <a:t>we</a:t>
            </a:r>
            <a:r>
              <a:rPr lang="hu-HU" sz="2200" cap="none" dirty="0"/>
              <a:t> </a:t>
            </a:r>
            <a:r>
              <a:rPr lang="hu-HU" sz="2200" cap="none" dirty="0" err="1"/>
              <a:t>label</a:t>
            </a:r>
            <a:r>
              <a:rPr lang="hu-HU" sz="2200" cap="none" dirty="0"/>
              <a:t> </a:t>
            </a:r>
            <a:r>
              <a:rPr lang="hu-HU" sz="2200" cap="none" dirty="0" err="1"/>
              <a:t>as</a:t>
            </a:r>
            <a:r>
              <a:rPr lang="hu-HU" sz="2200" cap="none" dirty="0"/>
              <a:t> “</a:t>
            </a:r>
            <a:r>
              <a:rPr lang="hu-HU" sz="2200" cap="none" dirty="0" err="1"/>
              <a:t>channels</a:t>
            </a:r>
            <a:r>
              <a:rPr lang="hu-HU" sz="2200" cap="none" dirty="0"/>
              <a:t>”? </a:t>
            </a:r>
          </a:p>
          <a:p>
            <a:r>
              <a:rPr lang="hu-HU" sz="2200" cap="none" dirty="0" err="1"/>
              <a:t>Should</a:t>
            </a:r>
            <a:r>
              <a:rPr lang="hu-HU" sz="2200" cap="none" dirty="0"/>
              <a:t> </a:t>
            </a:r>
            <a:r>
              <a:rPr lang="hu-HU" sz="2200" cap="none" dirty="0" err="1"/>
              <a:t>the</a:t>
            </a:r>
            <a:r>
              <a:rPr lang="hu-HU" sz="2200" cap="none" dirty="0"/>
              <a:t> </a:t>
            </a:r>
            <a:r>
              <a:rPr lang="hu-HU" sz="2200" cap="none" dirty="0" err="1"/>
              <a:t>symbol</a:t>
            </a:r>
            <a:r>
              <a:rPr lang="hu-HU" sz="2200" cap="none" dirty="0"/>
              <a:t> </a:t>
            </a:r>
            <a:r>
              <a:rPr lang="hu-HU" sz="2200" cap="none" dirty="0" err="1"/>
              <a:t>imply</a:t>
            </a:r>
            <a:r>
              <a:rPr lang="hu-HU" sz="2200" cap="none" dirty="0"/>
              <a:t>… </a:t>
            </a:r>
            <a:r>
              <a:rPr lang="hu-HU" sz="2200" cap="none" dirty="0" err="1"/>
              <a:t>dry</a:t>
            </a:r>
            <a:r>
              <a:rPr lang="hu-HU" sz="2200" cap="none" dirty="0"/>
              <a:t> </a:t>
            </a:r>
            <a:r>
              <a:rPr lang="hu-HU" sz="2200" cap="none" dirty="0" err="1"/>
              <a:t>channel</a:t>
            </a:r>
            <a:r>
              <a:rPr lang="hu-HU" sz="2200" cap="none" dirty="0"/>
              <a:t> / </a:t>
            </a:r>
            <a:r>
              <a:rPr lang="hu-HU" sz="2200" cap="none" dirty="0" err="1"/>
              <a:t>ephemeral</a:t>
            </a:r>
            <a:r>
              <a:rPr lang="hu-HU" sz="2200" cap="none" dirty="0"/>
              <a:t> </a:t>
            </a:r>
            <a:r>
              <a:rPr lang="hu-HU" sz="2200" cap="none" dirty="0" err="1"/>
              <a:t>channel</a:t>
            </a:r>
            <a:r>
              <a:rPr lang="hu-HU" sz="2200" cap="none" dirty="0"/>
              <a:t> /</a:t>
            </a:r>
            <a:r>
              <a:rPr lang="hu-HU" sz="2200" cap="none" dirty="0" err="1"/>
              <a:t>paleochannel</a:t>
            </a:r>
            <a:r>
              <a:rPr lang="hu-HU" sz="2200" cap="none" dirty="0"/>
              <a:t> / </a:t>
            </a:r>
            <a:r>
              <a:rPr lang="hu-HU" sz="2200" cap="none" dirty="0" err="1"/>
              <a:t>active</a:t>
            </a:r>
            <a:r>
              <a:rPr lang="hu-HU" sz="2200" cap="none" dirty="0"/>
              <a:t> </a:t>
            </a:r>
            <a:r>
              <a:rPr lang="hu-HU" sz="2200" cap="none" dirty="0" err="1"/>
              <a:t>channel</a:t>
            </a:r>
            <a:r>
              <a:rPr lang="hu-HU" sz="2200" cap="none" dirty="0"/>
              <a:t> (</a:t>
            </a:r>
            <a:r>
              <a:rPr lang="hu-HU" sz="2200" cap="none" dirty="0" err="1"/>
              <a:t>during</a:t>
            </a:r>
            <a:r>
              <a:rPr lang="hu-HU" sz="2200" cap="none" dirty="0"/>
              <a:t> a </a:t>
            </a:r>
            <a:r>
              <a:rPr lang="hu-HU" sz="2200" cap="none" dirty="0" err="1"/>
              <a:t>geologic</a:t>
            </a:r>
            <a:r>
              <a:rPr lang="hu-HU" sz="2200" cap="none" dirty="0"/>
              <a:t> </a:t>
            </a:r>
            <a:r>
              <a:rPr lang="hu-HU" sz="2200" cap="none" dirty="0" err="1"/>
              <a:t>era</a:t>
            </a:r>
            <a:r>
              <a:rPr lang="hu-HU" sz="2200" cap="none" dirty="0"/>
              <a:t>) / a </a:t>
            </a:r>
            <a:r>
              <a:rPr lang="hu-HU" sz="2200" cap="none" dirty="0" err="1"/>
              <a:t>valley</a:t>
            </a:r>
            <a:r>
              <a:rPr lang="hu-HU" sz="2200" cap="none" dirty="0"/>
              <a:t> / </a:t>
            </a:r>
            <a:r>
              <a:rPr lang="hu-HU" sz="2200" cap="none" dirty="0" err="1"/>
              <a:t>arroyo</a:t>
            </a:r>
            <a:r>
              <a:rPr lang="hu-HU" sz="2200" cap="none" dirty="0"/>
              <a:t>/</a:t>
            </a:r>
            <a:r>
              <a:rPr lang="hu-HU" sz="2200" cap="none" dirty="0" err="1"/>
              <a:t>wadi</a:t>
            </a:r>
            <a:r>
              <a:rPr lang="hu-HU" sz="2200" cap="none" dirty="0"/>
              <a:t>-like </a:t>
            </a:r>
            <a:r>
              <a:rPr lang="hu-HU" sz="2200" cap="none" dirty="0" err="1"/>
              <a:t>form</a:t>
            </a:r>
            <a:r>
              <a:rPr lang="hu-HU" sz="2200" cap="none" dirty="0"/>
              <a:t> </a:t>
            </a:r>
          </a:p>
          <a:p>
            <a:r>
              <a:rPr lang="hu-HU" sz="2200" cap="none" dirty="0" err="1"/>
              <a:t>How</a:t>
            </a:r>
            <a:r>
              <a:rPr lang="hu-HU" sz="2200" cap="none" dirty="0"/>
              <a:t> </a:t>
            </a:r>
            <a:r>
              <a:rPr lang="hu-HU" sz="2200" cap="none" dirty="0" err="1"/>
              <a:t>fluvial</a:t>
            </a:r>
            <a:r>
              <a:rPr lang="hu-HU" sz="2200" cap="none" dirty="0"/>
              <a:t>, outflow and </a:t>
            </a:r>
            <a:r>
              <a:rPr lang="hu-HU" sz="2200" cap="none" dirty="0" err="1"/>
              <a:t>lava</a:t>
            </a:r>
            <a:r>
              <a:rPr lang="hu-HU" sz="2200" cap="none" dirty="0"/>
              <a:t> (</a:t>
            </a:r>
            <a:r>
              <a:rPr lang="hu-HU" sz="2200" cap="none" dirty="0" err="1"/>
              <a:t>or</a:t>
            </a:r>
            <a:r>
              <a:rPr lang="hu-HU" sz="2200" cap="none" dirty="0"/>
              <a:t> </a:t>
            </a:r>
            <a:r>
              <a:rPr lang="hu-HU" sz="2200" cap="none" dirty="0" err="1"/>
              <a:t>other</a:t>
            </a:r>
            <a:r>
              <a:rPr lang="hu-HU" sz="2200" cap="none" dirty="0"/>
              <a:t>) </a:t>
            </a:r>
            <a:r>
              <a:rPr lang="hu-HU" sz="2200" cap="none" dirty="0" err="1"/>
              <a:t>channels</a:t>
            </a:r>
            <a:r>
              <a:rPr lang="hu-HU" sz="2200" cap="none" dirty="0"/>
              <a:t> </a:t>
            </a:r>
            <a:r>
              <a:rPr lang="hu-HU" sz="2200" cap="none" dirty="0" err="1"/>
              <a:t>should</a:t>
            </a:r>
            <a:r>
              <a:rPr lang="hu-HU" sz="2200" cap="none" dirty="0"/>
              <a:t> </a:t>
            </a:r>
            <a:r>
              <a:rPr lang="hu-HU" sz="2200" cap="none" dirty="0" err="1"/>
              <a:t>or</a:t>
            </a:r>
            <a:r>
              <a:rPr lang="hu-HU" sz="2200" cap="none" dirty="0"/>
              <a:t> </a:t>
            </a:r>
            <a:r>
              <a:rPr lang="hu-HU" sz="2200" cap="none" dirty="0" err="1"/>
              <a:t>should</a:t>
            </a:r>
            <a:r>
              <a:rPr lang="hu-HU" sz="2200" cap="none" dirty="0"/>
              <a:t> </a:t>
            </a:r>
            <a:r>
              <a:rPr lang="hu-HU" sz="2200" cap="none" dirty="0" err="1"/>
              <a:t>not</a:t>
            </a:r>
            <a:r>
              <a:rPr lang="hu-HU" sz="2200" cap="none" dirty="0"/>
              <a:t> be </a:t>
            </a:r>
            <a:r>
              <a:rPr lang="hu-HU" sz="2200" cap="none" dirty="0" err="1"/>
              <a:t>differentiated</a:t>
            </a:r>
            <a:r>
              <a:rPr lang="hu-HU" sz="2200" cap="none" dirty="0"/>
              <a:t> </a:t>
            </a:r>
            <a:r>
              <a:rPr lang="hu-HU" sz="2200" cap="none" dirty="0" err="1"/>
              <a:t>on</a:t>
            </a:r>
            <a:r>
              <a:rPr lang="hu-HU" sz="2200" cap="none" dirty="0"/>
              <a:t> a map / </a:t>
            </a:r>
            <a:r>
              <a:rPr lang="hu-HU" sz="2200" cap="none" dirty="0" err="1"/>
              <a:t>if</a:t>
            </a:r>
            <a:r>
              <a:rPr lang="hu-HU" sz="2200" cap="none" dirty="0"/>
              <a:t> </a:t>
            </a:r>
            <a:r>
              <a:rPr lang="hu-HU" sz="2200" cap="none" dirty="0" err="1"/>
              <a:t>they</a:t>
            </a:r>
            <a:r>
              <a:rPr lang="hu-HU" sz="2200" cap="none" dirty="0"/>
              <a:t> </a:t>
            </a:r>
            <a:r>
              <a:rPr lang="hu-HU" sz="2200" cap="none" dirty="0" err="1"/>
              <a:t>can</a:t>
            </a:r>
            <a:r>
              <a:rPr lang="hu-HU" sz="2200" cap="none" dirty="0"/>
              <a:t> be </a:t>
            </a:r>
            <a:r>
              <a:rPr lang="hu-HU" sz="2200" cap="none" dirty="0" err="1"/>
              <a:t>differentiated</a:t>
            </a:r>
            <a:r>
              <a:rPr lang="hu-HU" sz="2200" cap="none" dirty="0"/>
              <a:t> in </a:t>
            </a:r>
            <a:r>
              <a:rPr lang="hu-HU" sz="2200" cap="none" dirty="0" err="1"/>
              <a:t>the</a:t>
            </a:r>
            <a:r>
              <a:rPr lang="hu-HU" sz="2200" cap="none" dirty="0"/>
              <a:t> </a:t>
            </a:r>
            <a:r>
              <a:rPr lang="hu-HU" sz="2200" cap="none" dirty="0" err="1"/>
              <a:t>study</a:t>
            </a:r>
            <a:r>
              <a:rPr lang="hu-HU" sz="2200" cap="non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821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CDA62-4309-49B4-AA0D-C2E3137D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6273FE-96D8-443F-9190-3629CD0306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815376"/>
            <a:ext cx="10363826" cy="3424107"/>
          </a:xfrm>
        </p:spPr>
        <p:txBody>
          <a:bodyPr>
            <a:normAutofit/>
          </a:bodyPr>
          <a:lstStyle/>
          <a:p>
            <a:r>
              <a:rPr lang="en-US" sz="1800" cap="none" dirty="0">
                <a:latin typeface="+mj-lt"/>
              </a:rPr>
              <a:t>All details from geologic maps are from USGS publications.</a:t>
            </a:r>
          </a:p>
          <a:p>
            <a:r>
              <a:rPr lang="en-US" sz="1800" cap="none" dirty="0">
                <a:latin typeface="+mj-lt"/>
              </a:rPr>
              <a:t>USGS-authored or produced data and information are considered to be in the U.S. </a:t>
            </a:r>
            <a:r>
              <a:rPr lang="en-US" sz="1800" u="sng" cap="none" dirty="0">
                <a:latin typeface="+mj-lt"/>
                <a:hlinkClick r:id="rId2"/>
              </a:rPr>
              <a:t>Public domain</a:t>
            </a:r>
            <a:r>
              <a:rPr lang="en-US" sz="1800" cap="none" dirty="0">
                <a:latin typeface="+mj-lt"/>
              </a:rPr>
              <a:t>. </a:t>
            </a:r>
          </a:p>
          <a:p>
            <a:r>
              <a:rPr lang="en-US" sz="1800" u="sng" cap="none" dirty="0">
                <a:solidFill>
                  <a:srgbClr val="005389"/>
                </a:solidFill>
                <a:hlinkClick r:id="rId3"/>
              </a:rPr>
              <a:t>Creative commons attribution 4.0 international license</a:t>
            </a:r>
            <a:r>
              <a:rPr lang="en-US" sz="1800" cap="none" dirty="0"/>
              <a:t> (CC BY 4.0)</a:t>
            </a:r>
            <a:endParaRPr lang="en-US" sz="1800" cap="none" dirty="0">
              <a:latin typeface="+mj-lt"/>
            </a:endParaRPr>
          </a:p>
          <a:p>
            <a:pPr lvl="1"/>
            <a:r>
              <a:rPr lang="hu-HU" sz="1600" b="1" dirty="0" err="1">
                <a:latin typeface="+mj-lt"/>
              </a:rPr>
              <a:t>You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are</a:t>
            </a:r>
            <a:r>
              <a:rPr lang="hu-HU" sz="1600" b="1" dirty="0">
                <a:latin typeface="+mj-lt"/>
              </a:rPr>
              <a:t> free </a:t>
            </a:r>
            <a:r>
              <a:rPr lang="hu-HU" sz="1600" b="1" dirty="0" err="1">
                <a:latin typeface="+mj-lt"/>
              </a:rPr>
              <a:t>to</a:t>
            </a:r>
            <a:r>
              <a:rPr lang="hu-HU" sz="1600" b="1" dirty="0">
                <a:latin typeface="+mj-lt"/>
              </a:rPr>
              <a:t>:</a:t>
            </a:r>
          </a:p>
          <a:p>
            <a:pPr lvl="1"/>
            <a:r>
              <a:rPr lang="en-US" sz="1600" b="1" dirty="0">
                <a:latin typeface="+mj-lt"/>
              </a:rPr>
              <a:t>Share</a:t>
            </a:r>
            <a:r>
              <a:rPr lang="en-US" sz="1600" dirty="0">
                <a:latin typeface="+mj-lt"/>
              </a:rPr>
              <a:t> — copy and redistribute the material in any medium or format</a:t>
            </a:r>
          </a:p>
          <a:p>
            <a:pPr lvl="1"/>
            <a:r>
              <a:rPr lang="en-US" sz="1600" b="1" dirty="0">
                <a:latin typeface="+mj-lt"/>
              </a:rPr>
              <a:t>Adapt</a:t>
            </a:r>
            <a:r>
              <a:rPr lang="en-US" sz="1600" dirty="0">
                <a:latin typeface="+mj-lt"/>
              </a:rPr>
              <a:t> — remix, transform, and build upon the material</a:t>
            </a:r>
          </a:p>
          <a:p>
            <a:pPr lvl="1"/>
            <a:r>
              <a:rPr lang="en-US" sz="1600" dirty="0">
                <a:latin typeface="+mj-lt"/>
              </a:rPr>
              <a:t>for any purpose, even commercially.</a:t>
            </a:r>
            <a:endParaRPr lang="hu-HU" sz="18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4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312AD4-D37F-45A7-9663-A10D29E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Channels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Planetary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geologic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75000"/>
                  </a:schemeClr>
                </a:solidFill>
              </a:rPr>
              <a:t>maps</a:t>
            </a:r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 (2)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8DB455-9A5A-4F3C-83BC-B073514F3D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818366"/>
          </a:xfrm>
        </p:spPr>
        <p:txBody>
          <a:bodyPr>
            <a:noAutofit/>
          </a:bodyPr>
          <a:lstStyle/>
          <a:p>
            <a:r>
              <a:rPr lang="hu-HU" cap="none" dirty="0" err="1"/>
              <a:t>How</a:t>
            </a:r>
            <a:r>
              <a:rPr lang="hu-HU" cap="none" dirty="0"/>
              <a:t> and </a:t>
            </a:r>
            <a:r>
              <a:rPr lang="hu-HU" cap="none" dirty="0" err="1"/>
              <a:t>where</a:t>
            </a:r>
            <a:r>
              <a:rPr lang="hu-HU" cap="none" dirty="0"/>
              <a:t> a </a:t>
            </a:r>
            <a:r>
              <a:rPr lang="hu-HU" cap="none" dirty="0" err="1"/>
              <a:t>channel</a:t>
            </a:r>
            <a:r>
              <a:rPr lang="hu-HU" cap="none" dirty="0"/>
              <a:t> </a:t>
            </a:r>
            <a:r>
              <a:rPr lang="hu-HU" cap="none" dirty="0" err="1"/>
              <a:t>symbol</a:t>
            </a:r>
            <a:r>
              <a:rPr lang="hu-HU" cap="none" dirty="0"/>
              <a:t> </a:t>
            </a:r>
            <a:r>
              <a:rPr lang="hu-HU" cap="none" dirty="0" err="1"/>
              <a:t>should</a:t>
            </a:r>
            <a:r>
              <a:rPr lang="hu-HU" cap="none" dirty="0"/>
              <a:t> </a:t>
            </a:r>
            <a:r>
              <a:rPr lang="hu-HU" cap="none" dirty="0" err="1"/>
              <a:t>transform</a:t>
            </a:r>
            <a:r>
              <a:rPr lang="hu-HU" cap="none" dirty="0"/>
              <a:t> </a:t>
            </a:r>
            <a:r>
              <a:rPr lang="hu-HU" cap="none" dirty="0" err="1"/>
              <a:t>into</a:t>
            </a:r>
            <a:r>
              <a:rPr lang="hu-HU" cap="none" dirty="0"/>
              <a:t> a </a:t>
            </a:r>
            <a:r>
              <a:rPr lang="hu-HU" cap="none" dirty="0" err="1"/>
              <a:t>polygonal</a:t>
            </a:r>
            <a:r>
              <a:rPr lang="hu-HU" cap="none" dirty="0"/>
              <a:t> unit </a:t>
            </a:r>
            <a:r>
              <a:rPr lang="hu-HU" cap="none" dirty="0" err="1"/>
              <a:t>symbol</a:t>
            </a:r>
            <a:r>
              <a:rPr lang="hu-HU" cap="none" dirty="0"/>
              <a:t>?</a:t>
            </a:r>
          </a:p>
          <a:p>
            <a:r>
              <a:rPr lang="hu-HU" cap="none" dirty="0" err="1"/>
              <a:t>How</a:t>
            </a:r>
            <a:r>
              <a:rPr lang="hu-HU" cap="none" dirty="0"/>
              <a:t> </a:t>
            </a:r>
            <a:r>
              <a:rPr lang="hu-HU" cap="none" dirty="0" err="1"/>
              <a:t>channel</a:t>
            </a:r>
            <a:r>
              <a:rPr lang="hu-HU" cap="none" dirty="0"/>
              <a:t> </a:t>
            </a:r>
            <a:r>
              <a:rPr lang="hu-HU" cap="none" dirty="0" err="1"/>
              <a:t>networks</a:t>
            </a:r>
            <a:r>
              <a:rPr lang="hu-HU" cap="none" dirty="0"/>
              <a:t> </a:t>
            </a:r>
            <a:r>
              <a:rPr lang="hu-HU" cap="none" dirty="0" err="1"/>
              <a:t>can</a:t>
            </a:r>
            <a:r>
              <a:rPr lang="hu-HU" cap="none" dirty="0"/>
              <a:t> be </a:t>
            </a:r>
            <a:r>
              <a:rPr lang="hu-HU" cap="none" dirty="0" err="1"/>
              <a:t>mapped</a:t>
            </a:r>
            <a:r>
              <a:rPr lang="hu-HU" cap="none" dirty="0"/>
              <a:t> / </a:t>
            </a:r>
            <a:r>
              <a:rPr lang="hu-HU" cap="none" dirty="0" err="1"/>
              <a:t>measured</a:t>
            </a:r>
            <a:r>
              <a:rPr lang="hu-HU" cap="none" dirty="0"/>
              <a:t> in a map </a:t>
            </a:r>
            <a:r>
              <a:rPr lang="hu-HU" cap="none" dirty="0" err="1"/>
              <a:t>where</a:t>
            </a:r>
            <a:r>
              <a:rPr lang="hu-HU" cap="none" dirty="0"/>
              <a:t> </a:t>
            </a:r>
            <a:r>
              <a:rPr lang="hu-HU" cap="none" dirty="0" err="1"/>
              <a:t>larger</a:t>
            </a:r>
            <a:r>
              <a:rPr lang="hu-HU" cap="none" dirty="0"/>
              <a:t> </a:t>
            </a:r>
            <a:r>
              <a:rPr lang="hu-HU" cap="none" dirty="0" err="1"/>
              <a:t>channels</a:t>
            </a:r>
            <a:r>
              <a:rPr lang="hu-HU" cap="none" dirty="0"/>
              <a:t> </a:t>
            </a:r>
            <a:r>
              <a:rPr lang="hu-HU" cap="none" dirty="0" err="1"/>
              <a:t>are</a:t>
            </a:r>
            <a:r>
              <a:rPr lang="hu-HU" cap="none" dirty="0"/>
              <a:t> </a:t>
            </a:r>
            <a:r>
              <a:rPr lang="hu-HU" cap="none" dirty="0" err="1"/>
              <a:t>shown</a:t>
            </a:r>
            <a:r>
              <a:rPr lang="hu-HU" cap="none" dirty="0"/>
              <a:t> </a:t>
            </a:r>
            <a:r>
              <a:rPr lang="hu-HU" cap="none" dirty="0" err="1"/>
              <a:t>as</a:t>
            </a:r>
            <a:r>
              <a:rPr lang="hu-HU" cap="none" dirty="0"/>
              <a:t> </a:t>
            </a:r>
            <a:r>
              <a:rPr lang="hu-HU" cap="none" dirty="0" err="1"/>
              <a:t>units</a:t>
            </a:r>
            <a:r>
              <a:rPr lang="hu-HU" cap="none" dirty="0"/>
              <a:t>, </a:t>
            </a:r>
            <a:r>
              <a:rPr lang="hu-HU" cap="none" dirty="0" err="1"/>
              <a:t>but</a:t>
            </a:r>
            <a:r>
              <a:rPr lang="hu-HU" cap="none" dirty="0"/>
              <a:t> </a:t>
            </a:r>
            <a:r>
              <a:rPr lang="hu-HU" cap="none" dirty="0" err="1"/>
              <a:t>smaller</a:t>
            </a:r>
            <a:r>
              <a:rPr lang="hu-HU" cap="none" dirty="0"/>
              <a:t> </a:t>
            </a:r>
            <a:r>
              <a:rPr lang="hu-HU" cap="none" dirty="0" err="1"/>
              <a:t>ones</a:t>
            </a:r>
            <a:r>
              <a:rPr lang="hu-HU" cap="none" dirty="0"/>
              <a:t> (“</a:t>
            </a:r>
            <a:r>
              <a:rPr lang="en-US" cap="none" dirty="0"/>
              <a:t>narrow channels</a:t>
            </a:r>
            <a:r>
              <a:rPr lang="hu-HU" cap="none" dirty="0"/>
              <a:t>”,</a:t>
            </a:r>
            <a:r>
              <a:rPr lang="en-US" cap="none" dirty="0"/>
              <a:t> </a:t>
            </a:r>
            <a:r>
              <a:rPr lang="hu-HU" cap="none" dirty="0"/>
              <a:t>“</a:t>
            </a:r>
            <a:r>
              <a:rPr lang="en-US" cap="none" dirty="0"/>
              <a:t>small distributary channels</a:t>
            </a:r>
            <a:r>
              <a:rPr lang="hu-HU" cap="none" dirty="0"/>
              <a:t>”</a:t>
            </a:r>
            <a:r>
              <a:rPr lang="en-US" cap="none" dirty="0"/>
              <a:t> or </a:t>
            </a:r>
            <a:r>
              <a:rPr lang="hu-HU" cap="none" dirty="0"/>
              <a:t>“</a:t>
            </a:r>
            <a:r>
              <a:rPr lang="en-US" cap="none" dirty="0"/>
              <a:t>small valleys</a:t>
            </a:r>
            <a:r>
              <a:rPr lang="hu-HU" cap="none" dirty="0"/>
              <a:t>”) </a:t>
            </a:r>
            <a:r>
              <a:rPr lang="hu-HU" cap="none" dirty="0" err="1"/>
              <a:t>as</a:t>
            </a:r>
            <a:r>
              <a:rPr lang="hu-HU" cap="none" dirty="0"/>
              <a:t> </a:t>
            </a:r>
            <a:r>
              <a:rPr lang="hu-HU" cap="none" dirty="0" err="1"/>
              <a:t>lines</a:t>
            </a:r>
            <a:r>
              <a:rPr lang="hu-HU" cap="none" dirty="0"/>
              <a:t>?</a:t>
            </a:r>
          </a:p>
          <a:p>
            <a:r>
              <a:rPr lang="en-US" cap="none" dirty="0"/>
              <a:t>Separate drainage line map may</a:t>
            </a:r>
            <a:r>
              <a:rPr lang="hu-HU" cap="none" dirty="0"/>
              <a:t>/</a:t>
            </a:r>
            <a:r>
              <a:rPr lang="en-US" cap="none" dirty="0"/>
              <a:t> accompany a geologic units map</a:t>
            </a:r>
            <a:r>
              <a:rPr lang="hu-HU" cap="none" dirty="0"/>
              <a:t> (?)</a:t>
            </a:r>
          </a:p>
          <a:p>
            <a:r>
              <a:rPr lang="hu-HU" cap="none" dirty="0" err="1"/>
              <a:t>Interior</a:t>
            </a:r>
            <a:r>
              <a:rPr lang="hu-HU" cap="none" dirty="0"/>
              <a:t> </a:t>
            </a:r>
            <a:r>
              <a:rPr lang="hu-HU" cap="none" dirty="0" err="1"/>
              <a:t>channels</a:t>
            </a:r>
            <a:r>
              <a:rPr lang="hu-HU" cap="none" dirty="0"/>
              <a:t>?</a:t>
            </a:r>
          </a:p>
          <a:p>
            <a:r>
              <a:rPr lang="hu-HU" cap="none" dirty="0" err="1"/>
              <a:t>Depiction</a:t>
            </a:r>
            <a:r>
              <a:rPr lang="hu-HU" cap="none" dirty="0"/>
              <a:t> of </a:t>
            </a:r>
            <a:r>
              <a:rPr lang="hu-HU" cap="none" dirty="0" err="1"/>
              <a:t>all</a:t>
            </a:r>
            <a:r>
              <a:rPr lang="hu-HU" cap="none" dirty="0"/>
              <a:t> Mars </a:t>
            </a:r>
            <a:r>
              <a:rPr lang="hu-HU" cap="none" dirty="0" err="1"/>
              <a:t>channels</a:t>
            </a:r>
            <a:r>
              <a:rPr lang="hu-HU" cap="none" dirty="0"/>
              <a:t> </a:t>
            </a:r>
            <a:r>
              <a:rPr lang="hu-HU" cap="none" dirty="0" err="1"/>
              <a:t>on</a:t>
            </a:r>
            <a:r>
              <a:rPr lang="hu-HU" cap="none" dirty="0"/>
              <a:t> a </a:t>
            </a:r>
            <a:r>
              <a:rPr lang="hu-HU" cap="none" dirty="0" err="1"/>
              <a:t>global</a:t>
            </a:r>
            <a:r>
              <a:rPr lang="hu-HU" cap="none" dirty="0"/>
              <a:t> map is </a:t>
            </a:r>
            <a:r>
              <a:rPr lang="hu-HU" cap="none" dirty="0" err="1"/>
              <a:t>difficult</a:t>
            </a:r>
            <a:r>
              <a:rPr lang="hu-HU" cap="none" dirty="0"/>
              <a:t>: </a:t>
            </a:r>
            <a:r>
              <a:rPr lang="hu-HU" cap="none" dirty="0" err="1"/>
              <a:t>how</a:t>
            </a:r>
            <a:r>
              <a:rPr lang="hu-HU" cap="none" dirty="0"/>
              <a:t> </a:t>
            </a:r>
            <a:r>
              <a:rPr lang="hu-HU" cap="none" dirty="0" err="1"/>
              <a:t>to</a:t>
            </a:r>
            <a:r>
              <a:rPr lang="hu-HU" cap="none" dirty="0"/>
              <a:t> </a:t>
            </a:r>
            <a:r>
              <a:rPr lang="hu-HU" cap="none" dirty="0" err="1"/>
              <a:t>generalize</a:t>
            </a:r>
            <a:r>
              <a:rPr lang="hu-HU" cap="none" dirty="0"/>
              <a:t>/</a:t>
            </a:r>
            <a:r>
              <a:rPr lang="hu-HU" cap="none" dirty="0" err="1"/>
              <a:t>simplify</a:t>
            </a:r>
            <a:r>
              <a:rPr lang="hu-HU" cap="none" dirty="0"/>
              <a:t>?</a:t>
            </a:r>
          </a:p>
          <a:p>
            <a:r>
              <a:rPr lang="hu-HU" cap="none" dirty="0"/>
              <a:t>No Venus </a:t>
            </a:r>
            <a:r>
              <a:rPr lang="hu-HU" cap="none" dirty="0" err="1"/>
              <a:t>channel</a:t>
            </a:r>
            <a:r>
              <a:rPr lang="hu-HU" cap="none" dirty="0"/>
              <a:t> map </a:t>
            </a:r>
            <a:r>
              <a:rPr lang="hu-HU" cap="none" dirty="0" err="1"/>
              <a:t>or</a:t>
            </a:r>
            <a:r>
              <a:rPr lang="hu-HU" cap="none" dirty="0"/>
              <a:t> </a:t>
            </a:r>
            <a:r>
              <a:rPr lang="hu-HU" cap="none" dirty="0" err="1"/>
              <a:t>database</a:t>
            </a:r>
            <a:r>
              <a:rPr lang="hu-HU" cap="none" dirty="0"/>
              <a:t> </a:t>
            </a:r>
            <a:r>
              <a:rPr lang="hu-HU" cap="none" dirty="0" err="1"/>
              <a:t>exists</a:t>
            </a:r>
            <a:endParaRPr lang="en-US" cap="none" dirty="0"/>
          </a:p>
          <a:p>
            <a:r>
              <a:rPr lang="en-US" cap="none" dirty="0"/>
              <a:t>It is not clear how to mark channels within channel belts and cross-bar (</a:t>
            </a:r>
            <a:r>
              <a:rPr lang="en-US" cap="none" dirty="0" err="1"/>
              <a:t>islandtop</a:t>
            </a:r>
            <a:r>
              <a:rPr lang="en-US" cap="none" dirty="0"/>
              <a:t>) channels </a:t>
            </a:r>
            <a:endParaRPr lang="hu-HU" cap="none" dirty="0"/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316782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279869-E0B5-4B9B-B5DD-6BAC7434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1E1734-6BF8-476F-8840-62C9FD9A0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7E9AC44-173E-469F-881C-8B29234E5C98}"/>
              </a:ext>
            </a:extLst>
          </p:cNvPr>
          <p:cNvSpPr/>
          <p:nvPr/>
        </p:nvSpPr>
        <p:spPr>
          <a:xfrm>
            <a:off x="187842" y="420470"/>
            <a:ext cx="689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FGDC Digital Cartographic Standard for Geologic Map Symbolization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DFC23B6-7FCF-47EE-B715-69A100D6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2" t="50000" r="35291" b="13953"/>
          <a:stretch/>
        </p:blipFill>
        <p:spPr>
          <a:xfrm>
            <a:off x="0" y="1416605"/>
            <a:ext cx="5245138" cy="1736653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887C2812-377F-4B75-B559-F99B2D7FFEBD}"/>
              </a:ext>
            </a:extLst>
          </p:cNvPr>
          <p:cNvSpPr/>
          <p:nvPr/>
        </p:nvSpPr>
        <p:spPr>
          <a:xfrm>
            <a:off x="5825064" y="984449"/>
            <a:ext cx="521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EARTH</a:t>
            </a:r>
          </a:p>
          <a:p>
            <a:r>
              <a:rPr lang="en-US" dirty="0"/>
              <a:t>30—TOPOGRAPHIC AND HYDROGRAPHIC FEATURES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52D9D72-4F55-422D-8DD2-4BA6B6A24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1" t="52190" r="35989" b="6651"/>
          <a:stretch/>
        </p:blipFill>
        <p:spPr>
          <a:xfrm>
            <a:off x="5825064" y="1649668"/>
            <a:ext cx="5752214" cy="2697224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4583C3ED-D4AA-4D95-AB73-4BCC8ABDF8A1}"/>
              </a:ext>
            </a:extLst>
          </p:cNvPr>
          <p:cNvSpPr/>
          <p:nvPr/>
        </p:nvSpPr>
        <p:spPr>
          <a:xfrm>
            <a:off x="187842" y="960068"/>
            <a:ext cx="378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25—PLANETARY GEOLOGY FEATURES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58B334F-1F20-4804-8F2B-0352FF718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70" t="45792" r="43750" b="26230"/>
          <a:stretch/>
        </p:blipFill>
        <p:spPr>
          <a:xfrm>
            <a:off x="5825064" y="4406071"/>
            <a:ext cx="4837814" cy="1833412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A6BA4F9F-1AB1-4E6A-BDA3-78348DAC9884}"/>
              </a:ext>
            </a:extLst>
          </p:cNvPr>
          <p:cNvSpPr txBox="1"/>
          <p:nvPr/>
        </p:nvSpPr>
        <p:spPr>
          <a:xfrm>
            <a:off x="425426" y="3321605"/>
            <a:ext cx="355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Note</a:t>
            </a:r>
            <a:r>
              <a:rPr lang="hu-HU" dirty="0"/>
              <a:t>: “</a:t>
            </a:r>
            <a:r>
              <a:rPr lang="hu-HU" dirty="0" err="1"/>
              <a:t>canali</a:t>
            </a:r>
            <a:r>
              <a:rPr lang="hu-HU" dirty="0"/>
              <a:t>” is a </a:t>
            </a:r>
            <a:r>
              <a:rPr lang="hu-HU" dirty="0" err="1"/>
              <a:t>term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lava</a:t>
            </a:r>
            <a:r>
              <a:rPr lang="hu-HU" dirty="0"/>
              <a:t> </a:t>
            </a:r>
            <a:r>
              <a:rPr lang="hu-HU" dirty="0" err="1"/>
              <a:t>channels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Venus</a:t>
            </a:r>
          </a:p>
        </p:txBody>
      </p:sp>
    </p:spTree>
    <p:extLst>
      <p:ext uri="{BB962C8B-B14F-4D97-AF65-F5344CB8AC3E}">
        <p14:creationId xmlns:p14="http://schemas.microsoft.com/office/powerpoint/2010/main" val="39409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0C2123-DF86-4C21-9E14-E6FE14DE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Examples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5E86C3-D85F-4F5D-9E23-BFDB0F1A76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A7EDC7-C562-402E-81EE-66FC5EADC4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41"/>
            <a:ext cx="12210762" cy="602866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7617FF4-BA6D-484D-BF40-6CEDA46F48F1}"/>
              </a:ext>
            </a:extLst>
          </p:cNvPr>
          <p:cNvSpPr txBox="1"/>
          <p:nvPr/>
        </p:nvSpPr>
        <p:spPr>
          <a:xfrm>
            <a:off x="251012" y="154174"/>
            <a:ext cx="3880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I2763 </a:t>
            </a:r>
            <a:r>
              <a:rPr lang="hu-HU" b="1" dirty="0" err="1">
                <a:highlight>
                  <a:srgbClr val="C0C0C0"/>
                </a:highlight>
              </a:rPr>
              <a:t>Reull</a:t>
            </a:r>
            <a:r>
              <a:rPr lang="hu-HU" b="1" dirty="0">
                <a:highlight>
                  <a:srgbClr val="C0C0C0"/>
                </a:highlight>
              </a:rPr>
              <a:t> </a:t>
            </a:r>
            <a:r>
              <a:rPr lang="hu-HU" b="1" dirty="0" err="1">
                <a:highlight>
                  <a:srgbClr val="C0C0C0"/>
                </a:highlight>
              </a:rPr>
              <a:t>Vallis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Valley/channel floor: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AHv</a:t>
            </a:r>
            <a:r>
              <a:rPr lang="en-US" dirty="0">
                <a:highlight>
                  <a:srgbClr val="C0C0C0"/>
                </a:highlight>
              </a:rPr>
              <a:t>, </a:t>
            </a:r>
            <a:r>
              <a:rPr lang="en-US" dirty="0" err="1">
                <a:highlight>
                  <a:srgbClr val="C0C0C0"/>
                </a:highlight>
              </a:rPr>
              <a:t>AHc</a:t>
            </a:r>
            <a:r>
              <a:rPr lang="en-US" dirty="0">
                <a:highlight>
                  <a:srgbClr val="C0C0C0"/>
                </a:highlight>
              </a:rPr>
              <a:t> - unit "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floor material", "channel material"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 - channel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Black dashed line - lineament ("lineated valley floor)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and "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" is the same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"Channel" is narrow "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" or gully etc.</a:t>
            </a:r>
            <a:endParaRPr lang="hu-HU" dirty="0">
              <a:highlight>
                <a:srgbClr val="C0C0C0"/>
              </a:highlight>
            </a:endParaRPr>
          </a:p>
          <a:p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217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704444-CD9C-42DC-9F04-5D73D2D5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BE7C77-5AB7-418D-AE13-7D5FCE413B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CB00BA0-768E-4335-AF9B-B6AB03093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C60C9C1-205C-489F-945C-3DE5BD4CD30F}"/>
              </a:ext>
            </a:extLst>
          </p:cNvPr>
          <p:cNvSpPr txBox="1"/>
          <p:nvPr/>
        </p:nvSpPr>
        <p:spPr>
          <a:xfrm>
            <a:off x="148856" y="361507"/>
            <a:ext cx="4189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I2557 </a:t>
            </a:r>
            <a:r>
              <a:rPr lang="en-US" b="1" dirty="0">
                <a:highlight>
                  <a:srgbClr val="C0C0C0"/>
                </a:highlight>
              </a:rPr>
              <a:t>Dao, </a:t>
            </a:r>
            <a:r>
              <a:rPr lang="en-US" b="1" dirty="0" err="1">
                <a:highlight>
                  <a:srgbClr val="C0C0C0"/>
                </a:highlight>
              </a:rPr>
              <a:t>Harmakhis</a:t>
            </a:r>
            <a:r>
              <a:rPr lang="en-US" b="1" dirty="0">
                <a:highlight>
                  <a:srgbClr val="C0C0C0"/>
                </a:highlight>
              </a:rPr>
              <a:t>, and </a:t>
            </a:r>
            <a:r>
              <a:rPr lang="en-US" b="1" dirty="0" err="1">
                <a:highlight>
                  <a:srgbClr val="C0C0C0"/>
                </a:highlight>
              </a:rPr>
              <a:t>Reull</a:t>
            </a:r>
            <a:r>
              <a:rPr lang="en-US" b="1" dirty="0">
                <a:highlight>
                  <a:srgbClr val="C0C0C0"/>
                </a:highlight>
              </a:rPr>
              <a:t> Valles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AHch</a:t>
            </a:r>
            <a:r>
              <a:rPr lang="en-US" dirty="0">
                <a:highlight>
                  <a:srgbClr val="C0C0C0"/>
                </a:highlight>
              </a:rPr>
              <a:t>  - channel floor "sinuous channels"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Hps</a:t>
            </a:r>
            <a:r>
              <a:rPr lang="en-US" dirty="0">
                <a:highlight>
                  <a:srgbClr val="C0C0C0"/>
                </a:highlight>
              </a:rPr>
              <a:t> - smooth plains material "sediments.. modified by fluvial processes"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AHv</a:t>
            </a:r>
            <a:r>
              <a:rPr lang="en-US" dirty="0">
                <a:highlight>
                  <a:srgbClr val="C0C0C0"/>
                </a:highlight>
              </a:rPr>
              <a:t> - 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floor "steep walled outflow channels"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 - narrow channel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line transition into channel unit.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Hps</a:t>
            </a:r>
            <a:r>
              <a:rPr lang="en-US" dirty="0">
                <a:highlight>
                  <a:srgbClr val="C0C0C0"/>
                </a:highlight>
              </a:rPr>
              <a:t> transition into channel unit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channel line is just narrow channel unit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484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0D9AA0-37AA-4B68-825A-B3DD819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C70B05-58B8-467F-AED6-E505F272F4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C517B2-EA7F-4878-AC07-FAF5D86617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653CC52-9871-44A8-8372-B8BCF4228191}"/>
              </a:ext>
            </a:extLst>
          </p:cNvPr>
          <p:cNvSpPr txBox="1"/>
          <p:nvPr/>
        </p:nvSpPr>
        <p:spPr>
          <a:xfrm>
            <a:off x="425302" y="328137"/>
            <a:ext cx="434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I2934 </a:t>
            </a:r>
            <a:r>
              <a:rPr lang="hu-HU" b="1" dirty="0" err="1">
                <a:highlight>
                  <a:srgbClr val="C0C0C0"/>
                </a:highlight>
              </a:rPr>
              <a:t>Tyrrhena</a:t>
            </a:r>
            <a:r>
              <a:rPr lang="hu-HU" b="1" dirty="0">
                <a:highlight>
                  <a:srgbClr val="C0C0C0"/>
                </a:highlight>
              </a:rPr>
              <a:t> Terra</a:t>
            </a:r>
          </a:p>
          <a:p>
            <a:r>
              <a:rPr lang="en-US" dirty="0">
                <a:highlight>
                  <a:srgbClr val="C0C0C0"/>
                </a:highlight>
              </a:rPr>
              <a:t>unit: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HnVf</a:t>
            </a:r>
            <a:r>
              <a:rPr lang="en-US" dirty="0">
                <a:highlight>
                  <a:srgbClr val="C0C0C0"/>
                </a:highlight>
              </a:rPr>
              <a:t> - valley floor material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 -  channel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809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2745BE-6A80-458D-ABDB-FC391331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ADA707-EDC2-43ED-87CD-7AF032A282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2CD6C7D-7E4E-43A5-8C8C-4111CDD6FE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51E6C3A-4F4A-45AB-BB1B-D0ED10AA35AB}"/>
              </a:ext>
            </a:extLst>
          </p:cNvPr>
          <p:cNvSpPr txBox="1"/>
          <p:nvPr/>
        </p:nvSpPr>
        <p:spPr>
          <a:xfrm>
            <a:off x="414670" y="382772"/>
            <a:ext cx="3965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Sim3096 </a:t>
            </a:r>
            <a:r>
              <a:rPr lang="hu-HU" b="1" dirty="0" err="1">
                <a:highlight>
                  <a:srgbClr val="C0C0C0"/>
                </a:highlight>
              </a:rPr>
              <a:t>Eastern</a:t>
            </a:r>
            <a:r>
              <a:rPr lang="hu-HU" b="1" dirty="0">
                <a:highlight>
                  <a:srgbClr val="C0C0C0"/>
                </a:highlight>
              </a:rPr>
              <a:t> </a:t>
            </a:r>
            <a:r>
              <a:rPr lang="hu-HU" b="1" dirty="0" err="1">
                <a:highlight>
                  <a:srgbClr val="C0C0C0"/>
                </a:highlight>
              </a:rPr>
              <a:t>Hellas</a:t>
            </a:r>
            <a:r>
              <a:rPr lang="hu-HU" b="1" dirty="0">
                <a:highlight>
                  <a:srgbClr val="C0C0C0"/>
                </a:highlight>
              </a:rPr>
              <a:t> </a:t>
            </a:r>
            <a:r>
              <a:rPr lang="hu-HU" b="1" dirty="0" err="1">
                <a:highlight>
                  <a:srgbClr val="C0C0C0"/>
                </a:highlight>
              </a:rPr>
              <a:t>Planitia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 err="1">
                <a:highlight>
                  <a:srgbClr val="C0C0C0"/>
                </a:highlight>
              </a:rPr>
              <a:t>AHvD</a:t>
            </a:r>
            <a:r>
              <a:rPr lang="en-US" dirty="0">
                <a:highlight>
                  <a:srgbClr val="C0C0C0"/>
                </a:highlight>
              </a:rPr>
              <a:t> X </a:t>
            </a:r>
            <a:r>
              <a:rPr lang="en-US" dirty="0" err="1">
                <a:highlight>
                  <a:srgbClr val="C0C0C0"/>
                </a:highlight>
              </a:rPr>
              <a:t>Vallis</a:t>
            </a:r>
            <a:r>
              <a:rPr lang="en-US" dirty="0">
                <a:highlight>
                  <a:srgbClr val="C0C0C0"/>
                </a:highlight>
              </a:rPr>
              <a:t> floor material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HC1, AHc2 etc. Channel floor material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line - Narrow channel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Black. </a:t>
            </a:r>
            <a:r>
              <a:rPr lang="en-US" dirty="0" err="1">
                <a:highlight>
                  <a:srgbClr val="C0C0C0"/>
                </a:highlight>
              </a:rPr>
              <a:t>valles</a:t>
            </a:r>
            <a:r>
              <a:rPr lang="en-US" dirty="0">
                <a:highlight>
                  <a:srgbClr val="C0C0C0"/>
                </a:highlight>
              </a:rPr>
              <a:t> floor </a:t>
            </a:r>
            <a:r>
              <a:rPr lang="en-US" dirty="0" err="1">
                <a:highlight>
                  <a:srgbClr val="C0C0C0"/>
                </a:highlight>
              </a:rPr>
              <a:t>lineations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Units are distinguished by system and age, not process 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Terminal deposit is part of valley floor material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46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D8D587-313A-4D64-9580-9ADDED2A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698411-160E-4ED1-8971-9CDB312E25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E32218-A2BA-4708-8C4E-2BDC9DC08B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03"/>
            <a:ext cx="12192000" cy="601939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AE03FCF-4A05-4BE1-AA3A-50144FF7E346}"/>
              </a:ext>
            </a:extLst>
          </p:cNvPr>
          <p:cNvSpPr txBox="1"/>
          <p:nvPr/>
        </p:nvSpPr>
        <p:spPr>
          <a:xfrm>
            <a:off x="510364" y="382772"/>
            <a:ext cx="3349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Sim2936 </a:t>
            </a:r>
            <a:r>
              <a:rPr lang="hu-HU" b="1" dirty="0" err="1">
                <a:highlight>
                  <a:srgbClr val="C0C0C0"/>
                </a:highlight>
              </a:rPr>
              <a:t>Hadriaca</a:t>
            </a:r>
            <a:r>
              <a:rPr lang="hu-HU" b="1" dirty="0">
                <a:highlight>
                  <a:srgbClr val="C0C0C0"/>
                </a:highlight>
              </a:rPr>
              <a:t> </a:t>
            </a:r>
            <a:r>
              <a:rPr lang="hu-HU" b="1" dirty="0" err="1">
                <a:highlight>
                  <a:srgbClr val="C0C0C0"/>
                </a:highlight>
              </a:rPr>
              <a:t>Patera</a:t>
            </a:r>
            <a:endParaRPr lang="hu-HU" b="1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 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no channel units on this map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dot-dashed lines: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blue - "channel"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pink - "volcanic channel"</a:t>
            </a:r>
            <a:endParaRPr lang="hu-HU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Gully, valley and channel </a:t>
            </a:r>
            <a:r>
              <a:rPr lang="hu-HU" dirty="0" err="1">
                <a:highlight>
                  <a:srgbClr val="C0C0C0"/>
                </a:highlight>
              </a:rPr>
              <a:t>forms</a:t>
            </a:r>
            <a:r>
              <a:rPr lang="hu-HU" dirty="0">
                <a:highlight>
                  <a:srgbClr val="C0C0C0"/>
                </a:highlight>
              </a:rPr>
              <a:t> </a:t>
            </a:r>
            <a:r>
              <a:rPr lang="hu-HU" dirty="0" err="1">
                <a:highlight>
                  <a:srgbClr val="C0C0C0"/>
                </a:highlight>
              </a:rPr>
              <a:t>are</a:t>
            </a:r>
            <a:r>
              <a:rPr lang="en-US" dirty="0">
                <a:highlight>
                  <a:srgbClr val="C0C0C0"/>
                </a:highlight>
              </a:rPr>
              <a:t> not distinguished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6937029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71</TotalTime>
  <Words>989</Words>
  <Application>Microsoft Office PowerPoint</Application>
  <PresentationFormat>Szélesvásznú</PresentationFormat>
  <Paragraphs>154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Tw Cen MT</vt:lpstr>
      <vt:lpstr>Cseppecske</vt:lpstr>
      <vt:lpstr>Cartographic Representation of Channel Forms  on Planetary Geologic Maps</vt:lpstr>
      <vt:lpstr>Channels on Planetary geologic maps (1)</vt:lpstr>
      <vt:lpstr>Channels on Planetary geologic maps (2)</vt:lpstr>
      <vt:lpstr>PowerPoint-bemutató</vt:lpstr>
      <vt:lpstr>Examples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Summary</vt:lpstr>
      <vt:lpstr>Literature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Cartographic Representation of Channel Forms  on Planetary Geologic Maps</dc:title>
  <dc:creator>Ed</dc:creator>
  <cp:lastModifiedBy>Ed</cp:lastModifiedBy>
  <cp:revision>23</cp:revision>
  <dcterms:created xsi:type="dcterms:W3CDTF">2020-05-04T08:36:09Z</dcterms:created>
  <dcterms:modified xsi:type="dcterms:W3CDTF">2020-05-04T10:13:28Z</dcterms:modified>
</cp:coreProperties>
</file>