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298" r:id="rId5"/>
    <p:sldId id="467" r:id="rId6"/>
    <p:sldId id="464" r:id="rId7"/>
    <p:sldId id="462" r:id="rId8"/>
    <p:sldId id="473" r:id="rId9"/>
    <p:sldId id="472" r:id="rId10"/>
    <p:sldId id="474" r:id="rId11"/>
  </p:sldIdLst>
  <p:sldSz cx="9144000" cy="6858000" type="screen4x3"/>
  <p:notesSz cx="6669088" cy="987266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0000"/>
    <a:srgbClr val="0000FF"/>
    <a:srgbClr val="FFFFFF"/>
    <a:srgbClr val="FBFBA1"/>
    <a:srgbClr val="009999"/>
    <a:srgbClr val="339966"/>
    <a:srgbClr val="008080"/>
    <a:srgbClr val="33CC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41" autoAdjust="0"/>
    <p:restoredTop sz="93817" autoAdjust="0"/>
  </p:normalViewPr>
  <p:slideViewPr>
    <p:cSldViewPr>
      <p:cViewPr varScale="1">
        <p:scale>
          <a:sx n="64" d="100"/>
          <a:sy n="64" d="100"/>
        </p:scale>
        <p:origin x="892"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p:cViewPr varScale="1">
        <p:scale>
          <a:sx n="58" d="100"/>
          <a:sy n="58" d="100"/>
        </p:scale>
        <p:origin x="3278" y="67"/>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132" tIns="45567" rIns="91132" bIns="45567" numCol="1" anchor="t"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83971" name="Rectangle 3"/>
          <p:cNvSpPr>
            <a:spLocks noGrp="1" noChangeArrowheads="1"/>
          </p:cNvSpPr>
          <p:nvPr>
            <p:ph type="dt" sz="quarter" idx="1"/>
          </p:nvPr>
        </p:nvSpPr>
        <p:spPr bwMode="auto">
          <a:xfrm>
            <a:off x="3778250" y="0"/>
            <a:ext cx="2890838" cy="493713"/>
          </a:xfrm>
          <a:prstGeom prst="rect">
            <a:avLst/>
          </a:prstGeom>
          <a:noFill/>
          <a:ln w="9525">
            <a:noFill/>
            <a:miter lim="800000"/>
            <a:headEnd/>
            <a:tailEnd/>
          </a:ln>
          <a:effectLst/>
        </p:spPr>
        <p:txBody>
          <a:bodyPr vert="horz" wrap="square" lIns="91132" tIns="45567" rIns="91132" bIns="45567" numCol="1" anchor="t" anchorCtr="0" compatLnSpc="1">
            <a:prstTxWarp prst="textNoShape">
              <a:avLst/>
            </a:prstTxWarp>
          </a:bodyPr>
          <a:lstStyle>
            <a:lvl1pPr algn="r" eaLnBrk="1" hangingPunct="1">
              <a:defRPr sz="1200">
                <a:latin typeface="Times New Roman" charset="0"/>
              </a:defRPr>
            </a:lvl1pPr>
          </a:lstStyle>
          <a:p>
            <a:pPr>
              <a:defRPr/>
            </a:pPr>
            <a:endParaRPr lang="en-GB"/>
          </a:p>
        </p:txBody>
      </p:sp>
      <p:sp>
        <p:nvSpPr>
          <p:cNvPr id="83972" name="Rectangle 4"/>
          <p:cNvSpPr>
            <a:spLocks noGrp="1" noChangeArrowheads="1"/>
          </p:cNvSpPr>
          <p:nvPr>
            <p:ph type="ftr" sz="quarter" idx="2"/>
          </p:nvPr>
        </p:nvSpPr>
        <p:spPr bwMode="auto">
          <a:xfrm>
            <a:off x="0" y="9378950"/>
            <a:ext cx="2890838" cy="493713"/>
          </a:xfrm>
          <a:prstGeom prst="rect">
            <a:avLst/>
          </a:prstGeom>
          <a:noFill/>
          <a:ln w="9525">
            <a:noFill/>
            <a:miter lim="800000"/>
            <a:headEnd/>
            <a:tailEnd/>
          </a:ln>
          <a:effectLst/>
        </p:spPr>
        <p:txBody>
          <a:bodyPr vert="horz" wrap="square" lIns="91132" tIns="45567" rIns="91132" bIns="45567" numCol="1" anchor="b"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83973" name="Rectangle 5"/>
          <p:cNvSpPr>
            <a:spLocks noGrp="1" noChangeArrowheads="1"/>
          </p:cNvSpPr>
          <p:nvPr>
            <p:ph type="sldNum" sz="quarter" idx="3"/>
          </p:nvPr>
        </p:nvSpPr>
        <p:spPr bwMode="auto">
          <a:xfrm>
            <a:off x="3778250" y="9378950"/>
            <a:ext cx="2890838" cy="493713"/>
          </a:xfrm>
          <a:prstGeom prst="rect">
            <a:avLst/>
          </a:prstGeom>
          <a:noFill/>
          <a:ln w="9525">
            <a:noFill/>
            <a:miter lim="800000"/>
            <a:headEnd/>
            <a:tailEnd/>
          </a:ln>
          <a:effectLst/>
        </p:spPr>
        <p:txBody>
          <a:bodyPr vert="horz" wrap="square" lIns="91132" tIns="45567" rIns="91132" bIns="45567" numCol="1" anchor="b" anchorCtr="0" compatLnSpc="1">
            <a:prstTxWarp prst="textNoShape">
              <a:avLst/>
            </a:prstTxWarp>
          </a:bodyPr>
          <a:lstStyle>
            <a:lvl1pPr algn="r" eaLnBrk="1" hangingPunct="1">
              <a:defRPr sz="1200"/>
            </a:lvl1pPr>
          </a:lstStyle>
          <a:p>
            <a:pPr>
              <a:defRPr/>
            </a:pPr>
            <a:fld id="{501EE187-6A00-45CB-8970-B39CF079394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132" tIns="45567" rIns="91132" bIns="45567"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776663" y="0"/>
            <a:ext cx="2890837" cy="493713"/>
          </a:xfrm>
          <a:prstGeom prst="rect">
            <a:avLst/>
          </a:prstGeom>
          <a:noFill/>
          <a:ln w="9525">
            <a:noFill/>
            <a:miter lim="800000"/>
            <a:headEnd/>
            <a:tailEnd/>
          </a:ln>
          <a:effectLst/>
        </p:spPr>
        <p:txBody>
          <a:bodyPr vert="horz" wrap="square" lIns="91132" tIns="45567" rIns="91132" bIns="45567"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868363" y="741363"/>
            <a:ext cx="4932362"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66750" y="4689475"/>
            <a:ext cx="5335588" cy="4441825"/>
          </a:xfrm>
          <a:prstGeom prst="rect">
            <a:avLst/>
          </a:prstGeom>
          <a:noFill/>
          <a:ln w="9525">
            <a:noFill/>
            <a:miter lim="800000"/>
            <a:headEnd/>
            <a:tailEnd/>
          </a:ln>
          <a:effectLst/>
        </p:spPr>
        <p:txBody>
          <a:bodyPr vert="horz" wrap="square" lIns="91132" tIns="45567" rIns="91132" bIns="455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377363"/>
            <a:ext cx="2890838" cy="493712"/>
          </a:xfrm>
          <a:prstGeom prst="rect">
            <a:avLst/>
          </a:prstGeom>
          <a:noFill/>
          <a:ln w="9525">
            <a:noFill/>
            <a:miter lim="800000"/>
            <a:headEnd/>
            <a:tailEnd/>
          </a:ln>
          <a:effectLst/>
        </p:spPr>
        <p:txBody>
          <a:bodyPr vert="horz" wrap="square" lIns="91132" tIns="45567" rIns="91132" bIns="45567" numCol="1" anchor="b"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776663" y="9377363"/>
            <a:ext cx="2890837" cy="493712"/>
          </a:xfrm>
          <a:prstGeom prst="rect">
            <a:avLst/>
          </a:prstGeom>
          <a:noFill/>
          <a:ln w="9525">
            <a:noFill/>
            <a:miter lim="800000"/>
            <a:headEnd/>
            <a:tailEnd/>
          </a:ln>
          <a:effectLst/>
        </p:spPr>
        <p:txBody>
          <a:bodyPr vert="horz" wrap="square" lIns="91132" tIns="45567" rIns="91132" bIns="45567" numCol="1" anchor="b" anchorCtr="0" compatLnSpc="1">
            <a:prstTxWarp prst="textNoShape">
              <a:avLst/>
            </a:prstTxWarp>
          </a:bodyPr>
          <a:lstStyle>
            <a:lvl1pPr algn="r" eaLnBrk="0" hangingPunct="0">
              <a:defRPr sz="1200"/>
            </a:lvl1pPr>
          </a:lstStyle>
          <a:p>
            <a:pPr>
              <a:defRPr/>
            </a:pPr>
            <a:fld id="{EE103EC3-1B9F-4430-8105-B6631965A8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8188" indent="-284163">
              <a:spcBef>
                <a:spcPct val="30000"/>
              </a:spcBef>
              <a:defRPr sz="1200">
                <a:solidFill>
                  <a:schemeClr val="tx1"/>
                </a:solidFill>
                <a:latin typeface="Times New Roman" panose="02020603050405020304" pitchFamily="18" charset="0"/>
              </a:defRPr>
            </a:lvl2pPr>
            <a:lvl3pPr marL="1136650" indent="-225425">
              <a:spcBef>
                <a:spcPct val="30000"/>
              </a:spcBef>
              <a:defRPr sz="1200">
                <a:solidFill>
                  <a:schemeClr val="tx1"/>
                </a:solidFill>
                <a:latin typeface="Times New Roman" panose="02020603050405020304" pitchFamily="18" charset="0"/>
              </a:defRPr>
            </a:lvl3pPr>
            <a:lvl4pPr marL="1593850" indent="-225425">
              <a:spcBef>
                <a:spcPct val="30000"/>
              </a:spcBef>
              <a:defRPr sz="1200">
                <a:solidFill>
                  <a:schemeClr val="tx1"/>
                </a:solidFill>
                <a:latin typeface="Times New Roman" panose="02020603050405020304" pitchFamily="18" charset="0"/>
              </a:defRPr>
            </a:lvl4pPr>
            <a:lvl5pPr marL="2049463" indent="-225425">
              <a:spcBef>
                <a:spcPct val="30000"/>
              </a:spcBef>
              <a:defRPr sz="1200">
                <a:solidFill>
                  <a:schemeClr val="tx1"/>
                </a:solidFill>
                <a:latin typeface="Times New Roman" panose="02020603050405020304" pitchFamily="18" charset="0"/>
              </a:defRPr>
            </a:lvl5pPr>
            <a:lvl6pPr marL="2506663"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94C89B-F117-4F89-A30E-C0CD4F5413C7}" type="slidenum">
              <a:rPr lang="en-GB" altLang="en-US" smtClean="0"/>
              <a:pPr>
                <a:spcBef>
                  <a:spcPct val="0"/>
                </a:spcBef>
              </a:pPr>
              <a:t>1</a:t>
            </a:fld>
            <a:endParaRPr lang="en-GB" altLang="en-US"/>
          </a:p>
        </p:txBody>
      </p:sp>
      <p:sp>
        <p:nvSpPr>
          <p:cNvPr id="5124" name="Notes Placeholder 2"/>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8188" indent="-284163">
              <a:spcBef>
                <a:spcPct val="30000"/>
              </a:spcBef>
              <a:defRPr sz="1200">
                <a:solidFill>
                  <a:schemeClr val="tx1"/>
                </a:solidFill>
                <a:latin typeface="Times New Roman" panose="02020603050405020304" pitchFamily="18" charset="0"/>
              </a:defRPr>
            </a:lvl2pPr>
            <a:lvl3pPr marL="1136650" indent="-225425">
              <a:spcBef>
                <a:spcPct val="30000"/>
              </a:spcBef>
              <a:defRPr sz="1200">
                <a:solidFill>
                  <a:schemeClr val="tx1"/>
                </a:solidFill>
                <a:latin typeface="Times New Roman" panose="02020603050405020304" pitchFamily="18" charset="0"/>
              </a:defRPr>
            </a:lvl3pPr>
            <a:lvl4pPr marL="1593850" indent="-225425">
              <a:spcBef>
                <a:spcPct val="30000"/>
              </a:spcBef>
              <a:defRPr sz="1200">
                <a:solidFill>
                  <a:schemeClr val="tx1"/>
                </a:solidFill>
                <a:latin typeface="Times New Roman" panose="02020603050405020304" pitchFamily="18" charset="0"/>
              </a:defRPr>
            </a:lvl4pPr>
            <a:lvl5pPr marL="2049463" indent="-225425">
              <a:spcBef>
                <a:spcPct val="30000"/>
              </a:spcBef>
              <a:defRPr sz="1200">
                <a:solidFill>
                  <a:schemeClr val="tx1"/>
                </a:solidFill>
                <a:latin typeface="Times New Roman" panose="02020603050405020304" pitchFamily="18" charset="0"/>
              </a:defRPr>
            </a:lvl5pPr>
            <a:lvl6pPr marL="2506663"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9B9E11-F500-419B-9411-0BB9F4A974F9}" type="slidenum">
              <a:rPr lang="en-GB" altLang="en-US" smtClean="0">
                <a:solidFill>
                  <a:srgbClr val="000000"/>
                </a:solidFill>
              </a:rPr>
              <a:pPr>
                <a:spcBef>
                  <a:spcPct val="0"/>
                </a:spcBef>
              </a:pPr>
              <a:t>2</a:t>
            </a:fld>
            <a:endParaRPr lang="en-GB" altLang="en-US">
              <a:solidFill>
                <a:srgbClr val="000000"/>
              </a:solidFill>
            </a:endParaRPr>
          </a:p>
        </p:txBody>
      </p:sp>
      <p:sp>
        <p:nvSpPr>
          <p:cNvPr id="13315" name="Rectangle 2"/>
          <p:cNvSpPr>
            <a:spLocks noGrp="1" noRot="1" noChangeAspect="1" noChangeArrowheads="1" noTextEdit="1"/>
          </p:cNvSpPr>
          <p:nvPr>
            <p:ph type="sldImg"/>
          </p:nvPr>
        </p:nvSpPr>
        <p:spPr>
          <a:xfrm>
            <a:off x="825500" y="741363"/>
            <a:ext cx="4349750" cy="3263900"/>
          </a:xfrm>
          <a:ln/>
        </p:spPr>
      </p:sp>
      <p:sp>
        <p:nvSpPr>
          <p:cNvPr id="13316" name="Notes Placeholder 2"/>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Tree>
    <p:extLst>
      <p:ext uri="{BB962C8B-B14F-4D97-AF65-F5344CB8AC3E}">
        <p14:creationId xmlns:p14="http://schemas.microsoft.com/office/powerpoint/2010/main" val="80464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8188" indent="-284163">
              <a:spcBef>
                <a:spcPct val="30000"/>
              </a:spcBef>
              <a:defRPr sz="1200">
                <a:solidFill>
                  <a:schemeClr val="tx1"/>
                </a:solidFill>
                <a:latin typeface="Times New Roman" panose="02020603050405020304" pitchFamily="18" charset="0"/>
              </a:defRPr>
            </a:lvl2pPr>
            <a:lvl3pPr marL="1136650" indent="-225425">
              <a:spcBef>
                <a:spcPct val="30000"/>
              </a:spcBef>
              <a:defRPr sz="1200">
                <a:solidFill>
                  <a:schemeClr val="tx1"/>
                </a:solidFill>
                <a:latin typeface="Times New Roman" panose="02020603050405020304" pitchFamily="18" charset="0"/>
              </a:defRPr>
            </a:lvl3pPr>
            <a:lvl4pPr marL="1593850" indent="-225425">
              <a:spcBef>
                <a:spcPct val="30000"/>
              </a:spcBef>
              <a:defRPr sz="1200">
                <a:solidFill>
                  <a:schemeClr val="tx1"/>
                </a:solidFill>
                <a:latin typeface="Times New Roman" panose="02020603050405020304" pitchFamily="18" charset="0"/>
              </a:defRPr>
            </a:lvl4pPr>
            <a:lvl5pPr marL="2049463" indent="-225425">
              <a:spcBef>
                <a:spcPct val="30000"/>
              </a:spcBef>
              <a:defRPr sz="1200">
                <a:solidFill>
                  <a:schemeClr val="tx1"/>
                </a:solidFill>
                <a:latin typeface="Times New Roman" panose="02020603050405020304" pitchFamily="18" charset="0"/>
              </a:defRPr>
            </a:lvl5pPr>
            <a:lvl6pPr marL="2506663"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FA8D2C-6583-4058-B049-C3E1A2E68121}" type="slidenum">
              <a:rPr lang="en-GB" altLang="en-US" smtClean="0">
                <a:solidFill>
                  <a:srgbClr val="000000"/>
                </a:solidFill>
              </a:rPr>
              <a:pPr>
                <a:spcBef>
                  <a:spcPct val="0"/>
                </a:spcBef>
              </a:pPr>
              <a:t>3</a:t>
            </a:fld>
            <a:endParaRPr lang="en-GB" altLang="en-US">
              <a:solidFill>
                <a:srgbClr val="000000"/>
              </a:solidFill>
            </a:endParaRPr>
          </a:p>
        </p:txBody>
      </p:sp>
      <p:sp>
        <p:nvSpPr>
          <p:cNvPr id="27651" name="Rectangle 2"/>
          <p:cNvSpPr>
            <a:spLocks noGrp="1" noRot="1" noChangeAspect="1" noChangeArrowheads="1" noTextEdit="1"/>
          </p:cNvSpPr>
          <p:nvPr>
            <p:ph type="sldImg"/>
          </p:nvPr>
        </p:nvSpPr>
        <p:spPr>
          <a:xfrm>
            <a:off x="825500" y="741363"/>
            <a:ext cx="4349750" cy="3263900"/>
          </a:xfrm>
          <a:ln/>
        </p:spPr>
      </p:sp>
      <p:sp>
        <p:nvSpPr>
          <p:cNvPr id="27652" name="Notes Placeholder 2"/>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8188" indent="-284163">
              <a:spcBef>
                <a:spcPct val="30000"/>
              </a:spcBef>
              <a:defRPr sz="1200">
                <a:solidFill>
                  <a:schemeClr val="tx1"/>
                </a:solidFill>
                <a:latin typeface="Times New Roman" panose="02020603050405020304" pitchFamily="18" charset="0"/>
              </a:defRPr>
            </a:lvl2pPr>
            <a:lvl3pPr marL="1136650" indent="-225425">
              <a:spcBef>
                <a:spcPct val="30000"/>
              </a:spcBef>
              <a:defRPr sz="1200">
                <a:solidFill>
                  <a:schemeClr val="tx1"/>
                </a:solidFill>
                <a:latin typeface="Times New Roman" panose="02020603050405020304" pitchFamily="18" charset="0"/>
              </a:defRPr>
            </a:lvl3pPr>
            <a:lvl4pPr marL="1593850" indent="-225425">
              <a:spcBef>
                <a:spcPct val="30000"/>
              </a:spcBef>
              <a:defRPr sz="1200">
                <a:solidFill>
                  <a:schemeClr val="tx1"/>
                </a:solidFill>
                <a:latin typeface="Times New Roman" panose="02020603050405020304" pitchFamily="18" charset="0"/>
              </a:defRPr>
            </a:lvl4pPr>
            <a:lvl5pPr marL="2049463" indent="-225425">
              <a:spcBef>
                <a:spcPct val="30000"/>
              </a:spcBef>
              <a:defRPr sz="1200">
                <a:solidFill>
                  <a:schemeClr val="tx1"/>
                </a:solidFill>
                <a:latin typeface="Times New Roman" panose="02020603050405020304" pitchFamily="18" charset="0"/>
              </a:defRPr>
            </a:lvl5pPr>
            <a:lvl6pPr marL="2506663"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6643FE-9621-430A-B296-234579923122}" type="slidenum">
              <a:rPr lang="en-GB" altLang="en-US" smtClean="0">
                <a:solidFill>
                  <a:srgbClr val="000000"/>
                </a:solidFill>
              </a:rPr>
              <a:pPr>
                <a:spcBef>
                  <a:spcPct val="0"/>
                </a:spcBef>
              </a:pPr>
              <a:t>4</a:t>
            </a:fld>
            <a:endParaRPr lang="en-GB" altLang="en-US">
              <a:solidFill>
                <a:srgbClr val="000000"/>
              </a:solidFill>
            </a:endParaRPr>
          </a:p>
        </p:txBody>
      </p:sp>
      <p:sp>
        <p:nvSpPr>
          <p:cNvPr id="29699" name="Rectangle 2"/>
          <p:cNvSpPr>
            <a:spLocks noGrp="1" noRot="1" noChangeAspect="1" noChangeArrowheads="1" noTextEdit="1"/>
          </p:cNvSpPr>
          <p:nvPr>
            <p:ph type="sldImg"/>
          </p:nvPr>
        </p:nvSpPr>
        <p:spPr>
          <a:xfrm>
            <a:off x="825500" y="741363"/>
            <a:ext cx="4349750" cy="3263900"/>
          </a:xfrm>
          <a:ln/>
        </p:spPr>
      </p:sp>
      <p:sp>
        <p:nvSpPr>
          <p:cNvPr id="29700" name="Notes Placeholder 2"/>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Times New Roman" panose="02020603050405020304" pitchFamily="18" charset="0"/>
              </a:rPr>
              <a:t>Definitions:</a:t>
            </a:r>
          </a:p>
          <a:p>
            <a:r>
              <a:rPr lang="en-GB" sz="1200" b="1" kern="1200" dirty="0">
                <a:solidFill>
                  <a:schemeClr val="tx1"/>
                </a:solidFill>
                <a:effectLst/>
                <a:latin typeface="Times New Roman" charset="0"/>
                <a:ea typeface="+mn-ea"/>
                <a:cs typeface="+mn-cs"/>
              </a:rPr>
              <a:t>Risk:</a:t>
            </a:r>
            <a:r>
              <a:rPr lang="en-GB" sz="1200" kern="1200" dirty="0">
                <a:solidFill>
                  <a:schemeClr val="tx1"/>
                </a:solidFill>
                <a:effectLst/>
                <a:latin typeface="Times New Roman" charset="0"/>
                <a:ea typeface="+mn-ea"/>
                <a:cs typeface="+mn-cs"/>
              </a:rPr>
              <a:t> The potential for adverse consequences resulting from the interaction of one or multiple (socio-) natural hazards with vulnerable elements of the SES exposed to these hazards (</a:t>
            </a:r>
            <a:r>
              <a:rPr lang="en-GB" sz="1200" kern="1200" dirty="0" err="1">
                <a:solidFill>
                  <a:schemeClr val="tx1"/>
                </a:solidFill>
                <a:effectLst/>
                <a:latin typeface="Times New Roman" charset="0"/>
                <a:ea typeface="+mn-ea"/>
                <a:cs typeface="+mn-cs"/>
              </a:rPr>
              <a:t>Hagenlocher</a:t>
            </a:r>
            <a:r>
              <a:rPr lang="en-GB" sz="1200" kern="1200" dirty="0">
                <a:solidFill>
                  <a:schemeClr val="tx1"/>
                </a:solidFill>
                <a:effectLst/>
                <a:latin typeface="Times New Roman" charset="0"/>
                <a:ea typeface="+mn-ea"/>
                <a:cs typeface="+mn-cs"/>
              </a:rPr>
              <a:t> et al., 2018: 73).</a:t>
            </a:r>
          </a:p>
          <a:p>
            <a:r>
              <a:rPr lang="en-GB" sz="1200" b="1" kern="1200" dirty="0">
                <a:solidFill>
                  <a:schemeClr val="tx1"/>
                </a:solidFill>
                <a:effectLst/>
                <a:latin typeface="Times New Roman" charset="0"/>
                <a:ea typeface="+mn-ea"/>
                <a:cs typeface="+mn-cs"/>
              </a:rPr>
              <a:t>Hazards:</a:t>
            </a:r>
            <a:r>
              <a:rPr lang="en-GB" sz="1200" kern="1200" dirty="0">
                <a:solidFill>
                  <a:schemeClr val="tx1"/>
                </a:solidFill>
                <a:effectLst/>
                <a:latin typeface="Times New Roman" charset="0"/>
                <a:ea typeface="+mn-ea"/>
                <a:cs typeface="+mn-cs"/>
              </a:rPr>
              <a:t> The potential occurrence of a natural or human-induced physical event or trend or physical impact that may cause loss of life, injury, or other health impacts, as well as damage and loss to property, infrastructure, livelihoods, service provision, ecosystems, and environmental resources (IPCC, 2014b:05).</a:t>
            </a:r>
          </a:p>
          <a:p>
            <a:r>
              <a:rPr lang="en-GB" sz="1200" b="1" kern="1200" dirty="0">
                <a:solidFill>
                  <a:schemeClr val="tx1"/>
                </a:solidFill>
                <a:effectLst/>
                <a:latin typeface="Times New Roman" charset="0"/>
                <a:ea typeface="+mn-ea"/>
                <a:cs typeface="+mn-cs"/>
              </a:rPr>
              <a:t>Exposure:</a:t>
            </a:r>
            <a:r>
              <a:rPr lang="en-GB" sz="1200" kern="1200" dirty="0">
                <a:solidFill>
                  <a:schemeClr val="tx1"/>
                </a:solidFill>
                <a:effectLst/>
                <a:latin typeface="Times New Roman" charset="0"/>
                <a:ea typeface="+mn-ea"/>
                <a:cs typeface="+mn-cs"/>
              </a:rPr>
              <a:t> The presence of people, livelihoods, species or ecosystems, environmental functions, services, and resources, infrastructure, or economic, social, or cultural assets in places and settings that could be adversely affected (IPCC, 2014b:05).</a:t>
            </a:r>
          </a:p>
          <a:p>
            <a:r>
              <a:rPr lang="en-GB" sz="1200" b="1" kern="1200" dirty="0">
                <a:solidFill>
                  <a:schemeClr val="tx1"/>
                </a:solidFill>
                <a:effectLst/>
                <a:latin typeface="Times New Roman" charset="0"/>
                <a:ea typeface="+mn-ea"/>
                <a:cs typeface="+mn-cs"/>
              </a:rPr>
              <a:t>Vulnerability: </a:t>
            </a:r>
            <a:r>
              <a:rPr lang="en-GB" sz="1200" kern="1200" dirty="0">
                <a:solidFill>
                  <a:schemeClr val="tx1"/>
                </a:solidFill>
                <a:effectLst/>
                <a:latin typeface="Times New Roman" charset="0"/>
                <a:ea typeface="+mn-ea"/>
                <a:cs typeface="+mn-cs"/>
              </a:rPr>
              <a:t>The propensity or predisposition to be adversely affected. Vulnerability encompasses a variety of concepts and elements including sensitivity or susceptibility to harm and lack of capacity to cope and adapt (IPCC, 2014b:05).</a:t>
            </a:r>
          </a:p>
          <a:p>
            <a:r>
              <a:rPr lang="en-GB" sz="1200" b="1" kern="1200" dirty="0">
                <a:solidFill>
                  <a:schemeClr val="tx1"/>
                </a:solidFill>
                <a:effectLst/>
                <a:latin typeface="Times New Roman" charset="0"/>
                <a:ea typeface="+mn-ea"/>
                <a:cs typeface="+mn-cs"/>
              </a:rPr>
              <a:t>Susceptibility:</a:t>
            </a:r>
            <a:r>
              <a:rPr lang="en-GB" sz="1200" kern="1200" dirty="0">
                <a:solidFill>
                  <a:schemeClr val="tx1"/>
                </a:solidFill>
                <a:effectLst/>
                <a:latin typeface="Times New Roman" charset="0"/>
                <a:ea typeface="+mn-ea"/>
                <a:cs typeface="+mn-cs"/>
              </a:rPr>
              <a:t> The internal predisposition of an element to suffer a certain degree of harm when exposed to a hazard (</a:t>
            </a:r>
            <a:r>
              <a:rPr lang="en-GB" sz="1200" kern="1200" dirty="0" err="1">
                <a:solidFill>
                  <a:schemeClr val="tx1"/>
                </a:solidFill>
                <a:effectLst/>
                <a:latin typeface="Times New Roman" charset="0"/>
                <a:ea typeface="+mn-ea"/>
                <a:cs typeface="+mn-cs"/>
              </a:rPr>
              <a:t>Sebesvari</a:t>
            </a:r>
            <a:r>
              <a:rPr lang="en-GB" sz="1200" kern="1200" dirty="0">
                <a:solidFill>
                  <a:schemeClr val="tx1"/>
                </a:solidFill>
                <a:effectLst/>
                <a:latin typeface="Times New Roman" charset="0"/>
                <a:ea typeface="+mn-ea"/>
                <a:cs typeface="+mn-cs"/>
              </a:rPr>
              <a:t> et al. 2016).</a:t>
            </a:r>
          </a:p>
          <a:p>
            <a:r>
              <a:rPr lang="en-GB" sz="1200" b="1" kern="1200" dirty="0">
                <a:solidFill>
                  <a:schemeClr val="tx1"/>
                </a:solidFill>
                <a:effectLst/>
                <a:latin typeface="Times New Roman" charset="0"/>
                <a:ea typeface="+mn-ea"/>
                <a:cs typeface="+mn-cs"/>
              </a:rPr>
              <a:t>Coping capacity:</a:t>
            </a:r>
            <a:r>
              <a:rPr lang="en-GB" sz="1200" kern="1200" dirty="0">
                <a:solidFill>
                  <a:schemeClr val="tx1"/>
                </a:solidFill>
                <a:effectLst/>
                <a:latin typeface="Times New Roman" charset="0"/>
                <a:ea typeface="+mn-ea"/>
                <a:cs typeface="+mn-cs"/>
              </a:rPr>
              <a:t> The ability of people, organizations, and systems, using available skills, resources, and opportunities, to address, manage, and overcome adverse conditions with the aim of achieving basic functioning in the short to medium term (</a:t>
            </a:r>
            <a:r>
              <a:rPr lang="en-GB" sz="1200" kern="1200" dirty="0" err="1">
                <a:solidFill>
                  <a:schemeClr val="tx1"/>
                </a:solidFill>
                <a:effectLst/>
                <a:latin typeface="Times New Roman" charset="0"/>
                <a:ea typeface="+mn-ea"/>
                <a:cs typeface="+mn-cs"/>
              </a:rPr>
              <a:t>Sebesvari</a:t>
            </a:r>
            <a:r>
              <a:rPr lang="en-GB" sz="1200" kern="1200" dirty="0">
                <a:solidFill>
                  <a:schemeClr val="tx1"/>
                </a:solidFill>
                <a:effectLst/>
                <a:latin typeface="Times New Roman" charset="0"/>
                <a:ea typeface="+mn-ea"/>
                <a:cs typeface="+mn-cs"/>
              </a:rPr>
              <a:t> et al. 2016).</a:t>
            </a:r>
          </a:p>
          <a:p>
            <a:r>
              <a:rPr lang="en-GB" sz="1200" b="1" kern="1200" dirty="0">
                <a:solidFill>
                  <a:schemeClr val="tx1"/>
                </a:solidFill>
                <a:effectLst/>
                <a:latin typeface="Times New Roman" charset="0"/>
                <a:ea typeface="+mn-ea"/>
                <a:cs typeface="+mn-cs"/>
              </a:rPr>
              <a:t>Adaptive capacity:</a:t>
            </a:r>
            <a:r>
              <a:rPr lang="en-GB" sz="1200" kern="1200" dirty="0">
                <a:solidFill>
                  <a:schemeClr val="tx1"/>
                </a:solidFill>
                <a:effectLst/>
                <a:latin typeface="Times New Roman" charset="0"/>
                <a:ea typeface="+mn-ea"/>
                <a:cs typeface="+mn-cs"/>
              </a:rPr>
              <a:t> The strengths, attributes, structures, resources available to an individual, community, society, or organization that can be used to prepare for and undertake actions to strategically reduce exposure, susceptibility and adverse impacts as well as enhance capacities in the long run (</a:t>
            </a:r>
            <a:r>
              <a:rPr lang="en-GB" sz="1200" kern="1200" dirty="0" err="1">
                <a:solidFill>
                  <a:schemeClr val="tx1"/>
                </a:solidFill>
                <a:effectLst/>
                <a:latin typeface="Times New Roman" charset="0"/>
                <a:ea typeface="+mn-ea"/>
                <a:cs typeface="+mn-cs"/>
              </a:rPr>
              <a:t>Sebesvari</a:t>
            </a:r>
            <a:r>
              <a:rPr lang="en-GB" sz="1200" kern="1200" dirty="0">
                <a:solidFill>
                  <a:schemeClr val="tx1"/>
                </a:solidFill>
                <a:effectLst/>
                <a:latin typeface="Times New Roman" charset="0"/>
                <a:ea typeface="+mn-ea"/>
                <a:cs typeface="+mn-cs"/>
              </a:rPr>
              <a:t> et al. 2016).</a:t>
            </a:r>
          </a:p>
          <a:p>
            <a:r>
              <a:rPr lang="en-GB" sz="1200" b="1" kern="1200" dirty="0">
                <a:solidFill>
                  <a:schemeClr val="tx1"/>
                </a:solidFill>
                <a:effectLst/>
                <a:latin typeface="Times New Roman" charset="0"/>
                <a:ea typeface="+mn-ea"/>
                <a:cs typeface="+mn-cs"/>
              </a:rPr>
              <a:t>Ecosystem robustness:</a:t>
            </a:r>
            <a:r>
              <a:rPr lang="en-GB" sz="1200" kern="1200" dirty="0">
                <a:solidFill>
                  <a:schemeClr val="tx1"/>
                </a:solidFill>
                <a:effectLst/>
                <a:latin typeface="Times New Roman" charset="0"/>
                <a:ea typeface="+mn-ea"/>
                <a:cs typeface="+mn-cs"/>
              </a:rPr>
              <a:t> The existence of a set of “strategic options" open to the ecosystem and the capability of the ecosystem to switch among multiple functionalities (</a:t>
            </a:r>
            <a:r>
              <a:rPr lang="en-GB" sz="1200" kern="1200" dirty="0" err="1">
                <a:solidFill>
                  <a:schemeClr val="tx1"/>
                </a:solidFill>
                <a:effectLst/>
                <a:latin typeface="Times New Roman" charset="0"/>
                <a:ea typeface="+mn-ea"/>
                <a:cs typeface="+mn-cs"/>
              </a:rPr>
              <a:t>Sebesvari</a:t>
            </a:r>
            <a:r>
              <a:rPr lang="en-GB" sz="1200" kern="1200" dirty="0">
                <a:solidFill>
                  <a:schemeClr val="tx1"/>
                </a:solidFill>
                <a:effectLst/>
                <a:latin typeface="Times New Roman" charset="0"/>
                <a:ea typeface="+mn-ea"/>
                <a:cs typeface="+mn-cs"/>
              </a:rPr>
              <a:t> et al. 2016).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8188" indent="-284163">
              <a:spcBef>
                <a:spcPct val="30000"/>
              </a:spcBef>
              <a:defRPr sz="1200">
                <a:solidFill>
                  <a:schemeClr val="tx1"/>
                </a:solidFill>
                <a:latin typeface="Times New Roman" panose="02020603050405020304" pitchFamily="18" charset="0"/>
              </a:defRPr>
            </a:lvl2pPr>
            <a:lvl3pPr marL="1136650" indent="-225425">
              <a:spcBef>
                <a:spcPct val="30000"/>
              </a:spcBef>
              <a:defRPr sz="1200">
                <a:solidFill>
                  <a:schemeClr val="tx1"/>
                </a:solidFill>
                <a:latin typeface="Times New Roman" panose="02020603050405020304" pitchFamily="18" charset="0"/>
              </a:defRPr>
            </a:lvl3pPr>
            <a:lvl4pPr marL="1593850" indent="-225425">
              <a:spcBef>
                <a:spcPct val="30000"/>
              </a:spcBef>
              <a:defRPr sz="1200">
                <a:solidFill>
                  <a:schemeClr val="tx1"/>
                </a:solidFill>
                <a:latin typeface="Times New Roman" panose="02020603050405020304" pitchFamily="18" charset="0"/>
              </a:defRPr>
            </a:lvl4pPr>
            <a:lvl5pPr marL="2049463" indent="-225425">
              <a:spcBef>
                <a:spcPct val="30000"/>
              </a:spcBef>
              <a:defRPr sz="1200">
                <a:solidFill>
                  <a:schemeClr val="tx1"/>
                </a:solidFill>
                <a:latin typeface="Times New Roman" panose="02020603050405020304" pitchFamily="18" charset="0"/>
              </a:defRPr>
            </a:lvl5pPr>
            <a:lvl6pPr marL="2506663"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6643FE-9621-430A-B296-234579923122}" type="slidenum">
              <a:rPr lang="en-GB" altLang="en-US" smtClean="0">
                <a:solidFill>
                  <a:srgbClr val="000000"/>
                </a:solidFill>
              </a:rPr>
              <a:pPr>
                <a:spcBef>
                  <a:spcPct val="0"/>
                </a:spcBef>
              </a:pPr>
              <a:t>5</a:t>
            </a:fld>
            <a:endParaRPr lang="en-GB" altLang="en-US">
              <a:solidFill>
                <a:srgbClr val="000000"/>
              </a:solidFill>
            </a:endParaRPr>
          </a:p>
        </p:txBody>
      </p:sp>
      <p:sp>
        <p:nvSpPr>
          <p:cNvPr id="29699" name="Rectangle 2"/>
          <p:cNvSpPr>
            <a:spLocks noGrp="1" noRot="1" noChangeAspect="1" noChangeArrowheads="1" noTextEdit="1"/>
          </p:cNvSpPr>
          <p:nvPr>
            <p:ph type="sldImg"/>
          </p:nvPr>
        </p:nvSpPr>
        <p:spPr>
          <a:xfrm>
            <a:off x="825500" y="741363"/>
            <a:ext cx="4349750" cy="3263900"/>
          </a:xfrm>
          <a:ln/>
        </p:spPr>
      </p:sp>
      <p:sp>
        <p:nvSpPr>
          <p:cNvPr id="29700" name="Notes Placeholder 2"/>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Tree>
    <p:extLst>
      <p:ext uri="{BB962C8B-B14F-4D97-AF65-F5344CB8AC3E}">
        <p14:creationId xmlns:p14="http://schemas.microsoft.com/office/powerpoint/2010/main" val="223748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8188" indent="-284163">
              <a:spcBef>
                <a:spcPct val="30000"/>
              </a:spcBef>
              <a:defRPr sz="1200">
                <a:solidFill>
                  <a:schemeClr val="tx1"/>
                </a:solidFill>
                <a:latin typeface="Times New Roman" panose="02020603050405020304" pitchFamily="18" charset="0"/>
              </a:defRPr>
            </a:lvl2pPr>
            <a:lvl3pPr marL="1136650" indent="-225425">
              <a:spcBef>
                <a:spcPct val="30000"/>
              </a:spcBef>
              <a:defRPr sz="1200">
                <a:solidFill>
                  <a:schemeClr val="tx1"/>
                </a:solidFill>
                <a:latin typeface="Times New Roman" panose="02020603050405020304" pitchFamily="18" charset="0"/>
              </a:defRPr>
            </a:lvl3pPr>
            <a:lvl4pPr marL="1593850" indent="-225425">
              <a:spcBef>
                <a:spcPct val="30000"/>
              </a:spcBef>
              <a:defRPr sz="1200">
                <a:solidFill>
                  <a:schemeClr val="tx1"/>
                </a:solidFill>
                <a:latin typeface="Times New Roman" panose="02020603050405020304" pitchFamily="18" charset="0"/>
              </a:defRPr>
            </a:lvl4pPr>
            <a:lvl5pPr marL="2049463" indent="-225425">
              <a:spcBef>
                <a:spcPct val="30000"/>
              </a:spcBef>
              <a:defRPr sz="1200">
                <a:solidFill>
                  <a:schemeClr val="tx1"/>
                </a:solidFill>
                <a:latin typeface="Times New Roman" panose="02020603050405020304" pitchFamily="18" charset="0"/>
              </a:defRPr>
            </a:lvl5pPr>
            <a:lvl6pPr marL="2506663"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6643FE-9621-430A-B296-234579923122}" type="slidenum">
              <a:rPr lang="en-GB" altLang="en-US" smtClean="0">
                <a:solidFill>
                  <a:srgbClr val="000000"/>
                </a:solidFill>
              </a:rPr>
              <a:pPr>
                <a:spcBef>
                  <a:spcPct val="0"/>
                </a:spcBef>
              </a:pPr>
              <a:t>6</a:t>
            </a:fld>
            <a:endParaRPr lang="en-GB" altLang="en-US">
              <a:solidFill>
                <a:srgbClr val="000000"/>
              </a:solidFill>
            </a:endParaRPr>
          </a:p>
        </p:txBody>
      </p:sp>
      <p:sp>
        <p:nvSpPr>
          <p:cNvPr id="29699" name="Rectangle 2"/>
          <p:cNvSpPr>
            <a:spLocks noGrp="1" noRot="1" noChangeAspect="1" noChangeArrowheads="1" noTextEdit="1"/>
          </p:cNvSpPr>
          <p:nvPr>
            <p:ph type="sldImg"/>
          </p:nvPr>
        </p:nvSpPr>
        <p:spPr>
          <a:xfrm>
            <a:off x="825500" y="741363"/>
            <a:ext cx="4349750" cy="3263900"/>
          </a:xfrm>
          <a:ln/>
        </p:spPr>
      </p:sp>
      <p:sp>
        <p:nvSpPr>
          <p:cNvPr id="29700" name="Notes Placeholder 2"/>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Tree>
    <p:extLst>
      <p:ext uri="{BB962C8B-B14F-4D97-AF65-F5344CB8AC3E}">
        <p14:creationId xmlns:p14="http://schemas.microsoft.com/office/powerpoint/2010/main" val="3056565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8188" indent="-284163">
              <a:spcBef>
                <a:spcPct val="30000"/>
              </a:spcBef>
              <a:defRPr sz="1200">
                <a:solidFill>
                  <a:schemeClr val="tx1"/>
                </a:solidFill>
                <a:latin typeface="Times New Roman" panose="02020603050405020304" pitchFamily="18" charset="0"/>
              </a:defRPr>
            </a:lvl2pPr>
            <a:lvl3pPr marL="1136650" indent="-225425">
              <a:spcBef>
                <a:spcPct val="30000"/>
              </a:spcBef>
              <a:defRPr sz="1200">
                <a:solidFill>
                  <a:schemeClr val="tx1"/>
                </a:solidFill>
                <a:latin typeface="Times New Roman" panose="02020603050405020304" pitchFamily="18" charset="0"/>
              </a:defRPr>
            </a:lvl3pPr>
            <a:lvl4pPr marL="1593850" indent="-225425">
              <a:spcBef>
                <a:spcPct val="30000"/>
              </a:spcBef>
              <a:defRPr sz="1200">
                <a:solidFill>
                  <a:schemeClr val="tx1"/>
                </a:solidFill>
                <a:latin typeface="Times New Roman" panose="02020603050405020304" pitchFamily="18" charset="0"/>
              </a:defRPr>
            </a:lvl4pPr>
            <a:lvl5pPr marL="2049463" indent="-225425">
              <a:spcBef>
                <a:spcPct val="30000"/>
              </a:spcBef>
              <a:defRPr sz="1200">
                <a:solidFill>
                  <a:schemeClr val="tx1"/>
                </a:solidFill>
                <a:latin typeface="Times New Roman" panose="02020603050405020304" pitchFamily="18" charset="0"/>
              </a:defRPr>
            </a:lvl5pPr>
            <a:lvl6pPr marL="2506663"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2A9173-91E5-4132-BD7F-A7E691C61A80}" type="slidenum">
              <a:rPr lang="en-GB" altLang="en-US" smtClean="0">
                <a:solidFill>
                  <a:srgbClr val="000000"/>
                </a:solidFill>
              </a:rPr>
              <a:pPr>
                <a:spcBef>
                  <a:spcPct val="0"/>
                </a:spcBef>
              </a:pPr>
              <a:t>7</a:t>
            </a:fld>
            <a:endParaRPr lang="en-GB" altLang="en-US">
              <a:solidFill>
                <a:srgbClr val="000000"/>
              </a:solidFill>
            </a:endParaRPr>
          </a:p>
        </p:txBody>
      </p:sp>
      <p:sp>
        <p:nvSpPr>
          <p:cNvPr id="41987" name="Rectangle 2"/>
          <p:cNvSpPr>
            <a:spLocks noGrp="1" noRot="1" noChangeAspect="1" noChangeArrowheads="1" noTextEdit="1"/>
          </p:cNvSpPr>
          <p:nvPr>
            <p:ph type="sldImg"/>
          </p:nvPr>
        </p:nvSpPr>
        <p:spPr>
          <a:xfrm>
            <a:off x="825500" y="741363"/>
            <a:ext cx="4349750" cy="3263900"/>
          </a:xfrm>
          <a:ln/>
        </p:spPr>
      </p:sp>
      <p:sp>
        <p:nvSpPr>
          <p:cNvPr id="41988" name="Notes Placeholder 2"/>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Tree>
    <p:extLst>
      <p:ext uri="{BB962C8B-B14F-4D97-AF65-F5344CB8AC3E}">
        <p14:creationId xmlns:p14="http://schemas.microsoft.com/office/powerpoint/2010/main" val="349597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5CE303-F71C-4AC6-9AD9-56C820E73ABC}" type="slidenum">
              <a:rPr lang="en-US" altLang="en-US"/>
              <a:pPr>
                <a:defRPr/>
              </a:pPr>
              <a:t>‹#›</a:t>
            </a:fld>
            <a:endParaRPr lang="en-US" altLang="en-US"/>
          </a:p>
        </p:txBody>
      </p:sp>
    </p:spTree>
    <p:extLst>
      <p:ext uri="{BB962C8B-B14F-4D97-AF65-F5344CB8AC3E}">
        <p14:creationId xmlns:p14="http://schemas.microsoft.com/office/powerpoint/2010/main" val="415447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663D61-E0EA-4D61-97DF-756117F77373}" type="slidenum">
              <a:rPr lang="en-US" altLang="en-US"/>
              <a:pPr>
                <a:defRPr/>
              </a:pPr>
              <a:t>‹#›</a:t>
            </a:fld>
            <a:endParaRPr lang="en-US" altLang="en-US"/>
          </a:p>
        </p:txBody>
      </p:sp>
    </p:spTree>
    <p:extLst>
      <p:ext uri="{BB962C8B-B14F-4D97-AF65-F5344CB8AC3E}">
        <p14:creationId xmlns:p14="http://schemas.microsoft.com/office/powerpoint/2010/main" val="10334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94B0BE-5137-44A0-BE88-F8C9B085EF9F}" type="slidenum">
              <a:rPr lang="en-US" altLang="en-US"/>
              <a:pPr>
                <a:defRPr/>
              </a:pPr>
              <a:t>‹#›</a:t>
            </a:fld>
            <a:endParaRPr lang="en-US" altLang="en-US"/>
          </a:p>
        </p:txBody>
      </p:sp>
    </p:spTree>
    <p:extLst>
      <p:ext uri="{BB962C8B-B14F-4D97-AF65-F5344CB8AC3E}">
        <p14:creationId xmlns:p14="http://schemas.microsoft.com/office/powerpoint/2010/main" val="390917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935A65-8F61-4445-A5BD-5A87CF8E09EB}" type="slidenum">
              <a:rPr lang="en-US" altLang="en-US"/>
              <a:pPr>
                <a:defRPr/>
              </a:pPr>
              <a:t>‹#›</a:t>
            </a:fld>
            <a:endParaRPr lang="en-US" altLang="en-US"/>
          </a:p>
        </p:txBody>
      </p:sp>
    </p:spTree>
    <p:extLst>
      <p:ext uri="{BB962C8B-B14F-4D97-AF65-F5344CB8AC3E}">
        <p14:creationId xmlns:p14="http://schemas.microsoft.com/office/powerpoint/2010/main" val="292089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6A1CC-9468-487A-8EDD-2EB380C7FC94}" type="slidenum">
              <a:rPr lang="en-US" altLang="en-US"/>
              <a:pPr>
                <a:defRPr/>
              </a:pPr>
              <a:t>‹#›</a:t>
            </a:fld>
            <a:endParaRPr lang="en-US" altLang="en-US"/>
          </a:p>
        </p:txBody>
      </p:sp>
    </p:spTree>
    <p:extLst>
      <p:ext uri="{BB962C8B-B14F-4D97-AF65-F5344CB8AC3E}">
        <p14:creationId xmlns:p14="http://schemas.microsoft.com/office/powerpoint/2010/main" val="363754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082379-01FA-4403-8AFA-F0FEC3E42FEE}" type="slidenum">
              <a:rPr lang="en-US" altLang="en-US"/>
              <a:pPr>
                <a:defRPr/>
              </a:pPr>
              <a:t>‹#›</a:t>
            </a:fld>
            <a:endParaRPr lang="en-US" altLang="en-US"/>
          </a:p>
        </p:txBody>
      </p:sp>
    </p:spTree>
    <p:extLst>
      <p:ext uri="{BB962C8B-B14F-4D97-AF65-F5344CB8AC3E}">
        <p14:creationId xmlns:p14="http://schemas.microsoft.com/office/powerpoint/2010/main" val="145605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D08BFB-1F95-484A-90DC-970185E3F866}" type="slidenum">
              <a:rPr lang="en-US" altLang="en-US"/>
              <a:pPr>
                <a:defRPr/>
              </a:pPr>
              <a:t>‹#›</a:t>
            </a:fld>
            <a:endParaRPr lang="en-US" altLang="en-US"/>
          </a:p>
        </p:txBody>
      </p:sp>
    </p:spTree>
    <p:extLst>
      <p:ext uri="{BB962C8B-B14F-4D97-AF65-F5344CB8AC3E}">
        <p14:creationId xmlns:p14="http://schemas.microsoft.com/office/powerpoint/2010/main" val="76303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0AD725-6362-46C0-8BFB-561D95DB594B}" type="slidenum">
              <a:rPr lang="en-US" altLang="en-US"/>
              <a:pPr>
                <a:defRPr/>
              </a:pPr>
              <a:t>‹#›</a:t>
            </a:fld>
            <a:endParaRPr lang="en-US" altLang="en-US"/>
          </a:p>
        </p:txBody>
      </p:sp>
    </p:spTree>
    <p:extLst>
      <p:ext uri="{BB962C8B-B14F-4D97-AF65-F5344CB8AC3E}">
        <p14:creationId xmlns:p14="http://schemas.microsoft.com/office/powerpoint/2010/main" val="140349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298BD-2062-4CE5-9211-E24120CD4711}" type="slidenum">
              <a:rPr lang="en-US" altLang="en-US"/>
              <a:pPr>
                <a:defRPr/>
              </a:pPr>
              <a:t>‹#›</a:t>
            </a:fld>
            <a:endParaRPr lang="en-US" altLang="en-US"/>
          </a:p>
        </p:txBody>
      </p:sp>
    </p:spTree>
    <p:extLst>
      <p:ext uri="{BB962C8B-B14F-4D97-AF65-F5344CB8AC3E}">
        <p14:creationId xmlns:p14="http://schemas.microsoft.com/office/powerpoint/2010/main" val="195604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4163B0-D60A-4723-B48C-B85D9464421D}" type="slidenum">
              <a:rPr lang="en-US" altLang="en-US"/>
              <a:pPr>
                <a:defRPr/>
              </a:pPr>
              <a:t>‹#›</a:t>
            </a:fld>
            <a:endParaRPr lang="en-US" altLang="en-US"/>
          </a:p>
        </p:txBody>
      </p:sp>
    </p:spTree>
    <p:extLst>
      <p:ext uri="{BB962C8B-B14F-4D97-AF65-F5344CB8AC3E}">
        <p14:creationId xmlns:p14="http://schemas.microsoft.com/office/powerpoint/2010/main" val="291714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703BFF-6308-4B1B-9365-2A0DB1384E7B}" type="slidenum">
              <a:rPr lang="en-US" altLang="en-US"/>
              <a:pPr>
                <a:defRPr/>
              </a:pPr>
              <a:t>‹#›</a:t>
            </a:fld>
            <a:endParaRPr lang="en-US" altLang="en-US"/>
          </a:p>
        </p:txBody>
      </p:sp>
    </p:spTree>
    <p:extLst>
      <p:ext uri="{BB962C8B-B14F-4D97-AF65-F5344CB8AC3E}">
        <p14:creationId xmlns:p14="http://schemas.microsoft.com/office/powerpoint/2010/main" val="421681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749F935-B2A2-4142-8F08-5D64C5663B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operandum-project.eu/"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0" name="Picture 4139" descr="A boat floating along a river next to a body of water&#10;&#10;Description automatically generated">
            <a:extLst>
              <a:ext uri="{FF2B5EF4-FFF2-40B4-BE49-F238E27FC236}">
                <a16:creationId xmlns:a16="http://schemas.microsoft.com/office/drawing/2014/main" id="{E083B4D6-5E3C-4416-AEE8-25DAB41BFC2E}"/>
              </a:ext>
            </a:extLst>
          </p:cNvPr>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0" y="1139636"/>
            <a:ext cx="9143999" cy="5718364"/>
          </a:xfrm>
          <a:prstGeom prst="rect">
            <a:avLst/>
          </a:prstGeom>
        </p:spPr>
      </p:pic>
      <p:sp>
        <p:nvSpPr>
          <p:cNvPr id="4099" name="Rectangle 12"/>
          <p:cNvSpPr>
            <a:spLocks noChangeArrowheads="1"/>
          </p:cNvSpPr>
          <p:nvPr/>
        </p:nvSpPr>
        <p:spPr bwMode="auto">
          <a:xfrm>
            <a:off x="-11151" y="-27383"/>
            <a:ext cx="9191663" cy="1158988"/>
          </a:xfrm>
          <a:prstGeom prst="rect">
            <a:avLst/>
          </a:prstGeom>
          <a:solidFill>
            <a:schemeClr val="bg1"/>
          </a:solidFill>
          <a:ln>
            <a:solidFill>
              <a:schemeClr val="tx2">
                <a:lumMod val="60000"/>
                <a:lumOff val="40000"/>
              </a:schemeClr>
            </a:solid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400">
              <a:solidFill>
                <a:srgbClr val="210A2F"/>
              </a:solidFill>
              <a:latin typeface="Times New Roman" panose="02020603050405020304" pitchFamily="18" charset="0"/>
              <a:cs typeface="Arial" panose="020B0604020202020204" pitchFamily="34" charset="0"/>
            </a:endParaRPr>
          </a:p>
        </p:txBody>
      </p:sp>
      <p:sp>
        <p:nvSpPr>
          <p:cNvPr id="2" name="TextBox 1"/>
          <p:cNvSpPr txBox="1"/>
          <p:nvPr/>
        </p:nvSpPr>
        <p:spPr>
          <a:xfrm>
            <a:off x="3160596" y="4397248"/>
            <a:ext cx="3067250" cy="1615827"/>
          </a:xfrm>
          <a:prstGeom prst="rect">
            <a:avLst/>
          </a:prstGeom>
          <a:noFill/>
        </p:spPr>
        <p:txBody>
          <a:bodyPr wrap="none">
            <a:spAutoFit/>
          </a:bodyPr>
          <a:lstStyle/>
          <a:p>
            <a:pPr algn="ctr">
              <a:defRPr/>
            </a:pPr>
            <a:r>
              <a:rPr lang="en-GB" sz="2000" b="1" dirty="0">
                <a:latin typeface="+mn-lt"/>
              </a:rPr>
              <a:t>Presented by:</a:t>
            </a:r>
          </a:p>
          <a:p>
            <a:pPr algn="ctr">
              <a:defRPr/>
            </a:pPr>
            <a:endParaRPr lang="en-GB" sz="1100" b="1" dirty="0">
              <a:latin typeface="+mn-lt"/>
            </a:endParaRPr>
          </a:p>
          <a:p>
            <a:pPr algn="ctr">
              <a:defRPr/>
            </a:pPr>
            <a:r>
              <a:rPr lang="en-GB" sz="2000" b="1" dirty="0">
                <a:latin typeface="+mn-lt"/>
              </a:rPr>
              <a:t>Dr Aminur Shah</a:t>
            </a:r>
          </a:p>
          <a:p>
            <a:pPr algn="ctr">
              <a:defRPr/>
            </a:pPr>
            <a:r>
              <a:rPr lang="en-GB" sz="1600" b="1" dirty="0">
                <a:latin typeface="+mn-lt"/>
              </a:rPr>
              <a:t>School of Interdisciplinary Studies</a:t>
            </a:r>
          </a:p>
          <a:p>
            <a:pPr algn="ctr">
              <a:defRPr/>
            </a:pPr>
            <a:r>
              <a:rPr lang="en-GB" sz="1600" b="1" dirty="0">
                <a:latin typeface="+mn-lt"/>
              </a:rPr>
              <a:t>University of Glasgow</a:t>
            </a:r>
          </a:p>
          <a:p>
            <a:pPr algn="ctr">
              <a:defRPr/>
            </a:pPr>
            <a:r>
              <a:rPr lang="en-GB" sz="1600" b="1" dirty="0">
                <a:latin typeface="+mn-lt"/>
              </a:rPr>
              <a:t>04 May 2020</a:t>
            </a:r>
          </a:p>
        </p:txBody>
      </p:sp>
      <p:pic>
        <p:nvPicPr>
          <p:cNvPr id="4104"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4306" y="174580"/>
            <a:ext cx="999869" cy="945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txBox="1">
            <a:spLocks noChangeArrowheads="1"/>
          </p:cNvSpPr>
          <p:nvPr/>
        </p:nvSpPr>
        <p:spPr bwMode="auto">
          <a:xfrm>
            <a:off x="492396" y="1270094"/>
            <a:ext cx="8136904" cy="15325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1" dirty="0">
                <a:solidFill>
                  <a:schemeClr val="tx2">
                    <a:lumMod val="75000"/>
                  </a:schemeClr>
                </a:solidFill>
              </a:rPr>
              <a:t>A conceptual framework for vulnerability and risk assessment in the context of nature-based solutions to hydro-meteorological risks</a:t>
            </a:r>
            <a:endParaRPr lang="en-US" altLang="en-US" dirty="0">
              <a:solidFill>
                <a:schemeClr val="tx2">
                  <a:lumMod val="75000"/>
                </a:schemeClr>
              </a:solidFill>
            </a:endParaRPr>
          </a:p>
        </p:txBody>
      </p:sp>
      <p:grpSp>
        <p:nvGrpSpPr>
          <p:cNvPr id="7" name="Group 6">
            <a:extLst>
              <a:ext uri="{FF2B5EF4-FFF2-40B4-BE49-F238E27FC236}">
                <a16:creationId xmlns:a16="http://schemas.microsoft.com/office/drawing/2014/main" id="{437CB91A-F7B9-4028-854D-8D53ED7F1B0D}"/>
              </a:ext>
            </a:extLst>
          </p:cNvPr>
          <p:cNvGrpSpPr/>
          <p:nvPr/>
        </p:nvGrpSpPr>
        <p:grpSpPr>
          <a:xfrm>
            <a:off x="68949" y="94330"/>
            <a:ext cx="3727190" cy="1037274"/>
            <a:chOff x="31402" y="245327"/>
            <a:chExt cx="3727190" cy="1037274"/>
          </a:xfrm>
        </p:grpSpPr>
        <p:pic>
          <p:nvPicPr>
            <p:cNvPr id="5" name="Picture 4">
              <a:extLst>
                <a:ext uri="{FF2B5EF4-FFF2-40B4-BE49-F238E27FC236}">
                  <a16:creationId xmlns:a16="http://schemas.microsoft.com/office/drawing/2014/main" id="{AB9F85DF-2FE9-464A-8702-5C9D222C1C88}"/>
                </a:ext>
              </a:extLst>
            </p:cNvPr>
            <p:cNvPicPr>
              <a:picLocks noChangeAspect="1"/>
            </p:cNvPicPr>
            <p:nvPr/>
          </p:nvPicPr>
          <p:blipFill rotWithShape="1">
            <a:blip r:embed="rId5"/>
            <a:srcRect t="6249"/>
            <a:stretch/>
          </p:blipFill>
          <p:spPr>
            <a:xfrm>
              <a:off x="31402" y="245327"/>
              <a:ext cx="1151418" cy="850491"/>
            </a:xfrm>
            <a:prstGeom prst="rect">
              <a:avLst/>
            </a:prstGeom>
          </p:spPr>
        </p:pic>
        <p:pic>
          <p:nvPicPr>
            <p:cNvPr id="12" name="Picture 11">
              <a:extLst>
                <a:ext uri="{FF2B5EF4-FFF2-40B4-BE49-F238E27FC236}">
                  <a16:creationId xmlns:a16="http://schemas.microsoft.com/office/drawing/2014/main" id="{86E62244-E2AB-4753-98F5-39488A57B165}"/>
                </a:ext>
              </a:extLst>
            </p:cNvPr>
            <p:cNvPicPr>
              <a:picLocks noChangeAspect="1"/>
            </p:cNvPicPr>
            <p:nvPr/>
          </p:nvPicPr>
          <p:blipFill rotWithShape="1">
            <a:blip r:embed="rId6"/>
            <a:srcRect l="15750" t="12196" r="63387" b="78602"/>
            <a:stretch/>
          </p:blipFill>
          <p:spPr>
            <a:xfrm>
              <a:off x="1214222" y="291638"/>
              <a:ext cx="2544370" cy="631223"/>
            </a:xfrm>
            <a:prstGeom prst="rect">
              <a:avLst/>
            </a:prstGeom>
          </p:spPr>
        </p:pic>
        <p:sp>
          <p:nvSpPr>
            <p:cNvPr id="6" name="Rectangle 5">
              <a:extLst>
                <a:ext uri="{FF2B5EF4-FFF2-40B4-BE49-F238E27FC236}">
                  <a16:creationId xmlns:a16="http://schemas.microsoft.com/office/drawing/2014/main" id="{61340CA2-45F2-42EB-AC34-FDAB1365A130}"/>
                </a:ext>
              </a:extLst>
            </p:cNvPr>
            <p:cNvSpPr/>
            <p:nvPr/>
          </p:nvSpPr>
          <p:spPr>
            <a:xfrm>
              <a:off x="1154381" y="944047"/>
              <a:ext cx="2337499" cy="338554"/>
            </a:xfrm>
            <a:prstGeom prst="rect">
              <a:avLst/>
            </a:prstGeom>
          </p:spPr>
          <p:txBody>
            <a:bodyPr wrap="none">
              <a:spAutoFit/>
            </a:bodyPr>
            <a:lstStyle/>
            <a:p>
              <a:r>
                <a:rPr lang="en-GB" sz="1600" b="1" dirty="0">
                  <a:solidFill>
                    <a:srgbClr val="0072BC"/>
                  </a:solidFill>
                  <a:latin typeface="Open Sans"/>
                </a:rPr>
                <a:t>Online | 4–8 May 2020</a:t>
              </a:r>
              <a:endParaRPr lang="en-GB" sz="1600" dirty="0"/>
            </a:p>
          </p:txBody>
        </p:sp>
      </p:grpSp>
      <p:pic>
        <p:nvPicPr>
          <p:cNvPr id="105" name="Picture 3">
            <a:extLst>
              <a:ext uri="{FF2B5EF4-FFF2-40B4-BE49-F238E27FC236}">
                <a16:creationId xmlns:a16="http://schemas.microsoft.com/office/drawing/2014/main" id="{43C2038B-455A-4992-A825-790A3CBC308C}"/>
              </a:ext>
            </a:extLst>
          </p:cNvPr>
          <p:cNvPicPr>
            <a:picLocks noChangeAspect="1"/>
          </p:cNvPicPr>
          <p:nvPr/>
        </p:nvPicPr>
        <p:blipFill rotWithShape="1">
          <a:blip r:embed="rId7">
            <a:extLst>
              <a:ext uri="{28A0092B-C50C-407E-A947-70E740481C1C}">
                <a14:useLocalDpi xmlns:a14="http://schemas.microsoft.com/office/drawing/2010/main" val="0"/>
              </a:ext>
            </a:extLst>
          </a:blip>
          <a:srcRect l="1740" t="30791" r="75450" b="10384"/>
          <a:stretch/>
        </p:blipFill>
        <p:spPr bwMode="auto">
          <a:xfrm>
            <a:off x="6824786" y="167432"/>
            <a:ext cx="2319214" cy="94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 name="Rectangle 4136">
            <a:extLst>
              <a:ext uri="{FF2B5EF4-FFF2-40B4-BE49-F238E27FC236}">
                <a16:creationId xmlns:a16="http://schemas.microsoft.com/office/drawing/2014/main" id="{5989C825-56B5-4674-9418-EDA65EFE1F43}"/>
              </a:ext>
            </a:extLst>
          </p:cNvPr>
          <p:cNvSpPr/>
          <p:nvPr/>
        </p:nvSpPr>
        <p:spPr>
          <a:xfrm>
            <a:off x="760809" y="2889835"/>
            <a:ext cx="7632848" cy="716030"/>
          </a:xfrm>
          <a:prstGeom prst="rect">
            <a:avLst/>
          </a:prstGeom>
        </p:spPr>
        <p:txBody>
          <a:bodyPr wrap="square">
            <a:spAutoFit/>
          </a:bodyPr>
          <a:lstStyle/>
          <a:p>
            <a:pPr algn="ctr">
              <a:lnSpc>
                <a:spcPct val="115000"/>
              </a:lnSpc>
              <a:spcAft>
                <a:spcPts val="1000"/>
              </a:spcAft>
            </a:pPr>
            <a:r>
              <a:rPr lang="en-GB" sz="1200" dirty="0">
                <a:solidFill>
                  <a:srgbClr val="000000"/>
                </a:solidFill>
                <a:ea typeface="Times New Roman" panose="02020603050405020304" pitchFamily="18" charset="0"/>
                <a:cs typeface="Arial" panose="020B0604020202020204" pitchFamily="34" charset="0"/>
              </a:rPr>
              <a:t>Mohammed Aminur Rahman Shah, Fabrice G. Renaud, Annie Wild, Carl C. Anderson, Michael Loupis, Depy Panga, Maria </a:t>
            </a:r>
            <a:r>
              <a:rPr lang="en-GB" sz="1200" dirty="0" err="1">
                <a:solidFill>
                  <a:srgbClr val="000000"/>
                </a:solidFill>
                <a:ea typeface="Times New Roman" panose="02020603050405020304" pitchFamily="18" charset="0"/>
                <a:cs typeface="Arial" panose="020B0604020202020204" pitchFamily="34" charset="0"/>
              </a:rPr>
              <a:t>Stefanopoulou</a:t>
            </a:r>
            <a:r>
              <a:rPr lang="en-GB" sz="1200" dirty="0">
                <a:solidFill>
                  <a:srgbClr val="000000"/>
                </a:solidFill>
                <a:ea typeface="Times New Roman" panose="02020603050405020304" pitchFamily="18" charset="0"/>
                <a:cs typeface="Arial" panose="020B0604020202020204" pitchFamily="34" charset="0"/>
              </a:rPr>
              <a:t>, Annemarie Polderman, Eija Pouta, Athanasios Votsis, Craig Thomson, Karen Munro, Bidroha Basu, Francesco Pilla, Beatrice Pulvirenti, Elena Toth, Alessio </a:t>
            </a:r>
            <a:r>
              <a:rPr lang="en-GB" sz="1200" dirty="0" err="1">
                <a:solidFill>
                  <a:srgbClr val="000000"/>
                </a:solidFill>
                <a:ea typeface="Times New Roman" panose="02020603050405020304" pitchFamily="18" charset="0"/>
                <a:cs typeface="Arial" panose="020B0604020202020204" pitchFamily="34" charset="0"/>
              </a:rPr>
              <a:t>Domeneghetti</a:t>
            </a:r>
            <a:r>
              <a:rPr lang="en-GB" sz="1200" dirty="0">
                <a:solidFill>
                  <a:srgbClr val="000000"/>
                </a:solidFill>
                <a:ea typeface="Times New Roman" panose="02020603050405020304" pitchFamily="18" charset="0"/>
                <a:cs typeface="Arial" panose="020B0604020202020204" pitchFamily="34" charset="0"/>
              </a:rPr>
              <a:t>, Silvana Di Sabatino</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138" name="Rectangle 4137">
            <a:extLst>
              <a:ext uri="{FF2B5EF4-FFF2-40B4-BE49-F238E27FC236}">
                <a16:creationId xmlns:a16="http://schemas.microsoft.com/office/drawing/2014/main" id="{1EE5E17F-FD01-439E-B94A-0B9021D6B6DC}"/>
              </a:ext>
            </a:extLst>
          </p:cNvPr>
          <p:cNvSpPr/>
          <p:nvPr/>
        </p:nvSpPr>
        <p:spPr>
          <a:xfrm>
            <a:off x="4939877" y="6519346"/>
            <a:ext cx="4240635" cy="369332"/>
          </a:xfrm>
          <a:prstGeom prst="rect">
            <a:avLst/>
          </a:prstGeom>
        </p:spPr>
        <p:txBody>
          <a:bodyPr wrap="square">
            <a:spAutoFit/>
          </a:bodyPr>
          <a:lstStyle/>
          <a:p>
            <a:r>
              <a:rPr lang="en-GB" sz="900" dirty="0">
                <a:solidFill>
                  <a:schemeClr val="tx1">
                    <a:lumMod val="50000"/>
                    <a:lumOff val="50000"/>
                  </a:schemeClr>
                </a:solidFill>
              </a:rPr>
              <a:t>Photo:</a:t>
            </a:r>
            <a:r>
              <a:rPr lang="en-US" sz="900" dirty="0">
                <a:solidFill>
                  <a:schemeClr val="tx1">
                    <a:lumMod val="50000"/>
                    <a:lumOff val="50000"/>
                  </a:schemeClr>
                </a:solidFill>
              </a:rPr>
              <a:t>Flooding of the river Weser in South Lower Saxony, Germany. Source: </a:t>
            </a:r>
            <a:r>
              <a:rPr lang="en-GB" sz="900" dirty="0">
                <a:solidFill>
                  <a:schemeClr val="tx1">
                    <a:lumMod val="50000"/>
                    <a:lumOff val="50000"/>
                  </a:schemeClr>
                </a:solidFill>
              </a:rPr>
              <a:t> https://www.publicdomainpictures.net/en/view-image.php?image=24453&amp;picture=flood</a:t>
            </a:r>
          </a:p>
        </p:txBody>
      </p:sp>
      <p:pic>
        <p:nvPicPr>
          <p:cNvPr id="14" name="Picture 13">
            <a:extLst>
              <a:ext uri="{FF2B5EF4-FFF2-40B4-BE49-F238E27FC236}">
                <a16:creationId xmlns:a16="http://schemas.microsoft.com/office/drawing/2014/main" id="{9928B3D6-E3EB-4F80-AF73-631CD8D25E3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161" y="6434332"/>
            <a:ext cx="599407" cy="338554"/>
          </a:xfrm>
          <a:prstGeom prst="rect">
            <a:avLst/>
          </a:prstGeom>
          <a:noFill/>
        </p:spPr>
      </p:pic>
      <p:sp>
        <p:nvSpPr>
          <p:cNvPr id="15" name="TextBox 14">
            <a:extLst>
              <a:ext uri="{FF2B5EF4-FFF2-40B4-BE49-F238E27FC236}">
                <a16:creationId xmlns:a16="http://schemas.microsoft.com/office/drawing/2014/main" id="{01F9A105-8AC7-4FF1-B880-C556CBF736DF}"/>
              </a:ext>
            </a:extLst>
          </p:cNvPr>
          <p:cNvSpPr txBox="1"/>
          <p:nvPr/>
        </p:nvSpPr>
        <p:spPr>
          <a:xfrm>
            <a:off x="644658" y="6453148"/>
            <a:ext cx="1495425" cy="338554"/>
          </a:xfrm>
          <a:prstGeom prst="rect">
            <a:avLst/>
          </a:prstGeom>
          <a:noFill/>
        </p:spPr>
        <p:txBody>
          <a:bodyPr wrap="square" rtlCol="0">
            <a:spAutoFit/>
          </a:bodyPr>
          <a:lstStyle/>
          <a:p>
            <a:r>
              <a:rPr lang="en-US" sz="800" dirty="0"/>
              <a:t>H2020 funded project</a:t>
            </a:r>
            <a:br>
              <a:rPr lang="en-US" sz="800" dirty="0"/>
            </a:br>
            <a:r>
              <a:rPr lang="en-GB" sz="800" dirty="0">
                <a:latin typeface="Calibri" panose="020F0502020204030204" pitchFamily="34" charset="0"/>
                <a:cs typeface="Arial" panose="020B0604020202020204" pitchFamily="34" charset="0"/>
              </a:rPr>
              <a:t>GA no. </a:t>
            </a:r>
            <a:r>
              <a:rPr lang="en-GB" sz="800" dirty="0">
                <a:effectLst/>
                <a:latin typeface="Calibri" panose="020F0502020204030204" pitchFamily="34" charset="0"/>
                <a:ea typeface="Times New Roman" panose="02020603050405020304" pitchFamily="18" charset="0"/>
                <a:cs typeface="Arial" panose="020B0604020202020204" pitchFamily="34" charset="0"/>
              </a:rPr>
              <a:t>776848</a:t>
            </a:r>
            <a:endParaRPr lang="nl-NL"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279046"/>
            <a:ext cx="2664296" cy="535604"/>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ctr">
              <a:defRPr/>
            </a:pPr>
            <a:r>
              <a:rPr lang="en-GB" kern="0" dirty="0">
                <a:solidFill>
                  <a:schemeClr val="tx2"/>
                </a:solidFill>
                <a:latin typeface="+mn-lt"/>
                <a:ea typeface="Arial" charset="0"/>
                <a:cs typeface="Arial" charset="0"/>
              </a:rPr>
              <a:t>Background</a:t>
            </a:r>
          </a:p>
        </p:txBody>
      </p:sp>
      <p:sp>
        <p:nvSpPr>
          <p:cNvPr id="5" name="Rectangle 4">
            <a:extLst>
              <a:ext uri="{FF2B5EF4-FFF2-40B4-BE49-F238E27FC236}">
                <a16:creationId xmlns:a16="http://schemas.microsoft.com/office/drawing/2014/main" id="{23BBEF7F-E85A-4A5B-BB9B-199701C7A577}"/>
              </a:ext>
            </a:extLst>
          </p:cNvPr>
          <p:cNvSpPr/>
          <p:nvPr/>
        </p:nvSpPr>
        <p:spPr>
          <a:xfrm>
            <a:off x="323528" y="951732"/>
            <a:ext cx="8640960" cy="2246769"/>
          </a:xfrm>
          <a:prstGeom prst="rect">
            <a:avLst/>
          </a:prstGeom>
          <a:solidFill>
            <a:schemeClr val="accent6">
              <a:lumMod val="20000"/>
              <a:lumOff val="80000"/>
            </a:schemeClr>
          </a:solidFill>
        </p:spPr>
        <p:txBody>
          <a:bodyPr wrap="square">
            <a:spAutoFit/>
          </a:bodyPr>
          <a:lstStyle/>
          <a:p>
            <a:pPr marL="457200" indent="-457200">
              <a:spcBef>
                <a:spcPts val="1200"/>
              </a:spcBef>
              <a:spcAft>
                <a:spcPts val="1200"/>
              </a:spcAft>
              <a:buFont typeface="Arial" panose="020B0604020202020204" pitchFamily="34" charset="0"/>
              <a:buChar char="•"/>
            </a:pPr>
            <a:r>
              <a:rPr lang="en-GB" sz="2000" b="1" dirty="0">
                <a:solidFill>
                  <a:srgbClr val="000000"/>
                </a:solidFill>
                <a:latin typeface="+mn-lt"/>
                <a:ea typeface="Times New Roman" panose="02020603050405020304" pitchFamily="18" charset="0"/>
              </a:rPr>
              <a:t>There is no vulnerability and risk assessment framework specifically developed in the context of implementing nature-based solutions (NBS) to </a:t>
            </a:r>
            <a:r>
              <a:rPr lang="en-GB" sz="2000" b="1" dirty="0">
                <a:latin typeface="+mn-lt"/>
                <a:ea typeface="Times New Roman" panose="02020603050405020304" pitchFamily="18" charset="0"/>
              </a:rPr>
              <a:t>reduce h</a:t>
            </a:r>
            <a:r>
              <a:rPr lang="en-GB" sz="2000" b="1" dirty="0">
                <a:solidFill>
                  <a:srgbClr val="000000"/>
                </a:solidFill>
                <a:latin typeface="+mn-lt"/>
                <a:ea typeface="Times New Roman" panose="02020603050405020304" pitchFamily="18" charset="0"/>
              </a:rPr>
              <a:t>ydro-meteorological risks </a:t>
            </a:r>
          </a:p>
          <a:p>
            <a:pPr marL="457200" indent="-457200">
              <a:spcBef>
                <a:spcPts val="1200"/>
              </a:spcBef>
              <a:spcAft>
                <a:spcPts val="1200"/>
              </a:spcAft>
              <a:buFont typeface="Arial" panose="020B0604020202020204" pitchFamily="34" charset="0"/>
              <a:buChar char="•"/>
            </a:pPr>
            <a:r>
              <a:rPr lang="en-GB" sz="2000" b="1" dirty="0">
                <a:solidFill>
                  <a:srgbClr val="000000"/>
                </a:solidFill>
                <a:latin typeface="+mn-lt"/>
                <a:ea typeface="Times New Roman" panose="02020603050405020304" pitchFamily="18" charset="0"/>
              </a:rPr>
              <a:t>As a part of the OPERANDUM project, this research proposes a conceptual framework for vulnerability and risk assessment in the context of NBS to hydro-meteorological risks </a:t>
            </a:r>
          </a:p>
        </p:txBody>
      </p:sp>
      <p:pic>
        <p:nvPicPr>
          <p:cNvPr id="8" name="Picture 7">
            <a:extLst>
              <a:ext uri="{FF2B5EF4-FFF2-40B4-BE49-F238E27FC236}">
                <a16:creationId xmlns:a16="http://schemas.microsoft.com/office/drawing/2014/main" id="{83E46EDD-C916-4D75-B252-C4ACDAE54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0490" y="23962"/>
            <a:ext cx="566666" cy="5356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F78977AE-A4DA-44D3-8D08-2ED865427799}"/>
              </a:ext>
            </a:extLst>
          </p:cNvPr>
          <p:cNvPicPr>
            <a:picLocks noChangeAspect="1"/>
          </p:cNvPicPr>
          <p:nvPr/>
        </p:nvPicPr>
        <p:blipFill rotWithShape="1">
          <a:blip r:embed="rId4">
            <a:extLst>
              <a:ext uri="{28A0092B-C50C-407E-A947-70E740481C1C}">
                <a14:useLocalDpi xmlns:a14="http://schemas.microsoft.com/office/drawing/2010/main" val="0"/>
              </a:ext>
            </a:extLst>
          </a:blip>
          <a:srcRect l="1740" t="30791" r="75450" b="10384"/>
          <a:stretch/>
        </p:blipFill>
        <p:spPr bwMode="auto">
          <a:xfrm>
            <a:off x="7829610" y="13076"/>
            <a:ext cx="1314389" cy="53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9FA2AB1-ECDB-4A4A-9BAF-E08CC412BB27}"/>
              </a:ext>
            </a:extLst>
          </p:cNvPr>
          <p:cNvSpPr/>
          <p:nvPr/>
        </p:nvSpPr>
        <p:spPr>
          <a:xfrm>
            <a:off x="4416609" y="2861940"/>
            <a:ext cx="4557210" cy="307777"/>
          </a:xfrm>
          <a:prstGeom prst="rect">
            <a:avLst/>
          </a:prstGeom>
        </p:spPr>
        <p:txBody>
          <a:bodyPr wrap="none">
            <a:spAutoFit/>
          </a:bodyPr>
          <a:lstStyle/>
          <a:p>
            <a:r>
              <a:rPr lang="en-GB" sz="1400" dirty="0">
                <a:solidFill>
                  <a:srgbClr val="000000"/>
                </a:solidFill>
                <a:ea typeface="Times New Roman" panose="02020603050405020304" pitchFamily="18" charset="0"/>
              </a:rPr>
              <a:t>OPERANDUM project: </a:t>
            </a:r>
            <a:r>
              <a:rPr lang="en-GB" sz="1400" dirty="0">
                <a:solidFill>
                  <a:srgbClr val="000000"/>
                </a:solidFill>
                <a:ea typeface="Times New Roman" panose="02020603050405020304" pitchFamily="18" charset="0"/>
                <a:hlinkClick r:id="rId5"/>
              </a:rPr>
              <a:t>https://www.operandum-project.eu/</a:t>
            </a:r>
            <a:r>
              <a:rPr lang="en-GB" sz="1400" dirty="0">
                <a:solidFill>
                  <a:srgbClr val="000000"/>
                </a:solidFill>
                <a:ea typeface="Times New Roman" panose="02020603050405020304" pitchFamily="18" charset="0"/>
              </a:rPr>
              <a:t> </a:t>
            </a:r>
            <a:endParaRPr lang="en-GB" sz="1400" dirty="0"/>
          </a:p>
        </p:txBody>
      </p:sp>
      <p:sp>
        <p:nvSpPr>
          <p:cNvPr id="7" name="Title 1">
            <a:extLst>
              <a:ext uri="{FF2B5EF4-FFF2-40B4-BE49-F238E27FC236}">
                <a16:creationId xmlns:a16="http://schemas.microsoft.com/office/drawing/2014/main" id="{6F242FE6-8579-4A7B-B0F0-96990517D46A}"/>
              </a:ext>
            </a:extLst>
          </p:cNvPr>
          <p:cNvSpPr txBox="1">
            <a:spLocks/>
          </p:cNvSpPr>
          <p:nvPr/>
        </p:nvSpPr>
        <p:spPr>
          <a:xfrm>
            <a:off x="107504" y="3313904"/>
            <a:ext cx="2952328" cy="555637"/>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ctr">
              <a:defRPr/>
            </a:pPr>
            <a:r>
              <a:rPr lang="en-GB" kern="0" dirty="0">
                <a:solidFill>
                  <a:schemeClr val="tx2"/>
                </a:solidFill>
                <a:latin typeface="+mn-lt"/>
                <a:ea typeface="Arial" charset="0"/>
                <a:cs typeface="Arial" charset="0"/>
              </a:rPr>
              <a:t>Methodology</a:t>
            </a:r>
          </a:p>
        </p:txBody>
      </p:sp>
      <p:sp>
        <p:nvSpPr>
          <p:cNvPr id="10" name="Rectangle 9">
            <a:extLst>
              <a:ext uri="{FF2B5EF4-FFF2-40B4-BE49-F238E27FC236}">
                <a16:creationId xmlns:a16="http://schemas.microsoft.com/office/drawing/2014/main" id="{67E45102-2453-4D78-B8B9-AA9C8D2C1896}"/>
              </a:ext>
            </a:extLst>
          </p:cNvPr>
          <p:cNvSpPr/>
          <p:nvPr/>
        </p:nvSpPr>
        <p:spPr>
          <a:xfrm>
            <a:off x="323528" y="3842171"/>
            <a:ext cx="8640960" cy="1231106"/>
          </a:xfrm>
          <a:prstGeom prst="rect">
            <a:avLst/>
          </a:prstGeom>
          <a:solidFill>
            <a:schemeClr val="accent6">
              <a:lumMod val="20000"/>
              <a:lumOff val="80000"/>
            </a:schemeClr>
          </a:solidFill>
        </p:spPr>
        <p:txBody>
          <a:bodyPr wrap="square">
            <a:spAutoFit/>
          </a:bodyPr>
          <a:lstStyle/>
          <a:p>
            <a:pPr marL="457200" indent="-457200">
              <a:spcBef>
                <a:spcPts val="600"/>
              </a:spcBef>
              <a:spcAft>
                <a:spcPts val="600"/>
              </a:spcAft>
              <a:buFont typeface="Arial" panose="020B0604020202020204" pitchFamily="34" charset="0"/>
              <a:buChar char="•"/>
            </a:pPr>
            <a:r>
              <a:rPr lang="en-GB" sz="1800" b="1" dirty="0">
                <a:latin typeface="Calibri" panose="020F0502020204030204" pitchFamily="34" charset="0"/>
                <a:ea typeface="Calibri" panose="020F0502020204030204" pitchFamily="34" charset="0"/>
              </a:rPr>
              <a:t>Literature review</a:t>
            </a:r>
          </a:p>
          <a:p>
            <a:pPr marL="457200" indent="-457200">
              <a:spcBef>
                <a:spcPts val="600"/>
              </a:spcBef>
              <a:spcAft>
                <a:spcPts val="600"/>
              </a:spcAft>
              <a:buFont typeface="Arial" panose="020B0604020202020204" pitchFamily="34" charset="0"/>
              <a:buChar char="•"/>
            </a:pPr>
            <a:r>
              <a:rPr lang="en-GB" sz="1800" b="1" dirty="0">
                <a:latin typeface="Calibri" panose="020F0502020204030204" pitchFamily="34" charset="0"/>
                <a:ea typeface="Calibri" panose="020F0502020204030204" pitchFamily="34" charset="0"/>
              </a:rPr>
              <a:t>Identifying stakeholders’ priority (through FGD and QS)</a:t>
            </a:r>
          </a:p>
          <a:p>
            <a:pPr marL="457200" indent="-457200">
              <a:spcBef>
                <a:spcPts val="600"/>
              </a:spcBef>
              <a:spcAft>
                <a:spcPts val="600"/>
              </a:spcAft>
              <a:buFont typeface="Arial" panose="020B0604020202020204" pitchFamily="34" charset="0"/>
              <a:buChar char="•"/>
            </a:pPr>
            <a:r>
              <a:rPr lang="en-GB" sz="1800" b="1" dirty="0">
                <a:latin typeface="Calibri" panose="020F0502020204030204" pitchFamily="34" charset="0"/>
                <a:ea typeface="Calibri" panose="020F0502020204030204" pitchFamily="34" charset="0"/>
              </a:rPr>
              <a:t>Developing impact chains (through FGD and QS)</a:t>
            </a:r>
            <a:endParaRPr lang="en-GB" sz="1800" b="1" dirty="0">
              <a:latin typeface="+mn-lt"/>
              <a:ea typeface="Times New Roman" panose="02020603050405020304" pitchFamily="18" charset="0"/>
            </a:endParaRPr>
          </a:p>
        </p:txBody>
      </p:sp>
      <p:sp>
        <p:nvSpPr>
          <p:cNvPr id="11" name="Rectangle 10">
            <a:extLst>
              <a:ext uri="{FF2B5EF4-FFF2-40B4-BE49-F238E27FC236}">
                <a16:creationId xmlns:a16="http://schemas.microsoft.com/office/drawing/2014/main" id="{F75D04C1-665A-4EB0-9A12-B076F3F1619C}"/>
              </a:ext>
            </a:extLst>
          </p:cNvPr>
          <p:cNvSpPr/>
          <p:nvPr/>
        </p:nvSpPr>
        <p:spPr>
          <a:xfrm>
            <a:off x="395536" y="5306103"/>
            <a:ext cx="8496944" cy="1200329"/>
          </a:xfrm>
          <a:prstGeom prst="rect">
            <a:avLst/>
          </a:prstGeom>
          <a:solidFill>
            <a:schemeClr val="accent3">
              <a:lumMod val="20000"/>
              <a:lumOff val="80000"/>
            </a:schemeClr>
          </a:solidFill>
        </p:spPr>
        <p:txBody>
          <a:bodyPr wrap="square">
            <a:spAutoFit/>
          </a:bodyPr>
          <a:lstStyle/>
          <a:p>
            <a:pPr>
              <a:spcBef>
                <a:spcPts val="0"/>
              </a:spcBef>
              <a:spcAft>
                <a:spcPts val="0"/>
              </a:spcAft>
            </a:pPr>
            <a:r>
              <a:rPr lang="en-GB" sz="1800" b="1" dirty="0">
                <a:solidFill>
                  <a:srgbClr val="000000"/>
                </a:solidFill>
                <a:latin typeface="+mj-lt"/>
                <a:ea typeface="Times New Roman" panose="02020603050405020304" pitchFamily="18" charset="0"/>
              </a:rPr>
              <a:t>The conceptual framework is developed mainly considering:</a:t>
            </a:r>
          </a:p>
          <a:p>
            <a:pPr marL="533400" indent="-174625">
              <a:spcBef>
                <a:spcPts val="0"/>
              </a:spcBef>
              <a:spcAft>
                <a:spcPts val="0"/>
              </a:spcAft>
              <a:buFont typeface="Arial" panose="020B0604020202020204" pitchFamily="34" charset="0"/>
              <a:buChar char="•"/>
            </a:pPr>
            <a:r>
              <a:rPr lang="en-GB" sz="1800" b="1" dirty="0">
                <a:latin typeface="+mj-lt"/>
                <a:ea typeface="Times New Roman" panose="02020603050405020304" pitchFamily="18" charset="0"/>
              </a:rPr>
              <a:t>The major components of the Delta-SES risk assessment framework (</a:t>
            </a:r>
            <a:r>
              <a:rPr lang="en-GB" sz="1800" b="1" dirty="0" err="1">
                <a:latin typeface="+mj-lt"/>
                <a:ea typeface="Times New Roman" panose="02020603050405020304" pitchFamily="18" charset="0"/>
              </a:rPr>
              <a:t>Sebesvari</a:t>
            </a:r>
            <a:r>
              <a:rPr lang="en-GB" sz="1800" b="1" dirty="0">
                <a:latin typeface="+mj-lt"/>
                <a:ea typeface="Times New Roman" panose="02020603050405020304" pitchFamily="18" charset="0"/>
              </a:rPr>
              <a:t> et al. 2016) and other similar frameworks, and </a:t>
            </a:r>
          </a:p>
          <a:p>
            <a:pPr marL="533400" indent="-174625">
              <a:spcBef>
                <a:spcPts val="0"/>
              </a:spcBef>
              <a:spcAft>
                <a:spcPts val="0"/>
              </a:spcAft>
              <a:buFont typeface="Arial" panose="020B0604020202020204" pitchFamily="34" charset="0"/>
              <a:buChar char="•"/>
            </a:pPr>
            <a:r>
              <a:rPr lang="en-GB" sz="1800" b="1" dirty="0">
                <a:latin typeface="+mj-lt"/>
                <a:ea typeface="Times New Roman" panose="02020603050405020304" pitchFamily="18" charset="0"/>
              </a:rPr>
              <a:t>The proposed principles for NBS endorsed by IUCN (Cohen-</a:t>
            </a:r>
            <a:r>
              <a:rPr lang="en-GB" sz="1800" b="1" dirty="0" err="1">
                <a:latin typeface="+mj-lt"/>
                <a:ea typeface="Times New Roman" panose="02020603050405020304" pitchFamily="18" charset="0"/>
              </a:rPr>
              <a:t>Shacham</a:t>
            </a:r>
            <a:r>
              <a:rPr lang="en-GB" sz="1800" b="1" dirty="0">
                <a:latin typeface="+mj-lt"/>
                <a:ea typeface="Times New Roman" panose="02020603050405020304" pitchFamily="18" charset="0"/>
              </a:rPr>
              <a:t> et al. 2016)</a:t>
            </a:r>
            <a:endParaRPr lang="en-GB" sz="1800" b="1" dirty="0">
              <a:latin typeface="+mj-lt"/>
            </a:endParaRPr>
          </a:p>
        </p:txBody>
      </p:sp>
      <p:pic>
        <p:nvPicPr>
          <p:cNvPr id="6" name="Picture 5" descr="A drawing of a face&#10;&#10;Description automatically generated">
            <a:extLst>
              <a:ext uri="{FF2B5EF4-FFF2-40B4-BE49-F238E27FC236}">
                <a16:creationId xmlns:a16="http://schemas.microsoft.com/office/drawing/2014/main" id="{2CDAB4A4-1992-4360-ACBC-C61CE2E2FE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598042"/>
            <a:ext cx="743000" cy="259958"/>
          </a:xfrm>
          <a:prstGeom prst="rect">
            <a:avLst/>
          </a:prstGeom>
        </p:spPr>
      </p:pic>
    </p:spTree>
    <p:extLst>
      <p:ext uri="{BB962C8B-B14F-4D97-AF65-F5344CB8AC3E}">
        <p14:creationId xmlns:p14="http://schemas.microsoft.com/office/powerpoint/2010/main" val="41293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Content Placeholder 5"/>
          <p:cNvSpPr>
            <a:spLocks noGrp="1"/>
          </p:cNvSpPr>
          <p:nvPr>
            <p:ph idx="1"/>
          </p:nvPr>
        </p:nvSpPr>
        <p:spPr>
          <a:xfrm>
            <a:off x="276552" y="771570"/>
            <a:ext cx="9007528" cy="753465"/>
          </a:xfrm>
        </p:spPr>
        <p:txBody>
          <a:bodyPr/>
          <a:lstStyle/>
          <a:p>
            <a:pPr eaLnBrk="1" hangingPunct="1">
              <a:spcBef>
                <a:spcPct val="0"/>
              </a:spcBef>
              <a:defRPr/>
            </a:pPr>
            <a:r>
              <a:rPr lang="en-US" altLang="en-US" sz="2000" b="1" dirty="0"/>
              <a:t>OALs are the selected hazard prone areas where NBS are implemented</a:t>
            </a:r>
          </a:p>
          <a:p>
            <a:pPr eaLnBrk="1" hangingPunct="1">
              <a:spcBef>
                <a:spcPct val="0"/>
              </a:spcBef>
              <a:defRPr/>
            </a:pPr>
            <a:r>
              <a:rPr lang="en-US" altLang="en-US" sz="2000" b="1" dirty="0"/>
              <a:t>Shows the relationship among hazard, exposure, vulnerability and risks</a:t>
            </a:r>
          </a:p>
        </p:txBody>
      </p:sp>
      <p:sp>
        <p:nvSpPr>
          <p:cNvPr id="26631" name="3 CuadroTexto"/>
          <p:cNvSpPr txBox="1">
            <a:spLocks noChangeArrowheads="1"/>
          </p:cNvSpPr>
          <p:nvPr/>
        </p:nvSpPr>
        <p:spPr bwMode="auto">
          <a:xfrm>
            <a:off x="4800" y="1749757"/>
            <a:ext cx="1706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1800" b="1" dirty="0">
                <a:solidFill>
                  <a:schemeClr val="accent1"/>
                </a:solidFill>
                <a:ea typeface="Times New Roman" panose="02020603050405020304" pitchFamily="18" charset="0"/>
                <a:cs typeface="Arial" panose="020B0604020202020204" pitchFamily="34" charset="0"/>
              </a:rPr>
              <a:t>Impact chain for OAL-Greece</a:t>
            </a:r>
            <a:endParaRPr lang="it-IT" altLang="en-US" sz="2000" b="1" dirty="0">
              <a:solidFill>
                <a:schemeClr val="accent1"/>
              </a:solidFill>
              <a:ea typeface="Times New Roman" panose="02020603050405020304" pitchFamily="18" charset="0"/>
              <a:cs typeface="Arial" panose="020B0604020202020204" pitchFamily="34" charset="0"/>
            </a:endParaRPr>
          </a:p>
        </p:txBody>
      </p:sp>
      <p:sp>
        <p:nvSpPr>
          <p:cNvPr id="8" name="Content Placeholder 5"/>
          <p:cNvSpPr txBox="1">
            <a:spLocks/>
          </p:cNvSpPr>
          <p:nvPr/>
        </p:nvSpPr>
        <p:spPr bwMode="auto">
          <a:xfrm>
            <a:off x="44933" y="-44112"/>
            <a:ext cx="6624736" cy="8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it-IT" altLang="en-US" sz="2800" b="1" dirty="0">
                <a:solidFill>
                  <a:schemeClr val="tx2"/>
                </a:solidFill>
                <a:cs typeface="Arial" panose="020B0604020202020204" pitchFamily="34" charset="0"/>
              </a:rPr>
              <a:t>Impact chains developed for the Open-Air Laboratory (OAL)</a:t>
            </a:r>
          </a:p>
        </p:txBody>
      </p:sp>
      <p:pic>
        <p:nvPicPr>
          <p:cNvPr id="14" name="Picture 13">
            <a:extLst>
              <a:ext uri="{FF2B5EF4-FFF2-40B4-BE49-F238E27FC236}">
                <a16:creationId xmlns:a16="http://schemas.microsoft.com/office/drawing/2014/main" id="{48369D80-F1E4-490C-B358-6534D6E577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0490" y="23962"/>
            <a:ext cx="566666" cy="5356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474C43BB-E7CB-4400-A44E-5A9599FA5744}"/>
              </a:ext>
            </a:extLst>
          </p:cNvPr>
          <p:cNvPicPr>
            <a:picLocks noChangeAspect="1"/>
          </p:cNvPicPr>
          <p:nvPr/>
        </p:nvPicPr>
        <p:blipFill rotWithShape="1">
          <a:blip r:embed="rId4">
            <a:extLst>
              <a:ext uri="{28A0092B-C50C-407E-A947-70E740481C1C}">
                <a14:useLocalDpi xmlns:a14="http://schemas.microsoft.com/office/drawing/2010/main" val="0"/>
              </a:ext>
            </a:extLst>
          </a:blip>
          <a:srcRect l="1740" t="30791" r="75450" b="10384"/>
          <a:stretch/>
        </p:blipFill>
        <p:spPr bwMode="auto">
          <a:xfrm>
            <a:off x="7829610" y="13076"/>
            <a:ext cx="1314389" cy="53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BF24784-176A-4A1B-9FB0-AABD82C8069F}"/>
              </a:ext>
            </a:extLst>
          </p:cNvPr>
          <p:cNvPicPr>
            <a:picLocks noChangeAspect="1"/>
          </p:cNvPicPr>
          <p:nvPr/>
        </p:nvPicPr>
        <p:blipFill>
          <a:blip r:embed="rId5"/>
          <a:stretch>
            <a:fillRect/>
          </a:stretch>
        </p:blipFill>
        <p:spPr>
          <a:xfrm>
            <a:off x="61879" y="1385814"/>
            <a:ext cx="9007528" cy="5448224"/>
          </a:xfrm>
          <a:prstGeom prst="rect">
            <a:avLst/>
          </a:prstGeom>
        </p:spPr>
      </p:pic>
      <p:pic>
        <p:nvPicPr>
          <p:cNvPr id="9" name="Picture 8" descr="A drawing of a face&#10;&#10;Description automatically generated">
            <a:extLst>
              <a:ext uri="{FF2B5EF4-FFF2-40B4-BE49-F238E27FC236}">
                <a16:creationId xmlns:a16="http://schemas.microsoft.com/office/drawing/2014/main" id="{D38ED27D-95C6-49DB-B390-A3B9D03A2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81" y="6574080"/>
            <a:ext cx="743000" cy="2599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4F41FEA-5058-4339-B32C-7A1C211E2721}"/>
              </a:ext>
            </a:extLst>
          </p:cNvPr>
          <p:cNvSpPr txBox="1"/>
          <p:nvPr/>
        </p:nvSpPr>
        <p:spPr>
          <a:xfrm>
            <a:off x="6054434" y="-973"/>
            <a:ext cx="3081306" cy="2308324"/>
          </a:xfrm>
          <a:prstGeom prst="rect">
            <a:avLst/>
          </a:prstGeom>
          <a:noFill/>
        </p:spPr>
        <p:txBody>
          <a:bodyPr wrap="square" rtlCol="0">
            <a:spAutoFit/>
          </a:bodyPr>
          <a:lstStyle/>
          <a:p>
            <a:pPr algn="r"/>
            <a:r>
              <a:rPr lang="en-GB" sz="1600" b="1" dirty="0">
                <a:latin typeface="+mj-lt"/>
              </a:rPr>
              <a:t>IUCN’s NBS principles</a:t>
            </a:r>
          </a:p>
          <a:p>
            <a:pPr algn="r"/>
            <a:r>
              <a:rPr lang="en-GB" sz="1600" dirty="0">
                <a:latin typeface="+mj-lt"/>
              </a:rPr>
              <a:t>P1-nature conservation</a:t>
            </a:r>
          </a:p>
          <a:p>
            <a:pPr algn="r"/>
            <a:r>
              <a:rPr lang="en-GB" sz="1600" dirty="0">
                <a:latin typeface="+mj-lt"/>
              </a:rPr>
              <a:t>P2-synergy with all solutions</a:t>
            </a:r>
          </a:p>
          <a:p>
            <a:pPr algn="r"/>
            <a:r>
              <a:rPr lang="en-GB" sz="1600" dirty="0">
                <a:latin typeface="+mj-lt"/>
              </a:rPr>
              <a:t>P3-site-specific contexts</a:t>
            </a:r>
          </a:p>
          <a:p>
            <a:pPr algn="r"/>
            <a:r>
              <a:rPr lang="en-GB" sz="1600" dirty="0">
                <a:latin typeface="+mj-lt"/>
              </a:rPr>
              <a:t>P4-transperancy &amp; participation</a:t>
            </a:r>
          </a:p>
          <a:p>
            <a:pPr algn="r"/>
            <a:r>
              <a:rPr lang="en-GB" sz="1600" dirty="0">
                <a:latin typeface="+mj-lt"/>
              </a:rPr>
              <a:t>P5-diversity and evolve over time</a:t>
            </a:r>
          </a:p>
          <a:p>
            <a:pPr algn="r"/>
            <a:r>
              <a:rPr lang="en-GB" sz="1600" dirty="0">
                <a:latin typeface="+mj-lt"/>
              </a:rPr>
              <a:t>P6-landscape scale</a:t>
            </a:r>
          </a:p>
          <a:p>
            <a:pPr algn="r"/>
            <a:r>
              <a:rPr lang="en-GB" sz="1600" dirty="0">
                <a:latin typeface="+mj-lt"/>
              </a:rPr>
              <a:t>P7-tradeoffs within SES</a:t>
            </a:r>
          </a:p>
          <a:p>
            <a:pPr algn="r"/>
            <a:r>
              <a:rPr lang="en-GB" sz="1600" dirty="0">
                <a:latin typeface="+mj-lt"/>
              </a:rPr>
              <a:t>P8-policy integration</a:t>
            </a:r>
          </a:p>
        </p:txBody>
      </p:sp>
      <p:sp>
        <p:nvSpPr>
          <p:cNvPr id="28674" name="Content Placeholder 5"/>
          <p:cNvSpPr>
            <a:spLocks noGrp="1"/>
          </p:cNvSpPr>
          <p:nvPr>
            <p:ph idx="1"/>
          </p:nvPr>
        </p:nvSpPr>
        <p:spPr>
          <a:xfrm>
            <a:off x="14442" y="-58812"/>
            <a:ext cx="5832648" cy="731846"/>
          </a:xfrm>
        </p:spPr>
        <p:txBody>
          <a:bodyPr/>
          <a:lstStyle/>
          <a:p>
            <a:pPr marL="0" indent="0">
              <a:buFont typeface="Arial" panose="020B0604020202020204" pitchFamily="34" charset="0"/>
              <a:buNone/>
            </a:pPr>
            <a:r>
              <a:rPr lang="en-US" altLang="en-US" sz="1800" b="1" dirty="0">
                <a:solidFill>
                  <a:schemeClr val="tx2"/>
                </a:solidFill>
              </a:rPr>
              <a:t>Conceptual framework for vulnerability and risk assessment of SES in the context of NBS (VR-NBS) </a:t>
            </a:r>
            <a:endParaRPr lang="en-GB" altLang="en-US" sz="1800" dirty="0">
              <a:solidFill>
                <a:schemeClr val="tx2"/>
              </a:solidFill>
            </a:endParaRPr>
          </a:p>
        </p:txBody>
      </p:sp>
      <p:grpSp>
        <p:nvGrpSpPr>
          <p:cNvPr id="28679" name="Group 28678"/>
          <p:cNvGrpSpPr/>
          <p:nvPr/>
        </p:nvGrpSpPr>
        <p:grpSpPr>
          <a:xfrm>
            <a:off x="250023" y="2085887"/>
            <a:ext cx="7562337" cy="4357200"/>
            <a:chOff x="1265891" y="2410635"/>
            <a:chExt cx="5630794" cy="3772780"/>
          </a:xfrm>
        </p:grpSpPr>
        <p:grpSp>
          <p:nvGrpSpPr>
            <p:cNvPr id="28672" name="Group 28671"/>
            <p:cNvGrpSpPr/>
            <p:nvPr/>
          </p:nvGrpSpPr>
          <p:grpSpPr>
            <a:xfrm>
              <a:off x="1562236" y="2797243"/>
              <a:ext cx="5183479" cy="3135405"/>
              <a:chOff x="3688459" y="3517323"/>
              <a:chExt cx="5183479" cy="3135405"/>
            </a:xfrm>
          </p:grpSpPr>
          <p:grpSp>
            <p:nvGrpSpPr>
              <p:cNvPr id="5" name="Group 4"/>
              <p:cNvGrpSpPr/>
              <p:nvPr/>
            </p:nvGrpSpPr>
            <p:grpSpPr>
              <a:xfrm>
                <a:off x="3688459" y="3517323"/>
                <a:ext cx="5183479" cy="3056321"/>
                <a:chOff x="1825301" y="1836989"/>
                <a:chExt cx="5183479" cy="3056321"/>
              </a:xfrm>
            </p:grpSpPr>
            <p:sp>
              <p:nvSpPr>
                <p:cNvPr id="60" name="Rectangle 59"/>
                <p:cNvSpPr/>
                <p:nvPr/>
              </p:nvSpPr>
              <p:spPr>
                <a:xfrm>
                  <a:off x="1825301" y="1836989"/>
                  <a:ext cx="5079847" cy="3056321"/>
                </a:xfrm>
                <a:prstGeom prst="rect">
                  <a:avLst/>
                </a:prstGeom>
                <a:solidFill>
                  <a:schemeClr val="bg1"/>
                </a:solidFill>
                <a:ln w="9525" cap="flat"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algn="l">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p:txBody>
            </p:sp>
            <p:sp>
              <p:nvSpPr>
                <p:cNvPr id="61" name="Rectangle 60"/>
                <p:cNvSpPr/>
                <p:nvPr/>
              </p:nvSpPr>
              <p:spPr>
                <a:xfrm rot="16200000">
                  <a:off x="6445472" y="2203387"/>
                  <a:ext cx="791210" cy="335406"/>
                </a:xfrm>
                <a:prstGeom prst="rect">
                  <a:avLst/>
                </a:prstGeom>
                <a:noFill/>
                <a:ln>
                  <a:noFill/>
                </a:ln>
              </p:spPr>
              <p:txBody>
                <a:bodyPr spcFirstLastPara="1" wrap="square" lIns="91425" tIns="45700" rIns="91425" bIns="45700" anchor="t" anchorCtr="0">
                  <a:noAutofit/>
                </a:bodyPr>
                <a:lstStyle/>
                <a:p>
                  <a:pPr algn="just">
                    <a:lnSpc>
                      <a:spcPct val="114000"/>
                    </a:lnSpc>
                    <a:spcAft>
                      <a:spcPts val="100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Catchment</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sp>
            <p:nvSpPr>
              <p:cNvPr id="65" name="Rectangle 64"/>
              <p:cNvSpPr/>
              <p:nvPr/>
            </p:nvSpPr>
            <p:spPr>
              <a:xfrm>
                <a:off x="3842549" y="6375868"/>
                <a:ext cx="872490" cy="276860"/>
              </a:xfrm>
              <a:prstGeom prst="rect">
                <a:avLst/>
              </a:prstGeom>
              <a:noFill/>
              <a:ln>
                <a:noFill/>
              </a:ln>
            </p:spPr>
            <p:txBody>
              <a:bodyPr spcFirstLastPara="1" wrap="square" lIns="91425" tIns="45700" rIns="91425" bIns="45700" anchor="t" anchorCtr="0">
                <a:noAutofit/>
              </a:bodyPr>
              <a:lstStyle/>
              <a:p>
                <a:pPr algn="just">
                  <a:lnSpc>
                    <a:spcPct val="114000"/>
                  </a:lnSpc>
                  <a:spcAft>
                    <a:spcPts val="1000"/>
                  </a:spcAft>
                </a:pPr>
                <a:r>
                  <a:rPr lang="en-GB"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a:t>
                </a:r>
                <a:endParaRPr lang="en-GB"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grpSp>
          <p:nvGrpSpPr>
            <p:cNvPr id="6" name="Group 5"/>
            <p:cNvGrpSpPr/>
            <p:nvPr/>
          </p:nvGrpSpPr>
          <p:grpSpPr>
            <a:xfrm>
              <a:off x="1634244" y="2892374"/>
              <a:ext cx="4888938" cy="2847102"/>
              <a:chOff x="-35706" y="3087892"/>
              <a:chExt cx="4888938" cy="2847102"/>
            </a:xfrm>
          </p:grpSpPr>
          <p:grpSp>
            <p:nvGrpSpPr>
              <p:cNvPr id="3" name="Group 2"/>
              <p:cNvGrpSpPr/>
              <p:nvPr/>
            </p:nvGrpSpPr>
            <p:grpSpPr>
              <a:xfrm>
                <a:off x="-35706" y="3087892"/>
                <a:ext cx="4888938" cy="2785857"/>
                <a:chOff x="1921932" y="1988391"/>
                <a:chExt cx="4888938" cy="2785857"/>
              </a:xfrm>
            </p:grpSpPr>
            <p:sp>
              <p:nvSpPr>
                <p:cNvPr id="57" name="Rectangle 56"/>
                <p:cNvSpPr/>
                <p:nvPr/>
              </p:nvSpPr>
              <p:spPr>
                <a:xfrm>
                  <a:off x="1921932" y="1988391"/>
                  <a:ext cx="4807639" cy="2785857"/>
                </a:xfrm>
                <a:prstGeom prst="rect">
                  <a:avLst/>
                </a:prstGeom>
                <a:solidFill>
                  <a:schemeClr val="bg1"/>
                </a:solidFill>
                <a:ln w="9525" cap="flat"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algn="l">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p:txBody>
            </p:sp>
            <p:sp>
              <p:nvSpPr>
                <p:cNvPr id="58" name="Rectangle 57"/>
                <p:cNvSpPr/>
                <p:nvPr/>
              </p:nvSpPr>
              <p:spPr>
                <a:xfrm rot="16200000">
                  <a:off x="6164758" y="2632710"/>
                  <a:ext cx="1014730" cy="277495"/>
                </a:xfrm>
                <a:prstGeom prst="rect">
                  <a:avLst/>
                </a:prstGeom>
                <a:noFill/>
                <a:ln>
                  <a:noFill/>
                </a:ln>
              </p:spPr>
              <p:txBody>
                <a:bodyPr spcFirstLastPara="1" wrap="square" lIns="91425" tIns="45700" rIns="91425" bIns="45700" anchor="t" anchorCtr="0">
                  <a:noAutofit/>
                </a:bodyPr>
                <a:lstStyle/>
                <a:p>
                  <a:pPr algn="just">
                    <a:lnSpc>
                      <a:spcPct val="114000"/>
                    </a:lnSpc>
                    <a:spcAft>
                      <a:spcPts val="100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Sub-catchment</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sp>
            <p:nvSpPr>
              <p:cNvPr id="63" name="Rectangle 62"/>
              <p:cNvSpPr/>
              <p:nvPr/>
            </p:nvSpPr>
            <p:spPr>
              <a:xfrm>
                <a:off x="196890" y="5658134"/>
                <a:ext cx="1494790" cy="276860"/>
              </a:xfrm>
              <a:prstGeom prst="rect">
                <a:avLst/>
              </a:prstGeom>
              <a:noFill/>
              <a:ln>
                <a:noFill/>
              </a:ln>
            </p:spPr>
            <p:txBody>
              <a:bodyPr spcFirstLastPara="1" wrap="square" lIns="91425" tIns="45700" rIns="91425" bIns="45700" anchor="t" anchorCtr="0">
                <a:noAutofit/>
              </a:bodyPr>
              <a:lstStyle/>
              <a:p>
                <a:pPr algn="just">
                  <a:lnSpc>
                    <a:spcPct val="114000"/>
                  </a:lnSpc>
                  <a:spcAft>
                    <a:spcPts val="1000"/>
                  </a:spcAft>
                </a:pPr>
                <a:r>
                  <a:rPr lang="en-GB"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Provinces/ Municipalities</a:t>
                </a:r>
                <a:endParaRPr lang="en-GB"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grpSp>
          <p:nvGrpSpPr>
            <p:cNvPr id="2" name="Group 1"/>
            <p:cNvGrpSpPr/>
            <p:nvPr/>
          </p:nvGrpSpPr>
          <p:grpSpPr>
            <a:xfrm>
              <a:off x="1763688" y="3033500"/>
              <a:ext cx="4505106" cy="2491740"/>
              <a:chOff x="2350452" y="2183130"/>
              <a:chExt cx="4505106" cy="2491740"/>
            </a:xfrm>
          </p:grpSpPr>
          <p:sp>
            <p:nvSpPr>
              <p:cNvPr id="54" name="Rectangle 53"/>
              <p:cNvSpPr/>
              <p:nvPr/>
            </p:nvSpPr>
            <p:spPr>
              <a:xfrm>
                <a:off x="2350452" y="2183130"/>
                <a:ext cx="4505106" cy="2449830"/>
              </a:xfrm>
              <a:prstGeom prst="rect">
                <a:avLst/>
              </a:prstGeom>
              <a:solidFill>
                <a:schemeClr val="accent6">
                  <a:lumMod val="20000"/>
                  <a:lumOff val="80000"/>
                  <a:alpha val="60784"/>
                </a:schemeClr>
              </a:solidFill>
              <a:ln w="9525" cap="flat"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algn="l">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p:txBody>
          </p:sp>
          <p:sp>
            <p:nvSpPr>
              <p:cNvPr id="55" name="Rectangle 54"/>
              <p:cNvSpPr/>
              <p:nvPr/>
            </p:nvSpPr>
            <p:spPr>
              <a:xfrm>
                <a:off x="3335972" y="4382135"/>
                <a:ext cx="2266315" cy="292735"/>
              </a:xfrm>
              <a:prstGeom prst="rect">
                <a:avLst/>
              </a:prstGeom>
              <a:noFill/>
              <a:ln>
                <a:noFill/>
              </a:ln>
            </p:spPr>
            <p:txBody>
              <a:bodyPr spcFirstLastPara="1" wrap="square" lIns="91425" tIns="45700" rIns="91425" bIns="45700" anchor="t" anchorCtr="0">
                <a:noAutofit/>
              </a:bodyPr>
              <a:lstStyle/>
              <a:p>
                <a:pPr algn="just">
                  <a:lnSpc>
                    <a:spcPct val="114000"/>
                  </a:lnSpc>
                  <a:spcAft>
                    <a:spcPts val="100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NBS Project site </a:t>
                </a:r>
                <a:endPar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grpSp>
          <p:nvGrpSpPr>
            <p:cNvPr id="28673" name="Group 28672"/>
            <p:cNvGrpSpPr/>
            <p:nvPr/>
          </p:nvGrpSpPr>
          <p:grpSpPr>
            <a:xfrm>
              <a:off x="3052162" y="3697660"/>
              <a:ext cx="3844523" cy="2402205"/>
              <a:chOff x="3052162" y="3697660"/>
              <a:chExt cx="3844523" cy="2402205"/>
            </a:xfrm>
          </p:grpSpPr>
          <p:sp>
            <p:nvSpPr>
              <p:cNvPr id="67" name="Rectangle 66"/>
              <p:cNvSpPr/>
              <p:nvPr/>
            </p:nvSpPr>
            <p:spPr>
              <a:xfrm rot="16200000">
                <a:off x="6124208" y="4192642"/>
                <a:ext cx="1267460" cy="277495"/>
              </a:xfrm>
              <a:prstGeom prst="rect">
                <a:avLst/>
              </a:prstGeom>
              <a:noFill/>
              <a:ln>
                <a:noFill/>
              </a:ln>
            </p:spPr>
            <p:txBody>
              <a:bodyPr spcFirstLastPara="1" wrap="square" lIns="91425" tIns="45700" rIns="91425" bIns="45700" anchor="t" anchorCtr="0">
                <a:noAutofit/>
              </a:bodyPr>
              <a:lstStyle/>
              <a:p>
                <a:pPr algn="just">
                  <a:lnSpc>
                    <a:spcPct val="114000"/>
                  </a:lnSpc>
                  <a:spcAft>
                    <a:spcPts val="100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Ecological system </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8" name="Rectangle 67"/>
              <p:cNvSpPr/>
              <p:nvPr/>
            </p:nvSpPr>
            <p:spPr>
              <a:xfrm>
                <a:off x="3052162" y="5823005"/>
                <a:ext cx="1169670" cy="276860"/>
              </a:xfrm>
              <a:prstGeom prst="rect">
                <a:avLst/>
              </a:prstGeom>
              <a:noFill/>
              <a:ln>
                <a:noFill/>
              </a:ln>
            </p:spPr>
            <p:txBody>
              <a:bodyPr spcFirstLastPara="1" wrap="square" lIns="91425" tIns="45700" rIns="91425" bIns="45700" anchor="t" anchorCtr="0">
                <a:noAutofit/>
              </a:bodyPr>
              <a:lstStyle/>
              <a:p>
                <a:pPr algn="just">
                  <a:lnSpc>
                    <a:spcPct val="114000"/>
                  </a:lnSpc>
                  <a:spcAft>
                    <a:spcPts val="100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system </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grpSp>
          <p:nvGrpSpPr>
            <p:cNvPr id="28676" name="Group 28675"/>
            <p:cNvGrpSpPr/>
            <p:nvPr/>
          </p:nvGrpSpPr>
          <p:grpSpPr>
            <a:xfrm>
              <a:off x="1265891" y="2410635"/>
              <a:ext cx="5615993" cy="3682834"/>
              <a:chOff x="1579827" y="1213651"/>
              <a:chExt cx="5615993" cy="3682834"/>
            </a:xfrm>
          </p:grpSpPr>
          <p:sp>
            <p:nvSpPr>
              <p:cNvPr id="70" name="Rectangle 69"/>
              <p:cNvSpPr/>
              <p:nvPr/>
            </p:nvSpPr>
            <p:spPr>
              <a:xfrm>
                <a:off x="1804164" y="1516170"/>
                <a:ext cx="5391656" cy="3380315"/>
              </a:xfrm>
              <a:prstGeom prst="rect">
                <a:avLst/>
              </a:prstGeom>
              <a:noFill/>
              <a:ln w="19050" cap="flat" cmpd="sng">
                <a:solidFill>
                  <a:srgbClr val="757070"/>
                </a:solidFill>
                <a:prstDash val="dash"/>
                <a:miter lim="800000"/>
                <a:headEnd type="none" w="sm" len="sm"/>
                <a:tailEnd type="none" w="sm" len="sm"/>
              </a:ln>
            </p:spPr>
            <p:txBody>
              <a:bodyPr spcFirstLastPara="1" wrap="square" lIns="91425" tIns="91425" rIns="91425" bIns="91425" anchor="ctr" anchorCtr="0">
                <a:noAutofit/>
              </a:bodyPr>
              <a:lstStyle/>
              <a:p>
                <a:pPr algn="l">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p:txBody>
          </p:sp>
          <p:sp>
            <p:nvSpPr>
              <p:cNvPr id="71" name="Rectangle 70"/>
              <p:cNvSpPr/>
              <p:nvPr/>
            </p:nvSpPr>
            <p:spPr>
              <a:xfrm rot="16200000">
                <a:off x="215026" y="2578452"/>
                <a:ext cx="2959938" cy="230335"/>
              </a:xfrm>
              <a:prstGeom prst="rect">
                <a:avLst/>
              </a:prstGeom>
              <a:noFill/>
              <a:ln>
                <a:noFill/>
              </a:ln>
            </p:spPr>
            <p:txBody>
              <a:bodyPr spcFirstLastPara="1" wrap="square" lIns="91425" tIns="45700" rIns="91425" bIns="45700" anchor="t" anchorCtr="0">
                <a:noAutofit/>
              </a:bodyPr>
              <a:lstStyle/>
              <a:p>
                <a:pPr algn="just">
                  <a:lnSpc>
                    <a:spcPct val="114000"/>
                  </a:lnSpc>
                  <a:spcAft>
                    <a:spcPts val="100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Interaction with regional and global scales</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sp>
          <p:nvSpPr>
            <p:cNvPr id="73" name="Rectangle 72"/>
            <p:cNvSpPr/>
            <p:nvPr/>
          </p:nvSpPr>
          <p:spPr>
            <a:xfrm rot="2928358">
              <a:off x="5997127" y="5411213"/>
              <a:ext cx="1010369" cy="534035"/>
            </a:xfrm>
            <a:prstGeom prst="rect">
              <a:avLst/>
            </a:prstGeom>
            <a:noFill/>
            <a:ln>
              <a:noFill/>
            </a:ln>
          </p:spPr>
          <p:txBody>
            <a:bodyPr spcFirstLastPara="1" wrap="square" lIns="91425" tIns="45700" rIns="91425" bIns="45700" numCol="1" anchor="t" anchorCtr="0">
              <a:noAutofit/>
            </a:bodyPr>
            <a:lstStyle/>
            <a:p>
              <a:pPr algn="ctr">
                <a:lnSpc>
                  <a:spcPct val="114000"/>
                </a:lnSpc>
                <a:spcAft>
                  <a:spcPts val="100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SES attributes at various scales</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sp>
        <p:nvSpPr>
          <p:cNvPr id="75" name="Rectangle 74"/>
          <p:cNvSpPr/>
          <p:nvPr/>
        </p:nvSpPr>
        <p:spPr>
          <a:xfrm>
            <a:off x="1126737" y="2917266"/>
            <a:ext cx="1410435" cy="2526167"/>
          </a:xfrm>
          <a:prstGeom prst="rect">
            <a:avLst/>
          </a:prstGeom>
          <a:solidFill>
            <a:schemeClr val="accent6">
              <a:lumMod val="60000"/>
              <a:lumOff val="40000"/>
              <a:alpha val="87000"/>
            </a:schemeClr>
          </a:solidFill>
          <a:ln>
            <a:noFill/>
          </a:ln>
        </p:spPr>
        <p:txBody>
          <a:bodyPr spcFirstLastPara="1" wrap="square" lIns="91425" tIns="45700" rIns="91425" bIns="45700" anchor="t" anchorCtr="0">
            <a:noAutofit/>
          </a:bodyPr>
          <a:lstStyle/>
          <a:p>
            <a:pPr algn="ctr">
              <a:lnSpc>
                <a:spcPct val="115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Multiple hydro-meteorological hazards</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p>
            <a:pPr algn="ctr">
              <a:lnSpc>
                <a:spcPct val="115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(factors: magnitude, duration, extent, probability of occurrence)</a:t>
            </a:r>
            <a:endParaRPr lang="en-GB"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nvGrpSpPr>
          <p:cNvPr id="28680" name="Group 28679"/>
          <p:cNvGrpSpPr/>
          <p:nvPr/>
        </p:nvGrpSpPr>
        <p:grpSpPr>
          <a:xfrm>
            <a:off x="2925752" y="2926597"/>
            <a:ext cx="1192090" cy="2458946"/>
            <a:chOff x="3015139" y="2995940"/>
            <a:chExt cx="921793" cy="2129134"/>
          </a:xfrm>
        </p:grpSpPr>
        <p:sp>
          <p:nvSpPr>
            <p:cNvPr id="76" name="Rectangle 75"/>
            <p:cNvSpPr/>
            <p:nvPr/>
          </p:nvSpPr>
          <p:spPr>
            <a:xfrm>
              <a:off x="3015139" y="2995940"/>
              <a:ext cx="921793" cy="2129134"/>
            </a:xfrm>
            <a:prstGeom prst="rect">
              <a:avLst/>
            </a:prstGeom>
            <a:solidFill>
              <a:srgbClr val="FBFBA1"/>
            </a:solidFill>
            <a:ln>
              <a:noFill/>
            </a:ln>
          </p:spPr>
          <p:txBody>
            <a:bodyPr spcFirstLastPara="1" wrap="square" lIns="91425" tIns="45700" rIns="91425" bIns="45700" anchor="t" anchorCtr="0">
              <a:noAutofit/>
            </a:bodyPr>
            <a:lstStyle/>
            <a:p>
              <a:pPr algn="ctr">
                <a:lnSpc>
                  <a:spcPct val="115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Exposure   of SES</a:t>
              </a:r>
              <a:endParaRPr lang="en-GB"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p:txBody>
        </p:sp>
        <p:sp>
          <p:nvSpPr>
            <p:cNvPr id="77" name="Rectangle 76"/>
            <p:cNvSpPr/>
            <p:nvPr/>
          </p:nvSpPr>
          <p:spPr>
            <a:xfrm>
              <a:off x="3145663" y="3494463"/>
              <a:ext cx="681633" cy="533506"/>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p>
              <a:pPr algn="ctr">
                <a:lnSpc>
                  <a:spcPct val="115000"/>
                </a:lnSpc>
                <a:spcAft>
                  <a:spcPts val="0"/>
                </a:spcAft>
              </a:pPr>
              <a:r>
                <a:rPr lang="en-GB" sz="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Ecosystem exposure</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8" name="Rectangle 77"/>
            <p:cNvSpPr/>
            <p:nvPr/>
          </p:nvSpPr>
          <p:spPr>
            <a:xfrm>
              <a:off x="3145663" y="4453161"/>
              <a:ext cx="665758" cy="592059"/>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p>
              <a:pPr algn="ctr">
                <a:lnSpc>
                  <a:spcPct val="115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system exposure</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9" name="Up-Down Arrow 78"/>
            <p:cNvSpPr/>
            <p:nvPr/>
          </p:nvSpPr>
          <p:spPr>
            <a:xfrm>
              <a:off x="3465349" y="4041816"/>
              <a:ext cx="102235" cy="427355"/>
            </a:xfrm>
            <a:prstGeom prst="up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8681" name="Group 28680"/>
          <p:cNvGrpSpPr/>
          <p:nvPr/>
        </p:nvGrpSpPr>
        <p:grpSpPr>
          <a:xfrm>
            <a:off x="4400072" y="2974545"/>
            <a:ext cx="2480811" cy="2549426"/>
            <a:chOff x="4336804" y="1110563"/>
            <a:chExt cx="2220283" cy="2207478"/>
          </a:xfrm>
        </p:grpSpPr>
        <p:grpSp>
          <p:nvGrpSpPr>
            <p:cNvPr id="81" name="Group 80"/>
            <p:cNvGrpSpPr/>
            <p:nvPr/>
          </p:nvGrpSpPr>
          <p:grpSpPr>
            <a:xfrm>
              <a:off x="4336804" y="1110563"/>
              <a:ext cx="2220283" cy="2207478"/>
              <a:chOff x="105462" y="-44566"/>
              <a:chExt cx="1840552" cy="1783771"/>
            </a:xfrm>
          </p:grpSpPr>
          <p:sp>
            <p:nvSpPr>
              <p:cNvPr id="86" name="Rectangle 85"/>
              <p:cNvSpPr/>
              <p:nvPr/>
            </p:nvSpPr>
            <p:spPr>
              <a:xfrm>
                <a:off x="105462" y="-44566"/>
                <a:ext cx="1840552" cy="1783771"/>
              </a:xfrm>
              <a:prstGeom prst="rect">
                <a:avLst/>
              </a:prstGeom>
              <a:noFill/>
              <a:ln w="12700" cap="flat" cmpd="sng">
                <a:solidFill>
                  <a:srgbClr val="C55A11"/>
                </a:solidFill>
                <a:prstDash val="dash"/>
                <a:miter lim="800000"/>
                <a:headEnd type="none" w="sm" len="sm"/>
                <a:tailEnd type="none" w="sm" len="sm"/>
              </a:ln>
            </p:spPr>
            <p:txBody>
              <a:bodyPr spcFirstLastPara="1" wrap="square" lIns="91425" tIns="45700" rIns="91425" bIns="45700" anchor="t" anchorCtr="0">
                <a:noAutofit/>
              </a:bodyPr>
              <a:lstStyle/>
              <a:p>
                <a:pPr algn="ctr">
                  <a:lnSpc>
                    <a:spcPct val="115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Vulnerability of SES</a:t>
                </a:r>
                <a:endParaRPr lang="en-GB"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7" name="Rectangle 86"/>
              <p:cNvSpPr/>
              <p:nvPr/>
            </p:nvSpPr>
            <p:spPr>
              <a:xfrm>
                <a:off x="165017" y="284844"/>
                <a:ext cx="796759" cy="498693"/>
              </a:xfrm>
              <a:prstGeom prst="rect">
                <a:avLst/>
              </a:prstGeom>
              <a:solidFill>
                <a:srgbClr val="E7E6E6"/>
              </a:solidFill>
              <a:ln>
                <a:noFill/>
              </a:ln>
            </p:spPr>
            <p:txBody>
              <a:bodyPr spcFirstLastPara="1" wrap="square" lIns="91425" tIns="45700" rIns="91425" bIns="45700" anchor="t" anchorCtr="0">
                <a:noAutofit/>
              </a:bodyPr>
              <a:lstStyle/>
              <a:p>
                <a:pPr algn="ctr">
                  <a:lnSpc>
                    <a:spcPct val="115000"/>
                  </a:lnSpc>
                  <a:spcAft>
                    <a:spcPts val="0"/>
                  </a:spcAft>
                </a:pPr>
                <a:r>
                  <a:rPr lang="en-GB" sz="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ctr">
                  <a:lnSpc>
                    <a:spcPct val="115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Ecosystem susceptibility</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8" name="Rectangle 87"/>
              <p:cNvSpPr/>
              <p:nvPr/>
            </p:nvSpPr>
            <p:spPr>
              <a:xfrm>
                <a:off x="1073052" y="284820"/>
                <a:ext cx="828700" cy="494147"/>
              </a:xfrm>
              <a:prstGeom prst="rect">
                <a:avLst/>
              </a:prstGeom>
              <a:solidFill>
                <a:srgbClr val="E7E6E6"/>
              </a:solidFill>
              <a:ln>
                <a:noFill/>
              </a:ln>
            </p:spPr>
            <p:txBody>
              <a:bodyPr spcFirstLastPara="1" wrap="square" lIns="91425" tIns="45700" rIns="91425" bIns="45700" anchor="t" anchorCtr="0">
                <a:noAutofit/>
              </a:bodyPr>
              <a:lstStyle/>
              <a:p>
                <a:pPr algn="ctr">
                  <a:lnSpc>
                    <a:spcPct val="115000"/>
                  </a:lnSpc>
                  <a:spcAft>
                    <a:spcPts val="0"/>
                  </a:spcAft>
                </a:pPr>
                <a:endParaRPr lang="en-GB" sz="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Ecosystem </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robustness</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9" name="Rectangle 88"/>
              <p:cNvSpPr/>
              <p:nvPr/>
            </p:nvSpPr>
            <p:spPr>
              <a:xfrm>
                <a:off x="164846" y="1018871"/>
                <a:ext cx="796403" cy="503724"/>
              </a:xfrm>
              <a:prstGeom prst="rect">
                <a:avLst/>
              </a:prstGeom>
              <a:solidFill>
                <a:srgbClr val="E7E6E6"/>
              </a:solidFill>
              <a:ln>
                <a:noFill/>
              </a:ln>
            </p:spPr>
            <p:txBody>
              <a:bodyPr spcFirstLastPara="1" wrap="square" lIns="91425" tIns="45700" rIns="91425" bIns="45700" anchor="t" anchorCtr="0">
                <a:noAutofit/>
              </a:bodyPr>
              <a:lstStyle/>
              <a:p>
                <a:pPr algn="ctr">
                  <a:lnSpc>
                    <a:spcPct val="115000"/>
                  </a:lnSpc>
                  <a:spcAft>
                    <a:spcPts val="0"/>
                  </a:spcAft>
                </a:pPr>
                <a:endParaRPr lang="en-GB" sz="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susceptibility</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90" name="Rectangle 89"/>
              <p:cNvSpPr/>
              <p:nvPr/>
            </p:nvSpPr>
            <p:spPr>
              <a:xfrm>
                <a:off x="1086603" y="1018871"/>
                <a:ext cx="811405" cy="503508"/>
              </a:xfrm>
              <a:prstGeom prst="rect">
                <a:avLst/>
              </a:prstGeom>
              <a:solidFill>
                <a:srgbClr val="E7E6E6"/>
              </a:solidFill>
              <a:ln>
                <a:noFill/>
              </a:ln>
            </p:spPr>
            <p:txBody>
              <a:bodyPr spcFirstLastPara="1" wrap="square" lIns="91425" tIns="45700" rIns="91425" bIns="45700" anchor="t" anchorCtr="0">
                <a:noAutofit/>
              </a:bodyPr>
              <a:lstStyle/>
              <a:p>
                <a:pPr algn="ctr">
                  <a:lnSpc>
                    <a:spcPct val="115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Coping and adaptive capacity</a:t>
                </a:r>
                <a:endParaRPr lang="en-GB"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sp>
          <p:nvSpPr>
            <p:cNvPr id="92" name="Cross 91"/>
            <p:cNvSpPr/>
            <p:nvPr/>
          </p:nvSpPr>
          <p:spPr>
            <a:xfrm>
              <a:off x="5333894" y="2177279"/>
              <a:ext cx="193840" cy="201758"/>
            </a:xfrm>
            <a:prstGeom prst="plus">
              <a:avLst>
                <a:gd name="adj" fmla="val 45693"/>
              </a:avLst>
            </a:prstGeom>
            <a:solidFill>
              <a:schemeClr val="bg2">
                <a:lumMod val="50000"/>
              </a:schemeClr>
            </a:solidFill>
            <a:ln>
              <a:noFill/>
            </a:ln>
          </p:spPr>
          <p:txBody>
            <a:bodyPr spcFirstLastPara="1" wrap="square" lIns="91425" tIns="91425" rIns="91425" bIns="91425" anchor="ctr" anchorCtr="0">
              <a:noAutofit/>
            </a:bodyPr>
            <a:lstStyle/>
            <a:p>
              <a:pPr algn="l">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p:txBody>
        </p:sp>
      </p:grpSp>
      <p:grpSp>
        <p:nvGrpSpPr>
          <p:cNvPr id="4" name="Group 3"/>
          <p:cNvGrpSpPr/>
          <p:nvPr/>
        </p:nvGrpSpPr>
        <p:grpSpPr>
          <a:xfrm>
            <a:off x="2138297" y="4118489"/>
            <a:ext cx="2972731" cy="1634654"/>
            <a:chOff x="2628951" y="4482379"/>
            <a:chExt cx="2266315" cy="1399975"/>
          </a:xfrm>
        </p:grpSpPr>
        <p:grpSp>
          <p:nvGrpSpPr>
            <p:cNvPr id="82" name="Group 81"/>
            <p:cNvGrpSpPr/>
            <p:nvPr/>
          </p:nvGrpSpPr>
          <p:grpSpPr>
            <a:xfrm>
              <a:off x="2962682" y="4482379"/>
              <a:ext cx="1367680" cy="308411"/>
              <a:chOff x="-661135" y="31215"/>
              <a:chExt cx="1133536" cy="249463"/>
            </a:xfrm>
            <a:solidFill>
              <a:schemeClr val="bg2">
                <a:lumMod val="50000"/>
              </a:schemeClr>
            </a:solidFill>
          </p:grpSpPr>
          <p:sp>
            <p:nvSpPr>
              <p:cNvPr id="84" name="Multiply 83"/>
              <p:cNvSpPr/>
              <p:nvPr/>
            </p:nvSpPr>
            <p:spPr>
              <a:xfrm>
                <a:off x="282206" y="31215"/>
                <a:ext cx="190195" cy="244602"/>
              </a:xfrm>
              <a:prstGeom prst="mathMultiply">
                <a:avLst>
                  <a:gd name="adj1" fmla="val 9656"/>
                </a:avLst>
              </a:prstGeom>
              <a:grpFill/>
              <a:ln>
                <a:noFill/>
              </a:ln>
            </p:spPr>
            <p:txBody>
              <a:bodyPr spcFirstLastPara="1" wrap="square" lIns="91425" tIns="91425" rIns="91425" bIns="91425" anchor="ctr" anchorCtr="0">
                <a:noAutofit/>
              </a:bodyPr>
              <a:lstStyle/>
              <a:p>
                <a:pPr algn="l">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p>
                <a:pPr algn="l">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p:txBody>
          </p:sp>
          <p:sp>
            <p:nvSpPr>
              <p:cNvPr id="85" name="Multiply 84"/>
              <p:cNvSpPr/>
              <p:nvPr/>
            </p:nvSpPr>
            <p:spPr>
              <a:xfrm>
                <a:off x="-661135" y="36076"/>
                <a:ext cx="190195" cy="244602"/>
              </a:xfrm>
              <a:prstGeom prst="mathMultiply">
                <a:avLst>
                  <a:gd name="adj1" fmla="val 9649"/>
                </a:avLst>
              </a:prstGeom>
              <a:grpFill/>
              <a:ln>
                <a:noFill/>
              </a:ln>
            </p:spPr>
            <p:txBody>
              <a:bodyPr spcFirstLastPara="1" wrap="square" lIns="91425" tIns="91425" rIns="91425" bIns="91425" anchor="ctr" anchorCtr="0">
                <a:noAutofit/>
              </a:bodyPr>
              <a:lstStyle/>
              <a:p>
                <a:pPr algn="l">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p>
                <a:pPr algn="l">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p:txBody>
          </p:sp>
        </p:grpSp>
        <p:sp>
          <p:nvSpPr>
            <p:cNvPr id="50" name="Rectangle 49"/>
            <p:cNvSpPr/>
            <p:nvPr/>
          </p:nvSpPr>
          <p:spPr>
            <a:xfrm>
              <a:off x="2628951" y="5582841"/>
              <a:ext cx="2266315" cy="299513"/>
            </a:xfrm>
            <a:prstGeom prst="rect">
              <a:avLst/>
            </a:prstGeom>
            <a:solidFill>
              <a:srgbClr val="FF0000"/>
            </a:solidFill>
            <a:ln>
              <a:noFill/>
            </a:ln>
          </p:spPr>
          <p:txBody>
            <a:bodyPr spcFirstLastPara="1" wrap="square" lIns="91425" tIns="45700" rIns="91425" bIns="45700" anchor="t" anchorCtr="0">
              <a:noAutofit/>
            </a:bodyPr>
            <a:lstStyle/>
            <a:p>
              <a:pPr algn="ctr">
                <a:spcAft>
                  <a:spcPts val="0"/>
                </a:spcAf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Risk within NBS Project site </a:t>
              </a:r>
              <a:endParaRPr lang="en-GB"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grpSp>
      <p:sp>
        <p:nvSpPr>
          <p:cNvPr id="7" name="Rectangle 6">
            <a:extLst>
              <a:ext uri="{FF2B5EF4-FFF2-40B4-BE49-F238E27FC236}">
                <a16:creationId xmlns:a16="http://schemas.microsoft.com/office/drawing/2014/main" id="{8FF3BE09-E18F-4986-8218-D85B5458D334}"/>
              </a:ext>
            </a:extLst>
          </p:cNvPr>
          <p:cNvSpPr/>
          <p:nvPr/>
        </p:nvSpPr>
        <p:spPr>
          <a:xfrm>
            <a:off x="144300" y="6440334"/>
            <a:ext cx="8981501" cy="430887"/>
          </a:xfrm>
          <a:prstGeom prst="rect">
            <a:avLst/>
          </a:prstGeom>
        </p:spPr>
        <p:txBody>
          <a:bodyPr wrap="square">
            <a:spAutoFit/>
          </a:bodyPr>
          <a:lstStyle/>
          <a:p>
            <a:r>
              <a:rPr lang="en-GB" sz="1100" dirty="0">
                <a:latin typeface="Calibri" panose="020F0502020204030204" pitchFamily="34" charset="0"/>
                <a:ea typeface="Calibri" panose="020F0502020204030204" pitchFamily="34" charset="0"/>
              </a:rPr>
              <a:t>Adapted from Shah et al (2020)</a:t>
            </a:r>
            <a:r>
              <a:rPr lang="en-GB" sz="1100" i="1" dirty="0">
                <a:latin typeface="Calibri" panose="020F0502020204030204" pitchFamily="34" charset="0"/>
                <a:ea typeface="Calibri" panose="020F0502020204030204" pitchFamily="34" charset="0"/>
              </a:rPr>
              <a:t> A review </a:t>
            </a:r>
            <a:r>
              <a:rPr lang="en-US" sz="1100" i="1" dirty="0">
                <a:latin typeface="Calibri" panose="020F0502020204030204" pitchFamily="34" charset="0"/>
                <a:ea typeface="Calibri" panose="020F0502020204030204" pitchFamily="34" charset="0"/>
              </a:rPr>
              <a:t>of hydro-meteorological hazard, vulnerability, and risk assessment frameworks and indicators in the context of nature-based solutions</a:t>
            </a:r>
            <a:r>
              <a:rPr lang="en-US" sz="1100" dirty="0">
                <a:latin typeface="Calibri" panose="020F0502020204030204" pitchFamily="34" charset="0"/>
                <a:ea typeface="Calibri" panose="020F0502020204030204" pitchFamily="34" charset="0"/>
              </a:rPr>
              <a:t>, </a:t>
            </a:r>
            <a:r>
              <a:rPr lang="en-GB" sz="1100" dirty="0">
                <a:latin typeface="Calibri" panose="020F0502020204030204" pitchFamily="34" charset="0"/>
                <a:ea typeface="Calibri" panose="020F0502020204030204" pitchFamily="34" charset="0"/>
              </a:rPr>
              <a:t>submitted paper to International journal of Disaster Risk Reduction (under review)</a:t>
            </a:r>
            <a:endParaRPr lang="en-GB" sz="1100" dirty="0"/>
          </a:p>
        </p:txBody>
      </p:sp>
      <p:grpSp>
        <p:nvGrpSpPr>
          <p:cNvPr id="15" name="Group 14">
            <a:extLst>
              <a:ext uri="{FF2B5EF4-FFF2-40B4-BE49-F238E27FC236}">
                <a16:creationId xmlns:a16="http://schemas.microsoft.com/office/drawing/2014/main" id="{8E7D736E-8380-41B9-AFF7-AE48DD980C2F}"/>
              </a:ext>
            </a:extLst>
          </p:cNvPr>
          <p:cNvGrpSpPr/>
          <p:nvPr/>
        </p:nvGrpSpPr>
        <p:grpSpPr>
          <a:xfrm>
            <a:off x="1198752" y="836712"/>
            <a:ext cx="5360803" cy="2191345"/>
            <a:chOff x="1506662" y="883681"/>
            <a:chExt cx="5360803" cy="2191345"/>
          </a:xfrm>
        </p:grpSpPr>
        <p:grpSp>
          <p:nvGrpSpPr>
            <p:cNvPr id="28689" name="Group 28688"/>
            <p:cNvGrpSpPr/>
            <p:nvPr/>
          </p:nvGrpSpPr>
          <p:grpSpPr>
            <a:xfrm>
              <a:off x="1506662" y="1581872"/>
              <a:ext cx="5360803" cy="1493154"/>
              <a:chOff x="1453035" y="2114832"/>
              <a:chExt cx="5360803" cy="1493154"/>
            </a:xfrm>
          </p:grpSpPr>
          <p:cxnSp>
            <p:nvCxnSpPr>
              <p:cNvPr id="97" name="Straight Arrow Connector 96"/>
              <p:cNvCxnSpPr>
                <a:cxnSpLocks/>
                <a:endCxn id="75" idx="0"/>
              </p:cNvCxnSpPr>
              <p:nvPr/>
            </p:nvCxnSpPr>
            <p:spPr>
              <a:xfrm flipH="1">
                <a:off x="1778328" y="2114832"/>
                <a:ext cx="1143223" cy="1335394"/>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cxnSpLocks/>
                <a:endCxn id="76" idx="0"/>
              </p:cNvCxnSpPr>
              <p:nvPr/>
            </p:nvCxnSpPr>
            <p:spPr>
              <a:xfrm flipH="1">
                <a:off x="3468170" y="2381690"/>
                <a:ext cx="102597" cy="1077867"/>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4706857" y="2237164"/>
                <a:ext cx="1215198" cy="1370822"/>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Text Box 258"/>
              <p:cNvSpPr txBox="1"/>
              <p:nvPr/>
            </p:nvSpPr>
            <p:spPr>
              <a:xfrm flipH="1">
                <a:off x="1453035" y="2403490"/>
                <a:ext cx="1821811" cy="72459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Reduce magnitude and extent of hazards (e.g. floodplain restoration)</a:t>
                </a:r>
                <a:endPar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2" name="Text Box 260"/>
              <p:cNvSpPr txBox="1"/>
              <p:nvPr/>
            </p:nvSpPr>
            <p:spPr>
              <a:xfrm>
                <a:off x="4670044" y="2559042"/>
                <a:ext cx="2143794" cy="599958"/>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Reduce vulnerability of SES </a:t>
                </a:r>
                <a:endPar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(e.g. protected area, afforestation, adaptation policies)</a:t>
                </a:r>
                <a:endPar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1" name="Text Box 259"/>
              <p:cNvSpPr txBox="1"/>
              <p:nvPr/>
            </p:nvSpPr>
            <p:spPr>
              <a:xfrm flipH="1">
                <a:off x="3111215" y="2577606"/>
                <a:ext cx="1414496" cy="62819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Reduce exposure of SES  (e.g. Buffer zone with mangroves)</a:t>
                </a:r>
                <a:endPar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grpSp>
          <p:nvGrpSpPr>
            <p:cNvPr id="8" name="Group 7">
              <a:extLst>
                <a:ext uri="{FF2B5EF4-FFF2-40B4-BE49-F238E27FC236}">
                  <a16:creationId xmlns:a16="http://schemas.microsoft.com/office/drawing/2014/main" id="{833ED27E-CB88-4B6A-8718-4FB3D89D78D7}"/>
                </a:ext>
              </a:extLst>
            </p:cNvPr>
            <p:cNvGrpSpPr/>
            <p:nvPr/>
          </p:nvGrpSpPr>
          <p:grpSpPr>
            <a:xfrm>
              <a:off x="3210460" y="883681"/>
              <a:ext cx="1948934" cy="1109408"/>
              <a:chOff x="3156833" y="1052736"/>
              <a:chExt cx="1948934" cy="1109408"/>
            </a:xfrm>
          </p:grpSpPr>
          <p:sp>
            <p:nvSpPr>
              <p:cNvPr id="59" name="Oval 58">
                <a:extLst>
                  <a:ext uri="{FF2B5EF4-FFF2-40B4-BE49-F238E27FC236}">
                    <a16:creationId xmlns:a16="http://schemas.microsoft.com/office/drawing/2014/main" id="{E8B1C53B-566F-4836-917C-30B4F9F2FB81}"/>
                  </a:ext>
                </a:extLst>
              </p:cNvPr>
              <p:cNvSpPr/>
              <p:nvPr/>
            </p:nvSpPr>
            <p:spPr>
              <a:xfrm>
                <a:off x="3229461" y="1113421"/>
                <a:ext cx="1707969" cy="97164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2" name="Text Box 18">
                <a:extLst>
                  <a:ext uri="{FF2B5EF4-FFF2-40B4-BE49-F238E27FC236}">
                    <a16:creationId xmlns:a16="http://schemas.microsoft.com/office/drawing/2014/main" id="{B39BAEC7-EAC1-46B7-9A1E-2193DB988B21}"/>
                  </a:ext>
                </a:extLst>
              </p:cNvPr>
              <p:cNvSpPr txBox="1"/>
              <p:nvPr/>
            </p:nvSpPr>
            <p:spPr>
              <a:xfrm>
                <a:off x="3211138" y="1219535"/>
                <a:ext cx="1707969" cy="6373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Nature-based Solutions (NBS)</a:t>
                </a:r>
                <a:endParaRPr lang="en-GB"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4" name="Text Box 97">
                <a:extLst>
                  <a:ext uri="{FF2B5EF4-FFF2-40B4-BE49-F238E27FC236}">
                    <a16:creationId xmlns:a16="http://schemas.microsoft.com/office/drawing/2014/main" id="{6B4367D7-AB5D-4F48-A7E0-8AA73CA7E91C}"/>
                  </a:ext>
                </a:extLst>
              </p:cNvPr>
              <p:cNvSpPr txBox="1"/>
              <p:nvPr/>
            </p:nvSpPr>
            <p:spPr>
              <a:xfrm>
                <a:off x="3156833" y="1052736"/>
                <a:ext cx="1948934" cy="1109408"/>
              </a:xfrm>
              <a:prstGeom prst="rect">
                <a:avLst/>
              </a:prstGeom>
              <a:noFill/>
              <a:ln w="6350">
                <a:noFill/>
              </a:ln>
            </p:spPr>
            <p:txBody>
              <a:bodyPr rot="0" spcFirstLastPara="1" vert="horz" wrap="square" lIns="91440" tIns="45720" rIns="91440" bIns="45720" numCol="1" spcCol="0" rtlCol="0" fromWordArt="0" anchor="t" anchorCtr="0" forceAA="0" compatLnSpc="1">
                <a:prstTxWarp prst="textArchUp">
                  <a:avLst>
                    <a:gd name="adj" fmla="val 10832506"/>
                  </a:avLst>
                </a:prstTxWarp>
                <a:noAutofit/>
              </a:bodyPr>
              <a:lstStyle/>
              <a:p>
                <a:pPr algn="just">
                  <a:lnSpc>
                    <a:spcPct val="115000"/>
                  </a:lnSpc>
                  <a:spcAft>
                    <a:spcPts val="1000"/>
                  </a:spcAft>
                </a:pPr>
                <a:r>
                  <a:rPr lang="en-AU"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U C N’ s   N B S   P r </a:t>
                </a:r>
                <a:r>
                  <a:rPr lang="en-AU"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AU"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 c </a:t>
                </a:r>
                <a:r>
                  <a:rPr lang="en-AU"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AU"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 l e s</a:t>
                </a:r>
                <a:endPar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p:txBody>
          </p:sp>
        </p:grpSp>
      </p:grpSp>
      <p:sp>
        <p:nvSpPr>
          <p:cNvPr id="9" name="Rectangle 8">
            <a:extLst>
              <a:ext uri="{FF2B5EF4-FFF2-40B4-BE49-F238E27FC236}">
                <a16:creationId xmlns:a16="http://schemas.microsoft.com/office/drawing/2014/main" id="{C51E5075-8538-4EB6-9D4F-B05883BCCD50}"/>
              </a:ext>
            </a:extLst>
          </p:cNvPr>
          <p:cNvSpPr/>
          <p:nvPr/>
        </p:nvSpPr>
        <p:spPr>
          <a:xfrm>
            <a:off x="7298394" y="6641598"/>
            <a:ext cx="1859805" cy="246221"/>
          </a:xfrm>
          <a:prstGeom prst="rect">
            <a:avLst/>
          </a:prstGeom>
        </p:spPr>
        <p:txBody>
          <a:bodyPr wrap="none">
            <a:spAutoFit/>
          </a:bodyPr>
          <a:lstStyle/>
          <a:p>
            <a:r>
              <a:rPr lang="en-GB" sz="1000" dirty="0">
                <a:latin typeface="Open Sans"/>
              </a:rPr>
              <a:t>© Authors. All rights reserved</a:t>
            </a:r>
            <a:endParaRPr lang="en-GB"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533" y="828542"/>
            <a:ext cx="8898467" cy="646331"/>
          </a:xfrm>
          <a:prstGeom prst="rect">
            <a:avLst/>
          </a:prstGeom>
        </p:spPr>
        <p:txBody>
          <a:bodyPr wrap="square">
            <a:spAutoFit/>
          </a:bodyPr>
          <a:lstStyle/>
          <a:p>
            <a:r>
              <a:rPr lang="en-GB" sz="18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Figure: Risk levels for different NBS implementation phases that relies on organic elements. Risk reduction can fluctuate seasonally.</a:t>
            </a:r>
            <a:r>
              <a:rPr lang="en-GB" sz="1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endParaRPr lang="en-GB" sz="1800" dirty="0">
              <a:solidFill>
                <a:srgbClr val="FF0000"/>
              </a:solidFill>
            </a:endParaRPr>
          </a:p>
        </p:txBody>
      </p:sp>
      <p:pic>
        <p:nvPicPr>
          <p:cNvPr id="6" name="Picture 5">
            <a:extLst>
              <a:ext uri="{FF2B5EF4-FFF2-40B4-BE49-F238E27FC236}">
                <a16:creationId xmlns:a16="http://schemas.microsoft.com/office/drawing/2014/main" id="{12A18EDC-FBDE-4146-8935-0CB21B39D5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0490" y="23962"/>
            <a:ext cx="566666" cy="5356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EE64E2E8-D6B0-4C7A-A762-B2A6B7E268D2}"/>
              </a:ext>
            </a:extLst>
          </p:cNvPr>
          <p:cNvPicPr>
            <a:picLocks noChangeAspect="1"/>
          </p:cNvPicPr>
          <p:nvPr/>
        </p:nvPicPr>
        <p:blipFill rotWithShape="1">
          <a:blip r:embed="rId4">
            <a:extLst>
              <a:ext uri="{28A0092B-C50C-407E-A947-70E740481C1C}">
                <a14:useLocalDpi xmlns:a14="http://schemas.microsoft.com/office/drawing/2010/main" val="0"/>
              </a:ext>
            </a:extLst>
          </a:blip>
          <a:srcRect l="1740" t="30791" r="75450" b="10384"/>
          <a:stretch/>
        </p:blipFill>
        <p:spPr bwMode="auto">
          <a:xfrm>
            <a:off x="7829610" y="13076"/>
            <a:ext cx="1314389" cy="53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9E2775F-C024-4C61-B46A-011C446809B8}"/>
              </a:ext>
            </a:extLst>
          </p:cNvPr>
          <p:cNvSpPr/>
          <p:nvPr/>
        </p:nvSpPr>
        <p:spPr>
          <a:xfrm>
            <a:off x="81249" y="6462652"/>
            <a:ext cx="8981501" cy="430887"/>
          </a:xfrm>
          <a:prstGeom prst="rect">
            <a:avLst/>
          </a:prstGeom>
        </p:spPr>
        <p:txBody>
          <a:bodyPr wrap="square">
            <a:spAutoFit/>
          </a:bodyPr>
          <a:lstStyle/>
          <a:p>
            <a:r>
              <a:rPr lang="en-GB" sz="1100" dirty="0">
                <a:latin typeface="Calibri" panose="020F0502020204030204" pitchFamily="34" charset="0"/>
                <a:ea typeface="Calibri" panose="020F0502020204030204" pitchFamily="34" charset="0"/>
              </a:rPr>
              <a:t>Adapted from Shah et al (2020)</a:t>
            </a:r>
            <a:r>
              <a:rPr lang="en-GB" sz="1100" i="1" dirty="0">
                <a:latin typeface="Calibri" panose="020F0502020204030204" pitchFamily="34" charset="0"/>
                <a:ea typeface="Calibri" panose="020F0502020204030204" pitchFamily="34" charset="0"/>
              </a:rPr>
              <a:t> A review </a:t>
            </a:r>
            <a:r>
              <a:rPr lang="en-US" sz="1100" i="1" dirty="0">
                <a:latin typeface="Calibri" panose="020F0502020204030204" pitchFamily="34" charset="0"/>
                <a:ea typeface="Calibri" panose="020F0502020204030204" pitchFamily="34" charset="0"/>
              </a:rPr>
              <a:t>of hydro-meteorological hazard, vulnerability, and risk assessment frameworks and indicators in the context of nature-based solutions</a:t>
            </a:r>
            <a:r>
              <a:rPr lang="en-US" sz="1100" dirty="0">
                <a:latin typeface="Calibri" panose="020F0502020204030204" pitchFamily="34" charset="0"/>
                <a:ea typeface="Calibri" panose="020F0502020204030204" pitchFamily="34" charset="0"/>
              </a:rPr>
              <a:t>, </a:t>
            </a:r>
            <a:r>
              <a:rPr lang="en-GB" sz="1100" dirty="0">
                <a:latin typeface="Calibri" panose="020F0502020204030204" pitchFamily="34" charset="0"/>
                <a:ea typeface="Calibri" panose="020F0502020204030204" pitchFamily="34" charset="0"/>
              </a:rPr>
              <a:t>submitted paper to International journal of Disaster Risk Reduction (under review)</a:t>
            </a:r>
            <a:endParaRPr lang="en-GB" sz="1100" dirty="0"/>
          </a:p>
        </p:txBody>
      </p:sp>
      <p:sp>
        <p:nvSpPr>
          <p:cNvPr id="28674" name="Content Placeholder 5"/>
          <p:cNvSpPr>
            <a:spLocks noGrp="1"/>
          </p:cNvSpPr>
          <p:nvPr>
            <p:ph idx="1"/>
          </p:nvPr>
        </p:nvSpPr>
        <p:spPr>
          <a:xfrm>
            <a:off x="54276" y="42629"/>
            <a:ext cx="6965995" cy="703053"/>
          </a:xfrm>
        </p:spPr>
        <p:txBody>
          <a:bodyPr/>
          <a:lstStyle/>
          <a:p>
            <a:pPr marL="0" indent="0">
              <a:buFont typeface="Arial" panose="020B0604020202020204" pitchFamily="34" charset="0"/>
              <a:buNone/>
            </a:pPr>
            <a:r>
              <a:rPr lang="en-US" altLang="en-US" sz="2000" b="1" dirty="0">
                <a:solidFill>
                  <a:schemeClr val="tx2"/>
                </a:solidFill>
              </a:rPr>
              <a:t>Conceptual framework for V &amp; R assess. in the context of NBS (VR-NBS) </a:t>
            </a:r>
            <a:r>
              <a:rPr lang="en-US" altLang="en-US" sz="2000" b="1" i="1" dirty="0">
                <a:solidFill>
                  <a:schemeClr val="tx2"/>
                </a:solidFill>
              </a:rPr>
              <a:t>(</a:t>
            </a:r>
            <a:r>
              <a:rPr lang="en-US" altLang="en-US" sz="2000" b="1" i="1" dirty="0" err="1">
                <a:solidFill>
                  <a:schemeClr val="tx2"/>
                </a:solidFill>
              </a:rPr>
              <a:t>cont</a:t>
            </a:r>
            <a:r>
              <a:rPr lang="en-US" altLang="en-US" sz="2000" b="1" i="1" dirty="0">
                <a:solidFill>
                  <a:schemeClr val="tx2"/>
                </a:solidFill>
              </a:rPr>
              <a:t>…)</a:t>
            </a:r>
            <a:r>
              <a:rPr lang="en-US" altLang="en-US" sz="2000" b="1" dirty="0">
                <a:solidFill>
                  <a:schemeClr val="tx2"/>
                </a:solidFill>
              </a:rPr>
              <a:t> </a:t>
            </a:r>
            <a:endParaRPr lang="en-GB" altLang="en-US" sz="2000" dirty="0">
              <a:solidFill>
                <a:schemeClr val="tx2"/>
              </a:solidFill>
            </a:endParaRPr>
          </a:p>
        </p:txBody>
      </p:sp>
      <p:pic>
        <p:nvPicPr>
          <p:cNvPr id="5" name="Picture 4" descr="A close up of text on a white background&#10;&#10;Description automatically generated">
            <a:extLst>
              <a:ext uri="{FF2B5EF4-FFF2-40B4-BE49-F238E27FC236}">
                <a16:creationId xmlns:a16="http://schemas.microsoft.com/office/drawing/2014/main" id="{7C0FCE4F-8050-42CC-9312-F4CB30BCD18E}"/>
              </a:ext>
            </a:extLst>
          </p:cNvPr>
          <p:cNvPicPr>
            <a:picLocks noChangeAspect="1"/>
          </p:cNvPicPr>
          <p:nvPr/>
        </p:nvPicPr>
        <p:blipFill rotWithShape="1">
          <a:blip r:embed="rId5">
            <a:extLst>
              <a:ext uri="{28A0092B-C50C-407E-A947-70E740481C1C}">
                <a14:useLocalDpi xmlns:a14="http://schemas.microsoft.com/office/drawing/2010/main" val="0"/>
              </a:ext>
            </a:extLst>
          </a:blip>
          <a:srcRect l="7088" t="5829" r="9439" b="17818"/>
          <a:stretch/>
        </p:blipFill>
        <p:spPr>
          <a:xfrm>
            <a:off x="560932" y="1491261"/>
            <a:ext cx="8501818" cy="4984820"/>
          </a:xfrm>
          <a:prstGeom prst="rect">
            <a:avLst/>
          </a:prstGeom>
        </p:spPr>
      </p:pic>
      <p:sp>
        <p:nvSpPr>
          <p:cNvPr id="8" name="Rectangle 7">
            <a:extLst>
              <a:ext uri="{FF2B5EF4-FFF2-40B4-BE49-F238E27FC236}">
                <a16:creationId xmlns:a16="http://schemas.microsoft.com/office/drawing/2014/main" id="{E8186C55-ED3E-4C68-8A0A-AB5B729F7BD7}"/>
              </a:ext>
            </a:extLst>
          </p:cNvPr>
          <p:cNvSpPr/>
          <p:nvPr/>
        </p:nvSpPr>
        <p:spPr>
          <a:xfrm>
            <a:off x="7298394" y="6651537"/>
            <a:ext cx="1859805" cy="246221"/>
          </a:xfrm>
          <a:prstGeom prst="rect">
            <a:avLst/>
          </a:prstGeom>
        </p:spPr>
        <p:txBody>
          <a:bodyPr wrap="none">
            <a:spAutoFit/>
          </a:bodyPr>
          <a:lstStyle/>
          <a:p>
            <a:r>
              <a:rPr lang="en-GB" sz="1000" dirty="0">
                <a:latin typeface="Open Sans"/>
              </a:rPr>
              <a:t>© Authors. All rights reserved</a:t>
            </a:r>
            <a:endParaRPr lang="en-GB" sz="1000" dirty="0"/>
          </a:p>
        </p:txBody>
      </p:sp>
    </p:spTree>
    <p:extLst>
      <p:ext uri="{BB962C8B-B14F-4D97-AF65-F5344CB8AC3E}">
        <p14:creationId xmlns:p14="http://schemas.microsoft.com/office/powerpoint/2010/main" val="389391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3 CuadroTexto"/>
          <p:cNvSpPr txBox="1">
            <a:spLocks noChangeArrowheads="1"/>
          </p:cNvSpPr>
          <p:nvPr/>
        </p:nvSpPr>
        <p:spPr bwMode="auto">
          <a:xfrm>
            <a:off x="628710" y="782077"/>
            <a:ext cx="7200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it-IT" altLang="en-US" sz="2000" b="1" dirty="0">
                <a:cs typeface="Arial" panose="020B0604020202020204" pitchFamily="34" charset="0"/>
              </a:rPr>
              <a:t>From literature review, FGD, Questionnaire survery </a:t>
            </a:r>
          </a:p>
          <a:p>
            <a:pPr algn="just" eaLnBrk="1" hangingPunct="1">
              <a:spcBef>
                <a:spcPct val="0"/>
              </a:spcBef>
            </a:pPr>
            <a:r>
              <a:rPr lang="en-US" altLang="en-US" sz="2000" b="1" dirty="0"/>
              <a:t>135 indicators, classified by risk components</a:t>
            </a:r>
          </a:p>
          <a:p>
            <a:pPr algn="just" eaLnBrk="1" hangingPunct="1">
              <a:spcBef>
                <a:spcPct val="0"/>
              </a:spcBef>
            </a:pPr>
            <a:r>
              <a:rPr lang="en-US" altLang="en-US" sz="2000" b="1" dirty="0"/>
              <a:t>Further sorting  will be done according to SES context of OAL</a:t>
            </a:r>
          </a:p>
        </p:txBody>
      </p:sp>
      <p:graphicFrame>
        <p:nvGraphicFramePr>
          <p:cNvPr id="51" name="Table 50"/>
          <p:cNvGraphicFramePr>
            <a:graphicFrameLocks noGrp="1"/>
          </p:cNvGraphicFramePr>
          <p:nvPr>
            <p:extLst>
              <p:ext uri="{D42A27DB-BD31-4B8C-83A1-F6EECF244321}">
                <p14:modId xmlns:p14="http://schemas.microsoft.com/office/powerpoint/2010/main" val="2456712086"/>
              </p:ext>
            </p:extLst>
          </p:nvPr>
        </p:nvGraphicFramePr>
        <p:xfrm>
          <a:off x="614512" y="2325960"/>
          <a:ext cx="8154923" cy="4206585"/>
        </p:xfrm>
        <a:graphic>
          <a:graphicData uri="http://schemas.openxmlformats.org/drawingml/2006/table">
            <a:tbl>
              <a:tblPr firstRow="1" firstCol="1" bandRow="1">
                <a:tableStyleId>{C083E6E3-FA7D-4D7B-A595-EF9225AFEA82}</a:tableStyleId>
              </a:tblPr>
              <a:tblGrid>
                <a:gridCol w="2657223">
                  <a:extLst>
                    <a:ext uri="{9D8B030D-6E8A-4147-A177-3AD203B41FA5}">
                      <a16:colId xmlns:a16="http://schemas.microsoft.com/office/drawing/2014/main" val="20001"/>
                    </a:ext>
                  </a:extLst>
                </a:gridCol>
                <a:gridCol w="5497700">
                  <a:extLst>
                    <a:ext uri="{9D8B030D-6E8A-4147-A177-3AD203B41FA5}">
                      <a16:colId xmlns:a16="http://schemas.microsoft.com/office/drawing/2014/main" val="20002"/>
                    </a:ext>
                  </a:extLst>
                </a:gridCol>
              </a:tblGrid>
              <a:tr h="663286">
                <a:tc>
                  <a:txBody>
                    <a:bodyPr/>
                    <a:lstStyle/>
                    <a:p>
                      <a:pPr marL="0" marR="0" algn="l">
                        <a:lnSpc>
                          <a:spcPct val="115000"/>
                        </a:lnSpc>
                        <a:spcBef>
                          <a:spcPts val="0"/>
                        </a:spcBef>
                        <a:spcAft>
                          <a:spcPts val="0"/>
                        </a:spcAft>
                      </a:pPr>
                      <a:r>
                        <a:rPr lang="en-GB" sz="1800" dirty="0">
                          <a:effectLst/>
                        </a:rPr>
                        <a:t>Risk component</a:t>
                      </a:r>
                      <a:endParaRPr lang="en-AU" sz="1800" dirty="0">
                        <a:effectLst/>
                        <a:latin typeface="Calibri" panose="020F0502020204030204" pitchFamily="34" charset="0"/>
                        <a:ea typeface="Calibri" panose="020F0502020204030204" pitchFamily="34" charset="0"/>
                      </a:endParaRPr>
                    </a:p>
                  </a:txBody>
                  <a:tcPr marL="68589" marR="68589" marT="0" marB="0" anchor="ctr"/>
                </a:tc>
                <a:tc>
                  <a:txBody>
                    <a:bodyPr/>
                    <a:lstStyle/>
                    <a:p>
                      <a:pPr marL="0" marR="0" algn="l">
                        <a:lnSpc>
                          <a:spcPct val="115000"/>
                        </a:lnSpc>
                        <a:spcBef>
                          <a:spcPts val="0"/>
                        </a:spcBef>
                        <a:spcAft>
                          <a:spcPts val="0"/>
                        </a:spcAft>
                      </a:pPr>
                      <a:r>
                        <a:rPr lang="en-GB" sz="1800" dirty="0">
                          <a:effectLst/>
                        </a:rPr>
                        <a:t>Indicator Name</a:t>
                      </a:r>
                      <a:endParaRPr lang="en-AU" sz="1800" dirty="0">
                        <a:effectLst/>
                        <a:latin typeface="Calibri" panose="020F0502020204030204" pitchFamily="34" charset="0"/>
                        <a:ea typeface="Calibri" panose="020F0502020204030204" pitchFamily="34" charset="0"/>
                      </a:endParaRPr>
                    </a:p>
                  </a:txBody>
                  <a:tcPr marL="68589" marR="68589" marT="0" marB="0" anchor="ctr"/>
                </a:tc>
                <a:extLst>
                  <a:ext uri="{0D108BD9-81ED-4DB2-BD59-A6C34878D82A}">
                    <a16:rowId xmlns:a16="http://schemas.microsoft.com/office/drawing/2014/main" val="10000"/>
                  </a:ext>
                </a:extLst>
              </a:tr>
              <a:tr h="451607">
                <a:tc>
                  <a:txBody>
                    <a:bodyPr/>
                    <a:lstStyle/>
                    <a:p>
                      <a:pPr marL="0" marR="36830" indent="0" algn="just">
                        <a:lnSpc>
                          <a:spcPct val="115000"/>
                        </a:lnSpc>
                        <a:spcAft>
                          <a:spcPts val="1000"/>
                        </a:spcAft>
                      </a:pPr>
                      <a:r>
                        <a:rPr lang="en-GB" sz="1800" dirty="0">
                          <a:effectLst/>
                        </a:rPr>
                        <a:t>Ecosystem Exposure</a:t>
                      </a:r>
                      <a:endPar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36830" indent="0" algn="l">
                        <a:lnSpc>
                          <a:spcPct val="115000"/>
                        </a:lnSpc>
                        <a:spcAft>
                          <a:spcPts val="1000"/>
                        </a:spcAft>
                      </a:pPr>
                      <a:r>
                        <a:rPr lang="en-GB" sz="1800" dirty="0">
                          <a:effectLst/>
                        </a:rPr>
                        <a:t>Ecosystems exposed to flood (%)</a:t>
                      </a:r>
                      <a:endPar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11619">
                <a:tc>
                  <a:txBody>
                    <a:bodyPr/>
                    <a:lstStyle/>
                    <a:p>
                      <a:pPr marL="0" marR="0" algn="just">
                        <a:lnSpc>
                          <a:spcPct val="115000"/>
                        </a:lnSpc>
                        <a:spcBef>
                          <a:spcPts val="0"/>
                        </a:spcBef>
                        <a:spcAft>
                          <a:spcPts val="0"/>
                        </a:spcAft>
                      </a:pPr>
                      <a:r>
                        <a:rPr lang="en-AU" sz="1800" dirty="0">
                          <a:effectLst/>
                        </a:rPr>
                        <a:t>Ecosystem Susceptibility</a:t>
                      </a:r>
                      <a:endParaRPr lang="en-AU" sz="1800" dirty="0">
                        <a:effectLst/>
                        <a:latin typeface="Calibri" panose="020F0502020204030204" pitchFamily="34" charset="0"/>
                        <a:ea typeface="Calibri" panose="020F0502020204030204" pitchFamily="34" charset="0"/>
                      </a:endParaRPr>
                    </a:p>
                  </a:txBody>
                  <a:tcPr marL="68589" marR="68589"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AU" sz="1800" dirty="0">
                          <a:effectLst/>
                        </a:rPr>
                        <a:t>Biodiversity (Scoring or Index)</a:t>
                      </a:r>
                    </a:p>
                  </a:txBody>
                  <a:tcPr marL="68589" marR="68589" marT="0" marB="0" anchor="ctr"/>
                </a:tc>
                <a:extLst>
                  <a:ext uri="{0D108BD9-81ED-4DB2-BD59-A6C34878D82A}">
                    <a16:rowId xmlns:a16="http://schemas.microsoft.com/office/drawing/2014/main" val="10004"/>
                  </a:ext>
                </a:extLst>
              </a:tr>
              <a:tr h="495507">
                <a:tc>
                  <a:txBody>
                    <a:bodyPr/>
                    <a:lstStyle/>
                    <a:p>
                      <a:pPr marL="0" marR="0" algn="just">
                        <a:lnSpc>
                          <a:spcPct val="115000"/>
                        </a:lnSpc>
                        <a:spcBef>
                          <a:spcPts val="0"/>
                        </a:spcBef>
                        <a:spcAft>
                          <a:spcPts val="0"/>
                        </a:spcAft>
                      </a:pPr>
                      <a:r>
                        <a:rPr lang="en-AU" sz="1800" dirty="0">
                          <a:effectLst/>
                        </a:rPr>
                        <a:t>Ecosystem robustness</a:t>
                      </a:r>
                      <a:endParaRPr lang="en-AU" sz="1800" dirty="0">
                        <a:effectLst/>
                        <a:latin typeface="Calibri" panose="020F0502020204030204" pitchFamily="34" charset="0"/>
                        <a:ea typeface="Calibri" panose="020F0502020204030204" pitchFamily="34" charset="0"/>
                      </a:endParaRPr>
                    </a:p>
                  </a:txBody>
                  <a:tcPr marL="68589" marR="68589" marT="0" marB="0" anchor="ctr"/>
                </a:tc>
                <a:tc>
                  <a:txBody>
                    <a:bodyPr/>
                    <a:lstStyle/>
                    <a:p>
                      <a:pPr marL="0" marR="0" algn="just">
                        <a:lnSpc>
                          <a:spcPct val="115000"/>
                        </a:lnSpc>
                        <a:spcBef>
                          <a:spcPts val="0"/>
                        </a:spcBef>
                        <a:spcAft>
                          <a:spcPts val="0"/>
                        </a:spcAft>
                      </a:pPr>
                      <a:r>
                        <a:rPr lang="en-US" sz="1800" dirty="0">
                          <a:effectLst/>
                        </a:rPr>
                        <a:t>Ecosystem Functionality Index (EFI scores)</a:t>
                      </a:r>
                    </a:p>
                  </a:txBody>
                  <a:tcPr marL="68589" marR="68589" marT="0" marB="0" anchor="ctr"/>
                </a:tc>
                <a:extLst>
                  <a:ext uri="{0D108BD9-81ED-4DB2-BD59-A6C34878D82A}">
                    <a16:rowId xmlns:a16="http://schemas.microsoft.com/office/drawing/2014/main" val="10006"/>
                  </a:ext>
                </a:extLst>
              </a:tr>
              <a:tr h="658714">
                <a:tc>
                  <a:txBody>
                    <a:bodyPr/>
                    <a:lstStyle/>
                    <a:p>
                      <a:pPr marL="0" marR="0" algn="just">
                        <a:lnSpc>
                          <a:spcPct val="115000"/>
                        </a:lnSpc>
                        <a:spcBef>
                          <a:spcPts val="0"/>
                        </a:spcBef>
                        <a:spcAft>
                          <a:spcPts val="0"/>
                        </a:spcAft>
                      </a:pPr>
                      <a:r>
                        <a:rPr lang="en-AU" sz="1800" dirty="0">
                          <a:effectLst/>
                          <a:latin typeface="Calibri" panose="020F0502020204030204" pitchFamily="34" charset="0"/>
                          <a:ea typeface="Calibri" panose="020F0502020204030204" pitchFamily="34" charset="0"/>
                        </a:rPr>
                        <a:t>Social System Exposure</a:t>
                      </a:r>
                    </a:p>
                  </a:txBody>
                  <a:tcPr marL="68589" marR="68589" marT="0" marB="0" anchor="ctr"/>
                </a:tc>
                <a:tc>
                  <a:txBody>
                    <a:bodyPr/>
                    <a:lstStyle/>
                    <a:p>
                      <a:pPr marL="0" marR="0" algn="just">
                        <a:lnSpc>
                          <a:spcPct val="115000"/>
                        </a:lnSpc>
                        <a:spcBef>
                          <a:spcPts val="0"/>
                        </a:spcBef>
                        <a:spcAft>
                          <a:spcPts val="0"/>
                        </a:spcAft>
                      </a:pPr>
                      <a:r>
                        <a:rPr lang="en-GB" sz="1800" dirty="0">
                          <a:effectLst/>
                          <a:latin typeface="Calibri" panose="020F0502020204030204" pitchFamily="34" charset="0"/>
                          <a:ea typeface="Calibri" panose="020F0502020204030204" pitchFamily="34" charset="0"/>
                        </a:rPr>
                        <a:t>Proportion of total population exposed to multiple hazards (%)</a:t>
                      </a:r>
                      <a:endParaRPr lang="en-AU" sz="1800" dirty="0">
                        <a:effectLst/>
                        <a:latin typeface="Calibri" panose="020F0502020204030204" pitchFamily="34" charset="0"/>
                        <a:ea typeface="Calibri" panose="020F0502020204030204" pitchFamily="34" charset="0"/>
                      </a:endParaRPr>
                    </a:p>
                  </a:txBody>
                  <a:tcPr marL="68589" marR="68589" marT="0" marB="0" anchor="ctr"/>
                </a:tc>
                <a:extLst>
                  <a:ext uri="{0D108BD9-81ED-4DB2-BD59-A6C34878D82A}">
                    <a16:rowId xmlns:a16="http://schemas.microsoft.com/office/drawing/2014/main" val="10008"/>
                  </a:ext>
                </a:extLst>
              </a:tr>
              <a:tr h="658714">
                <a:tc>
                  <a:txBody>
                    <a:bodyPr/>
                    <a:lstStyle/>
                    <a:p>
                      <a:pPr marL="0" marR="0" algn="just">
                        <a:lnSpc>
                          <a:spcPct val="115000"/>
                        </a:lnSpc>
                        <a:spcBef>
                          <a:spcPts val="0"/>
                        </a:spcBef>
                        <a:spcAft>
                          <a:spcPts val="0"/>
                        </a:spcAft>
                      </a:pPr>
                      <a:r>
                        <a:rPr lang="en-AU" sz="1800" dirty="0">
                          <a:effectLst/>
                          <a:latin typeface="Calibri" panose="020F0502020204030204" pitchFamily="34" charset="0"/>
                          <a:ea typeface="Calibri" panose="020F0502020204030204" pitchFamily="34" charset="0"/>
                        </a:rPr>
                        <a:t>Social Susceptibility</a:t>
                      </a:r>
                    </a:p>
                  </a:txBody>
                  <a:tcPr marL="68589" marR="68589" marT="0" marB="0" anchor="ctr"/>
                </a:tc>
                <a:tc>
                  <a:txBody>
                    <a:bodyPr/>
                    <a:lstStyle/>
                    <a:p>
                      <a:pPr marL="0" marR="0" algn="just">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Dependency ratio (%) includes Young (&lt;15 years) and/or Elderly (&gt;65 years)</a:t>
                      </a:r>
                    </a:p>
                  </a:txBody>
                  <a:tcPr marL="68589" marR="68589" marT="0" marB="0" anchor="ctr"/>
                </a:tc>
                <a:extLst>
                  <a:ext uri="{0D108BD9-81ED-4DB2-BD59-A6C34878D82A}">
                    <a16:rowId xmlns:a16="http://schemas.microsoft.com/office/drawing/2014/main" val="10009"/>
                  </a:ext>
                </a:extLst>
              </a:tr>
              <a:tr h="495507">
                <a:tc>
                  <a:txBody>
                    <a:bodyPr/>
                    <a:lstStyle/>
                    <a:p>
                      <a:pPr marL="0" marR="0" algn="just">
                        <a:lnSpc>
                          <a:spcPct val="115000"/>
                        </a:lnSpc>
                        <a:spcBef>
                          <a:spcPts val="0"/>
                        </a:spcBef>
                        <a:spcAft>
                          <a:spcPts val="0"/>
                        </a:spcAft>
                      </a:pPr>
                      <a:r>
                        <a:rPr lang="en-AU" sz="1800" dirty="0">
                          <a:effectLst/>
                          <a:latin typeface="Calibri" panose="020F0502020204030204" pitchFamily="34" charset="0"/>
                          <a:ea typeface="Calibri" panose="020F0502020204030204" pitchFamily="34" charset="0"/>
                        </a:rPr>
                        <a:t>Coping capacity</a:t>
                      </a:r>
                    </a:p>
                  </a:txBody>
                  <a:tcPr marL="68589" marR="68589" marT="0" marB="0" anchor="ctr"/>
                </a:tc>
                <a:tc>
                  <a:txBody>
                    <a:bodyPr/>
                    <a:lstStyle/>
                    <a:p>
                      <a:pPr marL="0" marR="0" algn="just">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Government assistance (% of population covered)</a:t>
                      </a:r>
                    </a:p>
                  </a:txBody>
                  <a:tcPr marL="68589" marR="68589" marT="0" marB="0" anchor="ctr"/>
                </a:tc>
                <a:extLst>
                  <a:ext uri="{0D108BD9-81ED-4DB2-BD59-A6C34878D82A}">
                    <a16:rowId xmlns:a16="http://schemas.microsoft.com/office/drawing/2014/main" val="444917638"/>
                  </a:ext>
                </a:extLst>
              </a:tr>
              <a:tr h="371631">
                <a:tc>
                  <a:txBody>
                    <a:bodyPr/>
                    <a:lstStyle/>
                    <a:p>
                      <a:pPr marL="0" marR="0" algn="just">
                        <a:lnSpc>
                          <a:spcPct val="115000"/>
                        </a:lnSpc>
                        <a:spcBef>
                          <a:spcPts val="0"/>
                        </a:spcBef>
                        <a:spcAft>
                          <a:spcPts val="0"/>
                        </a:spcAft>
                      </a:pPr>
                      <a:r>
                        <a:rPr lang="en-AU" sz="1800" dirty="0">
                          <a:effectLst/>
                          <a:latin typeface="Calibri" panose="020F0502020204030204" pitchFamily="34" charset="0"/>
                          <a:ea typeface="Calibri" panose="020F0502020204030204" pitchFamily="34" charset="0"/>
                        </a:rPr>
                        <a:t>Adaptive capacity</a:t>
                      </a:r>
                    </a:p>
                  </a:txBody>
                  <a:tcPr marL="68589" marR="68589" marT="0" marB="0" anchor="ctr"/>
                </a:tc>
                <a:tc>
                  <a:txBody>
                    <a:bodyPr/>
                    <a:lstStyle/>
                    <a:p>
                      <a:pPr marL="0" marR="0" algn="just">
                        <a:lnSpc>
                          <a:spcPct val="115000"/>
                        </a:lnSpc>
                        <a:spcBef>
                          <a:spcPts val="0"/>
                        </a:spcBef>
                        <a:spcAft>
                          <a:spcPts val="0"/>
                        </a:spcAft>
                      </a:pPr>
                      <a:r>
                        <a:rPr lang="en-GB" sz="1800" dirty="0">
                          <a:effectLst/>
                          <a:latin typeface="Calibri" panose="020F0502020204030204" pitchFamily="34" charset="0"/>
                          <a:ea typeface="Calibri" panose="020F0502020204030204" pitchFamily="34" charset="0"/>
                        </a:rPr>
                        <a:t>Existence of adaptation policies/strategies (yes/no)</a:t>
                      </a:r>
                      <a:endParaRPr lang="en-AU" sz="1800" dirty="0">
                        <a:effectLst/>
                        <a:latin typeface="Calibri" panose="020F0502020204030204" pitchFamily="34" charset="0"/>
                        <a:ea typeface="Calibri" panose="020F0502020204030204" pitchFamily="34" charset="0"/>
                      </a:endParaRPr>
                    </a:p>
                  </a:txBody>
                  <a:tcPr marL="68589" marR="68589" marT="0" marB="0" anchor="ctr"/>
                </a:tc>
                <a:extLst>
                  <a:ext uri="{0D108BD9-81ED-4DB2-BD59-A6C34878D82A}">
                    <a16:rowId xmlns:a16="http://schemas.microsoft.com/office/drawing/2014/main" val="2602692447"/>
                  </a:ext>
                </a:extLst>
              </a:tr>
            </a:tbl>
          </a:graphicData>
        </a:graphic>
      </p:graphicFrame>
      <p:sp>
        <p:nvSpPr>
          <p:cNvPr id="52" name="3 CuadroTexto"/>
          <p:cNvSpPr txBox="1">
            <a:spLocks noChangeArrowheads="1"/>
          </p:cNvSpPr>
          <p:nvPr/>
        </p:nvSpPr>
        <p:spPr bwMode="auto">
          <a:xfrm>
            <a:off x="419302" y="116633"/>
            <a:ext cx="5929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2800" b="1" dirty="0">
                <a:solidFill>
                  <a:schemeClr val="tx2"/>
                </a:solidFill>
                <a:ea typeface="Times New Roman" panose="02020603050405020304" pitchFamily="18" charset="0"/>
                <a:cs typeface="Arial" panose="020B0604020202020204" pitchFamily="34" charset="0"/>
              </a:rPr>
              <a:t>V&amp;R assessment indicators identified</a:t>
            </a:r>
          </a:p>
        </p:txBody>
      </p:sp>
      <p:sp>
        <p:nvSpPr>
          <p:cNvPr id="7" name="3 CuadroTexto"/>
          <p:cNvSpPr txBox="1">
            <a:spLocks noChangeArrowheads="1"/>
          </p:cNvSpPr>
          <p:nvPr/>
        </p:nvSpPr>
        <p:spPr bwMode="auto">
          <a:xfrm>
            <a:off x="458854" y="1925850"/>
            <a:ext cx="1368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2000" b="1" dirty="0">
                <a:solidFill>
                  <a:schemeClr val="accent1"/>
                </a:solidFill>
                <a:ea typeface="Times New Roman" panose="02020603050405020304" pitchFamily="18" charset="0"/>
                <a:cs typeface="Arial" panose="020B0604020202020204" pitchFamily="34" charset="0"/>
              </a:rPr>
              <a:t>Examples</a:t>
            </a:r>
          </a:p>
        </p:txBody>
      </p:sp>
      <p:pic>
        <p:nvPicPr>
          <p:cNvPr id="8" name="Picture 7">
            <a:extLst>
              <a:ext uri="{FF2B5EF4-FFF2-40B4-BE49-F238E27FC236}">
                <a16:creationId xmlns:a16="http://schemas.microsoft.com/office/drawing/2014/main" id="{7D7A4F16-1D7B-498E-B75C-6398AD5AA9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0490" y="23962"/>
            <a:ext cx="566666" cy="5356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1D03E0B1-4F76-4D38-B906-010A6696699B}"/>
              </a:ext>
            </a:extLst>
          </p:cNvPr>
          <p:cNvPicPr>
            <a:picLocks noChangeAspect="1"/>
          </p:cNvPicPr>
          <p:nvPr/>
        </p:nvPicPr>
        <p:blipFill rotWithShape="1">
          <a:blip r:embed="rId4">
            <a:extLst>
              <a:ext uri="{28A0092B-C50C-407E-A947-70E740481C1C}">
                <a14:useLocalDpi xmlns:a14="http://schemas.microsoft.com/office/drawing/2010/main" val="0"/>
              </a:ext>
            </a:extLst>
          </a:blip>
          <a:srcRect l="1740" t="30791" r="75450" b="10384"/>
          <a:stretch/>
        </p:blipFill>
        <p:spPr bwMode="auto">
          <a:xfrm>
            <a:off x="7829610" y="13076"/>
            <a:ext cx="1314389" cy="53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drawing of a face&#10;&#10;Description automatically generated">
            <a:extLst>
              <a:ext uri="{FF2B5EF4-FFF2-40B4-BE49-F238E27FC236}">
                <a16:creationId xmlns:a16="http://schemas.microsoft.com/office/drawing/2014/main" id="{8AEAE40C-7141-4662-A8FD-B3954391AB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611388"/>
            <a:ext cx="743000" cy="259958"/>
          </a:xfrm>
          <a:prstGeom prst="rect">
            <a:avLst/>
          </a:prstGeom>
        </p:spPr>
      </p:pic>
    </p:spTree>
    <p:extLst>
      <p:ext uri="{BB962C8B-B14F-4D97-AF65-F5344CB8AC3E}">
        <p14:creationId xmlns:p14="http://schemas.microsoft.com/office/powerpoint/2010/main" val="241660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87824" y="4365104"/>
            <a:ext cx="2632075" cy="720725"/>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ctr">
              <a:defRPr/>
            </a:pPr>
            <a:r>
              <a:rPr lang="en-GB" sz="4400" kern="0" dirty="0">
                <a:solidFill>
                  <a:srgbClr val="C00000"/>
                </a:solidFill>
                <a:latin typeface="Calibri" panose="020F0502020204030204" pitchFamily="34" charset="0"/>
                <a:ea typeface="Arial" charset="0"/>
                <a:cs typeface="Arial" charset="0"/>
              </a:rPr>
              <a:t>Thank you</a:t>
            </a:r>
          </a:p>
        </p:txBody>
      </p:sp>
      <p:sp>
        <p:nvSpPr>
          <p:cNvPr id="5" name="Title 1">
            <a:extLst>
              <a:ext uri="{FF2B5EF4-FFF2-40B4-BE49-F238E27FC236}">
                <a16:creationId xmlns:a16="http://schemas.microsoft.com/office/drawing/2014/main" id="{FD38A561-E5FB-41F5-9123-C7070EEDB0C0}"/>
              </a:ext>
            </a:extLst>
          </p:cNvPr>
          <p:cNvSpPr txBox="1">
            <a:spLocks/>
          </p:cNvSpPr>
          <p:nvPr/>
        </p:nvSpPr>
        <p:spPr>
          <a:xfrm>
            <a:off x="295814" y="332656"/>
            <a:ext cx="8552372" cy="1049953"/>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marL="360363" indent="-360363">
              <a:defRPr/>
            </a:pPr>
            <a:r>
              <a:rPr lang="en-GB" sz="1600" kern="0" dirty="0">
                <a:solidFill>
                  <a:schemeClr val="tx1"/>
                </a:solidFill>
                <a:latin typeface="Calibri" panose="020F0502020204030204" pitchFamily="34" charset="0"/>
                <a:ea typeface="Arial" charset="0"/>
                <a:cs typeface="Arial" charset="0"/>
              </a:rPr>
              <a:t>References</a:t>
            </a:r>
          </a:p>
          <a:p>
            <a:pPr marL="360363" indent="-360363">
              <a:defRPr/>
            </a:pPr>
            <a:endParaRPr lang="en-GB" sz="1600" b="0" kern="0" dirty="0">
              <a:solidFill>
                <a:schemeClr val="tx1"/>
              </a:solidFill>
              <a:latin typeface="Calibri" panose="020F0502020204030204" pitchFamily="34" charset="0"/>
              <a:ea typeface="Arial" charset="0"/>
              <a:cs typeface="Arial" charset="0"/>
            </a:endParaRPr>
          </a:p>
          <a:p>
            <a:pPr marL="360363" indent="-360363">
              <a:defRPr/>
            </a:pPr>
            <a:r>
              <a:rPr lang="en-GB" sz="1600" b="0" kern="0" dirty="0">
                <a:solidFill>
                  <a:schemeClr val="tx1"/>
                </a:solidFill>
                <a:latin typeface="Calibri" panose="020F0502020204030204" pitchFamily="34" charset="0"/>
                <a:ea typeface="Arial" charset="0"/>
                <a:cs typeface="Arial" charset="0"/>
              </a:rPr>
              <a:t>Cohen-</a:t>
            </a:r>
            <a:r>
              <a:rPr lang="en-GB" sz="1600" b="0" kern="0" dirty="0" err="1">
                <a:solidFill>
                  <a:schemeClr val="tx1"/>
                </a:solidFill>
                <a:latin typeface="Calibri" panose="020F0502020204030204" pitchFamily="34" charset="0"/>
                <a:ea typeface="Arial" charset="0"/>
                <a:cs typeface="Arial" charset="0"/>
              </a:rPr>
              <a:t>Shacham</a:t>
            </a:r>
            <a:r>
              <a:rPr lang="en-GB" sz="1600" b="0" kern="0" dirty="0">
                <a:solidFill>
                  <a:schemeClr val="tx1"/>
                </a:solidFill>
                <a:latin typeface="Calibri" panose="020F0502020204030204" pitchFamily="34" charset="0"/>
                <a:ea typeface="Arial" charset="0"/>
                <a:cs typeface="Arial" charset="0"/>
              </a:rPr>
              <a:t>, E., Walters, G., Janzen, C. &amp; </a:t>
            </a:r>
            <a:r>
              <a:rPr lang="en-GB" sz="1600" b="0" kern="0" dirty="0" err="1">
                <a:solidFill>
                  <a:schemeClr val="tx1"/>
                </a:solidFill>
                <a:latin typeface="Calibri" panose="020F0502020204030204" pitchFamily="34" charset="0"/>
                <a:ea typeface="Arial" charset="0"/>
                <a:cs typeface="Arial" charset="0"/>
              </a:rPr>
              <a:t>Maginnis</a:t>
            </a:r>
            <a:r>
              <a:rPr lang="en-GB" sz="1600" b="0" kern="0" dirty="0">
                <a:solidFill>
                  <a:schemeClr val="tx1"/>
                </a:solidFill>
                <a:latin typeface="Calibri" panose="020F0502020204030204" pitchFamily="34" charset="0"/>
                <a:ea typeface="Arial" charset="0"/>
                <a:cs typeface="Arial" charset="0"/>
              </a:rPr>
              <a:t>, S. (eds.) (2016). Nature-based Solutions to address global societal challenges. Gland, Switzerland: IUCN. xiii + 97pp.</a:t>
            </a:r>
          </a:p>
          <a:p>
            <a:pPr>
              <a:defRPr/>
            </a:pPr>
            <a:endParaRPr lang="en-GB" sz="1600" b="0" kern="0" dirty="0">
              <a:solidFill>
                <a:schemeClr val="tx1"/>
              </a:solidFill>
              <a:latin typeface="Calibri" panose="020F0502020204030204" pitchFamily="34" charset="0"/>
              <a:ea typeface="Arial" charset="0"/>
              <a:cs typeface="Arial" charset="0"/>
            </a:endParaRPr>
          </a:p>
          <a:p>
            <a:pPr marL="360363" indent="-360363">
              <a:defRPr/>
            </a:pPr>
            <a:r>
              <a:rPr lang="en-GB" sz="1600" b="0" kern="0" dirty="0" err="1">
                <a:solidFill>
                  <a:schemeClr val="tx1"/>
                </a:solidFill>
                <a:latin typeface="Calibri" panose="020F0502020204030204" pitchFamily="34" charset="0"/>
                <a:ea typeface="Arial" charset="0"/>
                <a:cs typeface="Arial" charset="0"/>
              </a:rPr>
              <a:t>Sebesvari</a:t>
            </a:r>
            <a:r>
              <a:rPr lang="en-GB" sz="1600" b="0" kern="0" dirty="0">
                <a:solidFill>
                  <a:schemeClr val="tx1"/>
                </a:solidFill>
                <a:latin typeface="Calibri" panose="020F0502020204030204" pitchFamily="34" charset="0"/>
                <a:ea typeface="Arial" charset="0"/>
                <a:cs typeface="Arial" charset="0"/>
              </a:rPr>
              <a:t>, Z., Renaud, F. G., Haas, S., </a:t>
            </a:r>
            <a:r>
              <a:rPr lang="en-GB" sz="1600" b="0" kern="0" dirty="0" err="1">
                <a:solidFill>
                  <a:schemeClr val="tx1"/>
                </a:solidFill>
                <a:latin typeface="Calibri" panose="020F0502020204030204" pitchFamily="34" charset="0"/>
                <a:ea typeface="Arial" charset="0"/>
                <a:cs typeface="Arial" charset="0"/>
              </a:rPr>
              <a:t>Tessler</a:t>
            </a:r>
            <a:r>
              <a:rPr lang="en-GB" sz="1600" b="0" kern="0" dirty="0">
                <a:solidFill>
                  <a:schemeClr val="tx1"/>
                </a:solidFill>
                <a:latin typeface="Calibri" panose="020F0502020204030204" pitchFamily="34" charset="0"/>
                <a:ea typeface="Arial" charset="0"/>
                <a:cs typeface="Arial" charset="0"/>
              </a:rPr>
              <a:t>, Z., </a:t>
            </a:r>
            <a:r>
              <a:rPr lang="en-GB" sz="1600" b="0" kern="0" dirty="0" err="1">
                <a:solidFill>
                  <a:schemeClr val="tx1"/>
                </a:solidFill>
                <a:latin typeface="Calibri" panose="020F0502020204030204" pitchFamily="34" charset="0"/>
                <a:ea typeface="Arial" charset="0"/>
                <a:cs typeface="Arial" charset="0"/>
              </a:rPr>
              <a:t>Hagenlocher</a:t>
            </a:r>
            <a:r>
              <a:rPr lang="en-GB" sz="1600" b="0" kern="0" dirty="0">
                <a:solidFill>
                  <a:schemeClr val="tx1"/>
                </a:solidFill>
                <a:latin typeface="Calibri" panose="020F0502020204030204" pitchFamily="34" charset="0"/>
                <a:ea typeface="Arial" charset="0"/>
                <a:cs typeface="Arial" charset="0"/>
              </a:rPr>
              <a:t>, M., </a:t>
            </a:r>
            <a:r>
              <a:rPr lang="en-GB" sz="1600" b="0" kern="0" dirty="0" err="1">
                <a:solidFill>
                  <a:schemeClr val="tx1"/>
                </a:solidFill>
                <a:latin typeface="Calibri" panose="020F0502020204030204" pitchFamily="34" charset="0"/>
                <a:ea typeface="Arial" charset="0"/>
                <a:cs typeface="Arial" charset="0"/>
              </a:rPr>
              <a:t>Kloos</a:t>
            </a:r>
            <a:r>
              <a:rPr lang="en-GB" sz="1600" b="0" kern="0" dirty="0">
                <a:solidFill>
                  <a:schemeClr val="tx1"/>
                </a:solidFill>
                <a:latin typeface="Calibri" panose="020F0502020204030204" pitchFamily="34" charset="0"/>
                <a:ea typeface="Arial" charset="0"/>
                <a:cs typeface="Arial" charset="0"/>
              </a:rPr>
              <a:t>, J., ... &amp; </a:t>
            </a:r>
            <a:r>
              <a:rPr lang="en-GB" sz="1600" b="0" kern="0" dirty="0" err="1">
                <a:solidFill>
                  <a:schemeClr val="tx1"/>
                </a:solidFill>
                <a:latin typeface="Calibri" panose="020F0502020204030204" pitchFamily="34" charset="0"/>
                <a:ea typeface="Arial" charset="0"/>
                <a:cs typeface="Arial" charset="0"/>
              </a:rPr>
              <a:t>Kuenzer</a:t>
            </a:r>
            <a:r>
              <a:rPr lang="en-GB" sz="1600" b="0" kern="0" dirty="0">
                <a:solidFill>
                  <a:schemeClr val="tx1"/>
                </a:solidFill>
                <a:latin typeface="Calibri" panose="020F0502020204030204" pitchFamily="34" charset="0"/>
                <a:ea typeface="Arial" charset="0"/>
                <a:cs typeface="Arial" charset="0"/>
              </a:rPr>
              <a:t>, C. (2016). A review of vulnerability indicators for deltaic social–ecological systems. Sustainability Science, 11(4), 575-590.</a:t>
            </a:r>
          </a:p>
          <a:p>
            <a:pPr>
              <a:defRPr/>
            </a:pPr>
            <a:endParaRPr lang="en-GB" sz="1600" b="0" kern="0" dirty="0">
              <a:solidFill>
                <a:schemeClr val="tx1"/>
              </a:solidFill>
              <a:latin typeface="Calibri" panose="020F0502020204030204" pitchFamily="34" charset="0"/>
              <a:ea typeface="Arial" charset="0"/>
              <a:cs typeface="Arial" charset="0"/>
            </a:endParaRPr>
          </a:p>
          <a:p>
            <a:pPr>
              <a:defRPr/>
            </a:pPr>
            <a:endParaRPr lang="en-GB" sz="1600" b="0" kern="0" dirty="0">
              <a:solidFill>
                <a:schemeClr val="tx1"/>
              </a:solidFill>
              <a:latin typeface="Calibri" panose="020F0502020204030204" pitchFamily="34" charset="0"/>
              <a:ea typeface="Arial" charset="0"/>
              <a:cs typeface="Arial" charset="0"/>
            </a:endParaRPr>
          </a:p>
          <a:p>
            <a:pPr>
              <a:defRPr/>
            </a:pPr>
            <a:endParaRPr lang="en-GB" sz="1600" b="0" kern="0" dirty="0">
              <a:solidFill>
                <a:schemeClr val="tx1"/>
              </a:solidFill>
              <a:latin typeface="Calibri" panose="020F0502020204030204" pitchFamily="34" charset="0"/>
              <a:ea typeface="Arial" charset="0"/>
              <a:cs typeface="Arial" charset="0"/>
            </a:endParaRPr>
          </a:p>
          <a:p>
            <a:pPr>
              <a:defRPr/>
            </a:pPr>
            <a:endParaRPr lang="en-GB" sz="1600" b="0" kern="0" dirty="0">
              <a:solidFill>
                <a:schemeClr val="tx1"/>
              </a:solidFill>
              <a:latin typeface="Calibri" panose="020F0502020204030204" pitchFamily="34" charset="0"/>
              <a:ea typeface="Arial" charset="0"/>
              <a:cs typeface="Arial" charset="0"/>
            </a:endParaRPr>
          </a:p>
        </p:txBody>
      </p:sp>
    </p:spTree>
    <p:extLst>
      <p:ext uri="{BB962C8B-B14F-4D97-AF65-F5344CB8AC3E}">
        <p14:creationId xmlns:p14="http://schemas.microsoft.com/office/powerpoint/2010/main" val="4148571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A0A153DD50A347BFE11B219A992041" ma:contentTypeVersion="10" ma:contentTypeDescription="Create a new document." ma:contentTypeScope="" ma:versionID="7827ee3a8ddaeb7df1c44deeb3ea07f5">
  <xsd:schema xmlns:xsd="http://www.w3.org/2001/XMLSchema" xmlns:xs="http://www.w3.org/2001/XMLSchema" xmlns:p="http://schemas.microsoft.com/office/2006/metadata/properties" xmlns:ns3="7ceb53d5-e89b-4e08-b3e0-80eea6aa97b1" targetNamespace="http://schemas.microsoft.com/office/2006/metadata/properties" ma:root="true" ma:fieldsID="8b8180afdd73e284bc4a77b53fd8eb4c" ns3:_="">
    <xsd:import namespace="7ceb53d5-e89b-4e08-b3e0-80eea6aa97b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b53d5-e89b-4e08-b3e0-80eea6aa97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5B4659-798C-499F-97A6-77C92502AEB9}">
  <ds:schemaRef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 ds:uri="7ceb53d5-e89b-4e08-b3e0-80eea6aa97b1"/>
    <ds:schemaRef ds:uri="http://schemas.microsoft.com/office/2006/metadata/properties"/>
  </ds:schemaRefs>
</ds:datastoreItem>
</file>

<file path=customXml/itemProps2.xml><?xml version="1.0" encoding="utf-8"?>
<ds:datastoreItem xmlns:ds="http://schemas.openxmlformats.org/officeDocument/2006/customXml" ds:itemID="{371791FA-9DCB-4665-81C9-4D9CA9334166}">
  <ds:schemaRefs>
    <ds:schemaRef ds:uri="http://schemas.microsoft.com/sharepoint/v3/contenttype/forms"/>
  </ds:schemaRefs>
</ds:datastoreItem>
</file>

<file path=customXml/itemProps3.xml><?xml version="1.0" encoding="utf-8"?>
<ds:datastoreItem xmlns:ds="http://schemas.openxmlformats.org/officeDocument/2006/customXml" ds:itemID="{A05E9862-87C5-4EBC-9595-1A244E529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b53d5-e89b-4e08-b3e0-80eea6aa97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4669</TotalTime>
  <Words>1168</Words>
  <Application>Microsoft Office PowerPoint</Application>
  <PresentationFormat>On-screen Show (4:3)</PresentationFormat>
  <Paragraphs>131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Wood</dc:creator>
  <cp:lastModifiedBy>Mohammad Aminur Shah</cp:lastModifiedBy>
  <cp:revision>450</cp:revision>
  <cp:lastPrinted>2018-03-14T15:36:15Z</cp:lastPrinted>
  <dcterms:created xsi:type="dcterms:W3CDTF">1601-01-01T00:00:00Z</dcterms:created>
  <dcterms:modified xsi:type="dcterms:W3CDTF">2020-05-02T19:47:55Z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0x010100F6A0A153DD50A347BFE11B219A992041</vt:lpwstr>
  </property>
</Properties>
</file>