
<file path=[Content_Types].xml><?xml version="1.0" encoding="utf-8"?>
<Types xmlns="http://schemas.openxmlformats.org/package/2006/content-types">
  <Default Extension="png" ContentType="image/png"/>
  <Default Extension="m4a" ContentType="audio/unknown"/>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7" r:id="rId2"/>
    <p:sldId id="258" r:id="rId3"/>
    <p:sldId id="263" r:id="rId4"/>
    <p:sldId id="265" r:id="rId5"/>
    <p:sldId id="266" r:id="rId6"/>
    <p:sldId id="264" r:id="rId7"/>
    <p:sldId id="269" r:id="rId8"/>
    <p:sldId id="272" r:id="rId9"/>
    <p:sldId id="273" r:id="rId10"/>
    <p:sldId id="274" r:id="rId11"/>
    <p:sldId id="271" r:id="rId12"/>
    <p:sldId id="276" r:id="rId13"/>
    <p:sldId id="277" r:id="rId14"/>
    <p:sldId id="278"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992" autoAdjust="0"/>
  </p:normalViewPr>
  <p:slideViewPr>
    <p:cSldViewPr snapToGrid="0" showGuides="1">
      <p:cViewPr varScale="1">
        <p:scale>
          <a:sx n="66" d="100"/>
          <a:sy n="66" d="100"/>
        </p:scale>
        <p:origin x="-134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3F71AD-D037-4AC5-97BB-5CDA7D644B96}" type="datetimeFigureOut">
              <a:rPr lang="en-US" smtClean="0"/>
              <a:t>4/29/2020</a:t>
            </a:fld>
            <a:endParaRPr lang="en-US" dirty="0"/>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8F099D-24E1-49EF-9143-BE56B4661DEB}" type="slidenum">
              <a:rPr lang="en-US" smtClean="0"/>
              <a:t>‹N›</a:t>
            </a:fld>
            <a:endParaRPr lang="en-US" dirty="0"/>
          </a:p>
        </p:txBody>
      </p:sp>
    </p:spTree>
    <p:extLst>
      <p:ext uri="{BB962C8B-B14F-4D97-AF65-F5344CB8AC3E}">
        <p14:creationId xmlns:p14="http://schemas.microsoft.com/office/powerpoint/2010/main" val="417946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r>
              <a:rPr lang="en-US" sz="1200" dirty="0" smtClean="0">
                <a:solidFill>
                  <a:schemeClr val="accent1">
                    <a:lumMod val="75000"/>
                  </a:schemeClr>
                </a:solidFill>
              </a:rPr>
              <a:t>DAFNE (DAta Fusion by bayesian NEtwork) is a Matlab® toolbox to produce accurate probabilistic flood maps, following the spatial and temporal evolution of an inundation, by using multi-temporal and/or multi-sensor data fusion. </a:t>
            </a:r>
          </a:p>
          <a:p>
            <a:pPr marL="0" indent="0">
              <a:buNone/>
            </a:pPr>
            <a:r>
              <a:rPr lang="en-US" sz="1200" dirty="0" smtClean="0">
                <a:solidFill>
                  <a:schemeClr val="accent1">
                    <a:lumMod val="75000"/>
                  </a:schemeClr>
                </a:solidFill>
              </a:rPr>
              <a:t>It is a tool able to work each time with different kinds of data —remotely sensed images acquired by different sensors (optical/SAR), hydrologic information, model runs etc.— and it is able to opportunely fuse them if more data are available about a considered flood event. </a:t>
            </a:r>
          </a:p>
          <a:p>
            <a:pPr marL="0" indent="0">
              <a:buNone/>
            </a:pPr>
            <a:r>
              <a:rPr lang="en-US" sz="1200" dirty="0" smtClean="0">
                <a:solidFill>
                  <a:schemeClr val="accent1">
                    <a:lumMod val="75000"/>
                  </a:schemeClr>
                </a:solidFill>
              </a:rPr>
              <a:t>Moreover, DAFNE can perform data fusion also in different ways. For example, </a:t>
            </a:r>
            <a:r>
              <a:rPr lang="en-US" sz="1200" baseline="0" dirty="0" smtClean="0">
                <a:solidFill>
                  <a:schemeClr val="accent1">
                    <a:lumMod val="75000"/>
                  </a:schemeClr>
                </a:solidFill>
              </a:rPr>
              <a:t> </a:t>
            </a:r>
            <a:r>
              <a:rPr lang="en-US" sz="1200" b="0" i="0" u="none" strike="noStrike" kern="1200" baseline="0" dirty="0" smtClean="0">
                <a:solidFill>
                  <a:schemeClr val="tx1"/>
                </a:solidFill>
                <a:latin typeface="+mn-lt"/>
                <a:ea typeface="+mn-ea"/>
                <a:cs typeface="+mn-cs"/>
              </a:rPr>
              <a:t>all the images acquired at different times by the same sensor can be analyzed together, and are treated independently by the ones obtained from other sources; however, the tool could be easily tweaked to adopt other processing schemes, e.g. considering imagery data from different sources together, or divided by acquisition date.</a:t>
            </a:r>
            <a:endParaRPr lang="en-US" sz="1200" dirty="0" smtClean="0">
              <a:solidFill>
                <a:schemeClr val="accent1">
                  <a:lumMod val="75000"/>
                </a:schemeClr>
              </a:solidFill>
            </a:endParaRPr>
          </a:p>
          <a:p>
            <a:pPr marL="0" indent="0">
              <a:buNone/>
            </a:pPr>
            <a:r>
              <a:rPr lang="en-US" sz="1200" dirty="0" smtClean="0">
                <a:solidFill>
                  <a:schemeClr val="accent1">
                    <a:lumMod val="75000"/>
                  </a:schemeClr>
                </a:solidFill>
              </a:rPr>
              <a:t>It is based on the capability of Bayesian Networks to organize a priori knowledge and information extracted by heterogeneous data. </a:t>
            </a:r>
          </a:p>
          <a:p>
            <a:pPr marL="0" indent="0">
              <a:buNone/>
            </a:pPr>
            <a:r>
              <a:rPr lang="en-US" sz="1200" dirty="0" smtClean="0">
                <a:solidFill>
                  <a:schemeClr val="accent1">
                    <a:lumMod val="75000"/>
                  </a:schemeClr>
                </a:solidFill>
              </a:rPr>
              <a:t>It is now available on github.</a:t>
            </a:r>
          </a:p>
          <a:p>
            <a:endParaRPr lang="en-US" dirty="0"/>
          </a:p>
        </p:txBody>
      </p:sp>
      <p:sp>
        <p:nvSpPr>
          <p:cNvPr id="4" name="Segnaposto numero diapositiva 3"/>
          <p:cNvSpPr>
            <a:spLocks noGrp="1"/>
          </p:cNvSpPr>
          <p:nvPr>
            <p:ph type="sldNum" sz="quarter" idx="10"/>
          </p:nvPr>
        </p:nvSpPr>
        <p:spPr/>
        <p:txBody>
          <a:bodyPr/>
          <a:lstStyle/>
          <a:p>
            <a:fld id="{FD8F099D-24E1-49EF-9143-BE56B4661DEB}" type="slidenum">
              <a:rPr lang="en-US" smtClean="0"/>
              <a:t>2</a:t>
            </a:fld>
            <a:endParaRPr lang="en-US" dirty="0"/>
          </a:p>
        </p:txBody>
      </p:sp>
    </p:spTree>
    <p:extLst>
      <p:ext uri="{BB962C8B-B14F-4D97-AF65-F5344CB8AC3E}">
        <p14:creationId xmlns:p14="http://schemas.microsoft.com/office/powerpoint/2010/main" val="3970400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solidFill>
                  <a:schemeClr val="accent1">
                    <a:lumMod val="75000"/>
                  </a:schemeClr>
                </a:solidFill>
              </a:rPr>
              <a:t>The second example of DAFNE</a:t>
            </a:r>
            <a:r>
              <a:rPr lang="it-IT" sz="1200" baseline="0" dirty="0" smtClean="0">
                <a:solidFill>
                  <a:schemeClr val="accent1">
                    <a:lumMod val="75000"/>
                  </a:schemeClr>
                </a:solidFill>
              </a:rPr>
              <a:t> application is a multi-temporal and multi-sensor data set capturing a flood event occured in greece in 2015.</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aseline="0" dirty="0" smtClean="0">
                <a:solidFill>
                  <a:schemeClr val="accent1">
                    <a:lumMod val="75000"/>
                  </a:schemeClr>
                </a:solidFill>
              </a:rPr>
              <a:t>The available data set is composed of 1 SAR backscattering intensity image acquired by COSMO SKYMed satellite (and so by a SAR sensor in X band), 5 SAR backscattering intensity images acquired by the Sentinel 1 satellite (a SAR C band sensor) and 13 Landsat 8 optical images.  </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aseline="0" dirty="0" smtClean="0">
                <a:solidFill>
                  <a:schemeClr val="accent1">
                    <a:lumMod val="75000"/>
                  </a:schemeClr>
                </a:solidFill>
              </a:rPr>
              <a:t>This data set allows to follow the flood evolution in time from the beginning of April until the half of September. On the right a superposition of the output maps (opportunely binarized) obtained by DAFNE has been reported.</a:t>
            </a:r>
          </a:p>
        </p:txBody>
      </p:sp>
      <p:sp>
        <p:nvSpPr>
          <p:cNvPr id="4" name="Segnaposto numero diapositiva 3"/>
          <p:cNvSpPr>
            <a:spLocks noGrp="1"/>
          </p:cNvSpPr>
          <p:nvPr>
            <p:ph type="sldNum" sz="quarter" idx="10"/>
          </p:nvPr>
        </p:nvSpPr>
        <p:spPr/>
        <p:txBody>
          <a:bodyPr/>
          <a:lstStyle/>
          <a:p>
            <a:fld id="{FD8F099D-24E1-49EF-9143-BE56B4661DEB}" type="slidenum">
              <a:rPr lang="en-US" smtClean="0"/>
              <a:t>11</a:t>
            </a:fld>
            <a:endParaRPr lang="en-US" dirty="0"/>
          </a:p>
        </p:txBody>
      </p:sp>
    </p:spTree>
    <p:extLst>
      <p:ext uri="{BB962C8B-B14F-4D97-AF65-F5344CB8AC3E}">
        <p14:creationId xmlns:p14="http://schemas.microsoft.com/office/powerpoint/2010/main" val="770035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This is also an example in which the image segmentation data set has not been used because a simple thresholding allows to efficiently delineate the flooded area.</a:t>
            </a:r>
            <a:endParaRPr lang="en-US" dirty="0"/>
          </a:p>
        </p:txBody>
      </p:sp>
      <p:sp>
        <p:nvSpPr>
          <p:cNvPr id="4" name="Segnaposto numero diapositiva 3"/>
          <p:cNvSpPr>
            <a:spLocks noGrp="1"/>
          </p:cNvSpPr>
          <p:nvPr>
            <p:ph type="sldNum" sz="quarter" idx="10"/>
          </p:nvPr>
        </p:nvSpPr>
        <p:spPr/>
        <p:txBody>
          <a:bodyPr/>
          <a:lstStyle/>
          <a:p>
            <a:fld id="{FD8F099D-24E1-49EF-9143-BE56B4661DEB}" type="slidenum">
              <a:rPr lang="en-US" smtClean="0"/>
              <a:t>12</a:t>
            </a:fld>
            <a:endParaRPr lang="en-US" dirty="0"/>
          </a:p>
        </p:txBody>
      </p:sp>
    </p:spTree>
    <p:extLst>
      <p:ext uri="{BB962C8B-B14F-4D97-AF65-F5344CB8AC3E}">
        <p14:creationId xmlns:p14="http://schemas.microsoft.com/office/powerpoint/2010/main" val="1172514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solidFill>
                  <a:schemeClr val="accent1">
                    <a:lumMod val="75000"/>
                  </a:schemeClr>
                </a:solidFill>
              </a:rPr>
              <a:t>The last example of DAFNE</a:t>
            </a:r>
            <a:r>
              <a:rPr lang="it-IT" sz="1200" baseline="0" dirty="0" smtClean="0">
                <a:solidFill>
                  <a:schemeClr val="accent1">
                    <a:lumMod val="75000"/>
                  </a:schemeClr>
                </a:solidFill>
              </a:rPr>
              <a:t> application is a multi-temporal ,multi-frequency and multi-polarization  data set concerning a flood event occured in Mozambique in 2015. </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aseline="0" dirty="0" smtClean="0">
                <a:solidFill>
                  <a:schemeClr val="accent1">
                    <a:lumMod val="75000"/>
                  </a:schemeClr>
                </a:solidFill>
              </a:rPr>
              <a:t>The available data set is composed of 2 SAR backscattering intensity images acquired by the Sentinel 1 satellite (C band sensor) in VV polarization and 4 ALOS 2 images (L band sensor) in HH e HV polarization. In this case, the febraury images can be considered as </a:t>
            </a:r>
            <a:r>
              <a:rPr lang="it-IT" dirty="0" smtClean="0"/>
              <a:t>concurrently</a:t>
            </a:r>
            <a:r>
              <a:rPr lang="it-IT" sz="1200" baseline="0" dirty="0" smtClean="0">
                <a:solidFill>
                  <a:schemeClr val="accent1">
                    <a:lumMod val="75000"/>
                  </a:schemeClr>
                </a:solidFill>
              </a:rPr>
              <a:t> acquired because no changes have been intercurred between the 2 acquisition. In this case, the multi-frequency and multi-polarized information opportunely combined by DAFNE allow to oppotunely recognize challanging flooded areas, such as wetlands or forests. On the right, the flooded mask obtained in which different classes with different signal behaviour are reported with different color in order to highlight the importance to opportunely fuse multi-frequency data.</a:t>
            </a:r>
          </a:p>
        </p:txBody>
      </p:sp>
      <p:sp>
        <p:nvSpPr>
          <p:cNvPr id="4" name="Segnaposto numero diapositiva 3"/>
          <p:cNvSpPr>
            <a:spLocks noGrp="1"/>
          </p:cNvSpPr>
          <p:nvPr>
            <p:ph type="sldNum" sz="quarter" idx="10"/>
          </p:nvPr>
        </p:nvSpPr>
        <p:spPr/>
        <p:txBody>
          <a:bodyPr/>
          <a:lstStyle/>
          <a:p>
            <a:fld id="{FD8F099D-24E1-49EF-9143-BE56B4661DEB}" type="slidenum">
              <a:rPr lang="en-US" smtClean="0"/>
              <a:t>13</a:t>
            </a:fld>
            <a:endParaRPr lang="en-US" dirty="0"/>
          </a:p>
        </p:txBody>
      </p:sp>
    </p:spTree>
    <p:extLst>
      <p:ext uri="{BB962C8B-B14F-4D97-AF65-F5344CB8AC3E}">
        <p14:creationId xmlns:p14="http://schemas.microsoft.com/office/powerpoint/2010/main" val="770035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aseline="0" dirty="0" smtClean="0">
                <a:solidFill>
                  <a:schemeClr val="accent1">
                    <a:lumMod val="75000"/>
                  </a:schemeClr>
                </a:solidFill>
              </a:rPr>
              <a:t>In conclusion, three different application of DAFNE toolbox has been showned, highlighting different ways to combine data by DAFNE and its high capability to manage and fuse different kinds of data.</a:t>
            </a:r>
          </a:p>
        </p:txBody>
      </p:sp>
      <p:sp>
        <p:nvSpPr>
          <p:cNvPr id="4" name="Segnaposto numero diapositiva 3"/>
          <p:cNvSpPr>
            <a:spLocks noGrp="1"/>
          </p:cNvSpPr>
          <p:nvPr>
            <p:ph type="sldNum" sz="quarter" idx="10"/>
          </p:nvPr>
        </p:nvSpPr>
        <p:spPr/>
        <p:txBody>
          <a:bodyPr/>
          <a:lstStyle/>
          <a:p>
            <a:fld id="{FD8F099D-24E1-49EF-9143-BE56B4661DEB}" type="slidenum">
              <a:rPr lang="en-US" smtClean="0"/>
              <a:t>14</a:t>
            </a:fld>
            <a:endParaRPr lang="en-US" dirty="0"/>
          </a:p>
        </p:txBody>
      </p:sp>
    </p:spTree>
    <p:extLst>
      <p:ext uri="{BB962C8B-B14F-4D97-AF65-F5344CB8AC3E}">
        <p14:creationId xmlns:p14="http://schemas.microsoft.com/office/powerpoint/2010/main" val="77003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r>
              <a:rPr lang="en-US" sz="1200" dirty="0" smtClean="0">
                <a:solidFill>
                  <a:schemeClr val="accent1">
                    <a:lumMod val="75000"/>
                  </a:schemeClr>
                </a:solidFill>
              </a:rPr>
              <a:t>The toolbox works by joining the following generic classes of input data:</a:t>
            </a:r>
          </a:p>
          <a:p>
            <a:r>
              <a:rPr lang="en-US" sz="1200" dirty="0" smtClean="0">
                <a:solidFill>
                  <a:schemeClr val="accent1">
                    <a:lumMod val="75000"/>
                  </a:schemeClr>
                </a:solidFill>
              </a:rPr>
              <a:t> M multi-temporal imagery sets, each one composed by m</a:t>
            </a:r>
            <a:r>
              <a:rPr lang="en-US" sz="1200" baseline="-25000" dirty="0" smtClean="0">
                <a:solidFill>
                  <a:schemeClr val="accent1">
                    <a:lumMod val="75000"/>
                  </a:schemeClr>
                </a:solidFill>
              </a:rPr>
              <a:t>i</a:t>
            </a:r>
            <a:r>
              <a:rPr lang="en-US" sz="1200" dirty="0" smtClean="0">
                <a:solidFill>
                  <a:schemeClr val="accent1">
                    <a:lumMod val="75000"/>
                  </a:schemeClr>
                </a:solidFill>
              </a:rPr>
              <a:t>=1,…,M images acquired at different times, on the same geographical area from the same, ith, source. Data coming from different platforms and sensors can be considered;</a:t>
            </a:r>
          </a:p>
          <a:p>
            <a:r>
              <a:rPr lang="en-US" sz="1200" dirty="0" smtClean="0">
                <a:solidFill>
                  <a:schemeClr val="accent1">
                    <a:lumMod val="75000"/>
                  </a:schemeClr>
                </a:solidFill>
              </a:rPr>
              <a:t> N ancillary information datasets from different sources.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75000"/>
                  </a:schemeClr>
                </a:solidFill>
              </a:rPr>
              <a:t>DAFNE provides, as output products, P probability maps, depicting for each pixel the probability value that the corresponding area has been reached by the inundation. A probability map is produced for each date and time, during a flood event, in correspondence of which at least one image has been acquired, as schematized in figure</a:t>
            </a:r>
            <a:endParaRPr lang="it-IT" sz="1200" dirty="0" smtClean="0">
              <a:solidFill>
                <a:schemeClr val="accent1">
                  <a:lumMod val="75000"/>
                </a:schemeClr>
              </a:solidFill>
            </a:endParaRPr>
          </a:p>
          <a:p>
            <a:endParaRPr lang="en-US" dirty="0"/>
          </a:p>
        </p:txBody>
      </p:sp>
      <p:sp>
        <p:nvSpPr>
          <p:cNvPr id="4" name="Segnaposto numero diapositiva 3"/>
          <p:cNvSpPr>
            <a:spLocks noGrp="1"/>
          </p:cNvSpPr>
          <p:nvPr>
            <p:ph type="sldNum" sz="quarter" idx="10"/>
          </p:nvPr>
        </p:nvSpPr>
        <p:spPr/>
        <p:txBody>
          <a:bodyPr/>
          <a:lstStyle/>
          <a:p>
            <a:fld id="{FD8F099D-24E1-49EF-9143-BE56B4661DEB}" type="slidenum">
              <a:rPr lang="en-US" smtClean="0"/>
              <a:t>3</a:t>
            </a:fld>
            <a:endParaRPr lang="en-US" dirty="0"/>
          </a:p>
        </p:txBody>
      </p:sp>
    </p:spTree>
    <p:extLst>
      <p:ext uri="{BB962C8B-B14F-4D97-AF65-F5344CB8AC3E}">
        <p14:creationId xmlns:p14="http://schemas.microsoft.com/office/powerpoint/2010/main" val="770035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In more details, DAFNE is composed of 5 modules:</a:t>
            </a:r>
          </a:p>
          <a:p>
            <a:r>
              <a:rPr lang="en-US" dirty="0" smtClean="0"/>
              <a:t>Each module computes different parts of the posterior probability value given as output for each input pixel;</a:t>
            </a:r>
          </a:p>
          <a:p>
            <a:r>
              <a:rPr lang="en-US" dirty="0" smtClean="0"/>
              <a:t>Each module can be substituted with another one in the user’s availability</a:t>
            </a:r>
          </a:p>
          <a:p>
            <a:r>
              <a:rPr lang="en-US" dirty="0" smtClean="0"/>
              <a:t>Eventually, if new data are available,</a:t>
            </a:r>
            <a:r>
              <a:rPr lang="en-US" baseline="0" dirty="0" smtClean="0"/>
              <a:t> D. modularity allows to compute only the new probability terms.</a:t>
            </a:r>
            <a:endParaRPr lang="en-US" dirty="0"/>
          </a:p>
        </p:txBody>
      </p:sp>
      <p:sp>
        <p:nvSpPr>
          <p:cNvPr id="4" name="Segnaposto numero diapositiva 3"/>
          <p:cNvSpPr>
            <a:spLocks noGrp="1"/>
          </p:cNvSpPr>
          <p:nvPr>
            <p:ph type="sldNum" sz="quarter" idx="10"/>
          </p:nvPr>
        </p:nvSpPr>
        <p:spPr/>
        <p:txBody>
          <a:bodyPr/>
          <a:lstStyle/>
          <a:p>
            <a:fld id="{FD8F099D-24E1-49EF-9143-BE56B4661DEB}" type="slidenum">
              <a:rPr lang="en-US" smtClean="0"/>
              <a:t>4</a:t>
            </a:fld>
            <a:endParaRPr lang="en-US" dirty="0"/>
          </a:p>
        </p:txBody>
      </p:sp>
    </p:spTree>
    <p:extLst>
      <p:ext uri="{BB962C8B-B14F-4D97-AF65-F5344CB8AC3E}">
        <p14:creationId xmlns:p14="http://schemas.microsoft.com/office/powerpoint/2010/main" val="2367727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The first 3 modules are:</a:t>
            </a:r>
          </a:p>
          <a:p>
            <a:r>
              <a:rPr lang="en-US" dirty="0" smtClean="0"/>
              <a:t>The image segmentation module</a:t>
            </a:r>
          </a:p>
          <a:p>
            <a:r>
              <a:rPr lang="en-US" dirty="0" smtClean="0"/>
              <a:t>The electromagnetic modeling one</a:t>
            </a:r>
          </a:p>
          <a:p>
            <a:r>
              <a:rPr lang="en-US" dirty="0" smtClean="0"/>
              <a:t>And the image modeling one.</a:t>
            </a:r>
          </a:p>
          <a:p>
            <a:r>
              <a:rPr lang="en-US" dirty="0" smtClean="0"/>
              <a:t>They must be run in sequence, but they can</a:t>
            </a:r>
            <a:r>
              <a:rPr lang="en-US" baseline="0" dirty="0" smtClean="0"/>
              <a:t> be run in parallel for each image data source.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image segmentation module </a:t>
            </a:r>
            <a:r>
              <a:rPr lang="en-US" sz="1200" dirty="0" smtClean="0"/>
              <a:t>carries out the clustering of each of the M independent imagery data sets. It can be particularly useful when multi-temporal data set are available, but in</a:t>
            </a:r>
            <a:r>
              <a:rPr lang="en-US" sz="1200" baseline="0" dirty="0" smtClean="0"/>
              <a:t> some simple situation it can </a:t>
            </a:r>
            <a:r>
              <a:rPr lang="en-US" sz="1200" baseline="0" dirty="0" smtClean="0">
                <a:solidFill>
                  <a:srgbClr val="FF0000"/>
                </a:solidFill>
              </a:rPr>
              <a:t>bypassed</a:t>
            </a:r>
            <a:r>
              <a:rPr lang="en-US" sz="1200" baseline="0" dirty="0" smtClean="0"/>
              <a:t> or substituted by simple thresholding techniques.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By default it applies the K-means algorithm. </a:t>
            </a:r>
            <a:r>
              <a:rPr lang="fr-FR" sz="1200" dirty="0" smtClean="0">
                <a:solidFill>
                  <a:srgbClr val="FF0000"/>
                </a:solidFill>
              </a:rPr>
              <a:t>Different algorithms can be considered as well.</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e.m. module </a:t>
            </a:r>
            <a:r>
              <a:rPr lang="en-US" sz="1200" dirty="0" smtClean="0"/>
              <a:t>models the electromagnetic response of different classes in flood and no flood conditions. In the version available on github,</a:t>
            </a:r>
            <a:endParaRPr lang="en-US" dirty="0" smtClean="0"/>
          </a:p>
          <a:p>
            <a:pPr algn="just">
              <a:spcAft>
                <a:spcPts val="1200"/>
              </a:spcAft>
            </a:pPr>
            <a:r>
              <a:rPr lang="fr-FR" sz="1200" dirty="0" smtClean="0"/>
              <a:t>it works automatically for the following input data: SAR backscattered intensity images (X band/ C band; support for L band is currently being implemented), InSAR coherence data, NDVI </a:t>
            </a:r>
          </a:p>
          <a:p>
            <a:pPr algn="just">
              <a:spcAft>
                <a:spcPts val="1200"/>
              </a:spcAft>
            </a:pPr>
            <a:r>
              <a:rPr lang="fr-FR" sz="1200" dirty="0" smtClean="0">
                <a:solidFill>
                  <a:srgbClr val="FF0000"/>
                </a:solidFill>
              </a:rPr>
              <a:t>It can be also sostituted by another model in the user’s availability.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image modeling module </a:t>
            </a:r>
            <a:r>
              <a:rPr lang="en-US" sz="1200" dirty="0" smtClean="0"/>
              <a:t>puts together the outputs of the previous ones.</a:t>
            </a:r>
            <a:endParaRPr lang="fr-FR" sz="1200" dirty="0" smtClean="0">
              <a:solidFill>
                <a:srgbClr val="FF0000"/>
              </a:solidFill>
            </a:endParaRPr>
          </a:p>
        </p:txBody>
      </p:sp>
      <p:sp>
        <p:nvSpPr>
          <p:cNvPr id="4" name="Segnaposto numero diapositiva 3"/>
          <p:cNvSpPr>
            <a:spLocks noGrp="1"/>
          </p:cNvSpPr>
          <p:nvPr>
            <p:ph type="sldNum" sz="quarter" idx="10"/>
          </p:nvPr>
        </p:nvSpPr>
        <p:spPr/>
        <p:txBody>
          <a:bodyPr/>
          <a:lstStyle/>
          <a:p>
            <a:fld id="{FD8F099D-24E1-49EF-9143-BE56B4661DEB}" type="slidenum">
              <a:rPr lang="en-US" smtClean="0"/>
              <a:t>5</a:t>
            </a:fld>
            <a:endParaRPr lang="en-US" dirty="0"/>
          </a:p>
        </p:txBody>
      </p:sp>
    </p:spTree>
    <p:extLst>
      <p:ext uri="{BB962C8B-B14F-4D97-AF65-F5344CB8AC3E}">
        <p14:creationId xmlns:p14="http://schemas.microsoft.com/office/powerpoint/2010/main" val="72569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rgbClr val="FF0000"/>
                </a:solidFill>
              </a:rPr>
              <a:t>The ancillary data modelling module models the contribution of</a:t>
            </a:r>
            <a:r>
              <a:rPr lang="fr-FR" sz="1200" baseline="0" dirty="0" smtClean="0">
                <a:solidFill>
                  <a:srgbClr val="FF0000"/>
                </a:solidFill>
              </a:rPr>
              <a:t> the ancillary data. In the present version, 2 types of data can be considered : the distance from the river and the </a:t>
            </a:r>
            <a:r>
              <a:rPr lang="en-US" sz="1200" dirty="0" smtClean="0"/>
              <a:t>geomorphic flooding index </a:t>
            </a:r>
            <a:r>
              <a:rPr lang="fr-FR" sz="1200" baseline="0" dirty="0" smtClean="0">
                <a:solidFill>
                  <a:srgbClr val="FF0000"/>
                </a:solidFill>
              </a:rPr>
              <a:t> </a:t>
            </a:r>
            <a:r>
              <a:rPr lang="fr-FR" sz="1200" dirty="0" smtClean="0">
                <a:solidFill>
                  <a:srgbClr val="FF0000"/>
                </a:solidFill>
              </a:rPr>
              <a:t>It can be sostituted by another model in the user’s availability</a:t>
            </a:r>
            <a:r>
              <a:rPr lang="fr-FR" sz="1200" baseline="0" dirty="0" smtClean="0">
                <a:solidFill>
                  <a:srgbClr val="FF0000"/>
                </a:solidFill>
              </a:rPr>
              <a:t> allowing to consider other type of data.</a:t>
            </a:r>
            <a:endParaRPr lang="fr-FR" sz="1200" dirty="0" smtClean="0">
              <a:solidFill>
                <a:srgbClr val="FF0000"/>
              </a:solidFill>
            </a:endParaRPr>
          </a:p>
          <a:p>
            <a:pPr lvl="0" algn="l" defTabSz="914400" eaLnBrk="0" fontAlgn="base" hangingPunct="0">
              <a:spcBef>
                <a:spcPct val="0"/>
              </a:spcBef>
              <a:spcAft>
                <a:spcPct val="0"/>
              </a:spcAft>
            </a:pPr>
            <a:r>
              <a:rPr lang="en-US" dirty="0" smtClean="0"/>
              <a:t>The  </a:t>
            </a:r>
            <a:r>
              <a:rPr lang="it-IT" altLang="it-IT" sz="1200" dirty="0" smtClean="0"/>
              <a:t>probabilistic</a:t>
            </a:r>
            <a:r>
              <a:rPr lang="it-IT" altLang="it-IT" sz="1200" baseline="0" dirty="0" smtClean="0"/>
              <a:t> </a:t>
            </a:r>
            <a:r>
              <a:rPr lang="it-IT" altLang="it-IT" sz="1200" dirty="0" smtClean="0"/>
              <a:t>flood map</a:t>
            </a:r>
            <a:r>
              <a:rPr lang="it-IT" altLang="it-IT" sz="1200" baseline="0" dirty="0" smtClean="0"/>
              <a:t> </a:t>
            </a:r>
            <a:r>
              <a:rPr lang="it-IT" altLang="it-IT" sz="1200" dirty="0" smtClean="0"/>
              <a:t>computation module is the final one computing the output maps</a:t>
            </a:r>
            <a:r>
              <a:rPr lang="it-IT" altLang="it-IT" sz="1200" baseline="0" dirty="0" smtClean="0"/>
              <a:t> by putting together the </a:t>
            </a:r>
            <a:r>
              <a:rPr lang="en-US" sz="1200" dirty="0" smtClean="0"/>
              <a:t>results obtained by the other modules.</a:t>
            </a:r>
            <a:endParaRPr lang="it-IT" altLang="it-IT" sz="1200" dirty="0" smtClean="0"/>
          </a:p>
          <a:p>
            <a:endParaRPr lang="en-US" dirty="0"/>
          </a:p>
        </p:txBody>
      </p:sp>
      <p:sp>
        <p:nvSpPr>
          <p:cNvPr id="4" name="Segnaposto numero diapositiva 3"/>
          <p:cNvSpPr>
            <a:spLocks noGrp="1"/>
          </p:cNvSpPr>
          <p:nvPr>
            <p:ph type="sldNum" sz="quarter" idx="10"/>
          </p:nvPr>
        </p:nvSpPr>
        <p:spPr/>
        <p:txBody>
          <a:bodyPr/>
          <a:lstStyle/>
          <a:p>
            <a:fld id="{FD8F099D-24E1-49EF-9143-BE56B4661DEB}" type="slidenum">
              <a:rPr lang="en-US" smtClean="0"/>
              <a:t>6</a:t>
            </a:fld>
            <a:endParaRPr lang="en-US" dirty="0"/>
          </a:p>
        </p:txBody>
      </p:sp>
    </p:spTree>
    <p:extLst>
      <p:ext uri="{BB962C8B-B14F-4D97-AF65-F5344CB8AC3E}">
        <p14:creationId xmlns:p14="http://schemas.microsoft.com/office/powerpoint/2010/main" val="233464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solidFill>
                  <a:schemeClr val="accent1">
                    <a:lumMod val="75000"/>
                  </a:schemeClr>
                </a:solidFill>
              </a:rPr>
              <a:t>The first test event presented here concerns a flood occured on November 2010 and concerning the Bradano River, in the South of Italy. This is an example of multi-temporal,</a:t>
            </a:r>
            <a:r>
              <a:rPr lang="it-IT" sz="1200" baseline="0" dirty="0" smtClean="0">
                <a:solidFill>
                  <a:schemeClr val="accent1">
                    <a:lumMod val="75000"/>
                  </a:schemeClr>
                </a:solidFill>
              </a:rPr>
              <a:t> multi-sensor dataset because it is composed of 6 COSMO-SkyMed SAR backscaterring intensity images, 2 SAR coherence images and an optical Rapideye image that has been used to compute the NDVI index. In particular, 2 SAR backscaterring intensity images, 1 coherence image and the optical one have been acquired during the inundation. The other ones are used as reference images to oppotunely identify flooded area, altough corresponding to different, and sometimes challenging, land use classes.</a:t>
            </a:r>
            <a:endParaRPr lang="en-US" dirty="0"/>
          </a:p>
        </p:txBody>
      </p:sp>
      <p:sp>
        <p:nvSpPr>
          <p:cNvPr id="4" name="Segnaposto numero diapositiva 3"/>
          <p:cNvSpPr>
            <a:spLocks noGrp="1"/>
          </p:cNvSpPr>
          <p:nvPr>
            <p:ph type="sldNum" sz="quarter" idx="10"/>
          </p:nvPr>
        </p:nvSpPr>
        <p:spPr/>
        <p:txBody>
          <a:bodyPr/>
          <a:lstStyle/>
          <a:p>
            <a:fld id="{FD8F099D-24E1-49EF-9143-BE56B4661DEB}" type="slidenum">
              <a:rPr lang="en-US" smtClean="0"/>
              <a:t>7</a:t>
            </a:fld>
            <a:endParaRPr lang="en-US" dirty="0"/>
          </a:p>
        </p:txBody>
      </p:sp>
    </p:spTree>
    <p:extLst>
      <p:ext uri="{BB962C8B-B14F-4D97-AF65-F5344CB8AC3E}">
        <p14:creationId xmlns:p14="http://schemas.microsoft.com/office/powerpoint/2010/main" val="770035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In particular, the application of the image segmentation module and the availability of SAR intensity</a:t>
            </a:r>
            <a:r>
              <a:rPr lang="en-US" baseline="0" dirty="0" smtClean="0"/>
              <a:t> </a:t>
            </a:r>
            <a:r>
              <a:rPr lang="en-US" dirty="0" smtClean="0"/>
              <a:t>multi-temporal data have allowed to recognize</a:t>
            </a:r>
            <a:r>
              <a:rPr lang="en-US" baseline="0" dirty="0" smtClean="0"/>
              <a:t> flooded bare soils, but also inundated agricultural area, such as vineyards, presenting the double bounce effect.</a:t>
            </a:r>
            <a:endParaRPr lang="en-US" dirty="0"/>
          </a:p>
        </p:txBody>
      </p:sp>
      <p:sp>
        <p:nvSpPr>
          <p:cNvPr id="4" name="Segnaposto numero diapositiva 3"/>
          <p:cNvSpPr>
            <a:spLocks noGrp="1"/>
          </p:cNvSpPr>
          <p:nvPr>
            <p:ph type="sldNum" sz="quarter" idx="10"/>
          </p:nvPr>
        </p:nvSpPr>
        <p:spPr/>
        <p:txBody>
          <a:bodyPr/>
          <a:lstStyle/>
          <a:p>
            <a:fld id="{FD8F099D-24E1-49EF-9143-BE56B4661DEB}" type="slidenum">
              <a:rPr lang="en-US" smtClean="0"/>
              <a:t>8</a:t>
            </a:fld>
            <a:endParaRPr lang="en-US" dirty="0"/>
          </a:p>
        </p:txBody>
      </p:sp>
    </p:spTree>
    <p:extLst>
      <p:ext uri="{BB962C8B-B14F-4D97-AF65-F5344CB8AC3E}">
        <p14:creationId xmlns:p14="http://schemas.microsoft.com/office/powerpoint/2010/main" val="2633994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Flooded</a:t>
            </a:r>
            <a:r>
              <a:rPr lang="en-US" baseline="0" dirty="0" smtClean="0"/>
              <a:t> areas completely covered by calm water,</a:t>
            </a:r>
            <a:r>
              <a:rPr lang="en-US" dirty="0" smtClean="0"/>
              <a:t> are characterized in sigma0 intensity images by low values. Instead, flooded areas with emerging structures (such as vineyard) are characterized by sigma0 intensity values higher than the ones exhibiting when the same are not flooded. In order to opportunely recognize these areas a multi-temporal data set is useful,</a:t>
            </a:r>
            <a:r>
              <a:rPr lang="en-US" baseline="0" dirty="0" smtClean="0"/>
              <a:t> together with the application of the image segmentation modules.</a:t>
            </a:r>
            <a:endParaRPr lang="en-US" dirty="0"/>
          </a:p>
        </p:txBody>
      </p:sp>
      <p:sp>
        <p:nvSpPr>
          <p:cNvPr id="4" name="Segnaposto numero diapositiva 3"/>
          <p:cNvSpPr>
            <a:spLocks noGrp="1"/>
          </p:cNvSpPr>
          <p:nvPr>
            <p:ph type="sldNum" sz="quarter" idx="10"/>
          </p:nvPr>
        </p:nvSpPr>
        <p:spPr/>
        <p:txBody>
          <a:bodyPr/>
          <a:lstStyle/>
          <a:p>
            <a:fld id="{FD8F099D-24E1-49EF-9143-BE56B4661DEB}" type="slidenum">
              <a:rPr lang="en-US" smtClean="0"/>
              <a:t>9</a:t>
            </a:fld>
            <a:endParaRPr lang="en-US" dirty="0"/>
          </a:p>
        </p:txBody>
      </p:sp>
    </p:spTree>
    <p:extLst>
      <p:ext uri="{BB962C8B-B14F-4D97-AF65-F5344CB8AC3E}">
        <p14:creationId xmlns:p14="http://schemas.microsoft.com/office/powerpoint/2010/main" val="2297627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75000"/>
                  </a:schemeClr>
                </a:solidFill>
              </a:rPr>
              <a:t>DAFNE has provided, as output products, 3 probability maps, depicting for each pixel the probability value that the corresponding area has been reached by the inundation. </a:t>
            </a:r>
            <a:r>
              <a:rPr lang="it-IT" sz="1200" dirty="0" smtClean="0">
                <a:solidFill>
                  <a:schemeClr val="accent1">
                    <a:lumMod val="75000"/>
                  </a:schemeClr>
                </a:solidFill>
              </a:rPr>
              <a:t>Two of them have been compared with reference maps,</a:t>
            </a:r>
            <a:r>
              <a:rPr lang="it-IT" sz="1200" baseline="0" dirty="0" smtClean="0">
                <a:solidFill>
                  <a:schemeClr val="accent1">
                    <a:lumMod val="75000"/>
                  </a:schemeClr>
                </a:solidFill>
              </a:rPr>
              <a:t> obtaining overall accuracies greater than 90%.</a:t>
            </a:r>
            <a:endParaRPr lang="it-IT" sz="1200" dirty="0" smtClean="0">
              <a:solidFill>
                <a:schemeClr val="accent1">
                  <a:lumMod val="75000"/>
                </a:schemeClr>
              </a:solidFill>
            </a:endParaRPr>
          </a:p>
          <a:p>
            <a:endParaRPr lang="en-US" dirty="0"/>
          </a:p>
        </p:txBody>
      </p:sp>
      <p:sp>
        <p:nvSpPr>
          <p:cNvPr id="4" name="Segnaposto numero diapositiva 3"/>
          <p:cNvSpPr>
            <a:spLocks noGrp="1"/>
          </p:cNvSpPr>
          <p:nvPr>
            <p:ph type="sldNum" sz="quarter" idx="10"/>
          </p:nvPr>
        </p:nvSpPr>
        <p:spPr/>
        <p:txBody>
          <a:bodyPr/>
          <a:lstStyle/>
          <a:p>
            <a:fld id="{FD8F099D-24E1-49EF-9143-BE56B4661DEB}" type="slidenum">
              <a:rPr lang="en-US" smtClean="0"/>
              <a:t>10</a:t>
            </a:fld>
            <a:endParaRPr lang="en-US" dirty="0"/>
          </a:p>
        </p:txBody>
      </p:sp>
    </p:spTree>
    <p:extLst>
      <p:ext uri="{BB962C8B-B14F-4D97-AF65-F5344CB8AC3E}">
        <p14:creationId xmlns:p14="http://schemas.microsoft.com/office/powerpoint/2010/main" val="77003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DF02039-DB07-45EB-8F73-7C330F94397E}" type="datetimeFigureOut">
              <a:rPr lang="it-IT" smtClean="0"/>
              <a:t>29/04/2020</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354EB0B4-3B82-4E9A-9B6E-0A44D2043C91}" type="slidenum">
              <a:rPr lang="it-IT" smtClean="0"/>
              <a:t>‹N›</a:t>
            </a:fld>
            <a:endParaRPr lang="it-IT" dirty="0"/>
          </a:p>
        </p:txBody>
      </p:sp>
    </p:spTree>
    <p:extLst>
      <p:ext uri="{BB962C8B-B14F-4D97-AF65-F5344CB8AC3E}">
        <p14:creationId xmlns:p14="http://schemas.microsoft.com/office/powerpoint/2010/main" val="2971663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DF02039-DB07-45EB-8F73-7C330F94397E}" type="datetimeFigureOut">
              <a:rPr lang="it-IT" smtClean="0"/>
              <a:t>29/04/2020</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354EB0B4-3B82-4E9A-9B6E-0A44D2043C91}" type="slidenum">
              <a:rPr lang="it-IT" smtClean="0"/>
              <a:t>‹N›</a:t>
            </a:fld>
            <a:endParaRPr lang="it-IT" dirty="0"/>
          </a:p>
        </p:txBody>
      </p:sp>
    </p:spTree>
    <p:extLst>
      <p:ext uri="{BB962C8B-B14F-4D97-AF65-F5344CB8AC3E}">
        <p14:creationId xmlns:p14="http://schemas.microsoft.com/office/powerpoint/2010/main" val="9384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DF02039-DB07-45EB-8F73-7C330F94397E}" type="datetimeFigureOut">
              <a:rPr lang="it-IT" smtClean="0"/>
              <a:t>29/04/2020</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354EB0B4-3B82-4E9A-9B6E-0A44D2043C91}" type="slidenum">
              <a:rPr lang="it-IT" smtClean="0"/>
              <a:t>‹N›</a:t>
            </a:fld>
            <a:endParaRPr lang="it-IT" dirty="0"/>
          </a:p>
        </p:txBody>
      </p:sp>
    </p:spTree>
    <p:extLst>
      <p:ext uri="{BB962C8B-B14F-4D97-AF65-F5344CB8AC3E}">
        <p14:creationId xmlns:p14="http://schemas.microsoft.com/office/powerpoint/2010/main" val="157670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DF02039-DB07-45EB-8F73-7C330F94397E}" type="datetimeFigureOut">
              <a:rPr lang="it-IT" smtClean="0"/>
              <a:t>29/04/2020</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354EB0B4-3B82-4E9A-9B6E-0A44D2043C91}" type="slidenum">
              <a:rPr lang="it-IT" smtClean="0"/>
              <a:t>‹N›</a:t>
            </a:fld>
            <a:endParaRPr lang="it-IT" dirty="0"/>
          </a:p>
        </p:txBody>
      </p:sp>
    </p:spTree>
    <p:extLst>
      <p:ext uri="{BB962C8B-B14F-4D97-AF65-F5344CB8AC3E}">
        <p14:creationId xmlns:p14="http://schemas.microsoft.com/office/powerpoint/2010/main" val="71513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EDF02039-DB07-45EB-8F73-7C330F94397E}" type="datetimeFigureOut">
              <a:rPr lang="it-IT" smtClean="0"/>
              <a:t>29/04/2020</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354EB0B4-3B82-4E9A-9B6E-0A44D2043C91}" type="slidenum">
              <a:rPr lang="it-IT" smtClean="0"/>
              <a:t>‹N›</a:t>
            </a:fld>
            <a:endParaRPr lang="it-IT" dirty="0"/>
          </a:p>
        </p:txBody>
      </p:sp>
    </p:spTree>
    <p:extLst>
      <p:ext uri="{BB962C8B-B14F-4D97-AF65-F5344CB8AC3E}">
        <p14:creationId xmlns:p14="http://schemas.microsoft.com/office/powerpoint/2010/main" val="313708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DF02039-DB07-45EB-8F73-7C330F94397E}" type="datetimeFigureOut">
              <a:rPr lang="it-IT" smtClean="0"/>
              <a:t>29/04/2020</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354EB0B4-3B82-4E9A-9B6E-0A44D2043C91}" type="slidenum">
              <a:rPr lang="it-IT" smtClean="0"/>
              <a:t>‹N›</a:t>
            </a:fld>
            <a:endParaRPr lang="it-IT" dirty="0"/>
          </a:p>
        </p:txBody>
      </p:sp>
    </p:spTree>
    <p:extLst>
      <p:ext uri="{BB962C8B-B14F-4D97-AF65-F5344CB8AC3E}">
        <p14:creationId xmlns:p14="http://schemas.microsoft.com/office/powerpoint/2010/main" val="2711573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DF02039-DB07-45EB-8F73-7C330F94397E}" type="datetimeFigureOut">
              <a:rPr lang="it-IT" smtClean="0"/>
              <a:t>29/04/2020</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354EB0B4-3B82-4E9A-9B6E-0A44D2043C91}" type="slidenum">
              <a:rPr lang="it-IT" smtClean="0"/>
              <a:t>‹N›</a:t>
            </a:fld>
            <a:endParaRPr lang="it-IT" dirty="0"/>
          </a:p>
        </p:txBody>
      </p:sp>
    </p:spTree>
    <p:extLst>
      <p:ext uri="{BB962C8B-B14F-4D97-AF65-F5344CB8AC3E}">
        <p14:creationId xmlns:p14="http://schemas.microsoft.com/office/powerpoint/2010/main" val="3541532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DF02039-DB07-45EB-8F73-7C330F94397E}" type="datetimeFigureOut">
              <a:rPr lang="it-IT" smtClean="0"/>
              <a:t>29/04/2020</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354EB0B4-3B82-4E9A-9B6E-0A44D2043C91}" type="slidenum">
              <a:rPr lang="it-IT" smtClean="0"/>
              <a:t>‹N›</a:t>
            </a:fld>
            <a:endParaRPr lang="it-IT" dirty="0"/>
          </a:p>
        </p:txBody>
      </p:sp>
    </p:spTree>
    <p:extLst>
      <p:ext uri="{BB962C8B-B14F-4D97-AF65-F5344CB8AC3E}">
        <p14:creationId xmlns:p14="http://schemas.microsoft.com/office/powerpoint/2010/main" val="2758771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DF02039-DB07-45EB-8F73-7C330F94397E}" type="datetimeFigureOut">
              <a:rPr lang="it-IT" smtClean="0"/>
              <a:t>29/04/2020</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354EB0B4-3B82-4E9A-9B6E-0A44D2043C91}" type="slidenum">
              <a:rPr lang="it-IT" smtClean="0"/>
              <a:t>‹N›</a:t>
            </a:fld>
            <a:endParaRPr lang="it-IT" dirty="0"/>
          </a:p>
        </p:txBody>
      </p:sp>
    </p:spTree>
    <p:extLst>
      <p:ext uri="{BB962C8B-B14F-4D97-AF65-F5344CB8AC3E}">
        <p14:creationId xmlns:p14="http://schemas.microsoft.com/office/powerpoint/2010/main" val="972180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EDF02039-DB07-45EB-8F73-7C330F94397E}" type="datetimeFigureOut">
              <a:rPr lang="it-IT" smtClean="0"/>
              <a:t>29/04/2020</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354EB0B4-3B82-4E9A-9B6E-0A44D2043C91}" type="slidenum">
              <a:rPr lang="it-IT" smtClean="0"/>
              <a:t>‹N›</a:t>
            </a:fld>
            <a:endParaRPr lang="it-IT" dirty="0"/>
          </a:p>
        </p:txBody>
      </p:sp>
    </p:spTree>
    <p:extLst>
      <p:ext uri="{BB962C8B-B14F-4D97-AF65-F5344CB8AC3E}">
        <p14:creationId xmlns:p14="http://schemas.microsoft.com/office/powerpoint/2010/main" val="601881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EDF02039-DB07-45EB-8F73-7C330F94397E}" type="datetimeFigureOut">
              <a:rPr lang="it-IT" smtClean="0"/>
              <a:t>29/04/2020</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354EB0B4-3B82-4E9A-9B6E-0A44D2043C91}" type="slidenum">
              <a:rPr lang="it-IT" smtClean="0"/>
              <a:t>‹N›</a:t>
            </a:fld>
            <a:endParaRPr lang="it-IT" dirty="0"/>
          </a:p>
        </p:txBody>
      </p:sp>
    </p:spTree>
    <p:extLst>
      <p:ext uri="{BB962C8B-B14F-4D97-AF65-F5344CB8AC3E}">
        <p14:creationId xmlns:p14="http://schemas.microsoft.com/office/powerpoint/2010/main" val="307312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02039-DB07-45EB-8F73-7C330F94397E}" type="datetimeFigureOut">
              <a:rPr lang="it-IT" smtClean="0"/>
              <a:t>29/04/2020</a:t>
            </a:fld>
            <a:endParaRPr lang="it-IT"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EB0B4-3B82-4E9A-9B6E-0A44D2043C91}" type="slidenum">
              <a:rPr lang="it-IT" smtClean="0"/>
              <a:t>‹N›</a:t>
            </a:fld>
            <a:endParaRPr lang="it-IT" dirty="0"/>
          </a:p>
        </p:txBody>
      </p:sp>
    </p:spTree>
    <p:extLst>
      <p:ext uri="{BB962C8B-B14F-4D97-AF65-F5344CB8AC3E}">
        <p14:creationId xmlns:p14="http://schemas.microsoft.com/office/powerpoint/2010/main" val="2626739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0.m4a"/><Relationship Id="rId7" Type="http://schemas.openxmlformats.org/officeDocument/2006/relationships/image" Target="../media/image4.jpe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image" Target="../media/image3.png"/><Relationship Id="rId5" Type="http://schemas.openxmlformats.org/officeDocument/2006/relationships/notesSlide" Target="../notesSlides/notesSlide9.xml"/><Relationship Id="rId10"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audio" Target="../media/media11.m4a"/><Relationship Id="rId7" Type="http://schemas.openxmlformats.org/officeDocument/2006/relationships/image" Target="../media/image4.jpe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10.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4.emf"/></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audio" Target="../media/media12.m4a"/><Relationship Id="rId7" Type="http://schemas.openxmlformats.org/officeDocument/2006/relationships/image" Target="../media/image16.emf"/><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5.jpg"/><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3.m4a"/><Relationship Id="rId7" Type="http://schemas.openxmlformats.org/officeDocument/2006/relationships/image" Target="../media/image4.jpe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4.jpe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m4a"/><Relationship Id="rId7" Type="http://schemas.openxmlformats.org/officeDocument/2006/relationships/image" Target="../media/image4.jpe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4.jpe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4.jpe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6.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media9.m4a"/><Relationship Id="rId7" Type="http://schemas.openxmlformats.org/officeDocument/2006/relationships/image" Target="../media/image6.jpe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8.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3965" y="2178159"/>
            <a:ext cx="10515600" cy="4017689"/>
          </a:xfrm>
        </p:spPr>
        <p:txBody>
          <a:bodyPr>
            <a:normAutofit/>
          </a:bodyPr>
          <a:lstStyle/>
          <a:p>
            <a:r>
              <a:rPr lang="en-US" sz="3600" b="1" dirty="0">
                <a:solidFill>
                  <a:schemeClr val="accent1">
                    <a:lumMod val="75000"/>
                  </a:schemeClr>
                </a:solidFill>
                <a:effectLst>
                  <a:outerShdw blurRad="38100" dist="38100" dir="2700000" algn="tl">
                    <a:srgbClr val="000000">
                      <a:alpha val="43137"/>
                    </a:srgbClr>
                  </a:outerShdw>
                </a:effectLst>
                <a:latin typeface="+mn-lt"/>
              </a:rPr>
              <a:t>Examples of DAFNE application to multi-temporal and multi-frequency remote sensed images and geomorphic data for accurate flood mapping.</a:t>
            </a:r>
            <a:br>
              <a:rPr lang="en-US" sz="3600" b="1" dirty="0">
                <a:solidFill>
                  <a:schemeClr val="accent1">
                    <a:lumMod val="75000"/>
                  </a:schemeClr>
                </a:solidFill>
                <a:effectLst>
                  <a:outerShdw blurRad="38100" dist="38100" dir="2700000" algn="tl">
                    <a:srgbClr val="000000">
                      <a:alpha val="43137"/>
                    </a:srgbClr>
                  </a:outerShdw>
                </a:effectLst>
                <a:latin typeface="+mn-lt"/>
              </a:rPr>
            </a:br>
            <a:r>
              <a:rPr lang="en-US" b="1" dirty="0">
                <a:latin typeface="+mn-lt"/>
              </a:rPr>
              <a:t/>
            </a:r>
            <a:br>
              <a:rPr lang="en-US" b="1" dirty="0">
                <a:latin typeface="+mn-lt"/>
              </a:rPr>
            </a:br>
            <a:r>
              <a:rPr lang="it-IT" sz="3200" dirty="0" smtClean="0">
                <a:solidFill>
                  <a:schemeClr val="accent5">
                    <a:lumMod val="75000"/>
                  </a:schemeClr>
                </a:solidFill>
                <a:latin typeface="+mn-lt"/>
                <a:ea typeface="+mn-ea"/>
                <a:cs typeface="+mn-cs"/>
              </a:rPr>
              <a:t>A. </a:t>
            </a:r>
            <a:r>
              <a:rPr lang="it-IT" sz="3200" dirty="0">
                <a:solidFill>
                  <a:schemeClr val="accent5">
                    <a:lumMod val="75000"/>
                  </a:schemeClr>
                </a:solidFill>
                <a:latin typeface="+mn-lt"/>
                <a:ea typeface="+mn-ea"/>
                <a:cs typeface="+mn-cs"/>
              </a:rPr>
              <a:t>D'Addabbo, </a:t>
            </a:r>
            <a:r>
              <a:rPr lang="it-IT" sz="3200" dirty="0" smtClean="0">
                <a:solidFill>
                  <a:schemeClr val="accent5">
                    <a:lumMod val="75000"/>
                  </a:schemeClr>
                </a:solidFill>
                <a:latin typeface="+mn-lt"/>
                <a:ea typeface="+mn-ea"/>
                <a:cs typeface="+mn-cs"/>
              </a:rPr>
              <a:t>A. </a:t>
            </a:r>
            <a:r>
              <a:rPr lang="it-IT" sz="3200" dirty="0">
                <a:solidFill>
                  <a:schemeClr val="accent5">
                    <a:lumMod val="75000"/>
                  </a:schemeClr>
                </a:solidFill>
                <a:latin typeface="+mn-lt"/>
                <a:ea typeface="+mn-ea"/>
                <a:cs typeface="+mn-cs"/>
              </a:rPr>
              <a:t>Refice, </a:t>
            </a:r>
            <a:r>
              <a:rPr lang="it-IT" sz="3200" dirty="0" smtClean="0">
                <a:solidFill>
                  <a:schemeClr val="accent5">
                    <a:lumMod val="75000"/>
                  </a:schemeClr>
                </a:solidFill>
                <a:latin typeface="+mn-lt"/>
                <a:ea typeface="+mn-ea"/>
                <a:cs typeface="+mn-cs"/>
              </a:rPr>
              <a:t>F. </a:t>
            </a:r>
            <a:r>
              <a:rPr lang="it-IT" sz="3200" dirty="0">
                <a:solidFill>
                  <a:schemeClr val="accent5">
                    <a:lumMod val="75000"/>
                  </a:schemeClr>
                </a:solidFill>
                <a:latin typeface="+mn-lt"/>
                <a:ea typeface="+mn-ea"/>
                <a:cs typeface="+mn-cs"/>
              </a:rPr>
              <a:t>Lovergine, and </a:t>
            </a:r>
            <a:r>
              <a:rPr lang="it-IT" sz="3200" dirty="0" smtClean="0">
                <a:solidFill>
                  <a:schemeClr val="accent5">
                    <a:lumMod val="75000"/>
                  </a:schemeClr>
                </a:solidFill>
                <a:latin typeface="+mn-lt"/>
                <a:ea typeface="+mn-ea"/>
                <a:cs typeface="+mn-cs"/>
              </a:rPr>
              <a:t>G. </a:t>
            </a:r>
            <a:r>
              <a:rPr lang="it-IT" sz="3200" dirty="0">
                <a:solidFill>
                  <a:schemeClr val="accent5">
                    <a:lumMod val="75000"/>
                  </a:schemeClr>
                </a:solidFill>
                <a:latin typeface="+mn-lt"/>
                <a:ea typeface="+mn-ea"/>
                <a:cs typeface="+mn-cs"/>
              </a:rPr>
              <a:t>Pasquariello</a:t>
            </a:r>
            <a:br>
              <a:rPr lang="it-IT" sz="3200" dirty="0">
                <a:solidFill>
                  <a:schemeClr val="accent5">
                    <a:lumMod val="75000"/>
                  </a:schemeClr>
                </a:solidFill>
                <a:latin typeface="+mn-lt"/>
                <a:ea typeface="+mn-ea"/>
                <a:cs typeface="+mn-cs"/>
              </a:rPr>
            </a:br>
            <a:r>
              <a:rPr lang="it-IT" sz="3200" dirty="0">
                <a:solidFill>
                  <a:schemeClr val="accent5">
                    <a:lumMod val="75000"/>
                  </a:schemeClr>
                </a:solidFill>
                <a:latin typeface="+mn-lt"/>
                <a:ea typeface="+mn-ea"/>
                <a:cs typeface="+mn-cs"/>
              </a:rPr>
              <a:t>IREA, CNR, Bari, Italy (annarita.daddabbo@cnr.it)</a:t>
            </a:r>
            <a:endParaRPr lang="en-US" sz="3200" dirty="0">
              <a:solidFill>
                <a:schemeClr val="accent5">
                  <a:lumMod val="75000"/>
                </a:schemeClr>
              </a:solidFill>
              <a:latin typeface="+mn-lt"/>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18" y="229750"/>
            <a:ext cx="3714750"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Image result for logo irea cn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7493" y="0"/>
            <a:ext cx="1824507" cy="195429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4821072"/>
      </p:ext>
    </p:extLst>
  </p:cSld>
  <p:clrMapOvr>
    <a:masterClrMapping/>
  </p:clrMapOvr>
  <mc:AlternateContent xmlns:mc="http://schemas.openxmlformats.org/markup-compatibility/2006" xmlns:p14="http://schemas.microsoft.com/office/powerpoint/2010/main">
    <mc:Choice Requires="p14">
      <p:transition spd="slow" p14:dur="2000" advTm="9617"/>
    </mc:Choice>
    <mc:Fallback xmlns="">
      <p:transition spd="slow" advTm="9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8573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0" name="Picture 2" descr="Image result for logo irea cn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2266" y="0"/>
            <a:ext cx="1059734" cy="1135117"/>
          </a:xfrm>
          <a:prstGeom prst="rect">
            <a:avLst/>
          </a:prstGeom>
          <a:noFill/>
          <a:extLst>
            <a:ext uri="{909E8E84-426E-40DD-AFC4-6F175D3DCCD1}">
              <a14:hiddenFill xmlns:a14="http://schemas.microsoft.com/office/drawing/2010/main">
                <a:solidFill>
                  <a:srgbClr val="FFFFFF"/>
                </a:solidFill>
              </a14:hiddenFill>
            </a:ext>
          </a:extLst>
        </p:spPr>
      </p:pic>
      <p:sp>
        <p:nvSpPr>
          <p:cNvPr id="251" name="Titolo 1"/>
          <p:cNvSpPr txBox="1">
            <a:spLocks/>
          </p:cNvSpPr>
          <p:nvPr/>
        </p:nvSpPr>
        <p:spPr>
          <a:xfrm>
            <a:off x="840075" y="531932"/>
            <a:ext cx="9948026" cy="433469"/>
          </a:xfrm>
          <a:prstGeom prst="rect">
            <a:avLst/>
          </a:prstGeom>
          <a:ln w="19050">
            <a:noFill/>
          </a:ln>
          <a:scene3d>
            <a:camera prst="orthographicFront"/>
            <a:lightRig rig="threePt" dir="t"/>
          </a:scene3d>
          <a:sp3d>
            <a:bevelT w="165100" prst="coolSlant"/>
          </a:sp3d>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u="sng" dirty="0" smtClean="0">
                <a:solidFill>
                  <a:schemeClr val="accent1">
                    <a:lumMod val="75000"/>
                  </a:schemeClr>
                </a:solidFill>
                <a:effectLst>
                  <a:outerShdw blurRad="38100" dist="38100" dir="2700000" algn="tl">
                    <a:srgbClr val="000000">
                      <a:alpha val="43137"/>
                    </a:srgbClr>
                  </a:outerShdw>
                </a:effectLst>
                <a:latin typeface="+mn-lt"/>
              </a:rPr>
              <a:t>TEST event 1: Bradano river, South of Italy (2010, Nov 3-6)</a:t>
            </a:r>
            <a:endParaRPr lang="it-IT" sz="3200" b="1" dirty="0">
              <a:solidFill>
                <a:schemeClr val="accent1">
                  <a:lumMod val="75000"/>
                </a:schemeClr>
              </a:solidFill>
              <a:effectLst>
                <a:outerShdw blurRad="38100" dist="38100" dir="2700000" algn="tl">
                  <a:srgbClr val="000000">
                    <a:alpha val="43137"/>
                  </a:srgbClr>
                </a:outerShdw>
              </a:effectLst>
              <a:latin typeface="+mn-lt"/>
            </a:endParaRPr>
          </a:p>
        </p:txBody>
      </p:sp>
      <p:grpSp>
        <p:nvGrpSpPr>
          <p:cNvPr id="3" name="Gruppo 2"/>
          <p:cNvGrpSpPr/>
          <p:nvPr/>
        </p:nvGrpSpPr>
        <p:grpSpPr>
          <a:xfrm>
            <a:off x="630621" y="1135118"/>
            <a:ext cx="11452195" cy="6048964"/>
            <a:chOff x="5354765" y="1794603"/>
            <a:chExt cx="6768995" cy="5493812"/>
          </a:xfrm>
        </p:grpSpPr>
        <p:grpSp>
          <p:nvGrpSpPr>
            <p:cNvPr id="227" name="Gruppo 226"/>
            <p:cNvGrpSpPr/>
            <p:nvPr/>
          </p:nvGrpSpPr>
          <p:grpSpPr>
            <a:xfrm>
              <a:off x="5354765" y="1794603"/>
              <a:ext cx="6768995" cy="5493812"/>
              <a:chOff x="30108825" y="7538354"/>
              <a:chExt cx="11745705" cy="8525885"/>
            </a:xfrm>
          </p:grpSpPr>
          <p:sp>
            <p:nvSpPr>
              <p:cNvPr id="259" name="CasellaDiTesto 258"/>
              <p:cNvSpPr txBox="1"/>
              <p:nvPr/>
            </p:nvSpPr>
            <p:spPr>
              <a:xfrm flipH="1">
                <a:off x="30108825" y="7538354"/>
                <a:ext cx="11745705" cy="7403430"/>
              </a:xfrm>
              <a:prstGeom prst="rect">
                <a:avLst/>
              </a:prstGeom>
              <a:ln w="57150">
                <a:prstDash val="dash"/>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solidFill>
                      <a:schemeClr val="tx2"/>
                    </a:solidFill>
                  </a:rPr>
                  <a:t>Output maps and evaluation:</a:t>
                </a:r>
              </a:p>
              <a:p>
                <a:endParaRPr lang="en-US" sz="4000" b="1" dirty="0">
                  <a:solidFill>
                    <a:schemeClr val="tx2"/>
                  </a:solidFill>
                </a:endParaRPr>
              </a:p>
              <a:p>
                <a:endParaRPr lang="en-US" sz="4000" b="1" dirty="0" smtClean="0">
                  <a:solidFill>
                    <a:schemeClr val="tx2"/>
                  </a:solidFill>
                </a:endParaRPr>
              </a:p>
              <a:p>
                <a:endParaRPr lang="en-US" sz="4000" b="1" dirty="0">
                  <a:solidFill>
                    <a:schemeClr val="tx2"/>
                  </a:solidFill>
                </a:endParaRPr>
              </a:p>
              <a:p>
                <a:endParaRPr lang="en-US" sz="4000" b="1" dirty="0" smtClean="0">
                  <a:solidFill>
                    <a:schemeClr val="tx2"/>
                  </a:solidFill>
                </a:endParaRPr>
              </a:p>
              <a:p>
                <a:endParaRPr lang="en-US" sz="4000" b="1" dirty="0">
                  <a:solidFill>
                    <a:schemeClr val="tx2"/>
                  </a:solidFill>
                </a:endParaRPr>
              </a:p>
              <a:p>
                <a:endParaRPr lang="en-US" sz="4000" dirty="0">
                  <a:solidFill>
                    <a:schemeClr val="tx2"/>
                  </a:solidFill>
                </a:endParaRPr>
              </a:p>
              <a:p>
                <a:endParaRPr lang="en-US" sz="4000" b="1" dirty="0" smtClean="0">
                  <a:solidFill>
                    <a:schemeClr val="tx2"/>
                  </a:solidFill>
                </a:endParaRPr>
              </a:p>
            </p:txBody>
          </p:sp>
          <p:sp>
            <p:nvSpPr>
              <p:cNvPr id="260" name="CasellaDiTesto 259"/>
              <p:cNvSpPr txBox="1"/>
              <p:nvPr/>
            </p:nvSpPr>
            <p:spPr>
              <a:xfrm>
                <a:off x="30323647" y="13819329"/>
                <a:ext cx="6959274" cy="2244910"/>
              </a:xfrm>
              <a:prstGeom prst="rect">
                <a:avLst/>
              </a:prstGeom>
              <a:noFill/>
            </p:spPr>
            <p:txBody>
              <a:bodyPr wrap="square" rtlCol="0">
                <a:spAutoFit/>
              </a:bodyPr>
              <a:lstStyle/>
              <a:p>
                <a:pPr algn="just"/>
                <a:r>
                  <a:rPr lang="en-US" sz="2200" dirty="0" smtClean="0"/>
                  <a:t>The maps, computed for Nov. 3 and 4,  have been compared with reference maps  independently obtained. </a:t>
                </a:r>
                <a:endParaRPr lang="en-US" sz="2200" dirty="0"/>
              </a:p>
            </p:txBody>
          </p:sp>
        </p:grpSp>
        <p:grpSp>
          <p:nvGrpSpPr>
            <p:cNvPr id="228" name="Gruppo 227"/>
            <p:cNvGrpSpPr/>
            <p:nvPr/>
          </p:nvGrpSpPr>
          <p:grpSpPr>
            <a:xfrm>
              <a:off x="5667716" y="2448074"/>
              <a:ext cx="5894206" cy="3393791"/>
              <a:chOff x="33279476" y="8717488"/>
              <a:chExt cx="7251160" cy="5266846"/>
            </a:xfrm>
          </p:grpSpPr>
          <p:grpSp>
            <p:nvGrpSpPr>
              <p:cNvPr id="229" name="Gruppo 228"/>
              <p:cNvGrpSpPr/>
              <p:nvPr/>
            </p:nvGrpSpPr>
            <p:grpSpPr>
              <a:xfrm>
                <a:off x="33279476" y="8717488"/>
                <a:ext cx="7251160" cy="5266846"/>
                <a:chOff x="33279476" y="8717488"/>
                <a:chExt cx="7251160" cy="5266846"/>
              </a:xfrm>
            </p:grpSpPr>
            <p:pic>
              <p:nvPicPr>
                <p:cNvPr id="256" name="Immagine 2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79476" y="8717488"/>
                  <a:ext cx="2207845" cy="5096689"/>
                </a:xfrm>
                <a:prstGeom prst="rect">
                  <a:avLst/>
                </a:prstGeom>
              </p:spPr>
            </p:pic>
            <p:pic>
              <p:nvPicPr>
                <p:cNvPr id="257" name="Immagine 2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32437" y="8744816"/>
                  <a:ext cx="2336860" cy="5069361"/>
                </a:xfrm>
                <a:prstGeom prst="rect">
                  <a:avLst/>
                </a:prstGeom>
              </p:spPr>
            </p:pic>
            <p:pic>
              <p:nvPicPr>
                <p:cNvPr id="258" name="Immagine 2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460759" y="8744816"/>
                  <a:ext cx="2069877" cy="5239518"/>
                </a:xfrm>
                <a:prstGeom prst="rect">
                  <a:avLst/>
                </a:prstGeom>
              </p:spPr>
            </p:pic>
          </p:grpSp>
          <p:sp>
            <p:nvSpPr>
              <p:cNvPr id="230" name="CasellaDiTesto 229"/>
              <p:cNvSpPr txBox="1"/>
              <p:nvPr/>
            </p:nvSpPr>
            <p:spPr>
              <a:xfrm>
                <a:off x="33412414" y="11966316"/>
                <a:ext cx="1643871" cy="620933"/>
              </a:xfrm>
              <a:prstGeom prst="rect">
                <a:avLst/>
              </a:prstGeom>
              <a:noFill/>
            </p:spPr>
            <p:txBody>
              <a:bodyPr wrap="none" rtlCol="0">
                <a:spAutoFit/>
              </a:bodyPr>
              <a:lstStyle/>
              <a:p>
                <a:r>
                  <a:rPr lang="en-US" sz="2000" b="1" dirty="0" smtClean="0">
                    <a:solidFill>
                      <a:schemeClr val="bg1"/>
                    </a:solidFill>
                  </a:rPr>
                  <a:t>2010/11/3</a:t>
                </a:r>
                <a:endParaRPr lang="en-US" sz="2000" b="1" dirty="0">
                  <a:solidFill>
                    <a:schemeClr val="bg1"/>
                  </a:solidFill>
                </a:endParaRPr>
              </a:p>
            </p:txBody>
          </p:sp>
          <p:sp>
            <p:nvSpPr>
              <p:cNvPr id="232" name="CasellaDiTesto 231"/>
              <p:cNvSpPr txBox="1"/>
              <p:nvPr/>
            </p:nvSpPr>
            <p:spPr>
              <a:xfrm>
                <a:off x="36003064" y="12015173"/>
                <a:ext cx="1643871" cy="620934"/>
              </a:xfrm>
              <a:prstGeom prst="rect">
                <a:avLst/>
              </a:prstGeom>
              <a:noFill/>
            </p:spPr>
            <p:txBody>
              <a:bodyPr wrap="none" rtlCol="0">
                <a:spAutoFit/>
              </a:bodyPr>
              <a:lstStyle/>
              <a:p>
                <a:r>
                  <a:rPr lang="en-US" sz="2000" b="1" dirty="0" smtClean="0">
                    <a:solidFill>
                      <a:schemeClr val="bg1"/>
                    </a:solidFill>
                  </a:rPr>
                  <a:t>2010/11/4</a:t>
                </a:r>
                <a:endParaRPr lang="en-US" sz="2000" b="1" dirty="0">
                  <a:solidFill>
                    <a:schemeClr val="bg1"/>
                  </a:solidFill>
                </a:endParaRPr>
              </a:p>
            </p:txBody>
          </p:sp>
          <p:sp>
            <p:nvSpPr>
              <p:cNvPr id="255" name="CasellaDiTesto 254"/>
              <p:cNvSpPr txBox="1"/>
              <p:nvPr/>
            </p:nvSpPr>
            <p:spPr>
              <a:xfrm>
                <a:off x="38744657" y="11966316"/>
                <a:ext cx="1643871" cy="620934"/>
              </a:xfrm>
              <a:prstGeom prst="rect">
                <a:avLst/>
              </a:prstGeom>
              <a:noFill/>
            </p:spPr>
            <p:txBody>
              <a:bodyPr wrap="none" rtlCol="0">
                <a:spAutoFit/>
              </a:bodyPr>
              <a:lstStyle/>
              <a:p>
                <a:r>
                  <a:rPr lang="en-US" sz="2000" b="1" dirty="0" smtClean="0">
                    <a:solidFill>
                      <a:schemeClr val="bg1"/>
                    </a:solidFill>
                  </a:rPr>
                  <a:t>2010/11/6</a:t>
                </a:r>
                <a:endParaRPr lang="en-US" sz="2000" b="1" dirty="0">
                  <a:solidFill>
                    <a:schemeClr val="bg1"/>
                  </a:solidFill>
                </a:endParaRPr>
              </a:p>
            </p:txBody>
          </p:sp>
        </p:grpSp>
      </p:grpSp>
      <p:graphicFrame>
        <p:nvGraphicFramePr>
          <p:cNvPr id="261" name="Tabella 260"/>
          <p:cNvGraphicFramePr>
            <a:graphicFrameLocks noGrp="1"/>
          </p:cNvGraphicFramePr>
          <p:nvPr>
            <p:extLst>
              <p:ext uri="{D42A27DB-BD31-4B8C-83A1-F6EECF244321}">
                <p14:modId xmlns:p14="http://schemas.microsoft.com/office/powerpoint/2010/main" val="3224996443"/>
              </p:ext>
            </p:extLst>
          </p:nvPr>
        </p:nvGraphicFramePr>
        <p:xfrm>
          <a:off x="9334596" y="5470634"/>
          <a:ext cx="2327537" cy="1270380"/>
        </p:xfrm>
        <a:graphic>
          <a:graphicData uri="http://schemas.openxmlformats.org/drawingml/2006/table">
            <a:tbl>
              <a:tblPr firstRow="1" bandRow="1">
                <a:tableStyleId>{5C22544A-7EE6-4342-B048-85BDC9FD1C3A}</a:tableStyleId>
              </a:tblPr>
              <a:tblGrid>
                <a:gridCol w="921114">
                  <a:extLst>
                    <a:ext uri="{9D8B030D-6E8A-4147-A177-3AD203B41FA5}">
                      <a16:colId xmlns:a16="http://schemas.microsoft.com/office/drawing/2014/main" xmlns="" val="20000"/>
                    </a:ext>
                  </a:extLst>
                </a:gridCol>
                <a:gridCol w="725389">
                  <a:extLst>
                    <a:ext uri="{9D8B030D-6E8A-4147-A177-3AD203B41FA5}">
                      <a16:colId xmlns:a16="http://schemas.microsoft.com/office/drawing/2014/main" xmlns="" val="20001"/>
                    </a:ext>
                  </a:extLst>
                </a:gridCol>
                <a:gridCol w="681034">
                  <a:extLst>
                    <a:ext uri="{9D8B030D-6E8A-4147-A177-3AD203B41FA5}">
                      <a16:colId xmlns:a16="http://schemas.microsoft.com/office/drawing/2014/main" xmlns="" val="20002"/>
                    </a:ext>
                  </a:extLst>
                </a:gridCol>
              </a:tblGrid>
              <a:tr h="477900">
                <a:tc>
                  <a:txBody>
                    <a:bodyPr/>
                    <a:lstStyle/>
                    <a:p>
                      <a:pPr algn="ctr"/>
                      <a:endParaRPr lang="en-US" sz="2000" dirty="0"/>
                    </a:p>
                  </a:txBody>
                  <a:tcPr/>
                </a:tc>
                <a:tc>
                  <a:txBody>
                    <a:bodyPr/>
                    <a:lstStyle/>
                    <a:p>
                      <a:pPr algn="ctr"/>
                      <a:r>
                        <a:rPr lang="en-US" sz="2000" dirty="0" smtClean="0"/>
                        <a:t>AUC</a:t>
                      </a:r>
                      <a:endParaRPr lang="en-US" sz="2000" dirty="0"/>
                    </a:p>
                  </a:txBody>
                  <a:tcPr/>
                </a:tc>
                <a:tc>
                  <a:txBody>
                    <a:bodyPr/>
                    <a:lstStyle/>
                    <a:p>
                      <a:pPr algn="ctr"/>
                      <a:r>
                        <a:rPr lang="en-US" sz="2000" dirty="0" smtClean="0"/>
                        <a:t>OA</a:t>
                      </a:r>
                      <a:endParaRPr lang="en-US" sz="2000" dirty="0"/>
                    </a:p>
                  </a:txBody>
                  <a:tcPr/>
                </a:tc>
                <a:extLst>
                  <a:ext uri="{0D108BD9-81ED-4DB2-BD59-A6C34878D82A}">
                    <a16:rowId xmlns:a16="http://schemas.microsoft.com/office/drawing/2014/main" xmlns="" val="10000"/>
                  </a:ext>
                </a:extLst>
              </a:tr>
              <a:tr h="326984">
                <a:tc>
                  <a:txBody>
                    <a:bodyPr/>
                    <a:lstStyle/>
                    <a:p>
                      <a:pPr algn="ctr"/>
                      <a:r>
                        <a:rPr lang="en-US" sz="2000" dirty="0" smtClean="0"/>
                        <a:t>Nov.</a:t>
                      </a:r>
                      <a:r>
                        <a:rPr lang="en-US" sz="2000" baseline="0" dirty="0" smtClean="0"/>
                        <a:t> 3</a:t>
                      </a:r>
                      <a:endParaRPr lang="en-US" sz="2000" dirty="0"/>
                    </a:p>
                  </a:txBody>
                  <a:tcPr/>
                </a:tc>
                <a:tc>
                  <a:txBody>
                    <a:bodyPr/>
                    <a:lstStyle/>
                    <a:p>
                      <a:pPr algn="ctr"/>
                      <a:r>
                        <a:rPr lang="en-US" sz="2000" dirty="0" smtClean="0"/>
                        <a:t>0.94</a:t>
                      </a:r>
                      <a:endParaRPr lang="en-US" sz="2000" dirty="0"/>
                    </a:p>
                  </a:txBody>
                  <a:tcPr/>
                </a:tc>
                <a:tc>
                  <a:txBody>
                    <a:bodyPr/>
                    <a:lstStyle/>
                    <a:p>
                      <a:pPr algn="ctr"/>
                      <a:r>
                        <a:rPr lang="en-US" sz="2000" dirty="0" smtClean="0"/>
                        <a:t>92%</a:t>
                      </a:r>
                      <a:endParaRPr lang="en-US" sz="2000" dirty="0"/>
                    </a:p>
                  </a:txBody>
                  <a:tcPr/>
                </a:tc>
                <a:extLst>
                  <a:ext uri="{0D108BD9-81ED-4DB2-BD59-A6C34878D82A}">
                    <a16:rowId xmlns:a16="http://schemas.microsoft.com/office/drawing/2014/main" xmlns="" val="10001"/>
                  </a:ext>
                </a:extLst>
              </a:tr>
              <a:tr h="326984">
                <a:tc>
                  <a:txBody>
                    <a:bodyPr/>
                    <a:lstStyle/>
                    <a:p>
                      <a:pPr algn="ctr"/>
                      <a:r>
                        <a:rPr lang="en-US" sz="2000" dirty="0" smtClean="0"/>
                        <a:t>Nov. 4</a:t>
                      </a:r>
                      <a:endParaRPr lang="en-US" sz="2000" dirty="0"/>
                    </a:p>
                  </a:txBody>
                  <a:tcPr/>
                </a:tc>
                <a:tc>
                  <a:txBody>
                    <a:bodyPr/>
                    <a:lstStyle/>
                    <a:p>
                      <a:pPr algn="ctr"/>
                      <a:r>
                        <a:rPr lang="en-US" sz="2000" dirty="0" smtClean="0"/>
                        <a:t>0.82</a:t>
                      </a:r>
                      <a:endParaRPr lang="en-US" sz="2000" dirty="0"/>
                    </a:p>
                  </a:txBody>
                  <a:tcPr/>
                </a:tc>
                <a:tc>
                  <a:txBody>
                    <a:bodyPr/>
                    <a:lstStyle/>
                    <a:p>
                      <a:pPr algn="ctr"/>
                      <a:r>
                        <a:rPr lang="en-US" sz="2000" dirty="0" smtClean="0"/>
                        <a:t>96%</a:t>
                      </a:r>
                      <a:endParaRPr lang="en-US" sz="2000" dirty="0"/>
                    </a:p>
                  </a:txBody>
                  <a:tcPr/>
                </a:tc>
                <a:extLst>
                  <a:ext uri="{0D108BD9-81ED-4DB2-BD59-A6C34878D82A}">
                    <a16:rowId xmlns:a16="http://schemas.microsoft.com/office/drawing/2014/main" xmlns="" val="10002"/>
                  </a:ext>
                </a:extLst>
              </a:tr>
            </a:tbl>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13749944"/>
      </p:ext>
    </p:extLst>
  </p:cSld>
  <p:clrMapOvr>
    <a:masterClrMapping/>
  </p:clrMapOvr>
  <mc:AlternateContent xmlns:mc="http://schemas.openxmlformats.org/markup-compatibility/2006" xmlns:p14="http://schemas.microsoft.com/office/powerpoint/2010/main">
    <mc:Choice Requires="p14">
      <p:transition spd="slow" p14:dur="2000" advTm="25041"/>
    </mc:Choice>
    <mc:Fallback xmlns="">
      <p:transition spd="slow" advTm="2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61"/>
                                        </p:tgtEl>
                                        <p:attrNameLst>
                                          <p:attrName>style.visibility</p:attrName>
                                        </p:attrNameLst>
                                      </p:cBhvr>
                                      <p:to>
                                        <p:strVal val="visible"/>
                                      </p:to>
                                    </p:set>
                                    <p:anim calcmode="lin" valueType="num">
                                      <p:cBhvr>
                                        <p:cTn id="11" dur="500" fill="hold"/>
                                        <p:tgtEl>
                                          <p:spTgt spid="261"/>
                                        </p:tgtEl>
                                        <p:attrNameLst>
                                          <p:attrName>ppt_w</p:attrName>
                                        </p:attrNameLst>
                                      </p:cBhvr>
                                      <p:tavLst>
                                        <p:tav tm="0">
                                          <p:val>
                                            <p:fltVal val="0"/>
                                          </p:val>
                                        </p:tav>
                                        <p:tav tm="100000">
                                          <p:val>
                                            <p:strVal val="#ppt_w"/>
                                          </p:val>
                                        </p:tav>
                                      </p:tavLst>
                                    </p:anim>
                                    <p:anim calcmode="lin" valueType="num">
                                      <p:cBhvr>
                                        <p:cTn id="12" dur="500" fill="hold"/>
                                        <p:tgtEl>
                                          <p:spTgt spid="261"/>
                                        </p:tgtEl>
                                        <p:attrNameLst>
                                          <p:attrName>ppt_h</p:attrName>
                                        </p:attrNameLst>
                                      </p:cBhvr>
                                      <p:tavLst>
                                        <p:tav tm="0">
                                          <p:val>
                                            <p:fltVal val="0"/>
                                          </p:val>
                                        </p:tav>
                                        <p:tav tm="100000">
                                          <p:val>
                                            <p:strVal val="#ppt_h"/>
                                          </p:val>
                                        </p:tav>
                                      </p:tavLst>
                                    </p:anim>
                                    <p:animEffect transition="in" filter="fade">
                                      <p:cBhvr>
                                        <p:cTn id="13"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8573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0" name="Picture 2" descr="Image result for logo irea cn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2266" y="0"/>
            <a:ext cx="1059734" cy="1135117"/>
          </a:xfrm>
          <a:prstGeom prst="rect">
            <a:avLst/>
          </a:prstGeom>
          <a:noFill/>
          <a:extLst>
            <a:ext uri="{909E8E84-426E-40DD-AFC4-6F175D3DCCD1}">
              <a14:hiddenFill xmlns:a14="http://schemas.microsoft.com/office/drawing/2010/main">
                <a:solidFill>
                  <a:srgbClr val="FFFFFF"/>
                </a:solidFill>
              </a14:hiddenFill>
            </a:ext>
          </a:extLst>
        </p:spPr>
      </p:pic>
      <p:sp>
        <p:nvSpPr>
          <p:cNvPr id="251" name="Titolo 1"/>
          <p:cNvSpPr txBox="1">
            <a:spLocks/>
          </p:cNvSpPr>
          <p:nvPr/>
        </p:nvSpPr>
        <p:spPr>
          <a:xfrm>
            <a:off x="840075" y="531932"/>
            <a:ext cx="9948026" cy="433469"/>
          </a:xfrm>
          <a:prstGeom prst="rect">
            <a:avLst/>
          </a:prstGeom>
          <a:ln w="19050">
            <a:noFill/>
          </a:ln>
          <a:scene3d>
            <a:camera prst="orthographicFront"/>
            <a:lightRig rig="threePt" dir="t"/>
          </a:scene3d>
          <a:sp3d>
            <a:bevelT w="165100" prst="coolSlant"/>
          </a:sp3d>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u="sng" dirty="0" smtClean="0">
                <a:solidFill>
                  <a:schemeClr val="accent1">
                    <a:lumMod val="75000"/>
                  </a:schemeClr>
                </a:solidFill>
                <a:effectLst>
                  <a:outerShdw blurRad="38100" dist="38100" dir="2700000" algn="tl">
                    <a:srgbClr val="000000">
                      <a:alpha val="43137"/>
                    </a:srgbClr>
                  </a:outerShdw>
                </a:effectLst>
                <a:latin typeface="+mn-lt"/>
              </a:rPr>
              <a:t>TEST event 2: Strymonas river, Greece (2015, Apr 1-Sept 15)</a:t>
            </a:r>
            <a:endParaRPr lang="it-IT" sz="3200"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205" name="CasellaDiTesto 204"/>
          <p:cNvSpPr txBox="1"/>
          <p:nvPr/>
        </p:nvSpPr>
        <p:spPr>
          <a:xfrm>
            <a:off x="235703" y="1358389"/>
            <a:ext cx="1990353" cy="923330"/>
          </a:xfrm>
          <a:prstGeom prst="rect">
            <a:avLst/>
          </a:prstGeom>
          <a:noFill/>
          <a:ln>
            <a:solidFill>
              <a:schemeClr val="accent1">
                <a:lumMod val="75000"/>
              </a:schemeClr>
            </a:solidFill>
          </a:ln>
        </p:spPr>
        <p:txBody>
          <a:bodyPr wrap="none" rtlCol="0">
            <a:spAutoFit/>
          </a:bodyPr>
          <a:lstStyle/>
          <a:p>
            <a:r>
              <a:rPr lang="it-IT" b="1" dirty="0" smtClean="0">
                <a:solidFill>
                  <a:schemeClr val="accent1">
                    <a:lumMod val="75000"/>
                  </a:schemeClr>
                </a:solidFill>
              </a:rPr>
              <a:t>MULTI-TEMPORAL </a:t>
            </a:r>
          </a:p>
          <a:p>
            <a:r>
              <a:rPr lang="it-IT" b="1" dirty="0" smtClean="0">
                <a:solidFill>
                  <a:schemeClr val="accent1">
                    <a:lumMod val="75000"/>
                  </a:schemeClr>
                </a:solidFill>
              </a:rPr>
              <a:t>MULTI-SENSOR</a:t>
            </a:r>
          </a:p>
          <a:p>
            <a:r>
              <a:rPr lang="it-IT" b="1" dirty="0" smtClean="0">
                <a:solidFill>
                  <a:schemeClr val="accent1">
                    <a:lumMod val="75000"/>
                  </a:schemeClr>
                </a:solidFill>
              </a:rPr>
              <a:t>DATA SET</a:t>
            </a:r>
            <a:endParaRPr lang="it-IT" b="1" dirty="0">
              <a:solidFill>
                <a:schemeClr val="accent1">
                  <a:lumMod val="75000"/>
                </a:schemeClr>
              </a:solidFill>
            </a:endParaRPr>
          </a:p>
        </p:txBody>
      </p:sp>
      <p:pic>
        <p:nvPicPr>
          <p:cNvPr id="227" name="Immagine 226"/>
          <p:cNvPicPr>
            <a:picLocks noChangeAspect="1"/>
          </p:cNvPicPr>
          <p:nvPr/>
        </p:nvPicPr>
        <p:blipFill>
          <a:blip r:embed="rId8"/>
          <a:stretch>
            <a:fillRect/>
          </a:stretch>
        </p:blipFill>
        <p:spPr>
          <a:xfrm>
            <a:off x="988437" y="3001708"/>
            <a:ext cx="4825651" cy="3018750"/>
          </a:xfrm>
          <a:prstGeom prst="rect">
            <a:avLst/>
          </a:prstGeom>
        </p:spPr>
      </p:pic>
      <p:pic>
        <p:nvPicPr>
          <p:cNvPr id="228" name="Immagine 227"/>
          <p:cNvPicPr>
            <a:picLocks noChangeAspect="1"/>
          </p:cNvPicPr>
          <p:nvPr/>
        </p:nvPicPr>
        <p:blipFill>
          <a:blip r:embed="rId9"/>
          <a:stretch>
            <a:fillRect/>
          </a:stretch>
        </p:blipFill>
        <p:spPr>
          <a:xfrm>
            <a:off x="6568885" y="1358388"/>
            <a:ext cx="5249731" cy="4979349"/>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80832923"/>
      </p:ext>
    </p:extLst>
  </p:cSld>
  <p:clrMapOvr>
    <a:masterClrMapping/>
  </p:clrMapOvr>
  <mc:AlternateContent xmlns:mc="http://schemas.openxmlformats.org/markup-compatibility/2006" xmlns:p14="http://schemas.microsoft.com/office/powerpoint/2010/main">
    <mc:Choice Requires="p14">
      <p:transition spd="slow" p14:dur="2000" advTm="58537"/>
    </mc:Choice>
    <mc:Fallback xmlns="">
      <p:transition spd="slow" advTm="58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51"/>
                                        </p:tgtEl>
                                      </p:cBhvr>
                                    </p:animEffect>
                                    <p:animScale>
                                      <p:cBhvr>
                                        <p:cTn id="11" dur="250" autoRev="1" fill="hold"/>
                                        <p:tgtEl>
                                          <p:spTgt spid="25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205"/>
                                        </p:tgtEl>
                                        <p:attrNameLst>
                                          <p:attrName>fillcolor</p:attrName>
                                        </p:attrNameLst>
                                      </p:cBhvr>
                                      <p:to>
                                        <a:schemeClr val="accent2"/>
                                      </p:to>
                                    </p:animClr>
                                    <p:set>
                                      <p:cBhvr>
                                        <p:cTn id="16" dur="2000" fill="hold"/>
                                        <p:tgtEl>
                                          <p:spTgt spid="205"/>
                                        </p:tgtEl>
                                        <p:attrNameLst>
                                          <p:attrName>fill.type</p:attrName>
                                        </p:attrNameLst>
                                      </p:cBhvr>
                                      <p:to>
                                        <p:strVal val="solid"/>
                                      </p:to>
                                    </p:set>
                                    <p:set>
                                      <p:cBhvr>
                                        <p:cTn id="17" dur="2000" fill="hold"/>
                                        <p:tgtEl>
                                          <p:spTgt spid="20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2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8347" y="284205"/>
            <a:ext cx="7574691" cy="963828"/>
          </a:xfrm>
          <a:ln w="19050">
            <a:noFill/>
          </a:ln>
          <a:scene3d>
            <a:camera prst="orthographicFront"/>
            <a:lightRig rig="threePt" dir="t"/>
          </a:scene3d>
          <a:sp3d>
            <a:bevelT w="165100" prst="coolSlant"/>
          </a:sp3d>
        </p:spPr>
        <p:txBody>
          <a:bodyPr>
            <a:normAutofit/>
          </a:bodyPr>
          <a:lstStyle/>
          <a:p>
            <a:r>
              <a:rPr lang="it-IT" sz="3200" b="1" u="sng" dirty="0" smtClean="0">
                <a:solidFill>
                  <a:schemeClr val="accent1">
                    <a:lumMod val="75000"/>
                  </a:schemeClr>
                </a:solidFill>
                <a:effectLst>
                  <a:outerShdw blurRad="38100" dist="38100" dir="2700000" algn="tl">
                    <a:srgbClr val="000000">
                      <a:alpha val="43137"/>
                    </a:srgbClr>
                  </a:outerShdw>
                </a:effectLst>
                <a:latin typeface="+mn-lt"/>
              </a:rPr>
              <a:t>DAFNE</a:t>
            </a:r>
            <a:r>
              <a:rPr lang="it-IT" sz="3200" b="1" dirty="0" smtClean="0">
                <a:solidFill>
                  <a:schemeClr val="accent1">
                    <a:lumMod val="75000"/>
                  </a:schemeClr>
                </a:solidFill>
                <a:effectLst>
                  <a:outerShdw blurRad="38100" dist="38100" dir="2700000" algn="tl">
                    <a:srgbClr val="000000">
                      <a:alpha val="43137"/>
                    </a:srgbClr>
                  </a:outerShdw>
                </a:effectLst>
                <a:latin typeface="+mn-lt"/>
              </a:rPr>
              <a:t> (DAta Fusion by bayesian Network)</a:t>
            </a:r>
            <a:endParaRPr lang="it-IT" sz="3200"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38" name="CasellaDiTesto 37"/>
          <p:cNvSpPr txBox="1"/>
          <p:nvPr/>
        </p:nvSpPr>
        <p:spPr>
          <a:xfrm>
            <a:off x="7370805" y="1160622"/>
            <a:ext cx="4219393" cy="1107996"/>
          </a:xfrm>
          <a:prstGeom prst="rect">
            <a:avLst/>
          </a:prstGeom>
          <a:solidFill>
            <a:schemeClr val="accent6">
              <a:lumMod val="40000"/>
              <a:lumOff val="60000"/>
            </a:schemeClr>
          </a:solidFill>
          <a:ln w="19050">
            <a:solidFill>
              <a:srgbClr val="00B050"/>
            </a:solidFill>
          </a:ln>
          <a:effectLst>
            <a:innerShdw blurRad="63500" dist="50800" dir="13500000">
              <a:schemeClr val="accent5">
                <a:lumMod val="60000"/>
                <a:lumOff val="40000"/>
                <a:alpha val="50000"/>
              </a:schemeClr>
            </a:innerShdw>
          </a:effectLst>
        </p:spPr>
        <p:txBody>
          <a:bodyPr wrap="square" rtlCol="0">
            <a:spAutoFit/>
          </a:bodyPr>
          <a:lstStyle/>
          <a:p>
            <a:pPr algn="just">
              <a:spcAft>
                <a:spcPts val="1200"/>
              </a:spcAft>
            </a:pPr>
            <a:r>
              <a:rPr lang="it-IT" sz="2200" dirty="0" smtClean="0"/>
              <a:t>Example in which the </a:t>
            </a:r>
            <a:r>
              <a:rPr lang="it-IT" sz="2200" i="1" dirty="0" smtClean="0"/>
              <a:t>image segmentation </a:t>
            </a:r>
            <a:r>
              <a:rPr lang="it-IT" sz="2200" dirty="0" smtClean="0"/>
              <a:t>module has not been applied </a:t>
            </a:r>
            <a:endParaRPr lang="en-US" sz="2200" dirty="0"/>
          </a:p>
        </p:txBody>
      </p:sp>
      <p:sp>
        <p:nvSpPr>
          <p:cNvPr id="3" name="Freccia in giù 2"/>
          <p:cNvSpPr/>
          <p:nvPr/>
        </p:nvSpPr>
        <p:spPr>
          <a:xfrm>
            <a:off x="9238185" y="2346895"/>
            <a:ext cx="484632" cy="73536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asellaDiTesto 28"/>
          <p:cNvSpPr txBox="1"/>
          <p:nvPr/>
        </p:nvSpPr>
        <p:spPr>
          <a:xfrm>
            <a:off x="8164506" y="3213556"/>
            <a:ext cx="2631989" cy="430887"/>
          </a:xfrm>
          <a:prstGeom prst="rect">
            <a:avLst/>
          </a:prstGeom>
          <a:solidFill>
            <a:schemeClr val="accent6">
              <a:lumMod val="40000"/>
              <a:lumOff val="60000"/>
            </a:schemeClr>
          </a:solidFill>
          <a:ln w="19050">
            <a:solidFill>
              <a:srgbClr val="00B050"/>
            </a:solidFill>
          </a:ln>
          <a:effectLst>
            <a:innerShdw blurRad="63500" dist="50800" dir="13500000">
              <a:schemeClr val="accent5">
                <a:lumMod val="60000"/>
                <a:lumOff val="40000"/>
                <a:alpha val="50000"/>
              </a:schemeClr>
            </a:innerShdw>
          </a:effectLst>
        </p:spPr>
        <p:txBody>
          <a:bodyPr wrap="square" rtlCol="0">
            <a:spAutoFit/>
          </a:bodyPr>
          <a:lstStyle/>
          <a:p>
            <a:pPr algn="ctr">
              <a:spcAft>
                <a:spcPts val="1200"/>
              </a:spcAft>
            </a:pPr>
            <a:r>
              <a:rPr lang="it-IT" sz="2200" dirty="0" smtClean="0">
                <a:solidFill>
                  <a:srgbClr val="FF0000"/>
                </a:solidFill>
              </a:rPr>
              <a:t>THRESHOLDING</a:t>
            </a:r>
            <a:endParaRPr lang="en-US" sz="2200" dirty="0">
              <a:solidFill>
                <a:srgbClr val="FF0000"/>
              </a:solidFill>
            </a:endParaRPr>
          </a:p>
        </p:txBody>
      </p:sp>
      <p:pic>
        <p:nvPicPr>
          <p:cNvPr id="39" name="Immagine 38"/>
          <p:cNvPicPr/>
          <p:nvPr/>
        </p:nvPicPr>
        <p:blipFill>
          <a:blip r:embed="rId6">
            <a:extLst>
              <a:ext uri="{28A0092B-C50C-407E-A947-70E740481C1C}">
                <a14:useLocalDpi xmlns:a14="http://schemas.microsoft.com/office/drawing/2010/main" val="0"/>
              </a:ext>
            </a:extLst>
          </a:blip>
          <a:stretch>
            <a:fillRect/>
          </a:stretch>
        </p:blipFill>
        <p:spPr>
          <a:xfrm>
            <a:off x="7239815" y="3967230"/>
            <a:ext cx="4481370" cy="2273643"/>
          </a:xfrm>
          <a:prstGeom prst="rect">
            <a:avLst/>
          </a:prstGeom>
        </p:spPr>
      </p:pic>
      <p:sp>
        <p:nvSpPr>
          <p:cNvPr id="6" name="Rettangolo 5"/>
          <p:cNvSpPr/>
          <p:nvPr/>
        </p:nvSpPr>
        <p:spPr>
          <a:xfrm>
            <a:off x="3780061" y="1977562"/>
            <a:ext cx="2546082" cy="369332"/>
          </a:xfrm>
          <a:prstGeom prst="rect">
            <a:avLst/>
          </a:prstGeom>
        </p:spPr>
        <p:txBody>
          <a:bodyPr wrap="none">
            <a:spAutoFit/>
          </a:bodyPr>
          <a:lstStyle/>
          <a:p>
            <a:r>
              <a:rPr lang="en-US" dirty="0" smtClean="0"/>
              <a:t>S1 Intensity 04-APR-2015</a:t>
            </a:r>
            <a:endParaRPr lang="en-US" dirty="0"/>
          </a:p>
        </p:txBody>
      </p:sp>
      <p:pic>
        <p:nvPicPr>
          <p:cNvPr id="9" name="Immagine 8"/>
          <p:cNvPicPr>
            <a:picLocks noChangeAspect="1"/>
          </p:cNvPicPr>
          <p:nvPr/>
        </p:nvPicPr>
        <p:blipFill>
          <a:blip r:embed="rId7"/>
          <a:stretch>
            <a:fillRect/>
          </a:stretch>
        </p:blipFill>
        <p:spPr>
          <a:xfrm>
            <a:off x="253600" y="1048485"/>
            <a:ext cx="3280468" cy="2596819"/>
          </a:xfrm>
          <a:prstGeom prst="rect">
            <a:avLst/>
          </a:prstGeom>
        </p:spPr>
      </p:pic>
      <p:pic>
        <p:nvPicPr>
          <p:cNvPr id="32" name="Immagine 31"/>
          <p:cNvPicPr/>
          <p:nvPr/>
        </p:nvPicPr>
        <p:blipFill>
          <a:blip r:embed="rId8">
            <a:extLst>
              <a:ext uri="{28A0092B-C50C-407E-A947-70E740481C1C}">
                <a14:useLocalDpi xmlns:a14="http://schemas.microsoft.com/office/drawing/2010/main" val="0"/>
              </a:ext>
            </a:extLst>
          </a:blip>
          <a:stretch>
            <a:fillRect/>
          </a:stretch>
        </p:blipFill>
        <p:spPr>
          <a:xfrm>
            <a:off x="2679758" y="2409637"/>
            <a:ext cx="3892378" cy="4227372"/>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65576518"/>
      </p:ext>
    </p:extLst>
  </p:cSld>
  <p:clrMapOvr>
    <a:masterClrMapping/>
  </p:clrMapOvr>
  <mc:AlternateContent xmlns:mc="http://schemas.openxmlformats.org/markup-compatibility/2006" xmlns:p14="http://schemas.microsoft.com/office/powerpoint/2010/main">
    <mc:Choice Requires="p14">
      <p:transition spd="slow" p14:dur="2000" advTm="16873"/>
    </mc:Choice>
    <mc:Fallback xmlns="">
      <p:transition spd="slow" advTm="1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38" grpId="0" animBg="1"/>
      <p:bldP spid="3"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8573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0" name="Picture 2" descr="Image result for logo irea cn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2266" y="0"/>
            <a:ext cx="1059734" cy="1135117"/>
          </a:xfrm>
          <a:prstGeom prst="rect">
            <a:avLst/>
          </a:prstGeom>
          <a:noFill/>
          <a:extLst>
            <a:ext uri="{909E8E84-426E-40DD-AFC4-6F175D3DCCD1}">
              <a14:hiddenFill xmlns:a14="http://schemas.microsoft.com/office/drawing/2010/main">
                <a:solidFill>
                  <a:srgbClr val="FFFFFF"/>
                </a:solidFill>
              </a14:hiddenFill>
            </a:ext>
          </a:extLst>
        </p:spPr>
      </p:pic>
      <p:sp>
        <p:nvSpPr>
          <p:cNvPr id="251" name="Titolo 1"/>
          <p:cNvSpPr txBox="1">
            <a:spLocks/>
          </p:cNvSpPr>
          <p:nvPr/>
        </p:nvSpPr>
        <p:spPr>
          <a:xfrm>
            <a:off x="840075" y="531932"/>
            <a:ext cx="9948026" cy="433469"/>
          </a:xfrm>
          <a:prstGeom prst="rect">
            <a:avLst/>
          </a:prstGeom>
          <a:ln w="19050">
            <a:noFill/>
          </a:ln>
          <a:scene3d>
            <a:camera prst="orthographicFront"/>
            <a:lightRig rig="threePt" dir="t"/>
          </a:scene3d>
          <a:sp3d>
            <a:bevelT w="165100" prst="coolSlant"/>
          </a:sp3d>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u="sng" dirty="0" smtClean="0">
                <a:solidFill>
                  <a:schemeClr val="accent1">
                    <a:lumMod val="75000"/>
                  </a:schemeClr>
                </a:solidFill>
                <a:effectLst>
                  <a:outerShdw blurRad="38100" dist="38100" dir="2700000" algn="tl">
                    <a:srgbClr val="000000">
                      <a:alpha val="43137"/>
                    </a:srgbClr>
                  </a:outerShdw>
                </a:effectLst>
                <a:latin typeface="+mn-lt"/>
              </a:rPr>
              <a:t>TEST event 3: Zambesi river, Mozambique (2015, February)</a:t>
            </a:r>
            <a:endParaRPr lang="it-IT" sz="3200"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205" name="CasellaDiTesto 204"/>
          <p:cNvSpPr txBox="1"/>
          <p:nvPr/>
        </p:nvSpPr>
        <p:spPr>
          <a:xfrm>
            <a:off x="235703" y="1358389"/>
            <a:ext cx="2283317" cy="1200329"/>
          </a:xfrm>
          <a:prstGeom prst="rect">
            <a:avLst/>
          </a:prstGeom>
          <a:noFill/>
          <a:ln>
            <a:solidFill>
              <a:schemeClr val="accent1">
                <a:lumMod val="75000"/>
              </a:schemeClr>
            </a:solidFill>
          </a:ln>
        </p:spPr>
        <p:txBody>
          <a:bodyPr wrap="none" rtlCol="0">
            <a:spAutoFit/>
          </a:bodyPr>
          <a:lstStyle/>
          <a:p>
            <a:r>
              <a:rPr lang="it-IT" b="1" dirty="0" smtClean="0">
                <a:solidFill>
                  <a:schemeClr val="accent1">
                    <a:lumMod val="75000"/>
                  </a:schemeClr>
                </a:solidFill>
              </a:rPr>
              <a:t>MULTI-TEMPORAL </a:t>
            </a:r>
          </a:p>
          <a:p>
            <a:r>
              <a:rPr lang="it-IT" b="1" dirty="0" smtClean="0">
                <a:solidFill>
                  <a:schemeClr val="accent1">
                    <a:lumMod val="75000"/>
                  </a:schemeClr>
                </a:solidFill>
              </a:rPr>
              <a:t>MULTI-FREQUENCY</a:t>
            </a:r>
          </a:p>
          <a:p>
            <a:r>
              <a:rPr lang="it-IT" b="1" dirty="0" smtClean="0">
                <a:solidFill>
                  <a:schemeClr val="accent1">
                    <a:lumMod val="75000"/>
                  </a:schemeClr>
                </a:solidFill>
              </a:rPr>
              <a:t>MULTI-POLARIZATION</a:t>
            </a:r>
          </a:p>
          <a:p>
            <a:r>
              <a:rPr lang="it-IT" b="1" dirty="0" smtClean="0">
                <a:solidFill>
                  <a:schemeClr val="accent1">
                    <a:lumMod val="75000"/>
                  </a:schemeClr>
                </a:solidFill>
              </a:rPr>
              <a:t>DATA SET</a:t>
            </a:r>
            <a:endParaRPr lang="it-IT" b="1" dirty="0">
              <a:solidFill>
                <a:schemeClr val="accent1">
                  <a:lumMod val="75000"/>
                </a:schemeClr>
              </a:solidFill>
            </a:endParaRPr>
          </a:p>
        </p:txBody>
      </p:sp>
      <p:graphicFrame>
        <p:nvGraphicFramePr>
          <p:cNvPr id="10" name="Tabella 9"/>
          <p:cNvGraphicFramePr>
            <a:graphicFrameLocks noGrp="1"/>
          </p:cNvGraphicFramePr>
          <p:nvPr>
            <p:extLst>
              <p:ext uri="{D42A27DB-BD31-4B8C-83A1-F6EECF244321}">
                <p14:modId xmlns:p14="http://schemas.microsoft.com/office/powerpoint/2010/main" val="4165493732"/>
              </p:ext>
            </p:extLst>
          </p:nvPr>
        </p:nvGraphicFramePr>
        <p:xfrm>
          <a:off x="91637" y="3554665"/>
          <a:ext cx="3760824" cy="1900204"/>
        </p:xfrm>
        <a:graphic>
          <a:graphicData uri="http://schemas.openxmlformats.org/drawingml/2006/table">
            <a:tbl>
              <a:tblPr firstRow="1" bandRow="1">
                <a:tableStyleId>{0505E3EF-67EA-436B-97B2-0124C06EBD24}</a:tableStyleId>
              </a:tblPr>
              <a:tblGrid>
                <a:gridCol w="1880412">
                  <a:extLst>
                    <a:ext uri="{9D8B030D-6E8A-4147-A177-3AD203B41FA5}">
                      <a16:colId xmlns:a16="http://schemas.microsoft.com/office/drawing/2014/main" xmlns="" val="4206027285"/>
                    </a:ext>
                  </a:extLst>
                </a:gridCol>
                <a:gridCol w="1880412">
                  <a:extLst>
                    <a:ext uri="{9D8B030D-6E8A-4147-A177-3AD203B41FA5}">
                      <a16:colId xmlns:a16="http://schemas.microsoft.com/office/drawing/2014/main" xmlns="" val="1135658466"/>
                    </a:ext>
                  </a:extLst>
                </a:gridCol>
              </a:tblGrid>
              <a:tr h="375956">
                <a:tc>
                  <a:txBody>
                    <a:bodyPr/>
                    <a:lstStyle/>
                    <a:p>
                      <a:r>
                        <a:rPr lang="it-IT" sz="1600" dirty="0">
                          <a:latin typeface="Century" panose="02040604050505020304" pitchFamily="18" charset="0"/>
                        </a:rPr>
                        <a:t>Sentinel-1 -VV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dirty="0">
                          <a:latin typeface="Century" panose="02040604050505020304" pitchFamily="18" charset="0"/>
                        </a:rPr>
                        <a:t>ALOS 2 - HH-HV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26269851"/>
                  </a:ext>
                </a:extLst>
              </a:tr>
              <a:tr h="387510">
                <a:tc>
                  <a:txBody>
                    <a:bodyPr/>
                    <a:lstStyle/>
                    <a:p>
                      <a:endParaRPr lang="it-IT" sz="1600" dirty="0">
                        <a:latin typeface="Century" panose="020406040505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effectLst/>
                          <a:uLnTx/>
                          <a:uFillTx/>
                        </a:rPr>
                        <a:t>01/12/2014</a:t>
                      </a:r>
                      <a:endParaRPr kumimoji="0" lang="it-IT" sz="16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73903474"/>
                  </a:ext>
                </a:extLst>
              </a:tr>
              <a:tr h="387510">
                <a:tc>
                  <a:txBody>
                    <a:bodyPr/>
                    <a:lstStyle/>
                    <a:p>
                      <a:r>
                        <a:rPr lang="it-IT" sz="1600" dirty="0">
                          <a:latin typeface="Century" panose="02040604050505020304" pitchFamily="18" charset="0"/>
                        </a:rPr>
                        <a:t>11/12/2014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70892573"/>
                  </a:ext>
                </a:extLst>
              </a:tr>
              <a:tr h="399066">
                <a:tc>
                  <a:txBody>
                    <a:bodyPr/>
                    <a:lstStyle/>
                    <a:p>
                      <a:endParaRPr lang="it-IT" sz="1600" dirty="0">
                        <a:latin typeface="Century" panose="020406040505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200" dirty="0"/>
                        <a:t>09/02/2015</a:t>
                      </a:r>
                      <a:endParaRPr lang="it-IT" sz="1600" kern="1200" dirty="0">
                        <a:solidFill>
                          <a:schemeClr val="dk1"/>
                        </a:solidFill>
                        <a:latin typeface="Century" panose="020406040505050203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41004081"/>
                  </a:ext>
                </a:extLst>
              </a:tr>
              <a:tr h="3501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t>15/02/2015</a:t>
                      </a:r>
                      <a:endParaRPr lang="it-IT" sz="1600" dirty="0">
                        <a:latin typeface="Century" panose="020406040505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0"/>
                        </a:spcBef>
                      </a:pPr>
                      <a:endParaRPr lang="it-IT" sz="1600" kern="1200" dirty="0">
                        <a:solidFill>
                          <a:schemeClr val="dk1"/>
                        </a:solidFill>
                        <a:latin typeface="Century" panose="020406040505050203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4581418"/>
                  </a:ext>
                </a:extLst>
              </a:tr>
            </a:tbl>
          </a:graphicData>
        </a:graphic>
      </p:graphicFrame>
      <p:pic>
        <p:nvPicPr>
          <p:cNvPr id="7" name="Immagine 6"/>
          <p:cNvPicPr/>
          <p:nvPr/>
        </p:nvPicPr>
        <p:blipFill rotWithShape="1">
          <a:blip r:embed="rId8" cstate="print">
            <a:extLst>
              <a:ext uri="{28A0092B-C50C-407E-A947-70E740481C1C}">
                <a14:useLocalDpi xmlns:a14="http://schemas.microsoft.com/office/drawing/2010/main" val="0"/>
              </a:ext>
            </a:extLst>
          </a:blip>
          <a:srcRect l="4127" r="16598"/>
          <a:stretch/>
        </p:blipFill>
        <p:spPr bwMode="auto">
          <a:xfrm>
            <a:off x="4069036" y="1529254"/>
            <a:ext cx="7949543" cy="5202621"/>
          </a:xfrm>
          <a:prstGeom prst="rect">
            <a:avLst/>
          </a:prstGeom>
          <a:noFill/>
          <a:ln>
            <a:noFill/>
          </a:ln>
          <a:extLst>
            <a:ext uri="{53640926-AAD7-44D8-BBD7-CCE9431645EC}">
              <a14:shadowObscured xmlns:a14="http://schemas.microsoft.com/office/drawing/2010/main"/>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85248483"/>
      </p:ext>
    </p:extLst>
  </p:cSld>
  <p:clrMapOvr>
    <a:masterClrMapping/>
  </p:clrMapOvr>
  <mc:AlternateContent xmlns:mc="http://schemas.openxmlformats.org/markup-compatibility/2006" xmlns:p14="http://schemas.microsoft.com/office/powerpoint/2010/main">
    <mc:Choice Requires="p14">
      <p:transition spd="slow" p14:dur="2000" advTm="71968"/>
    </mc:Choice>
    <mc:Fallback xmlns="">
      <p:transition spd="slow" advTm="71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51"/>
                                        </p:tgtEl>
                                      </p:cBhvr>
                                    </p:animEffect>
                                    <p:animScale>
                                      <p:cBhvr>
                                        <p:cTn id="11" dur="250" autoRev="1" fill="hold"/>
                                        <p:tgtEl>
                                          <p:spTgt spid="25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205"/>
                                        </p:tgtEl>
                                        <p:attrNameLst>
                                          <p:attrName>fillcolor</p:attrName>
                                        </p:attrNameLst>
                                      </p:cBhvr>
                                      <p:to>
                                        <a:schemeClr val="accent2"/>
                                      </p:to>
                                    </p:animClr>
                                    <p:set>
                                      <p:cBhvr>
                                        <p:cTn id="16" dur="2000" fill="hold"/>
                                        <p:tgtEl>
                                          <p:spTgt spid="205"/>
                                        </p:tgtEl>
                                        <p:attrNameLst>
                                          <p:attrName>fill.type</p:attrName>
                                        </p:attrNameLst>
                                      </p:cBhvr>
                                      <p:to>
                                        <p:strVal val="solid"/>
                                      </p:to>
                                    </p:set>
                                    <p:set>
                                      <p:cBhvr>
                                        <p:cTn id="17" dur="2000" fill="hold"/>
                                        <p:tgtEl>
                                          <p:spTgt spid="205"/>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573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0" name="Picture 2" descr="Image result for logo irea cn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2266" y="0"/>
            <a:ext cx="1059734" cy="1135117"/>
          </a:xfrm>
          <a:prstGeom prst="rect">
            <a:avLst/>
          </a:prstGeom>
          <a:noFill/>
          <a:extLst>
            <a:ext uri="{909E8E84-426E-40DD-AFC4-6F175D3DCCD1}">
              <a14:hiddenFill xmlns:a14="http://schemas.microsoft.com/office/drawing/2010/main">
                <a:solidFill>
                  <a:srgbClr val="FFFFFF"/>
                </a:solidFill>
              </a14:hiddenFill>
            </a:ext>
          </a:extLst>
        </p:spPr>
      </p:pic>
      <p:sp>
        <p:nvSpPr>
          <p:cNvPr id="251" name="Titolo 1"/>
          <p:cNvSpPr txBox="1">
            <a:spLocks/>
          </p:cNvSpPr>
          <p:nvPr/>
        </p:nvSpPr>
        <p:spPr>
          <a:xfrm>
            <a:off x="840075" y="531932"/>
            <a:ext cx="9948026" cy="433469"/>
          </a:xfrm>
          <a:prstGeom prst="rect">
            <a:avLst/>
          </a:prstGeom>
          <a:ln w="19050">
            <a:noFill/>
          </a:ln>
          <a:scene3d>
            <a:camera prst="orthographicFront"/>
            <a:lightRig rig="threePt" dir="t"/>
          </a:scene3d>
          <a:sp3d>
            <a:bevelT w="165100" prst="coolSlant"/>
          </a:sp3d>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u="sng" dirty="0" smtClean="0">
                <a:solidFill>
                  <a:schemeClr val="accent1">
                    <a:lumMod val="75000"/>
                  </a:schemeClr>
                </a:solidFill>
                <a:effectLst>
                  <a:outerShdw blurRad="38100" dist="38100" dir="2700000" algn="tl">
                    <a:srgbClr val="000000">
                      <a:alpha val="43137"/>
                    </a:srgbClr>
                  </a:outerShdw>
                </a:effectLst>
                <a:latin typeface="+mn-lt"/>
              </a:rPr>
              <a:t>Conclusions</a:t>
            </a:r>
            <a:endParaRPr lang="it-IT" sz="3200"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2" name="Rettangolo 1"/>
          <p:cNvSpPr/>
          <p:nvPr/>
        </p:nvSpPr>
        <p:spPr>
          <a:xfrm>
            <a:off x="813647" y="1577766"/>
            <a:ext cx="11378353" cy="4832092"/>
          </a:xfrm>
          <a:prstGeom prst="rect">
            <a:avLst/>
          </a:prstGeom>
        </p:spPr>
        <p:txBody>
          <a:bodyPr wrap="square">
            <a:spAutoFit/>
          </a:bodyPr>
          <a:lstStyle/>
          <a:p>
            <a:pPr marL="342900" indent="-342900">
              <a:buFont typeface="Arial" panose="020B0604020202020204" pitchFamily="34" charset="0"/>
              <a:buChar char="•"/>
            </a:pPr>
            <a:r>
              <a:rPr lang="en-US" sz="2800" dirty="0" smtClean="0">
                <a:solidFill>
                  <a:schemeClr val="accent1">
                    <a:lumMod val="75000"/>
                  </a:schemeClr>
                </a:solidFill>
              </a:rPr>
              <a:t>Flood monitoring is a pressing requirement in view of climate change</a:t>
            </a:r>
          </a:p>
          <a:p>
            <a:pPr marL="342900" indent="-342900">
              <a:buFont typeface="Arial" panose="020B0604020202020204" pitchFamily="34" charset="0"/>
              <a:buChar char="•"/>
            </a:pPr>
            <a:r>
              <a:rPr lang="en-US" sz="2800" dirty="0" smtClean="0">
                <a:solidFill>
                  <a:schemeClr val="accent1">
                    <a:lumMod val="75000"/>
                  </a:schemeClr>
                </a:solidFill>
              </a:rPr>
              <a:t>Increasing amounts of RS data allow for unprecedented precision and coverage, but algorithms need to be tuned</a:t>
            </a:r>
          </a:p>
          <a:p>
            <a:endParaRPr lang="en-US" sz="2800" dirty="0" smtClean="0">
              <a:solidFill>
                <a:schemeClr val="accent1">
                  <a:lumMod val="75000"/>
                </a:schemeClr>
              </a:solidFill>
            </a:endParaRPr>
          </a:p>
          <a:p>
            <a:r>
              <a:rPr lang="en-US" sz="2800" dirty="0" smtClean="0">
                <a:solidFill>
                  <a:schemeClr val="accent1">
                    <a:lumMod val="75000"/>
                  </a:schemeClr>
                </a:solidFill>
              </a:rPr>
              <a:t>DAFNE is an open-source, modular Matlab toolbox which allows to test and tune new algorithms and methods to:</a:t>
            </a:r>
          </a:p>
          <a:p>
            <a:pPr marL="800100" lvl="1" indent="-342900">
              <a:buFont typeface="Arial" panose="020B0604020202020204" pitchFamily="34" charset="0"/>
              <a:buChar char="•"/>
            </a:pPr>
            <a:r>
              <a:rPr lang="en-US" sz="2800" dirty="0" smtClean="0">
                <a:solidFill>
                  <a:schemeClr val="accent1">
                    <a:lumMod val="75000"/>
                  </a:schemeClr>
                </a:solidFill>
              </a:rPr>
              <a:t>increase precision of existing algorithms</a:t>
            </a:r>
          </a:p>
          <a:p>
            <a:pPr marL="800100" lvl="1" indent="-342900">
              <a:buFont typeface="Arial" panose="020B0604020202020204" pitchFamily="34" charset="0"/>
              <a:buChar char="•"/>
            </a:pPr>
            <a:r>
              <a:rPr lang="en-US" sz="2800" dirty="0" smtClean="0">
                <a:solidFill>
                  <a:schemeClr val="accent1">
                    <a:lumMod val="75000"/>
                  </a:schemeClr>
                </a:solidFill>
              </a:rPr>
              <a:t>test new data fusion approaches</a:t>
            </a:r>
          </a:p>
          <a:p>
            <a:pPr marL="800100" lvl="1" indent="-342900">
              <a:buFont typeface="Arial" panose="020B0604020202020204" pitchFamily="34" charset="0"/>
              <a:buChar char="•"/>
            </a:pPr>
            <a:r>
              <a:rPr lang="en-US" sz="2800" dirty="0" smtClean="0">
                <a:solidFill>
                  <a:schemeClr val="accent1">
                    <a:lumMod val="75000"/>
                  </a:schemeClr>
                </a:solidFill>
              </a:rPr>
              <a:t>collect and organize knowledge base about e.m. backscatter models (radar, optical etc.)</a:t>
            </a:r>
          </a:p>
          <a:p>
            <a:pPr marL="800100" lvl="1" indent="-342900">
              <a:buFont typeface="Arial" panose="020B0604020202020204" pitchFamily="34" charset="0"/>
              <a:buChar char="•"/>
            </a:pPr>
            <a:r>
              <a:rPr lang="en-US" sz="2800" dirty="0" smtClean="0">
                <a:solidFill>
                  <a:schemeClr val="accent1">
                    <a:lumMod val="75000"/>
                  </a:schemeClr>
                </a:solidFill>
              </a:rPr>
              <a:t>validate parallel processing schemes</a:t>
            </a:r>
            <a:endParaRPr lang="en-US" sz="2800" dirty="0">
              <a:solidFill>
                <a:schemeClr val="accent1">
                  <a:lumMod val="75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0926951"/>
      </p:ext>
    </p:extLst>
  </p:cSld>
  <p:clrMapOvr>
    <a:masterClrMapping/>
  </p:clrMapOvr>
  <mc:AlternateContent xmlns:mc="http://schemas.openxmlformats.org/markup-compatibility/2006" xmlns:p14="http://schemas.microsoft.com/office/powerpoint/2010/main">
    <mc:Choice Requires="p14">
      <p:transition spd="slow" p14:dur="2000" advTm="18704"/>
    </mc:Choice>
    <mc:Fallback xmlns="">
      <p:transition spd="slow" advTm="18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8347" y="284205"/>
            <a:ext cx="7574691" cy="963828"/>
          </a:xfrm>
          <a:ln w="19050">
            <a:noFill/>
          </a:ln>
          <a:scene3d>
            <a:camera prst="orthographicFront"/>
            <a:lightRig rig="threePt" dir="t"/>
          </a:scene3d>
          <a:sp3d>
            <a:bevelT w="165100" prst="coolSlant"/>
          </a:sp3d>
        </p:spPr>
        <p:txBody>
          <a:bodyPr>
            <a:normAutofit/>
          </a:bodyPr>
          <a:lstStyle/>
          <a:p>
            <a:r>
              <a:rPr lang="it-IT" sz="3200" b="1" u="sng" dirty="0" smtClean="0">
                <a:solidFill>
                  <a:schemeClr val="accent1">
                    <a:lumMod val="75000"/>
                  </a:schemeClr>
                </a:solidFill>
                <a:effectLst>
                  <a:outerShdw blurRad="38100" dist="38100" dir="2700000" algn="tl">
                    <a:srgbClr val="000000">
                      <a:alpha val="43137"/>
                    </a:srgbClr>
                  </a:outerShdw>
                </a:effectLst>
                <a:latin typeface="+mn-lt"/>
              </a:rPr>
              <a:t>DAFNE</a:t>
            </a:r>
            <a:r>
              <a:rPr lang="it-IT" sz="3200" b="1" dirty="0" smtClean="0">
                <a:solidFill>
                  <a:schemeClr val="accent1">
                    <a:lumMod val="75000"/>
                  </a:schemeClr>
                </a:solidFill>
                <a:effectLst>
                  <a:outerShdw blurRad="38100" dist="38100" dir="2700000" algn="tl">
                    <a:srgbClr val="000000">
                      <a:alpha val="43137"/>
                    </a:srgbClr>
                  </a:outerShdw>
                </a:effectLst>
                <a:latin typeface="+mn-lt"/>
              </a:rPr>
              <a:t> (DAta Fusion by bayesian Network)</a:t>
            </a:r>
            <a:endParaRPr lang="it-IT" sz="3200"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5" name="CasellaDiTesto 4"/>
          <p:cNvSpPr txBox="1"/>
          <p:nvPr/>
        </p:nvSpPr>
        <p:spPr>
          <a:xfrm>
            <a:off x="3144034" y="3169085"/>
            <a:ext cx="8077932" cy="2062103"/>
          </a:xfrm>
          <a:prstGeom prst="rect">
            <a:avLst/>
          </a:prstGeom>
          <a:solidFill>
            <a:schemeClr val="accent1">
              <a:lumMod val="20000"/>
              <a:lumOff val="80000"/>
            </a:schemeClr>
          </a:solidFill>
          <a:ln w="19050">
            <a:solidFill>
              <a:schemeClr val="accent1"/>
            </a:solidFill>
          </a:ln>
          <a:effectLst>
            <a:innerShdw blurRad="63500" dist="50800" dir="13500000">
              <a:schemeClr val="accent5">
                <a:lumMod val="60000"/>
                <a:lumOff val="40000"/>
                <a:alpha val="50000"/>
              </a:schemeClr>
            </a:innerShdw>
          </a:effectLst>
        </p:spPr>
        <p:txBody>
          <a:bodyPr wrap="square" rtlCol="0">
            <a:spAutoFit/>
          </a:bodyPr>
          <a:lstStyle/>
          <a:p>
            <a:pPr marL="457200" indent="-457200" algn="just">
              <a:buFont typeface="Arial" panose="020B0604020202020204" pitchFamily="34" charset="0"/>
              <a:buChar char="•"/>
            </a:pPr>
            <a:r>
              <a:rPr lang="en-US" sz="3200" dirty="0">
                <a:solidFill>
                  <a:schemeClr val="accent5">
                    <a:lumMod val="75000"/>
                  </a:schemeClr>
                </a:solidFill>
              </a:rPr>
              <a:t>It is able to work </a:t>
            </a:r>
            <a:r>
              <a:rPr lang="en-US" sz="3200" dirty="0" smtClean="0">
                <a:solidFill>
                  <a:schemeClr val="accent5">
                    <a:lumMod val="75000"/>
                  </a:schemeClr>
                </a:solidFill>
              </a:rPr>
              <a:t>with </a:t>
            </a:r>
            <a:r>
              <a:rPr lang="en-US" sz="3200" dirty="0">
                <a:solidFill>
                  <a:schemeClr val="accent5">
                    <a:lumMod val="75000"/>
                  </a:schemeClr>
                </a:solidFill>
              </a:rPr>
              <a:t>different </a:t>
            </a:r>
            <a:r>
              <a:rPr lang="en-US" sz="3200" dirty="0" smtClean="0">
                <a:solidFill>
                  <a:schemeClr val="accent5">
                    <a:lumMod val="75000"/>
                  </a:schemeClr>
                </a:solidFill>
              </a:rPr>
              <a:t>kinds </a:t>
            </a:r>
            <a:r>
              <a:rPr lang="en-US" sz="3200" dirty="0">
                <a:solidFill>
                  <a:schemeClr val="accent5">
                    <a:lumMod val="75000"/>
                  </a:schemeClr>
                </a:solidFill>
              </a:rPr>
              <a:t>of </a:t>
            </a:r>
            <a:r>
              <a:rPr lang="en-US" sz="3200" dirty="0" smtClean="0">
                <a:solidFill>
                  <a:schemeClr val="accent5">
                    <a:lumMod val="75000"/>
                  </a:schemeClr>
                </a:solidFill>
              </a:rPr>
              <a:t>data and </a:t>
            </a:r>
            <a:r>
              <a:rPr lang="en-US" sz="3200" dirty="0">
                <a:solidFill>
                  <a:schemeClr val="accent5">
                    <a:lumMod val="75000"/>
                  </a:schemeClr>
                </a:solidFill>
              </a:rPr>
              <a:t>it is able to opportunely fuse </a:t>
            </a:r>
            <a:r>
              <a:rPr lang="en-US" sz="3200" dirty="0" smtClean="0">
                <a:solidFill>
                  <a:schemeClr val="accent5">
                    <a:lumMod val="75000"/>
                  </a:schemeClr>
                </a:solidFill>
              </a:rPr>
              <a:t>them. </a:t>
            </a:r>
          </a:p>
          <a:p>
            <a:pPr marL="457200" indent="-457200" algn="just">
              <a:buFont typeface="Arial" panose="020B0604020202020204" pitchFamily="34" charset="0"/>
              <a:buChar char="•"/>
            </a:pPr>
            <a:r>
              <a:rPr lang="en-US" sz="3200" dirty="0" smtClean="0">
                <a:solidFill>
                  <a:schemeClr val="accent5">
                    <a:lumMod val="75000"/>
                  </a:schemeClr>
                </a:solidFill>
              </a:rPr>
              <a:t>It performs data fusion in </a:t>
            </a:r>
            <a:r>
              <a:rPr lang="en-US" sz="3200" dirty="0">
                <a:solidFill>
                  <a:schemeClr val="accent5">
                    <a:lumMod val="75000"/>
                  </a:schemeClr>
                </a:solidFill>
              </a:rPr>
              <a:t>different </a:t>
            </a:r>
            <a:r>
              <a:rPr lang="en-US" sz="3200" dirty="0" smtClean="0">
                <a:solidFill>
                  <a:schemeClr val="accent5">
                    <a:lumMod val="75000"/>
                  </a:schemeClr>
                </a:solidFill>
              </a:rPr>
              <a:t>ways</a:t>
            </a:r>
          </a:p>
          <a:p>
            <a:pPr marL="457200" indent="-457200" algn="just">
              <a:buFont typeface="Arial" panose="020B0604020202020204" pitchFamily="34" charset="0"/>
              <a:buChar char="•"/>
            </a:pPr>
            <a:r>
              <a:rPr lang="en-US" sz="3200" dirty="0" smtClean="0">
                <a:solidFill>
                  <a:schemeClr val="accent5">
                    <a:lumMod val="75000"/>
                  </a:schemeClr>
                </a:solidFill>
              </a:rPr>
              <a:t>It is based on bayesian networks</a:t>
            </a:r>
            <a:endParaRPr lang="en-US" sz="2400" dirty="0">
              <a:solidFill>
                <a:schemeClr val="accent5">
                  <a:lumMod val="75000"/>
                </a:schemeClr>
              </a:solidFill>
            </a:endParaRPr>
          </a:p>
        </p:txBody>
      </p:sp>
      <p:sp>
        <p:nvSpPr>
          <p:cNvPr id="4" name="CasellaDiTesto 3"/>
          <p:cNvSpPr txBox="1"/>
          <p:nvPr/>
        </p:nvSpPr>
        <p:spPr>
          <a:xfrm>
            <a:off x="526426" y="1260889"/>
            <a:ext cx="5664307" cy="1446550"/>
          </a:xfrm>
          <a:prstGeom prst="rect">
            <a:avLst/>
          </a:prstGeom>
          <a:gradFill flip="none" rotWithShape="1">
            <a:gsLst>
              <a:gs pos="44583">
                <a:schemeClr val="accent1">
                  <a:lumMod val="20000"/>
                  <a:lumOff val="80000"/>
                </a:schemeClr>
              </a:gs>
              <a:gs pos="46000">
                <a:schemeClr val="accent1">
                  <a:lumMod val="20000"/>
                  <a:lumOff val="80000"/>
                </a:schemeClr>
              </a:gs>
              <a:gs pos="95000">
                <a:schemeClr val="accent1">
                  <a:lumMod val="60000"/>
                  <a:lumOff val="40000"/>
                </a:schemeClr>
              </a:gs>
              <a:gs pos="100000">
                <a:schemeClr val="accent1">
                  <a:tint val="23500"/>
                  <a:satMod val="160000"/>
                </a:schemeClr>
              </a:gs>
            </a:gsLst>
            <a:path path="rect">
              <a:fillToRect l="50000" t="50000" r="50000" b="50000"/>
            </a:path>
            <a:tileRect/>
          </a:gradFill>
          <a:ln w="19050">
            <a:solidFill>
              <a:schemeClr val="accent1"/>
            </a:solidFill>
          </a:ln>
          <a:effectLst>
            <a:innerShdw blurRad="63500" dist="50800" dir="13500000">
              <a:schemeClr val="accent5">
                <a:lumMod val="60000"/>
                <a:lumOff val="40000"/>
                <a:alpha val="50000"/>
              </a:schemeClr>
            </a:innerShdw>
          </a:effectLst>
          <a:scene3d>
            <a:camera prst="orthographicFront"/>
            <a:lightRig rig="threePt" dir="t"/>
          </a:scene3d>
          <a:sp3d>
            <a:bevelT w="165100" prst="coolSlant"/>
          </a:sp3d>
        </p:spPr>
        <p:txBody>
          <a:bodyPr wrap="none" rtlCol="0">
            <a:spAutoFit/>
          </a:bodyPr>
          <a:lstStyle/>
          <a:p>
            <a:pPr algn="ctr"/>
            <a:r>
              <a:rPr lang="en-US" sz="3200" dirty="0" smtClean="0">
                <a:solidFill>
                  <a:srgbClr val="FF0000"/>
                </a:solidFill>
              </a:rPr>
              <a:t>An open-source Matlab® toolbox</a:t>
            </a:r>
          </a:p>
          <a:p>
            <a:pPr algn="ctr"/>
            <a:r>
              <a:rPr lang="en-US" sz="3200" dirty="0" smtClean="0">
                <a:solidFill>
                  <a:srgbClr val="FF0000"/>
                </a:solidFill>
              </a:rPr>
              <a:t>available at</a:t>
            </a:r>
          </a:p>
          <a:p>
            <a:pPr algn="ctr"/>
            <a:r>
              <a:rPr lang="en-US" sz="2400" dirty="0"/>
              <a:t>https://</a:t>
            </a:r>
            <a:r>
              <a:rPr lang="en-US" sz="2400" dirty="0" smtClean="0"/>
              <a:t>github.com/adaddabbo/DAFNE.git</a:t>
            </a:r>
            <a:endParaRPr lang="en-US" sz="2400" dirty="0">
              <a:solidFill>
                <a:schemeClr val="accent1">
                  <a:lumMod val="75000"/>
                </a:schemeClr>
              </a:solidFill>
            </a:endParaRPr>
          </a:p>
        </p:txBody>
      </p:sp>
      <p:sp>
        <p:nvSpPr>
          <p:cNvPr id="6" name="CasellaDiTesto 5"/>
          <p:cNvSpPr txBox="1"/>
          <p:nvPr/>
        </p:nvSpPr>
        <p:spPr>
          <a:xfrm>
            <a:off x="526426" y="5949966"/>
            <a:ext cx="10186882" cy="646331"/>
          </a:xfrm>
          <a:prstGeom prst="rect">
            <a:avLst/>
          </a:prstGeom>
          <a:noFill/>
          <a:ln w="19050">
            <a:solidFill>
              <a:schemeClr val="accent1"/>
            </a:solidFill>
          </a:ln>
          <a:effectLst>
            <a:innerShdw blurRad="63500" dist="50800" dir="13500000">
              <a:schemeClr val="accent5">
                <a:lumMod val="60000"/>
                <a:lumOff val="40000"/>
                <a:alpha val="50000"/>
              </a:schemeClr>
            </a:innerShdw>
          </a:effectLst>
        </p:spPr>
        <p:txBody>
          <a:bodyPr wrap="square" rtlCol="0">
            <a:spAutoFit/>
          </a:bodyPr>
          <a:lstStyle/>
          <a:p>
            <a:pPr algn="just"/>
            <a:r>
              <a:rPr lang="en-US" dirty="0" smtClean="0"/>
              <a:t>Reference:</a:t>
            </a:r>
          </a:p>
          <a:p>
            <a:r>
              <a:rPr lang="it-IT" dirty="0" smtClean="0"/>
              <a:t>A. D'Addabbo, A. </a:t>
            </a:r>
            <a:r>
              <a:rPr lang="it-IT" dirty="0"/>
              <a:t>Refice, </a:t>
            </a:r>
            <a:r>
              <a:rPr lang="it-IT" dirty="0" smtClean="0"/>
              <a:t>F. </a:t>
            </a:r>
            <a:r>
              <a:rPr lang="it-IT" dirty="0"/>
              <a:t>P. Lovergine, </a:t>
            </a:r>
            <a:r>
              <a:rPr lang="it-IT" dirty="0" smtClean="0"/>
              <a:t>G. Pasquariello, </a:t>
            </a:r>
            <a:r>
              <a:rPr lang="en-US" dirty="0"/>
              <a:t>Computers and Geosciences 112 (2018</a:t>
            </a:r>
            <a:r>
              <a:rPr lang="en-US" dirty="0" smtClean="0"/>
              <a:t>), pp.64–75</a:t>
            </a:r>
            <a:r>
              <a:rPr lang="it-IT" dirty="0" smtClean="0"/>
              <a:t> </a:t>
            </a:r>
            <a:endParaRPr lang="en-US" dirty="0"/>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8573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Image result for logo irea cn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2266" y="0"/>
            <a:ext cx="1059734" cy="113511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74413629"/>
      </p:ext>
    </p:extLst>
  </p:cSld>
  <p:clrMapOvr>
    <a:masterClrMapping/>
  </p:clrMapOvr>
  <mc:AlternateContent xmlns:mc="http://schemas.openxmlformats.org/markup-compatibility/2006" xmlns:p14="http://schemas.microsoft.com/office/powerpoint/2010/main">
    <mc:Choice Requires="p14">
      <p:transition spd="slow" p14:dur="2000" advTm="82251"/>
    </mc:Choice>
    <mc:Fallback xmlns="">
      <p:transition spd="slow" advTm="82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p:cTn id="18"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8347" y="284205"/>
            <a:ext cx="7574691" cy="963828"/>
          </a:xfrm>
          <a:ln w="19050">
            <a:noFill/>
          </a:ln>
          <a:scene3d>
            <a:camera prst="orthographicFront"/>
            <a:lightRig rig="threePt" dir="t"/>
          </a:scene3d>
          <a:sp3d>
            <a:bevelT w="165100" prst="coolSlant"/>
          </a:sp3d>
        </p:spPr>
        <p:txBody>
          <a:bodyPr>
            <a:normAutofit/>
          </a:bodyPr>
          <a:lstStyle/>
          <a:p>
            <a:r>
              <a:rPr lang="it-IT" sz="3200" b="1" u="sng" dirty="0" smtClean="0">
                <a:solidFill>
                  <a:schemeClr val="accent1">
                    <a:lumMod val="75000"/>
                  </a:schemeClr>
                </a:solidFill>
                <a:effectLst>
                  <a:outerShdw blurRad="38100" dist="38100" dir="2700000" algn="tl">
                    <a:srgbClr val="000000">
                      <a:alpha val="43137"/>
                    </a:srgbClr>
                  </a:outerShdw>
                </a:effectLst>
                <a:latin typeface="+mn-lt"/>
              </a:rPr>
              <a:t>DAFNE</a:t>
            </a:r>
            <a:r>
              <a:rPr lang="it-IT" sz="3200" b="1" dirty="0" smtClean="0">
                <a:solidFill>
                  <a:schemeClr val="accent1">
                    <a:lumMod val="75000"/>
                  </a:schemeClr>
                </a:solidFill>
                <a:effectLst>
                  <a:outerShdw blurRad="38100" dist="38100" dir="2700000" algn="tl">
                    <a:srgbClr val="000000">
                      <a:alpha val="43137"/>
                    </a:srgbClr>
                  </a:outerShdw>
                </a:effectLst>
                <a:latin typeface="+mn-lt"/>
              </a:rPr>
              <a:t> (DAta Fusion by bayesian Network)</a:t>
            </a:r>
            <a:endParaRPr lang="it-IT" sz="3200" b="1" dirty="0">
              <a:solidFill>
                <a:schemeClr val="accent1">
                  <a:lumMod val="75000"/>
                </a:schemeClr>
              </a:solidFill>
              <a:effectLst>
                <a:outerShdw blurRad="38100" dist="38100" dir="2700000" algn="tl">
                  <a:srgbClr val="000000">
                    <a:alpha val="43137"/>
                  </a:srgbClr>
                </a:outerShdw>
              </a:effectLst>
              <a:latin typeface="+mn-lt"/>
            </a:endParaRPr>
          </a:p>
        </p:txBody>
      </p:sp>
      <p:grpSp>
        <p:nvGrpSpPr>
          <p:cNvPr id="6" name="Gruppo 5"/>
          <p:cNvGrpSpPr/>
          <p:nvPr/>
        </p:nvGrpSpPr>
        <p:grpSpPr>
          <a:xfrm>
            <a:off x="469857" y="1235675"/>
            <a:ext cx="11243155" cy="5214552"/>
            <a:chOff x="-121679" y="1169998"/>
            <a:chExt cx="9186156" cy="3627147"/>
          </a:xfrm>
        </p:grpSpPr>
        <p:grpSp>
          <p:nvGrpSpPr>
            <p:cNvPr id="7" name="Gruppo 6"/>
            <p:cNvGrpSpPr/>
            <p:nvPr/>
          </p:nvGrpSpPr>
          <p:grpSpPr>
            <a:xfrm>
              <a:off x="1475657" y="1169998"/>
              <a:ext cx="6984779" cy="3627147"/>
              <a:chOff x="683568" y="1170001"/>
              <a:chExt cx="6633120" cy="3627154"/>
            </a:xfrm>
          </p:grpSpPr>
          <p:grpSp>
            <p:nvGrpSpPr>
              <p:cNvPr id="18" name="Gruppo 17"/>
              <p:cNvGrpSpPr/>
              <p:nvPr/>
            </p:nvGrpSpPr>
            <p:grpSpPr>
              <a:xfrm>
                <a:off x="683568" y="1170001"/>
                <a:ext cx="6633120" cy="3627154"/>
                <a:chOff x="683647" y="1170000"/>
                <a:chExt cx="6633888" cy="3627152"/>
              </a:xfrm>
            </p:grpSpPr>
            <p:grpSp>
              <p:nvGrpSpPr>
                <p:cNvPr id="20" name="Gruppo 19"/>
                <p:cNvGrpSpPr/>
                <p:nvPr/>
              </p:nvGrpSpPr>
              <p:grpSpPr>
                <a:xfrm>
                  <a:off x="683647" y="1170000"/>
                  <a:ext cx="6633888" cy="3627152"/>
                  <a:chOff x="323528" y="1097992"/>
                  <a:chExt cx="6633120" cy="3627152"/>
                </a:xfrm>
              </p:grpSpPr>
              <p:grpSp>
                <p:nvGrpSpPr>
                  <p:cNvPr id="25" name="Gruppo 24"/>
                  <p:cNvGrpSpPr/>
                  <p:nvPr/>
                </p:nvGrpSpPr>
                <p:grpSpPr>
                  <a:xfrm>
                    <a:off x="907976" y="1268760"/>
                    <a:ext cx="6048672" cy="432048"/>
                    <a:chOff x="755576" y="1556792"/>
                    <a:chExt cx="6048672" cy="432048"/>
                  </a:xfrm>
                </p:grpSpPr>
                <p:grpSp>
                  <p:nvGrpSpPr>
                    <p:cNvPr id="221" name="Gruppo 220"/>
                    <p:cNvGrpSpPr/>
                    <p:nvPr/>
                  </p:nvGrpSpPr>
                  <p:grpSpPr>
                    <a:xfrm>
                      <a:off x="755576" y="1556792"/>
                      <a:ext cx="864096" cy="432048"/>
                      <a:chOff x="1043608" y="1556792"/>
                      <a:chExt cx="864096" cy="432048"/>
                    </a:xfrm>
                  </p:grpSpPr>
                  <p:sp>
                    <p:nvSpPr>
                      <p:cNvPr id="246" name="Rettangolo 245"/>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Rettangolo 246"/>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Rettangolo 247"/>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2" name="Gruppo 221"/>
                    <p:cNvGrpSpPr/>
                    <p:nvPr/>
                  </p:nvGrpSpPr>
                  <p:grpSpPr>
                    <a:xfrm>
                      <a:off x="1619672" y="1556792"/>
                      <a:ext cx="864096" cy="432048"/>
                      <a:chOff x="1043608" y="1556792"/>
                      <a:chExt cx="864096" cy="432048"/>
                    </a:xfrm>
                  </p:grpSpPr>
                  <p:sp>
                    <p:nvSpPr>
                      <p:cNvPr id="243" name="Rettangolo 242"/>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Rettangolo 243"/>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Rettangolo 244"/>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3" name="Gruppo 222"/>
                    <p:cNvGrpSpPr/>
                    <p:nvPr/>
                  </p:nvGrpSpPr>
                  <p:grpSpPr>
                    <a:xfrm>
                      <a:off x="2483768" y="1556792"/>
                      <a:ext cx="864096" cy="432048"/>
                      <a:chOff x="1043608" y="1556792"/>
                      <a:chExt cx="864096" cy="432048"/>
                    </a:xfrm>
                  </p:grpSpPr>
                  <p:sp>
                    <p:nvSpPr>
                      <p:cNvPr id="240" name="Rettangolo 239"/>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Rettangolo 240"/>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Rettangolo 241"/>
                      <p:cNvSpPr/>
                      <p:nvPr/>
                    </p:nvSpPr>
                    <p:spPr>
                      <a:xfrm>
                        <a:off x="1619672" y="1556792"/>
                        <a:ext cx="288032" cy="432048"/>
                      </a:xfrm>
                      <a:prstGeom prst="rect">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4" name="Gruppo 223"/>
                    <p:cNvGrpSpPr/>
                    <p:nvPr/>
                  </p:nvGrpSpPr>
                  <p:grpSpPr>
                    <a:xfrm>
                      <a:off x="3347864" y="1556792"/>
                      <a:ext cx="864096" cy="432048"/>
                      <a:chOff x="1043608" y="1556792"/>
                      <a:chExt cx="864096" cy="432048"/>
                    </a:xfrm>
                  </p:grpSpPr>
                  <p:sp>
                    <p:nvSpPr>
                      <p:cNvPr id="237" name="Rettangolo 236"/>
                      <p:cNvSpPr/>
                      <p:nvPr/>
                    </p:nvSpPr>
                    <p:spPr>
                      <a:xfrm>
                        <a:off x="1043608" y="1556792"/>
                        <a:ext cx="288032" cy="432048"/>
                      </a:xfrm>
                      <a:prstGeom prst="rect">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Rettangolo 237"/>
                      <p:cNvSpPr/>
                      <p:nvPr/>
                    </p:nvSpPr>
                    <p:spPr>
                      <a:xfrm>
                        <a:off x="1331640" y="1556792"/>
                        <a:ext cx="288032" cy="432048"/>
                      </a:xfrm>
                      <a:prstGeom prst="rect">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Rettangolo 238"/>
                      <p:cNvSpPr/>
                      <p:nvPr/>
                    </p:nvSpPr>
                    <p:spPr>
                      <a:xfrm>
                        <a:off x="1619672" y="1556792"/>
                        <a:ext cx="288032" cy="432048"/>
                      </a:xfrm>
                      <a:prstGeom prst="rect">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5" name="Gruppo 224"/>
                    <p:cNvGrpSpPr/>
                    <p:nvPr/>
                  </p:nvGrpSpPr>
                  <p:grpSpPr>
                    <a:xfrm>
                      <a:off x="4211960" y="1556792"/>
                      <a:ext cx="864096" cy="432048"/>
                      <a:chOff x="1043608" y="1556792"/>
                      <a:chExt cx="864096" cy="432048"/>
                    </a:xfrm>
                  </p:grpSpPr>
                  <p:sp>
                    <p:nvSpPr>
                      <p:cNvPr id="234" name="Rettangolo 233"/>
                      <p:cNvSpPr/>
                      <p:nvPr/>
                    </p:nvSpPr>
                    <p:spPr>
                      <a:xfrm>
                        <a:off x="1043608" y="1556792"/>
                        <a:ext cx="288032" cy="432048"/>
                      </a:xfrm>
                      <a:prstGeom prst="rect">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ttangolo 234"/>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Rettangolo 235"/>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6" name="Gruppo 225"/>
                    <p:cNvGrpSpPr/>
                    <p:nvPr/>
                  </p:nvGrpSpPr>
                  <p:grpSpPr>
                    <a:xfrm>
                      <a:off x="5076056" y="1556792"/>
                      <a:ext cx="864096" cy="432048"/>
                      <a:chOff x="1043608" y="1556792"/>
                      <a:chExt cx="864096" cy="432048"/>
                    </a:xfrm>
                  </p:grpSpPr>
                  <p:sp>
                    <p:nvSpPr>
                      <p:cNvPr id="231" name="Rettangolo 230"/>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Rettangolo 231"/>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Rettangolo 232"/>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7" name="Gruppo 226"/>
                    <p:cNvGrpSpPr/>
                    <p:nvPr/>
                  </p:nvGrpSpPr>
                  <p:grpSpPr>
                    <a:xfrm>
                      <a:off x="5940152" y="1556792"/>
                      <a:ext cx="864096" cy="432048"/>
                      <a:chOff x="1043608" y="1556792"/>
                      <a:chExt cx="864096" cy="432048"/>
                    </a:xfrm>
                  </p:grpSpPr>
                  <p:sp>
                    <p:nvSpPr>
                      <p:cNvPr id="228" name="Rettangolo 227"/>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Rettangolo 228"/>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Rettangolo 229"/>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6" name="Gruppo 25"/>
                  <p:cNvGrpSpPr/>
                  <p:nvPr/>
                </p:nvGrpSpPr>
                <p:grpSpPr>
                  <a:xfrm>
                    <a:off x="907976" y="1988840"/>
                    <a:ext cx="6048672" cy="432048"/>
                    <a:chOff x="755576" y="1556792"/>
                    <a:chExt cx="6048672" cy="432048"/>
                  </a:xfrm>
                </p:grpSpPr>
                <p:grpSp>
                  <p:nvGrpSpPr>
                    <p:cNvPr id="193" name="Gruppo 192"/>
                    <p:cNvGrpSpPr/>
                    <p:nvPr/>
                  </p:nvGrpSpPr>
                  <p:grpSpPr>
                    <a:xfrm>
                      <a:off x="755576" y="1556792"/>
                      <a:ext cx="864096" cy="432048"/>
                      <a:chOff x="1043608" y="1556792"/>
                      <a:chExt cx="864096" cy="432048"/>
                    </a:xfrm>
                  </p:grpSpPr>
                  <p:sp>
                    <p:nvSpPr>
                      <p:cNvPr id="218" name="Rettangolo 217"/>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Rettangolo 218"/>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Rettangolo 219"/>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4" name="Gruppo 193"/>
                    <p:cNvGrpSpPr/>
                    <p:nvPr/>
                  </p:nvGrpSpPr>
                  <p:grpSpPr>
                    <a:xfrm>
                      <a:off x="1619672" y="1556792"/>
                      <a:ext cx="864096" cy="432048"/>
                      <a:chOff x="1043608" y="1556792"/>
                      <a:chExt cx="864096" cy="432048"/>
                    </a:xfrm>
                  </p:grpSpPr>
                  <p:sp>
                    <p:nvSpPr>
                      <p:cNvPr id="215" name="Rettangolo 214"/>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Rettangolo 215"/>
                      <p:cNvSpPr/>
                      <p:nvPr/>
                    </p:nvSpPr>
                    <p:spPr>
                      <a:xfrm>
                        <a:off x="1331640"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Rettangolo 216"/>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5" name="Gruppo 194"/>
                    <p:cNvGrpSpPr/>
                    <p:nvPr/>
                  </p:nvGrpSpPr>
                  <p:grpSpPr>
                    <a:xfrm>
                      <a:off x="2483768" y="1556792"/>
                      <a:ext cx="864096" cy="432048"/>
                      <a:chOff x="1043608" y="1556792"/>
                      <a:chExt cx="864096" cy="432048"/>
                    </a:xfrm>
                  </p:grpSpPr>
                  <p:sp>
                    <p:nvSpPr>
                      <p:cNvPr id="212" name="Rettangolo 211"/>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Rettangolo 212"/>
                      <p:cNvSpPr/>
                      <p:nvPr/>
                    </p:nvSpPr>
                    <p:spPr>
                      <a:xfrm>
                        <a:off x="1331640"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ttangolo 213"/>
                      <p:cNvSpPr/>
                      <p:nvPr/>
                    </p:nvSpPr>
                    <p:spPr>
                      <a:xfrm>
                        <a:off x="1619672"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6" name="Gruppo 195"/>
                    <p:cNvGrpSpPr/>
                    <p:nvPr/>
                  </p:nvGrpSpPr>
                  <p:grpSpPr>
                    <a:xfrm>
                      <a:off x="3347864" y="1556792"/>
                      <a:ext cx="864096" cy="432048"/>
                      <a:chOff x="1043608" y="1556792"/>
                      <a:chExt cx="864096" cy="432048"/>
                    </a:xfrm>
                  </p:grpSpPr>
                  <p:sp>
                    <p:nvSpPr>
                      <p:cNvPr id="209" name="Rettangolo 208"/>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Rettangolo 209"/>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Rettangolo 210"/>
                      <p:cNvSpPr/>
                      <p:nvPr/>
                    </p:nvSpPr>
                    <p:spPr>
                      <a:xfrm>
                        <a:off x="1619672"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7" name="Gruppo 196"/>
                    <p:cNvGrpSpPr/>
                    <p:nvPr/>
                  </p:nvGrpSpPr>
                  <p:grpSpPr>
                    <a:xfrm>
                      <a:off x="4211960" y="1556792"/>
                      <a:ext cx="864096" cy="432048"/>
                      <a:chOff x="1043608" y="1556792"/>
                      <a:chExt cx="864096" cy="432048"/>
                    </a:xfrm>
                  </p:grpSpPr>
                  <p:sp>
                    <p:nvSpPr>
                      <p:cNvPr id="206" name="Rettangolo 205"/>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Rettangolo 206"/>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Rettangolo 207"/>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8" name="Gruppo 197"/>
                    <p:cNvGrpSpPr/>
                    <p:nvPr/>
                  </p:nvGrpSpPr>
                  <p:grpSpPr>
                    <a:xfrm>
                      <a:off x="5076056" y="1556792"/>
                      <a:ext cx="864096" cy="432048"/>
                      <a:chOff x="1043608" y="1556792"/>
                      <a:chExt cx="864096" cy="432048"/>
                    </a:xfrm>
                  </p:grpSpPr>
                  <p:sp>
                    <p:nvSpPr>
                      <p:cNvPr id="203" name="Rettangolo 202"/>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Rettangolo 203"/>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Rettangolo 204"/>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9" name="Gruppo 198"/>
                    <p:cNvGrpSpPr/>
                    <p:nvPr/>
                  </p:nvGrpSpPr>
                  <p:grpSpPr>
                    <a:xfrm>
                      <a:off x="5940152" y="1556792"/>
                      <a:ext cx="864096" cy="432048"/>
                      <a:chOff x="1043608" y="1556792"/>
                      <a:chExt cx="864096" cy="432048"/>
                    </a:xfrm>
                  </p:grpSpPr>
                  <p:sp>
                    <p:nvSpPr>
                      <p:cNvPr id="200" name="Rettangolo 199"/>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Rettangolo 200"/>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ttangolo 201"/>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7" name="Gruppo 26"/>
                  <p:cNvGrpSpPr/>
                  <p:nvPr/>
                </p:nvGrpSpPr>
                <p:grpSpPr>
                  <a:xfrm>
                    <a:off x="907976" y="2420888"/>
                    <a:ext cx="6048672" cy="432048"/>
                    <a:chOff x="755576" y="1556792"/>
                    <a:chExt cx="6048672" cy="432048"/>
                  </a:xfrm>
                </p:grpSpPr>
                <p:grpSp>
                  <p:nvGrpSpPr>
                    <p:cNvPr id="165" name="Gruppo 164"/>
                    <p:cNvGrpSpPr/>
                    <p:nvPr/>
                  </p:nvGrpSpPr>
                  <p:grpSpPr>
                    <a:xfrm>
                      <a:off x="755576" y="1556792"/>
                      <a:ext cx="864096" cy="432048"/>
                      <a:chOff x="1043608" y="1556792"/>
                      <a:chExt cx="864096" cy="432048"/>
                    </a:xfrm>
                  </p:grpSpPr>
                  <p:sp>
                    <p:nvSpPr>
                      <p:cNvPr id="190" name="Rettangolo 189"/>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Rettangolo 190"/>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Rettangolo 191"/>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 name="Gruppo 165"/>
                    <p:cNvGrpSpPr/>
                    <p:nvPr/>
                  </p:nvGrpSpPr>
                  <p:grpSpPr>
                    <a:xfrm>
                      <a:off x="1619672" y="1556792"/>
                      <a:ext cx="864096" cy="432048"/>
                      <a:chOff x="1043608" y="1556792"/>
                      <a:chExt cx="864096" cy="432048"/>
                    </a:xfrm>
                  </p:grpSpPr>
                  <p:sp>
                    <p:nvSpPr>
                      <p:cNvPr id="187" name="Rettangolo 186"/>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ttangolo 187"/>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Rettangolo 188"/>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 name="Gruppo 166"/>
                    <p:cNvGrpSpPr/>
                    <p:nvPr/>
                  </p:nvGrpSpPr>
                  <p:grpSpPr>
                    <a:xfrm>
                      <a:off x="2483768" y="1556792"/>
                      <a:ext cx="864096" cy="432048"/>
                      <a:chOff x="1043608" y="1556792"/>
                      <a:chExt cx="864096" cy="432048"/>
                    </a:xfrm>
                  </p:grpSpPr>
                  <p:sp>
                    <p:nvSpPr>
                      <p:cNvPr id="184" name="Rettangolo 183"/>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Rettangolo 184"/>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Rettangolo 185"/>
                      <p:cNvSpPr/>
                      <p:nvPr/>
                    </p:nvSpPr>
                    <p:spPr>
                      <a:xfrm>
                        <a:off x="1619672"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8" name="Gruppo 167"/>
                    <p:cNvGrpSpPr/>
                    <p:nvPr/>
                  </p:nvGrpSpPr>
                  <p:grpSpPr>
                    <a:xfrm>
                      <a:off x="3347864" y="1556792"/>
                      <a:ext cx="864096" cy="432048"/>
                      <a:chOff x="1043608" y="1556792"/>
                      <a:chExt cx="864096" cy="432048"/>
                    </a:xfrm>
                  </p:grpSpPr>
                  <p:sp>
                    <p:nvSpPr>
                      <p:cNvPr id="181" name="Rettangolo 180"/>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Rettangolo 181"/>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Rettangolo 182"/>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9" name="Gruppo 168"/>
                    <p:cNvGrpSpPr/>
                    <p:nvPr/>
                  </p:nvGrpSpPr>
                  <p:grpSpPr>
                    <a:xfrm>
                      <a:off x="4211960" y="1556792"/>
                      <a:ext cx="864096" cy="432048"/>
                      <a:chOff x="1043608" y="1556792"/>
                      <a:chExt cx="864096" cy="432048"/>
                    </a:xfrm>
                  </p:grpSpPr>
                  <p:sp>
                    <p:nvSpPr>
                      <p:cNvPr id="178" name="Rettangolo 177"/>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Rettangolo 178"/>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Rettangolo 179"/>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0" name="Gruppo 169"/>
                    <p:cNvGrpSpPr/>
                    <p:nvPr/>
                  </p:nvGrpSpPr>
                  <p:grpSpPr>
                    <a:xfrm>
                      <a:off x="5076056" y="1556792"/>
                      <a:ext cx="864096" cy="432048"/>
                      <a:chOff x="1043608" y="1556792"/>
                      <a:chExt cx="864096" cy="432048"/>
                    </a:xfrm>
                  </p:grpSpPr>
                  <p:sp>
                    <p:nvSpPr>
                      <p:cNvPr id="175" name="Rettangolo 174"/>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Rettangolo 175"/>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Rettangolo 176"/>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 name="Gruppo 170"/>
                    <p:cNvGrpSpPr/>
                    <p:nvPr/>
                  </p:nvGrpSpPr>
                  <p:grpSpPr>
                    <a:xfrm>
                      <a:off x="5940152" y="1556792"/>
                      <a:ext cx="864096" cy="432048"/>
                      <a:chOff x="1043608" y="1556792"/>
                      <a:chExt cx="864096" cy="432048"/>
                    </a:xfrm>
                  </p:grpSpPr>
                  <p:sp>
                    <p:nvSpPr>
                      <p:cNvPr id="172" name="Rettangolo 171"/>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Rettangolo 172"/>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Rettangolo 173"/>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8" name="Gruppo 27"/>
                  <p:cNvGrpSpPr/>
                  <p:nvPr/>
                </p:nvGrpSpPr>
                <p:grpSpPr>
                  <a:xfrm>
                    <a:off x="907976" y="2852936"/>
                    <a:ext cx="6048672" cy="432048"/>
                    <a:chOff x="755576" y="1556792"/>
                    <a:chExt cx="6048672" cy="432048"/>
                  </a:xfrm>
                </p:grpSpPr>
                <p:grpSp>
                  <p:nvGrpSpPr>
                    <p:cNvPr id="137" name="Gruppo 136"/>
                    <p:cNvGrpSpPr/>
                    <p:nvPr/>
                  </p:nvGrpSpPr>
                  <p:grpSpPr>
                    <a:xfrm>
                      <a:off x="755576" y="1556792"/>
                      <a:ext cx="864096" cy="432048"/>
                      <a:chOff x="1043608" y="1556792"/>
                      <a:chExt cx="864096" cy="432048"/>
                    </a:xfrm>
                  </p:grpSpPr>
                  <p:sp>
                    <p:nvSpPr>
                      <p:cNvPr id="162" name="Rettangolo 161"/>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ttangolo 162"/>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ttangolo 163"/>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 name="Gruppo 137"/>
                    <p:cNvGrpSpPr/>
                    <p:nvPr/>
                  </p:nvGrpSpPr>
                  <p:grpSpPr>
                    <a:xfrm>
                      <a:off x="1619672" y="1556792"/>
                      <a:ext cx="864096" cy="432048"/>
                      <a:chOff x="1043608" y="1556792"/>
                      <a:chExt cx="864096" cy="432048"/>
                    </a:xfrm>
                  </p:grpSpPr>
                  <p:sp>
                    <p:nvSpPr>
                      <p:cNvPr id="159" name="Rettangolo 158"/>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Rettangolo 159"/>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ttangolo 160"/>
                      <p:cNvSpPr/>
                      <p:nvPr/>
                    </p:nvSpPr>
                    <p:spPr>
                      <a:xfrm>
                        <a:off x="1619672"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9" name="Gruppo 138"/>
                    <p:cNvGrpSpPr/>
                    <p:nvPr/>
                  </p:nvGrpSpPr>
                  <p:grpSpPr>
                    <a:xfrm>
                      <a:off x="2483768" y="1556792"/>
                      <a:ext cx="864096" cy="432048"/>
                      <a:chOff x="1043608" y="1556792"/>
                      <a:chExt cx="864096" cy="432048"/>
                    </a:xfrm>
                  </p:grpSpPr>
                  <p:sp>
                    <p:nvSpPr>
                      <p:cNvPr id="156" name="Rettangolo 155"/>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Rettangolo 156"/>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Rettangolo 157"/>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0" name="Gruppo 139"/>
                    <p:cNvGrpSpPr/>
                    <p:nvPr/>
                  </p:nvGrpSpPr>
                  <p:grpSpPr>
                    <a:xfrm>
                      <a:off x="3347864" y="1556792"/>
                      <a:ext cx="864096" cy="432048"/>
                      <a:chOff x="1043608" y="1556792"/>
                      <a:chExt cx="864096" cy="432048"/>
                    </a:xfrm>
                  </p:grpSpPr>
                  <p:sp>
                    <p:nvSpPr>
                      <p:cNvPr id="153" name="Rettangolo 152"/>
                      <p:cNvSpPr/>
                      <p:nvPr/>
                    </p:nvSpPr>
                    <p:spPr>
                      <a:xfrm>
                        <a:off x="1043608"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ttangolo 153"/>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ttangolo 154"/>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1" name="Gruppo 140"/>
                    <p:cNvGrpSpPr/>
                    <p:nvPr/>
                  </p:nvGrpSpPr>
                  <p:grpSpPr>
                    <a:xfrm>
                      <a:off x="4211960" y="1556792"/>
                      <a:ext cx="864096" cy="432048"/>
                      <a:chOff x="1043608" y="1556792"/>
                      <a:chExt cx="864096" cy="432048"/>
                    </a:xfrm>
                  </p:grpSpPr>
                  <p:sp>
                    <p:nvSpPr>
                      <p:cNvPr id="150" name="Rettangolo 149"/>
                      <p:cNvSpPr/>
                      <p:nvPr/>
                    </p:nvSpPr>
                    <p:spPr>
                      <a:xfrm>
                        <a:off x="1043608"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ttangolo 150"/>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ttangolo 151"/>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2" name="Gruppo 141"/>
                    <p:cNvGrpSpPr/>
                    <p:nvPr/>
                  </p:nvGrpSpPr>
                  <p:grpSpPr>
                    <a:xfrm>
                      <a:off x="5076056" y="1556792"/>
                      <a:ext cx="864096" cy="432048"/>
                      <a:chOff x="1043608" y="1556792"/>
                      <a:chExt cx="864096" cy="432048"/>
                    </a:xfrm>
                  </p:grpSpPr>
                  <p:sp>
                    <p:nvSpPr>
                      <p:cNvPr id="147" name="Rettangolo 146"/>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ttangolo 147"/>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ttangolo 148"/>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3" name="Gruppo 142"/>
                    <p:cNvGrpSpPr/>
                    <p:nvPr/>
                  </p:nvGrpSpPr>
                  <p:grpSpPr>
                    <a:xfrm>
                      <a:off x="5940152" y="1556792"/>
                      <a:ext cx="864096" cy="432048"/>
                      <a:chOff x="1043608" y="1556792"/>
                      <a:chExt cx="864096" cy="432048"/>
                    </a:xfrm>
                  </p:grpSpPr>
                  <p:sp>
                    <p:nvSpPr>
                      <p:cNvPr id="144" name="Rettangolo 143"/>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ttangolo 144"/>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ttangolo 145"/>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9" name="Gruppo 28"/>
                  <p:cNvGrpSpPr/>
                  <p:nvPr/>
                </p:nvGrpSpPr>
                <p:grpSpPr>
                  <a:xfrm>
                    <a:off x="907976" y="3501008"/>
                    <a:ext cx="6048672" cy="432048"/>
                    <a:chOff x="755576" y="1556792"/>
                    <a:chExt cx="6048672" cy="432048"/>
                  </a:xfrm>
                </p:grpSpPr>
                <p:grpSp>
                  <p:nvGrpSpPr>
                    <p:cNvPr id="109" name="Gruppo 108"/>
                    <p:cNvGrpSpPr/>
                    <p:nvPr/>
                  </p:nvGrpSpPr>
                  <p:grpSpPr>
                    <a:xfrm>
                      <a:off x="755576" y="1556792"/>
                      <a:ext cx="864096" cy="432048"/>
                      <a:chOff x="1043608" y="1556792"/>
                      <a:chExt cx="864096" cy="432048"/>
                    </a:xfrm>
                  </p:grpSpPr>
                  <p:sp>
                    <p:nvSpPr>
                      <p:cNvPr id="134" name="Rettangolo 133"/>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ttangolo 134"/>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ettangolo 135"/>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0" name="Gruppo 109"/>
                    <p:cNvGrpSpPr/>
                    <p:nvPr/>
                  </p:nvGrpSpPr>
                  <p:grpSpPr>
                    <a:xfrm>
                      <a:off x="1619672" y="1556792"/>
                      <a:ext cx="864096" cy="432048"/>
                      <a:chOff x="1043608" y="1556792"/>
                      <a:chExt cx="864096" cy="432048"/>
                    </a:xfrm>
                  </p:grpSpPr>
                  <p:sp>
                    <p:nvSpPr>
                      <p:cNvPr id="131" name="Rettangolo 130"/>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ttangolo 131"/>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ttangolo 132"/>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 name="Gruppo 110"/>
                    <p:cNvGrpSpPr/>
                    <p:nvPr/>
                  </p:nvGrpSpPr>
                  <p:grpSpPr>
                    <a:xfrm>
                      <a:off x="2483768" y="1556792"/>
                      <a:ext cx="864096" cy="432048"/>
                      <a:chOff x="1043608" y="1556792"/>
                      <a:chExt cx="864096" cy="432048"/>
                    </a:xfrm>
                  </p:grpSpPr>
                  <p:sp>
                    <p:nvSpPr>
                      <p:cNvPr id="128" name="Rettangolo 127"/>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ttangolo 128"/>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ttangolo 129"/>
                      <p:cNvSpPr/>
                      <p:nvPr/>
                    </p:nvSpPr>
                    <p:spPr>
                      <a:xfrm>
                        <a:off x="1619672" y="1556792"/>
                        <a:ext cx="288032" cy="432048"/>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 name="Gruppo 111"/>
                    <p:cNvGrpSpPr/>
                    <p:nvPr/>
                  </p:nvGrpSpPr>
                  <p:grpSpPr>
                    <a:xfrm>
                      <a:off x="3347864" y="1556792"/>
                      <a:ext cx="864096" cy="432048"/>
                      <a:chOff x="1043608" y="1556792"/>
                      <a:chExt cx="864096" cy="432048"/>
                    </a:xfrm>
                  </p:grpSpPr>
                  <p:sp>
                    <p:nvSpPr>
                      <p:cNvPr id="125" name="Rettangolo 124"/>
                      <p:cNvSpPr/>
                      <p:nvPr/>
                    </p:nvSpPr>
                    <p:spPr>
                      <a:xfrm>
                        <a:off x="1043608" y="1556792"/>
                        <a:ext cx="288032" cy="432048"/>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ttangolo 125"/>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ttangolo 126"/>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 name="Gruppo 112"/>
                    <p:cNvGrpSpPr/>
                    <p:nvPr/>
                  </p:nvGrpSpPr>
                  <p:grpSpPr>
                    <a:xfrm>
                      <a:off x="4211960" y="1556792"/>
                      <a:ext cx="864096" cy="432048"/>
                      <a:chOff x="1043608" y="1556792"/>
                      <a:chExt cx="864096" cy="432048"/>
                    </a:xfrm>
                  </p:grpSpPr>
                  <p:sp>
                    <p:nvSpPr>
                      <p:cNvPr id="122" name="Rettangolo 121"/>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ttangolo 122"/>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ttangolo 123"/>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4" name="Gruppo 113"/>
                    <p:cNvGrpSpPr/>
                    <p:nvPr/>
                  </p:nvGrpSpPr>
                  <p:grpSpPr>
                    <a:xfrm>
                      <a:off x="5076056" y="1556792"/>
                      <a:ext cx="864096" cy="432048"/>
                      <a:chOff x="1043608" y="1556792"/>
                      <a:chExt cx="864096" cy="432048"/>
                    </a:xfrm>
                  </p:grpSpPr>
                  <p:sp>
                    <p:nvSpPr>
                      <p:cNvPr id="119" name="Rettangolo 118"/>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ttangolo 119"/>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ttangolo 120"/>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5" name="Gruppo 114"/>
                    <p:cNvGrpSpPr/>
                    <p:nvPr/>
                  </p:nvGrpSpPr>
                  <p:grpSpPr>
                    <a:xfrm>
                      <a:off x="5940152" y="1556792"/>
                      <a:ext cx="864096" cy="432048"/>
                      <a:chOff x="1043608" y="1556792"/>
                      <a:chExt cx="864096" cy="432048"/>
                    </a:xfrm>
                  </p:grpSpPr>
                  <p:sp>
                    <p:nvSpPr>
                      <p:cNvPr id="116" name="Rettangolo 115"/>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ttangolo 116"/>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ttangolo 117"/>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0" name="Gruppo 29"/>
                  <p:cNvGrpSpPr/>
                  <p:nvPr/>
                </p:nvGrpSpPr>
                <p:grpSpPr>
                  <a:xfrm>
                    <a:off x="907976" y="4293096"/>
                    <a:ext cx="6048672" cy="432048"/>
                    <a:chOff x="755576" y="1556792"/>
                    <a:chExt cx="6048672" cy="432048"/>
                  </a:xfrm>
                </p:grpSpPr>
                <p:grpSp>
                  <p:nvGrpSpPr>
                    <p:cNvPr id="81" name="Gruppo 80"/>
                    <p:cNvGrpSpPr/>
                    <p:nvPr/>
                  </p:nvGrpSpPr>
                  <p:grpSpPr>
                    <a:xfrm>
                      <a:off x="755576" y="1556792"/>
                      <a:ext cx="864096" cy="432048"/>
                      <a:chOff x="1043608" y="1556792"/>
                      <a:chExt cx="864096" cy="432048"/>
                    </a:xfrm>
                  </p:grpSpPr>
                  <p:sp>
                    <p:nvSpPr>
                      <p:cNvPr id="106" name="Rettangolo 105"/>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ttangolo 106"/>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ttangolo 107"/>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uppo 81"/>
                    <p:cNvGrpSpPr/>
                    <p:nvPr/>
                  </p:nvGrpSpPr>
                  <p:grpSpPr>
                    <a:xfrm>
                      <a:off x="1619672" y="1556792"/>
                      <a:ext cx="864096" cy="432048"/>
                      <a:chOff x="1043608" y="1556792"/>
                      <a:chExt cx="864096" cy="432048"/>
                    </a:xfrm>
                  </p:grpSpPr>
                  <p:sp>
                    <p:nvSpPr>
                      <p:cNvPr id="103" name="Rettangolo 102"/>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ttangolo 103"/>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ttangolo 104"/>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uppo 82"/>
                    <p:cNvGrpSpPr/>
                    <p:nvPr/>
                  </p:nvGrpSpPr>
                  <p:grpSpPr>
                    <a:xfrm>
                      <a:off x="2483768" y="1556792"/>
                      <a:ext cx="864096" cy="432048"/>
                      <a:chOff x="1043608" y="1556792"/>
                      <a:chExt cx="864096" cy="432048"/>
                    </a:xfrm>
                  </p:grpSpPr>
                  <p:sp>
                    <p:nvSpPr>
                      <p:cNvPr id="100" name="Rettangolo 99"/>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ttangolo 100"/>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ttangolo 101"/>
                      <p:cNvSpPr/>
                      <p:nvPr/>
                    </p:nvSpPr>
                    <p:spPr>
                      <a:xfrm>
                        <a:off x="1619672" y="1556792"/>
                        <a:ext cx="288032" cy="432048"/>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uppo 83"/>
                    <p:cNvGrpSpPr/>
                    <p:nvPr/>
                  </p:nvGrpSpPr>
                  <p:grpSpPr>
                    <a:xfrm>
                      <a:off x="3347864" y="1556792"/>
                      <a:ext cx="864096" cy="432048"/>
                      <a:chOff x="1043608" y="1556792"/>
                      <a:chExt cx="864096" cy="432048"/>
                    </a:xfrm>
                  </p:grpSpPr>
                  <p:sp>
                    <p:nvSpPr>
                      <p:cNvPr id="97" name="Rettangolo 96"/>
                      <p:cNvSpPr/>
                      <p:nvPr/>
                    </p:nvSpPr>
                    <p:spPr>
                      <a:xfrm>
                        <a:off x="1043608" y="1556792"/>
                        <a:ext cx="288032" cy="432048"/>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ttangolo 97"/>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ttangolo 98"/>
                      <p:cNvSpPr/>
                      <p:nvPr/>
                    </p:nvSpPr>
                    <p:spPr>
                      <a:xfrm>
                        <a:off x="1619672" y="1556792"/>
                        <a:ext cx="288032" cy="432048"/>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uppo 84"/>
                    <p:cNvGrpSpPr/>
                    <p:nvPr/>
                  </p:nvGrpSpPr>
                  <p:grpSpPr>
                    <a:xfrm>
                      <a:off x="4211960" y="1556792"/>
                      <a:ext cx="864096" cy="432048"/>
                      <a:chOff x="1043608" y="1556792"/>
                      <a:chExt cx="864096" cy="432048"/>
                    </a:xfrm>
                  </p:grpSpPr>
                  <p:sp>
                    <p:nvSpPr>
                      <p:cNvPr id="94" name="Rettangolo 93"/>
                      <p:cNvSpPr/>
                      <p:nvPr/>
                    </p:nvSpPr>
                    <p:spPr>
                      <a:xfrm>
                        <a:off x="1043608" y="1556792"/>
                        <a:ext cx="288032" cy="432048"/>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ttangolo 94"/>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ttangolo 95"/>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uppo 85"/>
                    <p:cNvGrpSpPr/>
                    <p:nvPr/>
                  </p:nvGrpSpPr>
                  <p:grpSpPr>
                    <a:xfrm>
                      <a:off x="5076056" y="1556792"/>
                      <a:ext cx="864096" cy="432048"/>
                      <a:chOff x="1043608" y="1556792"/>
                      <a:chExt cx="864096" cy="432048"/>
                    </a:xfrm>
                  </p:grpSpPr>
                  <p:sp>
                    <p:nvSpPr>
                      <p:cNvPr id="91" name="Rettangolo 90"/>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ttangolo 91"/>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ttangolo 92"/>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 name="Gruppo 86"/>
                    <p:cNvGrpSpPr/>
                    <p:nvPr/>
                  </p:nvGrpSpPr>
                  <p:grpSpPr>
                    <a:xfrm>
                      <a:off x="5940152" y="1556792"/>
                      <a:ext cx="864096" cy="432048"/>
                      <a:chOff x="1043608" y="1556792"/>
                      <a:chExt cx="864096" cy="432048"/>
                    </a:xfrm>
                  </p:grpSpPr>
                  <p:sp>
                    <p:nvSpPr>
                      <p:cNvPr id="88" name="Rettangolo 87"/>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ttangolo 88"/>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ttangolo 89"/>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1" name="Gruppo 30"/>
                  <p:cNvGrpSpPr/>
                  <p:nvPr/>
                </p:nvGrpSpPr>
                <p:grpSpPr>
                  <a:xfrm>
                    <a:off x="323528" y="1988840"/>
                    <a:ext cx="584448" cy="1296144"/>
                    <a:chOff x="323528" y="1988840"/>
                    <a:chExt cx="584448" cy="1296144"/>
                  </a:xfrm>
                </p:grpSpPr>
                <p:grpSp>
                  <p:nvGrpSpPr>
                    <p:cNvPr id="72" name="Gruppo 71"/>
                    <p:cNvGrpSpPr/>
                    <p:nvPr/>
                  </p:nvGrpSpPr>
                  <p:grpSpPr>
                    <a:xfrm>
                      <a:off x="323528" y="1988840"/>
                      <a:ext cx="584448" cy="432048"/>
                      <a:chOff x="323528" y="2780928"/>
                      <a:chExt cx="584448" cy="432048"/>
                    </a:xfrm>
                  </p:grpSpPr>
                  <p:sp>
                    <p:nvSpPr>
                      <p:cNvPr id="79" name="Rettangolo 78"/>
                      <p:cNvSpPr/>
                      <p:nvPr/>
                    </p:nvSpPr>
                    <p:spPr>
                      <a:xfrm>
                        <a:off x="323528" y="2780928"/>
                        <a:ext cx="576064" cy="432048"/>
                      </a:xfrm>
                      <a:prstGeom prst="rect">
                        <a:avLst/>
                      </a:prstGeom>
                      <a:solidFill>
                        <a:srgbClr val="2AB2E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CasellaDiTesto 79"/>
                      <p:cNvSpPr txBox="1"/>
                      <p:nvPr/>
                    </p:nvSpPr>
                    <p:spPr>
                      <a:xfrm>
                        <a:off x="331912" y="2827675"/>
                        <a:ext cx="576064" cy="321126"/>
                      </a:xfrm>
                      <a:prstGeom prst="rect">
                        <a:avLst/>
                      </a:prstGeom>
                      <a:noFill/>
                      <a:ln w="12700">
                        <a:noFill/>
                      </a:ln>
                    </p:spPr>
                    <p:txBody>
                      <a:bodyPr wrap="square" rtlCol="0">
                        <a:spAutoFit/>
                      </a:bodyPr>
                      <a:lstStyle/>
                      <a:p>
                        <a:r>
                          <a:rPr lang="en-US" sz="1200" dirty="0" smtClean="0"/>
                          <a:t>Image</a:t>
                        </a:r>
                      </a:p>
                      <a:p>
                        <a:r>
                          <a:rPr lang="en-US" sz="1200" dirty="0" smtClean="0"/>
                          <a:t>Source 1</a:t>
                        </a:r>
                      </a:p>
                    </p:txBody>
                  </p:sp>
                </p:grpSp>
                <p:grpSp>
                  <p:nvGrpSpPr>
                    <p:cNvPr id="73" name="Gruppo 72"/>
                    <p:cNvGrpSpPr/>
                    <p:nvPr/>
                  </p:nvGrpSpPr>
                  <p:grpSpPr>
                    <a:xfrm>
                      <a:off x="323528" y="2420888"/>
                      <a:ext cx="576064" cy="432048"/>
                      <a:chOff x="323528" y="2780928"/>
                      <a:chExt cx="576064" cy="432048"/>
                    </a:xfrm>
                    <a:solidFill>
                      <a:schemeClr val="accent3">
                        <a:lumMod val="40000"/>
                        <a:lumOff val="60000"/>
                      </a:schemeClr>
                    </a:solidFill>
                  </p:grpSpPr>
                  <p:sp>
                    <p:nvSpPr>
                      <p:cNvPr id="77" name="Rettangolo 76"/>
                      <p:cNvSpPr/>
                      <p:nvPr/>
                    </p:nvSpPr>
                    <p:spPr>
                      <a:xfrm>
                        <a:off x="323528" y="2780928"/>
                        <a:ext cx="576064" cy="4320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CasellaDiTesto 77"/>
                      <p:cNvSpPr txBox="1"/>
                      <p:nvPr/>
                    </p:nvSpPr>
                    <p:spPr>
                      <a:xfrm>
                        <a:off x="331912" y="2827675"/>
                        <a:ext cx="567680" cy="321126"/>
                      </a:xfrm>
                      <a:prstGeom prst="rect">
                        <a:avLst/>
                      </a:prstGeom>
                      <a:grpFill/>
                      <a:ln w="12700">
                        <a:noFill/>
                      </a:ln>
                    </p:spPr>
                    <p:txBody>
                      <a:bodyPr wrap="square" rtlCol="0">
                        <a:spAutoFit/>
                      </a:bodyPr>
                      <a:lstStyle/>
                      <a:p>
                        <a:r>
                          <a:rPr lang="en-US" sz="1200" dirty="0" smtClean="0"/>
                          <a:t>Image</a:t>
                        </a:r>
                      </a:p>
                      <a:p>
                        <a:r>
                          <a:rPr lang="en-US" sz="1200" dirty="0" smtClean="0"/>
                          <a:t>Source 2</a:t>
                        </a:r>
                      </a:p>
                    </p:txBody>
                  </p:sp>
                </p:grpSp>
                <p:grpSp>
                  <p:nvGrpSpPr>
                    <p:cNvPr id="74" name="Gruppo 73"/>
                    <p:cNvGrpSpPr/>
                    <p:nvPr/>
                  </p:nvGrpSpPr>
                  <p:grpSpPr>
                    <a:xfrm>
                      <a:off x="323528" y="2852936"/>
                      <a:ext cx="584448" cy="432048"/>
                      <a:chOff x="323528" y="2780928"/>
                      <a:chExt cx="584448" cy="432048"/>
                    </a:xfrm>
                  </p:grpSpPr>
                  <p:sp>
                    <p:nvSpPr>
                      <p:cNvPr id="75" name="Rettangolo 74"/>
                      <p:cNvSpPr/>
                      <p:nvPr/>
                    </p:nvSpPr>
                    <p:spPr>
                      <a:xfrm>
                        <a:off x="323528" y="2780928"/>
                        <a:ext cx="576064" cy="432048"/>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CasellaDiTesto 75"/>
                      <p:cNvSpPr txBox="1"/>
                      <p:nvPr/>
                    </p:nvSpPr>
                    <p:spPr>
                      <a:xfrm>
                        <a:off x="331912" y="2827675"/>
                        <a:ext cx="576064" cy="321126"/>
                      </a:xfrm>
                      <a:prstGeom prst="rect">
                        <a:avLst/>
                      </a:prstGeom>
                      <a:noFill/>
                      <a:ln w="12700">
                        <a:noFill/>
                      </a:ln>
                    </p:spPr>
                    <p:txBody>
                      <a:bodyPr wrap="square" rtlCol="0">
                        <a:spAutoFit/>
                      </a:bodyPr>
                      <a:lstStyle/>
                      <a:p>
                        <a:r>
                          <a:rPr lang="en-US" sz="1200" dirty="0" smtClean="0"/>
                          <a:t>Image</a:t>
                        </a:r>
                      </a:p>
                      <a:p>
                        <a:r>
                          <a:rPr lang="en-US" sz="1200" dirty="0" smtClean="0"/>
                          <a:t>Source 3</a:t>
                        </a:r>
                      </a:p>
                    </p:txBody>
                  </p:sp>
                </p:grpSp>
              </p:grpSp>
              <p:grpSp>
                <p:nvGrpSpPr>
                  <p:cNvPr id="32" name="Gruppo 31"/>
                  <p:cNvGrpSpPr/>
                  <p:nvPr/>
                </p:nvGrpSpPr>
                <p:grpSpPr>
                  <a:xfrm>
                    <a:off x="323528" y="3501008"/>
                    <a:ext cx="576064" cy="432048"/>
                    <a:chOff x="323528" y="3501008"/>
                    <a:chExt cx="576064" cy="432048"/>
                  </a:xfrm>
                </p:grpSpPr>
                <p:sp>
                  <p:nvSpPr>
                    <p:cNvPr id="70" name="Rettangolo 69"/>
                    <p:cNvSpPr/>
                    <p:nvPr/>
                  </p:nvSpPr>
                  <p:spPr>
                    <a:xfrm>
                      <a:off x="323528" y="3501008"/>
                      <a:ext cx="576064" cy="432048"/>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CasellaDiTesto 70"/>
                    <p:cNvSpPr txBox="1"/>
                    <p:nvPr/>
                  </p:nvSpPr>
                  <p:spPr>
                    <a:xfrm>
                      <a:off x="323528" y="3573016"/>
                      <a:ext cx="576064" cy="321126"/>
                    </a:xfrm>
                    <a:prstGeom prst="rect">
                      <a:avLst/>
                    </a:prstGeom>
                    <a:noFill/>
                    <a:ln w="12700">
                      <a:noFill/>
                    </a:ln>
                  </p:spPr>
                  <p:txBody>
                    <a:bodyPr wrap="square" rtlCol="0">
                      <a:spAutoFit/>
                    </a:bodyPr>
                    <a:lstStyle/>
                    <a:p>
                      <a:r>
                        <a:rPr lang="en-US" sz="1200" dirty="0" smtClean="0"/>
                        <a:t>Ancillary</a:t>
                      </a:r>
                    </a:p>
                    <a:p>
                      <a:r>
                        <a:rPr lang="en-US" sz="1200" dirty="0" smtClean="0"/>
                        <a:t>Datum 1</a:t>
                      </a:r>
                    </a:p>
                  </p:txBody>
                </p:sp>
              </p:grpSp>
              <p:grpSp>
                <p:nvGrpSpPr>
                  <p:cNvPr id="33" name="Gruppo 32"/>
                  <p:cNvGrpSpPr/>
                  <p:nvPr/>
                </p:nvGrpSpPr>
                <p:grpSpPr>
                  <a:xfrm>
                    <a:off x="331912" y="4293096"/>
                    <a:ext cx="576064" cy="432048"/>
                    <a:chOff x="323528" y="3501008"/>
                    <a:chExt cx="576064" cy="432048"/>
                  </a:xfrm>
                </p:grpSpPr>
                <p:sp>
                  <p:nvSpPr>
                    <p:cNvPr id="68" name="Rettangolo 67"/>
                    <p:cNvSpPr/>
                    <p:nvPr/>
                  </p:nvSpPr>
                  <p:spPr>
                    <a:xfrm>
                      <a:off x="323528" y="3501008"/>
                      <a:ext cx="576064" cy="432048"/>
                    </a:xfrm>
                    <a:prstGeom prst="rect">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CasellaDiTesto 68"/>
                    <p:cNvSpPr txBox="1"/>
                    <p:nvPr/>
                  </p:nvSpPr>
                  <p:spPr>
                    <a:xfrm>
                      <a:off x="323528" y="3573016"/>
                      <a:ext cx="576064" cy="278310"/>
                    </a:xfrm>
                    <a:prstGeom prst="rect">
                      <a:avLst/>
                    </a:prstGeom>
                    <a:noFill/>
                    <a:ln w="12700">
                      <a:noFill/>
                    </a:ln>
                  </p:spPr>
                  <p:txBody>
                    <a:bodyPr wrap="square" rtlCol="0">
                      <a:spAutoFit/>
                    </a:bodyPr>
                    <a:lstStyle/>
                    <a:p>
                      <a:r>
                        <a:rPr lang="en-US" sz="1000" dirty="0" smtClean="0"/>
                        <a:t>Probability</a:t>
                      </a:r>
                      <a:r>
                        <a:rPr lang="en-US" sz="1000" dirty="0"/>
                        <a:t> </a:t>
                      </a:r>
                      <a:r>
                        <a:rPr lang="en-US" sz="1000" dirty="0" smtClean="0"/>
                        <a:t>maps</a:t>
                      </a:r>
                    </a:p>
                  </p:txBody>
                </p:sp>
              </p:grpSp>
              <p:grpSp>
                <p:nvGrpSpPr>
                  <p:cNvPr id="34" name="Gruppo 33"/>
                  <p:cNvGrpSpPr/>
                  <p:nvPr/>
                </p:nvGrpSpPr>
                <p:grpSpPr>
                  <a:xfrm>
                    <a:off x="907200" y="1124744"/>
                    <a:ext cx="6048672" cy="144016"/>
                    <a:chOff x="755576" y="1556792"/>
                    <a:chExt cx="6048672" cy="432048"/>
                  </a:xfrm>
                </p:grpSpPr>
                <p:grpSp>
                  <p:nvGrpSpPr>
                    <p:cNvPr id="40" name="Gruppo 39"/>
                    <p:cNvGrpSpPr/>
                    <p:nvPr/>
                  </p:nvGrpSpPr>
                  <p:grpSpPr>
                    <a:xfrm>
                      <a:off x="755576" y="1556792"/>
                      <a:ext cx="864096" cy="432048"/>
                      <a:chOff x="1043608" y="1556792"/>
                      <a:chExt cx="864096" cy="432048"/>
                    </a:xfrm>
                  </p:grpSpPr>
                  <p:sp>
                    <p:nvSpPr>
                      <p:cNvPr id="65" name="Rettangolo 64"/>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ttangolo 65"/>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ttangolo 66"/>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uppo 40"/>
                    <p:cNvGrpSpPr/>
                    <p:nvPr/>
                  </p:nvGrpSpPr>
                  <p:grpSpPr>
                    <a:xfrm>
                      <a:off x="1619672" y="1556792"/>
                      <a:ext cx="864096" cy="432048"/>
                      <a:chOff x="1043608" y="1556792"/>
                      <a:chExt cx="864096" cy="432048"/>
                    </a:xfrm>
                  </p:grpSpPr>
                  <p:sp>
                    <p:nvSpPr>
                      <p:cNvPr id="62" name="Rettangolo 61"/>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ttangolo 62"/>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ttangolo 63"/>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uppo 41"/>
                    <p:cNvGrpSpPr/>
                    <p:nvPr/>
                  </p:nvGrpSpPr>
                  <p:grpSpPr>
                    <a:xfrm>
                      <a:off x="2483768" y="1556792"/>
                      <a:ext cx="864096" cy="432048"/>
                      <a:chOff x="1043608" y="1556792"/>
                      <a:chExt cx="864096" cy="432048"/>
                    </a:xfrm>
                  </p:grpSpPr>
                  <p:sp>
                    <p:nvSpPr>
                      <p:cNvPr id="59" name="Rettangolo 58"/>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ttangolo 59"/>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ttangolo 60"/>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uppo 42"/>
                    <p:cNvGrpSpPr/>
                    <p:nvPr/>
                  </p:nvGrpSpPr>
                  <p:grpSpPr>
                    <a:xfrm>
                      <a:off x="3347864" y="1556792"/>
                      <a:ext cx="864096" cy="432048"/>
                      <a:chOff x="1043608" y="1556792"/>
                      <a:chExt cx="864096" cy="432048"/>
                    </a:xfrm>
                  </p:grpSpPr>
                  <p:sp>
                    <p:nvSpPr>
                      <p:cNvPr id="56" name="Rettangolo 55"/>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ttangolo 56"/>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ttangolo 57"/>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uppo 43"/>
                    <p:cNvGrpSpPr/>
                    <p:nvPr/>
                  </p:nvGrpSpPr>
                  <p:grpSpPr>
                    <a:xfrm>
                      <a:off x="4211960" y="1556792"/>
                      <a:ext cx="864096" cy="432048"/>
                      <a:chOff x="1043608" y="1556792"/>
                      <a:chExt cx="864096" cy="432048"/>
                    </a:xfrm>
                  </p:grpSpPr>
                  <p:sp>
                    <p:nvSpPr>
                      <p:cNvPr id="53" name="Rettangolo 52"/>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ttangolo 53"/>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ttangolo 54"/>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uppo 44"/>
                    <p:cNvGrpSpPr/>
                    <p:nvPr/>
                  </p:nvGrpSpPr>
                  <p:grpSpPr>
                    <a:xfrm>
                      <a:off x="5076056" y="1556792"/>
                      <a:ext cx="864096" cy="432048"/>
                      <a:chOff x="1043608" y="1556792"/>
                      <a:chExt cx="864096" cy="432048"/>
                    </a:xfrm>
                  </p:grpSpPr>
                  <p:sp>
                    <p:nvSpPr>
                      <p:cNvPr id="50" name="Rettangolo 49"/>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ttangolo 50"/>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ttangolo 51"/>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uppo 45"/>
                    <p:cNvGrpSpPr/>
                    <p:nvPr/>
                  </p:nvGrpSpPr>
                  <p:grpSpPr>
                    <a:xfrm>
                      <a:off x="5940152" y="1556792"/>
                      <a:ext cx="864096" cy="432048"/>
                      <a:chOff x="1043608" y="1556792"/>
                      <a:chExt cx="864096" cy="432048"/>
                    </a:xfrm>
                  </p:grpSpPr>
                  <p:sp>
                    <p:nvSpPr>
                      <p:cNvPr id="47" name="Rettangolo 46"/>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ttangolo 47"/>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ttangolo 48"/>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5" name="Rettangolo 34"/>
                  <p:cNvSpPr/>
                  <p:nvPr/>
                </p:nvSpPr>
                <p:spPr>
                  <a:xfrm>
                    <a:off x="323528" y="1124744"/>
                    <a:ext cx="576064" cy="14401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uppo 35"/>
                  <p:cNvGrpSpPr/>
                  <p:nvPr/>
                </p:nvGrpSpPr>
                <p:grpSpPr>
                  <a:xfrm>
                    <a:off x="323528" y="1268759"/>
                    <a:ext cx="576064" cy="432048"/>
                    <a:chOff x="323528" y="3501008"/>
                    <a:chExt cx="576064" cy="432048"/>
                  </a:xfrm>
                </p:grpSpPr>
                <p:sp>
                  <p:nvSpPr>
                    <p:cNvPr id="38" name="Rettangolo 37"/>
                    <p:cNvSpPr/>
                    <p:nvPr/>
                  </p:nvSpPr>
                  <p:spPr>
                    <a:xfrm>
                      <a:off x="323528" y="3501008"/>
                      <a:ext cx="576064" cy="432048"/>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asellaDiTesto 38"/>
                    <p:cNvSpPr txBox="1"/>
                    <p:nvPr/>
                  </p:nvSpPr>
                  <p:spPr>
                    <a:xfrm>
                      <a:off x="395536" y="3609310"/>
                      <a:ext cx="432048" cy="256901"/>
                    </a:xfrm>
                    <a:prstGeom prst="rect">
                      <a:avLst/>
                    </a:prstGeom>
                    <a:noFill/>
                    <a:ln w="12700">
                      <a:noFill/>
                    </a:ln>
                  </p:spPr>
                  <p:txBody>
                    <a:bodyPr wrap="square" rtlCol="0">
                      <a:spAutoFit/>
                    </a:bodyPr>
                    <a:lstStyle/>
                    <a:p>
                      <a:r>
                        <a:rPr lang="en-US" dirty="0" smtClean="0"/>
                        <a:t>Day</a:t>
                      </a:r>
                    </a:p>
                  </p:txBody>
                </p:sp>
              </p:grpSp>
              <p:sp>
                <p:nvSpPr>
                  <p:cNvPr id="37" name="CasellaDiTesto 36"/>
                  <p:cNvSpPr txBox="1"/>
                  <p:nvPr/>
                </p:nvSpPr>
                <p:spPr>
                  <a:xfrm>
                    <a:off x="938972" y="1097992"/>
                    <a:ext cx="6005472" cy="171267"/>
                  </a:xfrm>
                  <a:prstGeom prst="rect">
                    <a:avLst/>
                  </a:prstGeom>
                  <a:noFill/>
                </p:spPr>
                <p:txBody>
                  <a:bodyPr wrap="square" rtlCol="0">
                    <a:spAutoFit/>
                  </a:bodyPr>
                  <a:lstStyle/>
                  <a:p>
                    <a:r>
                      <a:rPr lang="en-US" sz="1000" dirty="0" smtClean="0"/>
                      <a:t>1           2           3           4           5          6           7           8          9          10         11         12        13         14         15        16        17        18         19       20          …</a:t>
                    </a:r>
                    <a:endParaRPr lang="en-US" sz="1000" dirty="0"/>
                  </a:p>
                </p:txBody>
              </p:sp>
            </p:grpSp>
            <p:cxnSp>
              <p:nvCxnSpPr>
                <p:cNvPr id="21" name="Connettore 2 20"/>
                <p:cNvCxnSpPr>
                  <a:endCxn id="102" idx="0"/>
                </p:cNvCxnSpPr>
                <p:nvPr/>
              </p:nvCxnSpPr>
              <p:spPr>
                <a:xfrm>
                  <a:off x="3715942" y="2276872"/>
                  <a:ext cx="776" cy="20882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a:endCxn id="97" idx="0"/>
                </p:cNvCxnSpPr>
                <p:nvPr/>
              </p:nvCxnSpPr>
              <p:spPr>
                <a:xfrm>
                  <a:off x="4004008" y="3140968"/>
                  <a:ext cx="776" cy="12241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4571760" y="2276872"/>
                  <a:ext cx="776" cy="20882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a:off x="4860032" y="3140968"/>
                  <a:ext cx="776" cy="12241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CasellaDiTesto 18"/>
              <p:cNvSpPr txBox="1"/>
              <p:nvPr/>
            </p:nvSpPr>
            <p:spPr>
              <a:xfrm>
                <a:off x="3876366" y="1385452"/>
                <a:ext cx="935675" cy="363943"/>
              </a:xfrm>
              <a:prstGeom prst="rect">
                <a:avLst/>
              </a:prstGeom>
              <a:noFill/>
            </p:spPr>
            <p:txBody>
              <a:bodyPr wrap="none" rtlCol="0">
                <a:spAutoFit/>
              </a:bodyPr>
              <a:lstStyle/>
              <a:p>
                <a:r>
                  <a:rPr lang="en-US" sz="2800" b="1" dirty="0" smtClean="0"/>
                  <a:t>FLOOD</a:t>
                </a:r>
                <a:endParaRPr lang="en-US" sz="2800" b="1" dirty="0"/>
              </a:p>
            </p:txBody>
          </p:sp>
        </p:grpSp>
        <p:sp>
          <p:nvSpPr>
            <p:cNvPr id="8" name="CasellaDiTesto 7"/>
            <p:cNvSpPr txBox="1"/>
            <p:nvPr/>
          </p:nvSpPr>
          <p:spPr>
            <a:xfrm>
              <a:off x="771559" y="2573663"/>
              <a:ext cx="541179" cy="278310"/>
            </a:xfrm>
            <a:prstGeom prst="rect">
              <a:avLst/>
            </a:prstGeom>
            <a:noFill/>
          </p:spPr>
          <p:txBody>
            <a:bodyPr wrap="none" rtlCol="0">
              <a:spAutoFit/>
            </a:bodyPr>
            <a:lstStyle/>
            <a:p>
              <a:r>
                <a:rPr lang="en-US" sz="2000" dirty="0" smtClean="0"/>
                <a:t>M=3</a:t>
              </a:r>
              <a:endParaRPr lang="en-US" sz="2000" dirty="0"/>
            </a:p>
          </p:txBody>
        </p:sp>
        <p:sp>
          <p:nvSpPr>
            <p:cNvPr id="9" name="CasellaDiTesto 8"/>
            <p:cNvSpPr txBox="1"/>
            <p:nvPr/>
          </p:nvSpPr>
          <p:spPr>
            <a:xfrm>
              <a:off x="805702" y="3647347"/>
              <a:ext cx="496649" cy="278310"/>
            </a:xfrm>
            <a:prstGeom prst="rect">
              <a:avLst/>
            </a:prstGeom>
            <a:noFill/>
          </p:spPr>
          <p:txBody>
            <a:bodyPr wrap="none" rtlCol="0">
              <a:spAutoFit/>
            </a:bodyPr>
            <a:lstStyle/>
            <a:p>
              <a:r>
                <a:rPr lang="en-US" sz="2000" dirty="0" smtClean="0"/>
                <a:t>N=1</a:t>
              </a:r>
              <a:endParaRPr lang="en-US" sz="2000" dirty="0"/>
            </a:p>
          </p:txBody>
        </p:sp>
        <p:sp>
          <p:nvSpPr>
            <p:cNvPr id="10" name="CasellaDiTesto 9"/>
            <p:cNvSpPr txBox="1"/>
            <p:nvPr/>
          </p:nvSpPr>
          <p:spPr>
            <a:xfrm>
              <a:off x="820932" y="4411845"/>
              <a:ext cx="470454" cy="278310"/>
            </a:xfrm>
            <a:prstGeom prst="rect">
              <a:avLst/>
            </a:prstGeom>
            <a:noFill/>
          </p:spPr>
          <p:txBody>
            <a:bodyPr wrap="none" rtlCol="0">
              <a:spAutoFit/>
            </a:bodyPr>
            <a:lstStyle/>
            <a:p>
              <a:r>
                <a:rPr lang="en-US" sz="2000" dirty="0" smtClean="0"/>
                <a:t>P=4</a:t>
              </a:r>
              <a:endParaRPr lang="en-US" sz="2000" dirty="0"/>
            </a:p>
          </p:txBody>
        </p:sp>
        <p:sp>
          <p:nvSpPr>
            <p:cNvPr id="11" name="Parentesi graffa aperta 10"/>
            <p:cNvSpPr/>
            <p:nvPr/>
          </p:nvSpPr>
          <p:spPr>
            <a:xfrm>
              <a:off x="1256939" y="2060845"/>
              <a:ext cx="146710" cy="1296142"/>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Parentesi graffa aperta 11"/>
            <p:cNvSpPr/>
            <p:nvPr/>
          </p:nvSpPr>
          <p:spPr>
            <a:xfrm>
              <a:off x="690444" y="2060845"/>
              <a:ext cx="200386" cy="1922727"/>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CasellaDiTesto 12"/>
            <p:cNvSpPr txBox="1"/>
            <p:nvPr/>
          </p:nvSpPr>
          <p:spPr>
            <a:xfrm>
              <a:off x="-78258" y="2846634"/>
              <a:ext cx="738946" cy="321126"/>
            </a:xfrm>
            <a:prstGeom prst="rect">
              <a:avLst/>
            </a:prstGeom>
            <a:noFill/>
          </p:spPr>
          <p:txBody>
            <a:bodyPr wrap="none" rtlCol="0">
              <a:spAutoFit/>
            </a:bodyPr>
            <a:lstStyle/>
            <a:p>
              <a:r>
                <a:rPr lang="en-US" sz="2400" b="1" dirty="0" smtClean="0"/>
                <a:t>Input</a:t>
              </a:r>
              <a:r>
                <a:rPr lang="en-US" sz="1400" dirty="0" smtClean="0"/>
                <a:t> </a:t>
              </a:r>
            </a:p>
          </p:txBody>
        </p:sp>
        <p:sp>
          <p:nvSpPr>
            <p:cNvPr id="14" name="CasellaDiTesto 13"/>
            <p:cNvSpPr txBox="1"/>
            <p:nvPr/>
          </p:nvSpPr>
          <p:spPr>
            <a:xfrm>
              <a:off x="-121679" y="4411846"/>
              <a:ext cx="957671" cy="321126"/>
            </a:xfrm>
            <a:prstGeom prst="rect">
              <a:avLst/>
            </a:prstGeom>
            <a:noFill/>
          </p:spPr>
          <p:txBody>
            <a:bodyPr wrap="none" rtlCol="0">
              <a:spAutoFit/>
            </a:bodyPr>
            <a:lstStyle/>
            <a:p>
              <a:r>
                <a:rPr lang="en-US" sz="2400" b="1" dirty="0" smtClean="0"/>
                <a:t>Output </a:t>
              </a:r>
            </a:p>
          </p:txBody>
        </p:sp>
        <p:sp>
          <p:nvSpPr>
            <p:cNvPr id="15" name="CasellaDiTesto 14"/>
            <p:cNvSpPr txBox="1"/>
            <p:nvPr/>
          </p:nvSpPr>
          <p:spPr>
            <a:xfrm>
              <a:off x="8459615" y="2122981"/>
              <a:ext cx="555584" cy="256901"/>
            </a:xfrm>
            <a:prstGeom prst="rect">
              <a:avLst/>
            </a:prstGeom>
            <a:noFill/>
          </p:spPr>
          <p:txBody>
            <a:bodyPr wrap="none" rtlCol="0">
              <a:spAutoFit/>
            </a:bodyPr>
            <a:lstStyle/>
            <a:p>
              <a:r>
                <a:rPr lang="en-US" dirty="0" smtClean="0"/>
                <a:t>m</a:t>
              </a:r>
              <a:r>
                <a:rPr lang="en-US" sz="1100" dirty="0" smtClean="0"/>
                <a:t>1</a:t>
              </a:r>
              <a:r>
                <a:rPr lang="en-US" dirty="0" smtClean="0"/>
                <a:t>=4</a:t>
              </a:r>
              <a:endParaRPr lang="en-US" dirty="0"/>
            </a:p>
          </p:txBody>
        </p:sp>
        <p:sp>
          <p:nvSpPr>
            <p:cNvPr id="16" name="CasellaDiTesto 15"/>
            <p:cNvSpPr txBox="1"/>
            <p:nvPr/>
          </p:nvSpPr>
          <p:spPr>
            <a:xfrm>
              <a:off x="8473650" y="2591324"/>
              <a:ext cx="555584" cy="256901"/>
            </a:xfrm>
            <a:prstGeom prst="rect">
              <a:avLst/>
            </a:prstGeom>
            <a:noFill/>
          </p:spPr>
          <p:txBody>
            <a:bodyPr wrap="none" rtlCol="0">
              <a:spAutoFit/>
            </a:bodyPr>
            <a:lstStyle/>
            <a:p>
              <a:r>
                <a:rPr lang="en-US" dirty="0" smtClean="0"/>
                <a:t>m</a:t>
              </a:r>
              <a:r>
                <a:rPr lang="en-US" sz="1200" dirty="0" smtClean="0"/>
                <a:t>2</a:t>
              </a:r>
              <a:r>
                <a:rPr lang="en-US" dirty="0" smtClean="0"/>
                <a:t>=1</a:t>
              </a:r>
              <a:endParaRPr lang="en-US" dirty="0"/>
            </a:p>
          </p:txBody>
        </p:sp>
        <p:sp>
          <p:nvSpPr>
            <p:cNvPr id="17" name="CasellaDiTesto 16"/>
            <p:cNvSpPr txBox="1"/>
            <p:nvPr/>
          </p:nvSpPr>
          <p:spPr>
            <a:xfrm>
              <a:off x="8460432" y="3023374"/>
              <a:ext cx="604045" cy="278310"/>
            </a:xfrm>
            <a:prstGeom prst="rect">
              <a:avLst/>
            </a:prstGeom>
            <a:noFill/>
          </p:spPr>
          <p:txBody>
            <a:bodyPr wrap="none" rtlCol="0">
              <a:spAutoFit/>
            </a:bodyPr>
            <a:lstStyle/>
            <a:p>
              <a:r>
                <a:rPr lang="en-US" sz="2000" dirty="0" smtClean="0"/>
                <a:t>m</a:t>
              </a:r>
              <a:r>
                <a:rPr lang="en-US" sz="1200" dirty="0" smtClean="0"/>
                <a:t>3</a:t>
              </a:r>
              <a:r>
                <a:rPr lang="en-US" sz="2000" dirty="0" smtClean="0"/>
                <a:t>=3</a:t>
              </a:r>
              <a:endParaRPr lang="en-US" sz="2000" dirty="0"/>
            </a:p>
          </p:txBody>
        </p:sp>
      </p:grpSp>
      <p:pic>
        <p:nvPicPr>
          <p:cNvPr id="24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573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0" name="Picture 2" descr="Image result for logo irea cn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2266" y="0"/>
            <a:ext cx="1059734" cy="113511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74143664"/>
      </p:ext>
    </p:extLst>
  </p:cSld>
  <p:clrMapOvr>
    <a:masterClrMapping/>
  </p:clrMapOvr>
  <mc:AlternateContent xmlns:mc="http://schemas.openxmlformats.org/markup-compatibility/2006" xmlns:p14="http://schemas.microsoft.com/office/powerpoint/2010/main">
    <mc:Choice Requires="p14">
      <p:transition spd="slow" p14:dur="2000" advTm="57705"/>
    </mc:Choice>
    <mc:Fallback xmlns="">
      <p:transition spd="slow" advTm="57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5941" y="4440741"/>
            <a:ext cx="4210638" cy="2400635"/>
          </a:xfrm>
          <a:prstGeom prst="rect">
            <a:avLst/>
          </a:prstGeom>
        </p:spPr>
      </p:pic>
      <p:sp>
        <p:nvSpPr>
          <p:cNvPr id="2" name="Titolo 1"/>
          <p:cNvSpPr>
            <a:spLocks noGrp="1"/>
          </p:cNvSpPr>
          <p:nvPr>
            <p:ph type="title"/>
          </p:nvPr>
        </p:nvSpPr>
        <p:spPr>
          <a:xfrm>
            <a:off x="358347" y="284205"/>
            <a:ext cx="7574691" cy="963828"/>
          </a:xfrm>
          <a:ln w="19050">
            <a:noFill/>
          </a:ln>
          <a:scene3d>
            <a:camera prst="orthographicFront"/>
            <a:lightRig rig="threePt" dir="t"/>
          </a:scene3d>
          <a:sp3d>
            <a:bevelT w="165100" prst="coolSlant"/>
          </a:sp3d>
        </p:spPr>
        <p:txBody>
          <a:bodyPr>
            <a:normAutofit/>
          </a:bodyPr>
          <a:lstStyle/>
          <a:p>
            <a:r>
              <a:rPr lang="it-IT" sz="3200" b="1" u="sng" dirty="0" smtClean="0">
                <a:solidFill>
                  <a:schemeClr val="accent1">
                    <a:lumMod val="75000"/>
                  </a:schemeClr>
                </a:solidFill>
                <a:effectLst>
                  <a:outerShdw blurRad="38100" dist="38100" dir="2700000" algn="tl">
                    <a:srgbClr val="000000">
                      <a:alpha val="43137"/>
                    </a:srgbClr>
                  </a:outerShdw>
                </a:effectLst>
                <a:latin typeface="+mn-lt"/>
              </a:rPr>
              <a:t>DAFNE</a:t>
            </a:r>
            <a:r>
              <a:rPr lang="it-IT" sz="3200" b="1" dirty="0" smtClean="0">
                <a:solidFill>
                  <a:schemeClr val="accent1">
                    <a:lumMod val="75000"/>
                  </a:schemeClr>
                </a:solidFill>
                <a:effectLst>
                  <a:outerShdw blurRad="38100" dist="38100" dir="2700000" algn="tl">
                    <a:srgbClr val="000000">
                      <a:alpha val="43137"/>
                    </a:srgbClr>
                  </a:outerShdw>
                </a:effectLst>
                <a:latin typeface="+mn-lt"/>
              </a:rPr>
              <a:t> (DAta Fusion by bayesian Network)</a:t>
            </a:r>
            <a:endParaRPr lang="it-IT" sz="3200" b="1" dirty="0">
              <a:solidFill>
                <a:schemeClr val="accent1">
                  <a:lumMod val="75000"/>
                </a:schemeClr>
              </a:solidFill>
              <a:effectLst>
                <a:outerShdw blurRad="38100" dist="38100" dir="2700000" algn="tl">
                  <a:srgbClr val="000000">
                    <a:alpha val="43137"/>
                  </a:srgbClr>
                </a:outerShdw>
              </a:effectLst>
              <a:latin typeface="+mn-lt"/>
            </a:endParaRPr>
          </a:p>
        </p:txBody>
      </p:sp>
      <p:grpSp>
        <p:nvGrpSpPr>
          <p:cNvPr id="3" name="Gruppo 2"/>
          <p:cNvGrpSpPr/>
          <p:nvPr/>
        </p:nvGrpSpPr>
        <p:grpSpPr>
          <a:xfrm>
            <a:off x="443381" y="1716239"/>
            <a:ext cx="5710272" cy="4650895"/>
            <a:chOff x="1073588" y="1716239"/>
            <a:chExt cx="5710272" cy="4650895"/>
          </a:xfrm>
        </p:grpSpPr>
        <p:sp>
          <p:nvSpPr>
            <p:cNvPr id="405" name="Rettangolo arrotondato 404"/>
            <p:cNvSpPr/>
            <p:nvPr/>
          </p:nvSpPr>
          <p:spPr>
            <a:xfrm>
              <a:off x="4856206" y="5301051"/>
              <a:ext cx="1927654" cy="1066083"/>
            </a:xfrm>
            <a:prstGeom prst="roundRect">
              <a:avLst/>
            </a:prstGeom>
            <a:solidFill>
              <a:srgbClr val="FBD4B4"/>
            </a:solidFill>
            <a:ln w="25400">
              <a:solidFill>
                <a:schemeClr val="accent2"/>
              </a:solidFill>
              <a:round/>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it-IT" sz="2000" dirty="0" smtClean="0">
                  <a:solidFill>
                    <a:schemeClr val="tx1"/>
                  </a:solidFill>
                </a:rPr>
                <a:t>ancillary</a:t>
              </a:r>
              <a:r>
                <a:rPr lang="it-IT" sz="2000" dirty="0" smtClean="0"/>
                <a:t> </a:t>
              </a:r>
              <a:r>
                <a:rPr lang="it-IT" sz="2000" dirty="0" smtClean="0">
                  <a:solidFill>
                    <a:schemeClr val="tx1"/>
                  </a:solidFill>
                </a:rPr>
                <a:t>data</a:t>
              </a:r>
              <a:endParaRPr lang="it-IT" sz="2000" dirty="0">
                <a:solidFill>
                  <a:schemeClr val="tx1"/>
                </a:solidFill>
              </a:endParaRPr>
            </a:p>
            <a:p>
              <a:pPr algn="ctr" defTabSz="914400" eaLnBrk="0" fontAlgn="base" hangingPunct="0">
                <a:spcBef>
                  <a:spcPct val="0"/>
                </a:spcBef>
                <a:spcAft>
                  <a:spcPct val="0"/>
                </a:spcAft>
              </a:pPr>
              <a:r>
                <a:rPr lang="it-IT" sz="2000" dirty="0">
                  <a:solidFill>
                    <a:schemeClr val="tx1"/>
                  </a:solidFill>
                </a:rPr>
                <a:t>modelling</a:t>
              </a:r>
            </a:p>
          </p:txBody>
        </p:sp>
        <p:sp>
          <p:nvSpPr>
            <p:cNvPr id="323" name="Rettangolo arrotondato 183"/>
            <p:cNvSpPr>
              <a:spLocks noChangeArrowheads="1"/>
            </p:cNvSpPr>
            <p:nvPr/>
          </p:nvSpPr>
          <p:spPr bwMode="auto">
            <a:xfrm>
              <a:off x="1482888" y="2760912"/>
              <a:ext cx="1838101" cy="761475"/>
            </a:xfrm>
            <a:prstGeom prst="roundRect">
              <a:avLst>
                <a:gd name="adj" fmla="val 16667"/>
              </a:avLst>
            </a:prstGeom>
            <a:solidFill>
              <a:schemeClr val="bg2">
                <a:lumMod val="90000"/>
              </a:schemeClr>
            </a:solidFill>
            <a:ln w="25400">
              <a:solidFill>
                <a:schemeClr val="bg2">
                  <a:lumMod val="25000"/>
                </a:schemeClr>
              </a:solidFill>
              <a:round/>
              <a:headEnd/>
              <a:tailEnd/>
            </a:ln>
          </p:spPr>
          <p:txBody>
            <a:bodyPr vert="horz" wrap="none" lIns="36000" tIns="36000" rIns="36000" bIns="3600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electromagnetic</a:t>
              </a:r>
              <a:endParaRPr kumimoji="0" lang="it-IT" altLang="it-IT" sz="20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modeling</a:t>
              </a:r>
              <a:endParaRPr kumimoji="0" lang="it-IT" altLang="it-IT" sz="2000" b="0" i="0" u="none" strike="noStrike" cap="none" normalizeH="0" baseline="0" dirty="0" smtClean="0">
                <a:ln>
                  <a:noFill/>
                </a:ln>
                <a:solidFill>
                  <a:schemeClr val="tx1"/>
                </a:solidFill>
                <a:effectLst/>
              </a:endParaRPr>
            </a:p>
          </p:txBody>
        </p:sp>
        <p:sp>
          <p:nvSpPr>
            <p:cNvPr id="326" name="Rettangolo arrotondato 185"/>
            <p:cNvSpPr>
              <a:spLocks noChangeArrowheads="1"/>
            </p:cNvSpPr>
            <p:nvPr/>
          </p:nvSpPr>
          <p:spPr bwMode="auto">
            <a:xfrm>
              <a:off x="1841967" y="3860155"/>
              <a:ext cx="1119943" cy="761475"/>
            </a:xfrm>
            <a:prstGeom prst="roundRect">
              <a:avLst>
                <a:gd name="adj" fmla="val 16667"/>
              </a:avLst>
            </a:prstGeom>
            <a:solidFill>
              <a:srgbClr val="FF9999">
                <a:alpha val="60000"/>
              </a:srgbClr>
            </a:solidFill>
            <a:ln w="25400">
              <a:solidFill>
                <a:srgbClr val="FF0000"/>
              </a:solidFill>
              <a:round/>
              <a:headEnd/>
              <a:tailEnd/>
            </a:ln>
          </p:spPr>
          <p:txBody>
            <a:bodyPr vert="horz" wrap="none" lIns="36000" tIns="36000" rIns="36000" bIns="3600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image</a:t>
              </a:r>
              <a:endParaRPr kumimoji="0" lang="it-IT" altLang="it-IT" sz="20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modeling</a:t>
              </a:r>
              <a:endParaRPr kumimoji="0" lang="it-IT" altLang="it-IT" sz="2000" b="0" i="0" u="none" strike="noStrike" cap="none" normalizeH="0" baseline="0" dirty="0" smtClean="0">
                <a:ln>
                  <a:noFill/>
                </a:ln>
                <a:solidFill>
                  <a:schemeClr val="tx1"/>
                </a:solidFill>
                <a:effectLst/>
              </a:endParaRPr>
            </a:p>
          </p:txBody>
        </p:sp>
        <p:sp>
          <p:nvSpPr>
            <p:cNvPr id="285" name="Rettangolo arrotondato 173"/>
            <p:cNvSpPr>
              <a:spLocks noChangeArrowheads="1"/>
            </p:cNvSpPr>
            <p:nvPr/>
          </p:nvSpPr>
          <p:spPr bwMode="auto">
            <a:xfrm>
              <a:off x="1504624" y="1716239"/>
              <a:ext cx="1794630" cy="726284"/>
            </a:xfrm>
            <a:prstGeom prst="roundRect">
              <a:avLst>
                <a:gd name="adj" fmla="val 16667"/>
              </a:avLst>
            </a:prstGeom>
            <a:solidFill>
              <a:schemeClr val="accent6">
                <a:lumMod val="40000"/>
                <a:lumOff val="60000"/>
              </a:schemeClr>
            </a:solidFill>
            <a:ln w="25400">
              <a:solidFill>
                <a:srgbClr val="00B050"/>
              </a:solidFill>
              <a:round/>
              <a:headEnd/>
              <a:tailEnd/>
            </a:ln>
          </p:spPr>
          <p:txBody>
            <a:bodyPr vert="horz" wrap="square" lIns="20250" tIns="20250" rIns="20250" bIns="20250" numCol="1" anchor="ctr" anchorCtr="0" compatLnSpc="1">
              <a:prstTxWarp prst="textNoShape">
                <a:avLst/>
              </a:prstTxWarp>
              <a:spAutoFit/>
            </a:bodyPr>
            <a:lstStyle/>
            <a:p>
              <a:pPr algn="ctr" defTabSz="514387" eaLnBrk="0" fontAlgn="base" hangingPunct="0">
                <a:spcBef>
                  <a:spcPct val="0"/>
                </a:spcBef>
                <a:spcAft>
                  <a:spcPct val="0"/>
                </a:spcAft>
              </a:pPr>
              <a:r>
                <a:rPr lang="it-IT" altLang="it-IT" sz="2000" dirty="0">
                  <a:solidFill>
                    <a:srgbClr val="000000"/>
                  </a:solidFill>
                  <a:ea typeface="Calibri" panose="020F0502020204030204" pitchFamily="34" charset="0"/>
                  <a:cs typeface="Times New Roman" panose="02020603050405020304" pitchFamily="18" charset="0"/>
                </a:rPr>
                <a:t>image</a:t>
              </a:r>
              <a:endParaRPr lang="it-IT" altLang="it-IT" sz="2000" dirty="0"/>
            </a:p>
            <a:p>
              <a:pPr algn="ctr" defTabSz="514387" eaLnBrk="0" fontAlgn="base" hangingPunct="0">
                <a:spcBef>
                  <a:spcPct val="0"/>
                </a:spcBef>
                <a:spcAft>
                  <a:spcPct val="0"/>
                </a:spcAft>
              </a:pPr>
              <a:r>
                <a:rPr lang="it-IT" altLang="it-IT" sz="2000" dirty="0">
                  <a:solidFill>
                    <a:srgbClr val="000000"/>
                  </a:solidFill>
                  <a:ea typeface="Calibri" panose="020F0502020204030204" pitchFamily="34" charset="0"/>
                  <a:cs typeface="Times New Roman" panose="02020603050405020304" pitchFamily="18" charset="0"/>
                </a:rPr>
                <a:t>segmentation</a:t>
              </a:r>
              <a:endParaRPr lang="it-IT" altLang="it-IT" sz="2000" dirty="0"/>
            </a:p>
          </p:txBody>
        </p:sp>
        <p:sp>
          <p:nvSpPr>
            <p:cNvPr id="425" name="Rettangolo arrotondato 424"/>
            <p:cNvSpPr>
              <a:spLocks noChangeArrowheads="1"/>
            </p:cNvSpPr>
            <p:nvPr/>
          </p:nvSpPr>
          <p:spPr bwMode="auto">
            <a:xfrm>
              <a:off x="1073588" y="5301050"/>
              <a:ext cx="2656702" cy="1066084"/>
            </a:xfrm>
            <a:prstGeom prst="roundRect">
              <a:avLst>
                <a:gd name="adj" fmla="val 11639"/>
              </a:avLst>
            </a:prstGeom>
            <a:solidFill>
              <a:schemeClr val="accent1">
                <a:lumMod val="60000"/>
                <a:lumOff val="40000"/>
              </a:schemeClr>
            </a:solidFill>
            <a:ln w="25400">
              <a:solidFill>
                <a:srgbClr val="0070C0"/>
              </a:solidFill>
              <a:round/>
              <a:headEnd/>
              <a:tailEnd/>
            </a:ln>
          </p:spPr>
          <p:txBody>
            <a:bodyPr vert="horz" wrap="square" lIns="91440" tIns="45720" rIns="91440" bIns="45720" numCol="1" anchor="ctr" anchorCtr="0" compatLnSpc="1">
              <a:prstTxWarp prst="textNoShape">
                <a:avLst/>
              </a:prstTxWarp>
            </a:bodyPr>
            <a:lstStyle/>
            <a:p>
              <a:pPr lvl="0" algn="ctr" defTabSz="914400" eaLnBrk="0" fontAlgn="base" hangingPunct="0">
                <a:spcBef>
                  <a:spcPct val="0"/>
                </a:spcBef>
                <a:spcAft>
                  <a:spcPct val="0"/>
                </a:spcAft>
              </a:pPr>
              <a:r>
                <a:rPr lang="it-IT" altLang="it-IT" sz="2000" dirty="0"/>
                <a:t>probabilistic</a:t>
              </a:r>
            </a:p>
            <a:p>
              <a:pPr lvl="0" algn="ctr" defTabSz="914400" eaLnBrk="0" fontAlgn="base" hangingPunct="0">
                <a:spcBef>
                  <a:spcPct val="0"/>
                </a:spcBef>
                <a:spcAft>
                  <a:spcPct val="0"/>
                </a:spcAft>
              </a:pPr>
              <a:r>
                <a:rPr lang="it-IT" altLang="it-IT" sz="2000" dirty="0"/>
                <a:t>flood map</a:t>
              </a:r>
            </a:p>
            <a:p>
              <a:pPr lvl="0" algn="ctr" defTabSz="914400" eaLnBrk="0" fontAlgn="base" hangingPunct="0">
                <a:spcBef>
                  <a:spcPct val="0"/>
                </a:spcBef>
                <a:spcAft>
                  <a:spcPct val="0"/>
                </a:spcAft>
              </a:pPr>
              <a:r>
                <a:rPr lang="it-IT" altLang="it-IT" sz="2000" dirty="0" smtClean="0"/>
                <a:t>computation</a:t>
              </a:r>
              <a:endParaRPr lang="it-IT" altLang="it-IT" sz="2000" dirty="0"/>
            </a:p>
          </p:txBody>
        </p:sp>
        <p:cxnSp>
          <p:nvCxnSpPr>
            <p:cNvPr id="2059" name="Connettore 2 2058"/>
            <p:cNvCxnSpPr>
              <a:stCxn id="285" idx="2"/>
              <a:endCxn id="323" idx="0"/>
            </p:cNvCxnSpPr>
            <p:nvPr/>
          </p:nvCxnSpPr>
          <p:spPr>
            <a:xfrm>
              <a:off x="2401939" y="2442523"/>
              <a:ext cx="0" cy="3183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61" name="Connettore 2 2060"/>
            <p:cNvCxnSpPr>
              <a:stCxn id="323" idx="2"/>
              <a:endCxn id="326" idx="0"/>
            </p:cNvCxnSpPr>
            <p:nvPr/>
          </p:nvCxnSpPr>
          <p:spPr>
            <a:xfrm>
              <a:off x="2401939" y="3522387"/>
              <a:ext cx="0" cy="3377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0" name="Connettore 2 429"/>
            <p:cNvCxnSpPr>
              <a:endCxn id="425" idx="0"/>
            </p:cNvCxnSpPr>
            <p:nvPr/>
          </p:nvCxnSpPr>
          <p:spPr>
            <a:xfrm>
              <a:off x="2398428" y="4621630"/>
              <a:ext cx="3511" cy="6794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64" name="Connettore 2 2063"/>
            <p:cNvCxnSpPr>
              <a:stCxn id="405" idx="1"/>
              <a:endCxn id="425" idx="3"/>
            </p:cNvCxnSpPr>
            <p:nvPr/>
          </p:nvCxnSpPr>
          <p:spPr>
            <a:xfrm flipH="1" flipV="1">
              <a:off x="3730290" y="5834092"/>
              <a:ext cx="1125916"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34" name="CasellaDiTesto 433"/>
          <p:cNvSpPr txBox="1"/>
          <p:nvPr/>
        </p:nvSpPr>
        <p:spPr>
          <a:xfrm>
            <a:off x="6124709" y="1131464"/>
            <a:ext cx="5756897" cy="584775"/>
          </a:xfrm>
          <a:prstGeom prst="rect">
            <a:avLst/>
          </a:prstGeom>
          <a:gradFill flip="none" rotWithShape="1">
            <a:gsLst>
              <a:gs pos="44583">
                <a:schemeClr val="accent1">
                  <a:lumMod val="20000"/>
                  <a:lumOff val="80000"/>
                </a:schemeClr>
              </a:gs>
              <a:gs pos="46000">
                <a:schemeClr val="accent1">
                  <a:lumMod val="20000"/>
                  <a:lumOff val="80000"/>
                </a:schemeClr>
              </a:gs>
              <a:gs pos="95000">
                <a:schemeClr val="accent1">
                  <a:lumMod val="60000"/>
                  <a:lumOff val="40000"/>
                </a:schemeClr>
              </a:gs>
              <a:gs pos="100000">
                <a:schemeClr val="accent1">
                  <a:tint val="23500"/>
                  <a:satMod val="160000"/>
                </a:schemeClr>
              </a:gs>
            </a:gsLst>
            <a:path path="rect">
              <a:fillToRect l="50000" t="50000" r="50000" b="50000"/>
            </a:path>
            <a:tileRect/>
          </a:gradFill>
          <a:ln w="19050">
            <a:solidFill>
              <a:schemeClr val="accent1"/>
            </a:solidFill>
          </a:ln>
          <a:effectLst>
            <a:innerShdw blurRad="63500" dist="50800" dir="13500000">
              <a:schemeClr val="accent5">
                <a:lumMod val="60000"/>
                <a:lumOff val="40000"/>
                <a:alpha val="50000"/>
              </a:schemeClr>
            </a:innerShdw>
          </a:effectLst>
          <a:scene3d>
            <a:camera prst="orthographicFront"/>
            <a:lightRig rig="threePt" dir="t"/>
          </a:scene3d>
          <a:sp3d>
            <a:bevelT w="165100" prst="coolSlant"/>
          </a:sp3d>
        </p:spPr>
        <p:txBody>
          <a:bodyPr wrap="none" rtlCol="0">
            <a:spAutoFit/>
          </a:bodyPr>
          <a:lstStyle/>
          <a:p>
            <a:pPr algn="ctr"/>
            <a:r>
              <a:rPr lang="en-US" sz="3200" dirty="0" smtClean="0">
                <a:solidFill>
                  <a:srgbClr val="FF0000"/>
                </a:solidFill>
              </a:rPr>
              <a:t>DAFNE is </a:t>
            </a:r>
            <a:r>
              <a:rPr lang="en-US" sz="3200" dirty="0">
                <a:solidFill>
                  <a:srgbClr val="FF0000"/>
                </a:solidFill>
              </a:rPr>
              <a:t>composed of 5 modules</a:t>
            </a:r>
            <a:endParaRPr lang="en-US" sz="2400" dirty="0">
              <a:solidFill>
                <a:schemeClr val="accent1">
                  <a:lumMod val="75000"/>
                </a:schemeClr>
              </a:solidFill>
            </a:endParaRPr>
          </a:p>
        </p:txBody>
      </p:sp>
      <p:sp>
        <p:nvSpPr>
          <p:cNvPr id="435" name="CasellaDiTesto 434"/>
          <p:cNvSpPr txBox="1"/>
          <p:nvPr/>
        </p:nvSpPr>
        <p:spPr>
          <a:xfrm>
            <a:off x="3100083" y="1824640"/>
            <a:ext cx="8844304" cy="2616101"/>
          </a:xfrm>
          <a:prstGeom prst="rect">
            <a:avLst/>
          </a:prstGeom>
          <a:gradFill flip="none" rotWithShape="1">
            <a:gsLst>
              <a:gs pos="0">
                <a:schemeClr val="accent1">
                  <a:tint val="66000"/>
                  <a:satMod val="160000"/>
                </a:schemeClr>
              </a:gs>
              <a:gs pos="9000">
                <a:schemeClr val="accent1">
                  <a:tint val="44500"/>
                  <a:satMod val="160000"/>
                </a:schemeClr>
              </a:gs>
              <a:gs pos="26000">
                <a:schemeClr val="accent1">
                  <a:tint val="23500"/>
                  <a:satMod val="160000"/>
                </a:schemeClr>
              </a:gs>
            </a:gsLst>
            <a:lin ang="2700000" scaled="1"/>
            <a:tileRect/>
          </a:gradFill>
          <a:ln w="19050">
            <a:solidFill>
              <a:schemeClr val="accent1"/>
            </a:solidFill>
          </a:ln>
          <a:effectLst>
            <a:innerShdw blurRad="63500" dist="50800" dir="13500000">
              <a:schemeClr val="accent5">
                <a:lumMod val="60000"/>
                <a:lumOff val="40000"/>
                <a:alpha val="50000"/>
              </a:schemeClr>
            </a:innerShdw>
          </a:effectLst>
        </p:spPr>
        <p:txBody>
          <a:bodyPr wrap="square" rtlCol="0">
            <a:spAutoFit/>
          </a:bodyPr>
          <a:lstStyle/>
          <a:p>
            <a:pPr algn="just">
              <a:spcAft>
                <a:spcPts val="1200"/>
              </a:spcAft>
            </a:pPr>
            <a:r>
              <a:rPr lang="en-US" sz="2400" dirty="0" smtClean="0">
                <a:solidFill>
                  <a:schemeClr val="accent1">
                    <a:lumMod val="75000"/>
                  </a:schemeClr>
                </a:solidFill>
              </a:rPr>
              <a:t>Each module computes different </a:t>
            </a:r>
            <a:r>
              <a:rPr lang="en-US" sz="2400" dirty="0">
                <a:solidFill>
                  <a:schemeClr val="accent1">
                    <a:lumMod val="75000"/>
                  </a:schemeClr>
                </a:solidFill>
              </a:rPr>
              <a:t>parts of the Bayesian equation giving the posterior </a:t>
            </a:r>
            <a:r>
              <a:rPr lang="en-US" sz="2400" dirty="0" smtClean="0">
                <a:solidFill>
                  <a:schemeClr val="accent1">
                    <a:lumMod val="75000"/>
                  </a:schemeClr>
                </a:solidFill>
              </a:rPr>
              <a:t>probability of </a:t>
            </a:r>
            <a:r>
              <a:rPr lang="en-US" sz="2400" dirty="0">
                <a:solidFill>
                  <a:schemeClr val="accent1">
                    <a:lumMod val="75000"/>
                  </a:schemeClr>
                </a:solidFill>
              </a:rPr>
              <a:t>each output pixel being </a:t>
            </a:r>
            <a:r>
              <a:rPr lang="en-US" sz="2400" dirty="0" smtClean="0">
                <a:solidFill>
                  <a:schemeClr val="accent1">
                    <a:lumMod val="75000"/>
                  </a:schemeClr>
                </a:solidFill>
              </a:rPr>
              <a:t>inundated. </a:t>
            </a:r>
          </a:p>
          <a:p>
            <a:pPr algn="just">
              <a:spcAft>
                <a:spcPts val="1200"/>
              </a:spcAft>
            </a:pPr>
            <a:r>
              <a:rPr lang="en-US" sz="2400" dirty="0" smtClean="0">
                <a:solidFill>
                  <a:schemeClr val="accent1">
                    <a:lumMod val="75000"/>
                  </a:schemeClr>
                </a:solidFill>
              </a:rPr>
              <a:t>Each module can be substituted with </a:t>
            </a:r>
            <a:r>
              <a:rPr lang="en-US" sz="2400" dirty="0">
                <a:solidFill>
                  <a:schemeClr val="accent1">
                    <a:lumMod val="75000"/>
                  </a:schemeClr>
                </a:solidFill>
              </a:rPr>
              <a:t>another one in the user's availability, producing </a:t>
            </a:r>
            <a:r>
              <a:rPr lang="en-US" sz="2400" dirty="0" smtClean="0">
                <a:solidFill>
                  <a:schemeClr val="accent1">
                    <a:lumMod val="75000"/>
                  </a:schemeClr>
                </a:solidFill>
              </a:rPr>
              <a:t>the same </a:t>
            </a:r>
            <a:r>
              <a:rPr lang="en-US" sz="2400" dirty="0">
                <a:solidFill>
                  <a:schemeClr val="accent1">
                    <a:lumMod val="75000"/>
                  </a:schemeClr>
                </a:solidFill>
              </a:rPr>
              <a:t>outputs but in a different way. </a:t>
            </a:r>
            <a:endParaRPr lang="en-US" sz="2400" dirty="0" smtClean="0">
              <a:solidFill>
                <a:schemeClr val="accent1">
                  <a:lumMod val="75000"/>
                </a:schemeClr>
              </a:solidFill>
            </a:endParaRPr>
          </a:p>
          <a:p>
            <a:pPr algn="just">
              <a:spcAft>
                <a:spcPts val="1200"/>
              </a:spcAft>
            </a:pPr>
            <a:r>
              <a:rPr lang="en-US" sz="2400" dirty="0" smtClean="0">
                <a:solidFill>
                  <a:schemeClr val="accent1">
                    <a:lumMod val="75000"/>
                  </a:schemeClr>
                </a:solidFill>
              </a:rPr>
              <a:t>If new data become </a:t>
            </a:r>
            <a:r>
              <a:rPr lang="en-US" sz="2400" dirty="0">
                <a:solidFill>
                  <a:schemeClr val="accent1">
                    <a:lumMod val="75000"/>
                  </a:schemeClr>
                </a:solidFill>
              </a:rPr>
              <a:t>available, </a:t>
            </a:r>
            <a:r>
              <a:rPr lang="en-US" sz="2400" dirty="0" smtClean="0">
                <a:solidFill>
                  <a:schemeClr val="accent1">
                    <a:lumMod val="75000"/>
                  </a:schemeClr>
                </a:solidFill>
              </a:rPr>
              <a:t>DAFNE modularity  </a:t>
            </a:r>
            <a:r>
              <a:rPr lang="en-US" sz="2400" dirty="0">
                <a:solidFill>
                  <a:schemeClr val="accent1">
                    <a:lumMod val="75000"/>
                  </a:schemeClr>
                </a:solidFill>
              </a:rPr>
              <a:t>allows to re-use the unmodified </a:t>
            </a:r>
            <a:r>
              <a:rPr lang="en-US" sz="2400" dirty="0" smtClean="0">
                <a:solidFill>
                  <a:schemeClr val="accent1">
                    <a:lumMod val="75000"/>
                  </a:schemeClr>
                </a:solidFill>
              </a:rPr>
              <a:t>parts and </a:t>
            </a:r>
            <a:r>
              <a:rPr lang="en-US" sz="2400" dirty="0">
                <a:solidFill>
                  <a:schemeClr val="accent1">
                    <a:lumMod val="75000"/>
                  </a:schemeClr>
                </a:solidFill>
              </a:rPr>
              <a:t>to compute only the new probability terms. </a:t>
            </a:r>
          </a:p>
        </p:txBody>
      </p:sp>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8573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descr="Image result for logo irea cn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32266" y="0"/>
            <a:ext cx="1059734" cy="113511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61866986"/>
      </p:ext>
    </p:extLst>
  </p:cSld>
  <p:clrMapOvr>
    <a:masterClrMapping/>
  </p:clrMapOvr>
  <mc:AlternateContent xmlns:mc="http://schemas.openxmlformats.org/markup-compatibility/2006" xmlns:p14="http://schemas.microsoft.com/office/powerpoint/2010/main">
    <mc:Choice Requires="p14">
      <p:transition spd="slow" p14:dur="2000" advTm="31760"/>
    </mc:Choice>
    <mc:Fallback xmlns="">
      <p:transition spd="slow" advTm="31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434"/>
                                        </p:tgtEl>
                                      </p:cBhvr>
                                    </p:animEffect>
                                    <p:animScale>
                                      <p:cBhvr>
                                        <p:cTn id="11" dur="250" autoRev="1" fill="hold"/>
                                        <p:tgtEl>
                                          <p:spTgt spid="434"/>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8" presetClass="emph" presetSubtype="0" fill="hold" nodeType="clickEffect">
                                  <p:stCondLst>
                                    <p:cond delay="0"/>
                                  </p:stCondLst>
                                  <p:iterate type="lt">
                                    <p:tmPct val="4000"/>
                                  </p:iterate>
                                  <p:childTnLst>
                                    <p:set>
                                      <p:cBhvr override="childStyle">
                                        <p:cTn id="15" dur="500" fill="hold"/>
                                        <p:tgtEl>
                                          <p:spTgt spid="435">
                                            <p:txEl>
                                              <p:pRg st="0" end="0"/>
                                            </p:txEl>
                                          </p:spTgt>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8" presetClass="emph" presetSubtype="0" fill="hold" nodeType="clickEffect">
                                  <p:stCondLst>
                                    <p:cond delay="0"/>
                                  </p:stCondLst>
                                  <p:iterate type="lt">
                                    <p:tmPct val="4000"/>
                                  </p:iterate>
                                  <p:childTnLst>
                                    <p:set>
                                      <p:cBhvr override="childStyle">
                                        <p:cTn id="19" dur="500" fill="hold"/>
                                        <p:tgtEl>
                                          <p:spTgt spid="435">
                                            <p:txEl>
                                              <p:pRg st="1" end="1"/>
                                            </p:txEl>
                                          </p:spTgt>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8" presetClass="emph" presetSubtype="0" fill="hold" nodeType="clickEffect">
                                  <p:stCondLst>
                                    <p:cond delay="0"/>
                                  </p:stCondLst>
                                  <p:iterate type="lt">
                                    <p:tmPct val="4000"/>
                                  </p:iterate>
                                  <p:childTnLst>
                                    <p:set>
                                      <p:cBhvr override="childStyle">
                                        <p:cTn id="23" dur="500" fill="hold"/>
                                        <p:tgtEl>
                                          <p:spTgt spid="435">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4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8347" y="284205"/>
            <a:ext cx="7574691" cy="963828"/>
          </a:xfrm>
          <a:ln w="19050">
            <a:noFill/>
          </a:ln>
          <a:scene3d>
            <a:camera prst="orthographicFront"/>
            <a:lightRig rig="threePt" dir="t"/>
          </a:scene3d>
          <a:sp3d>
            <a:bevelT w="165100" prst="coolSlant"/>
          </a:sp3d>
        </p:spPr>
        <p:txBody>
          <a:bodyPr>
            <a:normAutofit/>
          </a:bodyPr>
          <a:lstStyle/>
          <a:p>
            <a:r>
              <a:rPr lang="it-IT" sz="3200" b="1" u="sng" dirty="0" smtClean="0">
                <a:solidFill>
                  <a:schemeClr val="accent1">
                    <a:lumMod val="75000"/>
                  </a:schemeClr>
                </a:solidFill>
                <a:effectLst>
                  <a:outerShdw blurRad="38100" dist="38100" dir="2700000" algn="tl">
                    <a:srgbClr val="000000">
                      <a:alpha val="43137"/>
                    </a:srgbClr>
                  </a:outerShdw>
                </a:effectLst>
                <a:latin typeface="+mn-lt"/>
              </a:rPr>
              <a:t>DAFNE</a:t>
            </a:r>
            <a:r>
              <a:rPr lang="it-IT" sz="3200" b="1" dirty="0" smtClean="0">
                <a:solidFill>
                  <a:schemeClr val="accent1">
                    <a:lumMod val="75000"/>
                  </a:schemeClr>
                </a:solidFill>
                <a:effectLst>
                  <a:outerShdw blurRad="38100" dist="38100" dir="2700000" algn="tl">
                    <a:srgbClr val="000000">
                      <a:alpha val="43137"/>
                    </a:srgbClr>
                  </a:outerShdw>
                </a:effectLst>
                <a:latin typeface="+mn-lt"/>
              </a:rPr>
              <a:t> (DAta Fusion by bayesian Network)</a:t>
            </a:r>
            <a:endParaRPr lang="it-IT" sz="3200" b="1" dirty="0">
              <a:solidFill>
                <a:schemeClr val="accent1">
                  <a:lumMod val="75000"/>
                </a:schemeClr>
              </a:solidFill>
              <a:effectLst>
                <a:outerShdw blurRad="38100" dist="38100" dir="2700000" algn="tl">
                  <a:srgbClr val="000000">
                    <a:alpha val="43137"/>
                  </a:srgbClr>
                </a:outerShdw>
              </a:effectLst>
              <a:latin typeface="+mn-lt"/>
            </a:endParaRPr>
          </a:p>
        </p:txBody>
      </p:sp>
      <p:grpSp>
        <p:nvGrpSpPr>
          <p:cNvPr id="3" name="Gruppo 2"/>
          <p:cNvGrpSpPr/>
          <p:nvPr/>
        </p:nvGrpSpPr>
        <p:grpSpPr>
          <a:xfrm>
            <a:off x="834656" y="3459171"/>
            <a:ext cx="1838101" cy="2905391"/>
            <a:chOff x="1482888" y="1716239"/>
            <a:chExt cx="1838101" cy="2905391"/>
          </a:xfrm>
        </p:grpSpPr>
        <p:sp>
          <p:nvSpPr>
            <p:cNvPr id="323" name="Rettangolo arrotondato 183"/>
            <p:cNvSpPr>
              <a:spLocks noChangeArrowheads="1"/>
            </p:cNvSpPr>
            <p:nvPr/>
          </p:nvSpPr>
          <p:spPr bwMode="auto">
            <a:xfrm>
              <a:off x="1482888" y="2760912"/>
              <a:ext cx="1838101" cy="761475"/>
            </a:xfrm>
            <a:prstGeom prst="roundRect">
              <a:avLst>
                <a:gd name="adj" fmla="val 16667"/>
              </a:avLst>
            </a:prstGeom>
            <a:solidFill>
              <a:schemeClr val="bg2">
                <a:lumMod val="90000"/>
              </a:schemeClr>
            </a:solidFill>
            <a:ln w="25400">
              <a:solidFill>
                <a:schemeClr val="bg2">
                  <a:lumMod val="25000"/>
                </a:schemeClr>
              </a:solidFill>
              <a:round/>
              <a:headEnd/>
              <a:tailEnd/>
            </a:ln>
          </p:spPr>
          <p:txBody>
            <a:bodyPr vert="horz" wrap="none" lIns="36000" tIns="36000" rIns="36000" bIns="3600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electromagnetic</a:t>
              </a:r>
              <a:endParaRPr kumimoji="0" lang="it-IT" altLang="it-IT" sz="20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modeling</a:t>
              </a:r>
              <a:endParaRPr kumimoji="0" lang="it-IT" altLang="it-IT" sz="2000" b="0" i="0" u="none" strike="noStrike" cap="none" normalizeH="0" baseline="0" dirty="0" smtClean="0">
                <a:ln>
                  <a:noFill/>
                </a:ln>
                <a:solidFill>
                  <a:schemeClr val="tx1"/>
                </a:solidFill>
                <a:effectLst/>
              </a:endParaRPr>
            </a:p>
          </p:txBody>
        </p:sp>
        <p:sp>
          <p:nvSpPr>
            <p:cNvPr id="326" name="Rettangolo arrotondato 185"/>
            <p:cNvSpPr>
              <a:spLocks noChangeArrowheads="1"/>
            </p:cNvSpPr>
            <p:nvPr/>
          </p:nvSpPr>
          <p:spPr bwMode="auto">
            <a:xfrm>
              <a:off x="1841967" y="3860155"/>
              <a:ext cx="1119943" cy="761475"/>
            </a:xfrm>
            <a:prstGeom prst="roundRect">
              <a:avLst>
                <a:gd name="adj" fmla="val 16667"/>
              </a:avLst>
            </a:prstGeom>
            <a:solidFill>
              <a:srgbClr val="FF9999">
                <a:alpha val="60000"/>
              </a:srgbClr>
            </a:solidFill>
            <a:ln w="25400">
              <a:solidFill>
                <a:srgbClr val="FF0000"/>
              </a:solidFill>
              <a:round/>
              <a:headEnd/>
              <a:tailEnd/>
            </a:ln>
          </p:spPr>
          <p:txBody>
            <a:bodyPr vert="horz" wrap="none" lIns="36000" tIns="36000" rIns="36000" bIns="3600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image</a:t>
              </a:r>
              <a:endParaRPr kumimoji="0" lang="it-IT" altLang="it-IT" sz="20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smtClean="0">
                  <a:ln>
                    <a:noFill/>
                  </a:ln>
                  <a:solidFill>
                    <a:srgbClr val="000000"/>
                  </a:solidFill>
                  <a:effectLst/>
                  <a:ea typeface="Calibri" panose="020F0502020204030204" pitchFamily="34" charset="0"/>
                  <a:cs typeface="Times New Roman" panose="02020603050405020304" pitchFamily="18" charset="0"/>
                </a:rPr>
                <a:t>modeling</a:t>
              </a:r>
              <a:endParaRPr kumimoji="0" lang="it-IT" altLang="it-IT" sz="2000" b="0" i="0" u="none" strike="noStrike" cap="none" normalizeH="0" baseline="0" dirty="0" smtClean="0">
                <a:ln>
                  <a:noFill/>
                </a:ln>
                <a:solidFill>
                  <a:schemeClr val="tx1"/>
                </a:solidFill>
                <a:effectLst/>
              </a:endParaRPr>
            </a:p>
          </p:txBody>
        </p:sp>
        <p:sp>
          <p:nvSpPr>
            <p:cNvPr id="285" name="Rettangolo arrotondato 173"/>
            <p:cNvSpPr>
              <a:spLocks noChangeArrowheads="1"/>
            </p:cNvSpPr>
            <p:nvPr/>
          </p:nvSpPr>
          <p:spPr bwMode="auto">
            <a:xfrm>
              <a:off x="1504624" y="1716239"/>
              <a:ext cx="1794630" cy="726284"/>
            </a:xfrm>
            <a:prstGeom prst="roundRect">
              <a:avLst>
                <a:gd name="adj" fmla="val 16667"/>
              </a:avLst>
            </a:prstGeom>
            <a:solidFill>
              <a:schemeClr val="accent6">
                <a:lumMod val="40000"/>
                <a:lumOff val="60000"/>
              </a:schemeClr>
            </a:solidFill>
            <a:ln w="25400">
              <a:solidFill>
                <a:srgbClr val="00B050"/>
              </a:solidFill>
              <a:round/>
              <a:headEnd/>
              <a:tailEnd/>
            </a:ln>
          </p:spPr>
          <p:txBody>
            <a:bodyPr vert="horz" wrap="square" lIns="20250" tIns="20250" rIns="20250" bIns="20250" numCol="1" anchor="ctr" anchorCtr="0" compatLnSpc="1">
              <a:prstTxWarp prst="textNoShape">
                <a:avLst/>
              </a:prstTxWarp>
              <a:spAutoFit/>
            </a:bodyPr>
            <a:lstStyle/>
            <a:p>
              <a:pPr algn="ctr" defTabSz="514387" eaLnBrk="0" fontAlgn="base" hangingPunct="0">
                <a:spcBef>
                  <a:spcPct val="0"/>
                </a:spcBef>
                <a:spcAft>
                  <a:spcPct val="0"/>
                </a:spcAft>
              </a:pPr>
              <a:r>
                <a:rPr lang="it-IT" altLang="it-IT" sz="2000" dirty="0">
                  <a:solidFill>
                    <a:srgbClr val="000000"/>
                  </a:solidFill>
                  <a:ea typeface="Calibri" panose="020F0502020204030204" pitchFamily="34" charset="0"/>
                  <a:cs typeface="Times New Roman" panose="02020603050405020304" pitchFamily="18" charset="0"/>
                </a:rPr>
                <a:t>image</a:t>
              </a:r>
              <a:endParaRPr lang="it-IT" altLang="it-IT" sz="2000" dirty="0"/>
            </a:p>
            <a:p>
              <a:pPr algn="ctr" defTabSz="514387" eaLnBrk="0" fontAlgn="base" hangingPunct="0">
                <a:spcBef>
                  <a:spcPct val="0"/>
                </a:spcBef>
                <a:spcAft>
                  <a:spcPct val="0"/>
                </a:spcAft>
              </a:pPr>
              <a:r>
                <a:rPr lang="it-IT" altLang="it-IT" sz="2000" dirty="0">
                  <a:solidFill>
                    <a:srgbClr val="000000"/>
                  </a:solidFill>
                  <a:ea typeface="Calibri" panose="020F0502020204030204" pitchFamily="34" charset="0"/>
                  <a:cs typeface="Times New Roman" panose="02020603050405020304" pitchFamily="18" charset="0"/>
                </a:rPr>
                <a:t>segmentation</a:t>
              </a:r>
              <a:endParaRPr lang="it-IT" altLang="it-IT" sz="2000" dirty="0"/>
            </a:p>
          </p:txBody>
        </p:sp>
        <p:cxnSp>
          <p:nvCxnSpPr>
            <p:cNvPr id="2059" name="Connettore 2 2058"/>
            <p:cNvCxnSpPr>
              <a:stCxn id="285" idx="2"/>
              <a:endCxn id="323" idx="0"/>
            </p:cNvCxnSpPr>
            <p:nvPr/>
          </p:nvCxnSpPr>
          <p:spPr>
            <a:xfrm>
              <a:off x="2401939" y="2442523"/>
              <a:ext cx="0" cy="3183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61" name="Connettore 2 2060"/>
            <p:cNvCxnSpPr>
              <a:stCxn id="323" idx="2"/>
              <a:endCxn id="326" idx="0"/>
            </p:cNvCxnSpPr>
            <p:nvPr/>
          </p:nvCxnSpPr>
          <p:spPr>
            <a:xfrm>
              <a:off x="2401939" y="3522387"/>
              <a:ext cx="0" cy="3377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35" name="CasellaDiTesto 434"/>
          <p:cNvSpPr txBox="1"/>
          <p:nvPr/>
        </p:nvSpPr>
        <p:spPr>
          <a:xfrm>
            <a:off x="351215" y="1468840"/>
            <a:ext cx="2804984" cy="1631216"/>
          </a:xfrm>
          <a:prstGeom prst="rect">
            <a:avLst/>
          </a:prstGeom>
          <a:gradFill flip="none" rotWithShape="1">
            <a:gsLst>
              <a:gs pos="0">
                <a:schemeClr val="accent1">
                  <a:tint val="66000"/>
                  <a:satMod val="160000"/>
                </a:schemeClr>
              </a:gs>
              <a:gs pos="1000">
                <a:schemeClr val="accent1">
                  <a:tint val="44500"/>
                  <a:satMod val="160000"/>
                </a:schemeClr>
              </a:gs>
              <a:gs pos="8000">
                <a:schemeClr val="accent1">
                  <a:tint val="23500"/>
                  <a:satMod val="160000"/>
                </a:schemeClr>
              </a:gs>
            </a:gsLst>
            <a:lin ang="2700000" scaled="1"/>
            <a:tileRect/>
          </a:gradFill>
          <a:ln w="19050">
            <a:solidFill>
              <a:schemeClr val="accent1"/>
            </a:solidFill>
          </a:ln>
          <a:effectLst>
            <a:innerShdw blurRad="63500" dist="50800" dir="13500000">
              <a:schemeClr val="accent5">
                <a:lumMod val="60000"/>
                <a:lumOff val="40000"/>
                <a:alpha val="50000"/>
              </a:schemeClr>
            </a:innerShdw>
          </a:effectLst>
        </p:spPr>
        <p:txBody>
          <a:bodyPr wrap="square" rtlCol="0">
            <a:spAutoFit/>
          </a:bodyPr>
          <a:lstStyle/>
          <a:p>
            <a:pPr algn="just"/>
            <a:r>
              <a:rPr lang="en-US" sz="2000" dirty="0" smtClean="0">
                <a:solidFill>
                  <a:schemeClr val="accent1">
                    <a:lumMod val="75000"/>
                  </a:schemeClr>
                </a:solidFill>
              </a:rPr>
              <a:t>These 3 modules </a:t>
            </a:r>
            <a:r>
              <a:rPr lang="en-US" sz="2000" dirty="0">
                <a:solidFill>
                  <a:schemeClr val="accent1">
                    <a:lumMod val="75000"/>
                  </a:schemeClr>
                </a:solidFill>
              </a:rPr>
              <a:t>must be run in </a:t>
            </a:r>
            <a:r>
              <a:rPr lang="en-US" sz="2000" dirty="0" smtClean="0">
                <a:solidFill>
                  <a:schemeClr val="accent1">
                    <a:lumMod val="75000"/>
                  </a:schemeClr>
                </a:solidFill>
              </a:rPr>
              <a:t>sequence. </a:t>
            </a:r>
          </a:p>
          <a:p>
            <a:pPr algn="just"/>
            <a:r>
              <a:rPr lang="en-US" sz="2000" dirty="0" smtClean="0">
                <a:solidFill>
                  <a:schemeClr val="accent1">
                    <a:lumMod val="75000"/>
                  </a:schemeClr>
                </a:solidFill>
              </a:rPr>
              <a:t>But they can be run in parallel for each image data source.</a:t>
            </a:r>
            <a:endParaRPr lang="en-US" sz="2000" dirty="0">
              <a:solidFill>
                <a:schemeClr val="accent1">
                  <a:lumMod val="75000"/>
                </a:schemeClr>
              </a:solidFill>
            </a:endParaRPr>
          </a:p>
        </p:txBody>
      </p:sp>
      <p:sp>
        <p:nvSpPr>
          <p:cNvPr id="15" name="CasellaDiTesto 14"/>
          <p:cNvSpPr txBox="1"/>
          <p:nvPr/>
        </p:nvSpPr>
        <p:spPr>
          <a:xfrm>
            <a:off x="3274540" y="2067948"/>
            <a:ext cx="8620897" cy="1600438"/>
          </a:xfrm>
          <a:prstGeom prst="rect">
            <a:avLst/>
          </a:prstGeom>
          <a:solidFill>
            <a:schemeClr val="accent6">
              <a:lumMod val="40000"/>
              <a:lumOff val="60000"/>
            </a:schemeClr>
          </a:solidFill>
          <a:ln w="19050">
            <a:solidFill>
              <a:srgbClr val="00B050"/>
            </a:solidFill>
          </a:ln>
          <a:effectLst>
            <a:innerShdw blurRad="63500" dist="50800" dir="13500000">
              <a:schemeClr val="accent5">
                <a:lumMod val="60000"/>
                <a:lumOff val="40000"/>
                <a:alpha val="50000"/>
              </a:schemeClr>
            </a:innerShdw>
          </a:effectLst>
        </p:spPr>
        <p:txBody>
          <a:bodyPr wrap="square" rtlCol="0">
            <a:spAutoFit/>
          </a:bodyPr>
          <a:lstStyle/>
          <a:p>
            <a:pPr algn="just">
              <a:spcAft>
                <a:spcPts val="1200"/>
              </a:spcAft>
            </a:pPr>
            <a:r>
              <a:rPr lang="en-US" sz="2200" dirty="0" smtClean="0"/>
              <a:t>This module carries </a:t>
            </a:r>
            <a:r>
              <a:rPr lang="en-US" sz="2200" dirty="0"/>
              <a:t>out the clustering of each of the </a:t>
            </a:r>
            <a:r>
              <a:rPr lang="en-US" sz="2200" dirty="0" smtClean="0"/>
              <a:t>M independent imagery </a:t>
            </a:r>
            <a:r>
              <a:rPr lang="en-US" sz="2200" dirty="0"/>
              <a:t>data </a:t>
            </a:r>
            <a:r>
              <a:rPr lang="en-US" sz="2200" dirty="0" smtClean="0"/>
              <a:t>sets. It can be useful when multi-temporal data are considered, in order to capture different</a:t>
            </a:r>
            <a:r>
              <a:rPr lang="fr-FR" sz="2200" dirty="0" smtClean="0"/>
              <a:t> </a:t>
            </a:r>
            <a:r>
              <a:rPr lang="fr-FR" sz="2200" dirty="0"/>
              <a:t>image signal response </a:t>
            </a:r>
            <a:r>
              <a:rPr lang="fr-FR" sz="2200" dirty="0" smtClean="0"/>
              <a:t>classes.</a:t>
            </a:r>
          </a:p>
          <a:p>
            <a:pPr algn="just">
              <a:spcAft>
                <a:spcPts val="1200"/>
              </a:spcAft>
            </a:pPr>
            <a:r>
              <a:rPr lang="en-US" sz="2200" dirty="0"/>
              <a:t>In the present version, the K-means algorithm is used. </a:t>
            </a:r>
            <a:endParaRPr lang="fr-FR" sz="2200" dirty="0" smtClean="0"/>
          </a:p>
        </p:txBody>
      </p:sp>
      <p:sp>
        <p:nvSpPr>
          <p:cNvPr id="17" name="CasellaDiTesto 16"/>
          <p:cNvSpPr txBox="1"/>
          <p:nvPr/>
        </p:nvSpPr>
        <p:spPr>
          <a:xfrm>
            <a:off x="3274541" y="3837318"/>
            <a:ext cx="8620896" cy="1938992"/>
          </a:xfrm>
          <a:prstGeom prst="rect">
            <a:avLst/>
          </a:prstGeom>
          <a:solidFill>
            <a:schemeClr val="bg2">
              <a:lumMod val="90000"/>
            </a:schemeClr>
          </a:solidFill>
          <a:ln w="19050">
            <a:solidFill>
              <a:schemeClr val="bg2">
                <a:lumMod val="25000"/>
              </a:schemeClr>
            </a:solidFill>
          </a:ln>
          <a:effectLst>
            <a:innerShdw blurRad="63500" dist="50800" dir="13500000">
              <a:schemeClr val="accent5">
                <a:lumMod val="60000"/>
                <a:lumOff val="40000"/>
                <a:alpha val="50000"/>
              </a:schemeClr>
            </a:innerShdw>
          </a:effectLst>
        </p:spPr>
        <p:txBody>
          <a:bodyPr wrap="square" rtlCol="0">
            <a:spAutoFit/>
          </a:bodyPr>
          <a:lstStyle/>
          <a:p>
            <a:pPr algn="just">
              <a:spcAft>
                <a:spcPts val="1200"/>
              </a:spcAft>
            </a:pPr>
            <a:r>
              <a:rPr lang="en-US" sz="2200" dirty="0"/>
              <a:t>This module </a:t>
            </a:r>
            <a:r>
              <a:rPr lang="en-US" sz="2200" dirty="0" smtClean="0"/>
              <a:t>models </a:t>
            </a:r>
            <a:r>
              <a:rPr lang="en-US" sz="2200" dirty="0"/>
              <a:t>the electromagnetic response </a:t>
            </a:r>
            <a:r>
              <a:rPr lang="en-US" sz="2200" dirty="0" smtClean="0"/>
              <a:t>of different </a:t>
            </a:r>
            <a:r>
              <a:rPr lang="en-US" sz="2200" dirty="0"/>
              <a:t>classes in flood and no flood </a:t>
            </a:r>
            <a:r>
              <a:rPr lang="en-US" sz="2200" dirty="0" smtClean="0"/>
              <a:t>conditions.</a:t>
            </a:r>
          </a:p>
          <a:p>
            <a:pPr algn="just">
              <a:spcAft>
                <a:spcPts val="1200"/>
              </a:spcAft>
            </a:pPr>
            <a:r>
              <a:rPr lang="en-US" sz="2200" dirty="0"/>
              <a:t>The current version </a:t>
            </a:r>
            <a:r>
              <a:rPr lang="fr-FR" sz="2200" dirty="0"/>
              <a:t>automatically supports and processes the following input data: SAR backscattered intensity images (X </a:t>
            </a:r>
            <a:r>
              <a:rPr lang="fr-FR" sz="2200" dirty="0" smtClean="0"/>
              <a:t>– C – L band</a:t>
            </a:r>
            <a:r>
              <a:rPr lang="fr-FR" sz="2200" dirty="0"/>
              <a:t>), InSAR coherence data, optical multispectral data or indices (e.g. NDVI</a:t>
            </a:r>
            <a:r>
              <a:rPr lang="fr-FR" sz="2200" dirty="0" smtClean="0"/>
              <a:t>)</a:t>
            </a:r>
            <a:endParaRPr lang="fr-FR" sz="2200" dirty="0"/>
          </a:p>
        </p:txBody>
      </p:sp>
      <p:sp>
        <p:nvSpPr>
          <p:cNvPr id="18" name="CasellaDiTesto 17"/>
          <p:cNvSpPr txBox="1"/>
          <p:nvPr/>
        </p:nvSpPr>
        <p:spPr>
          <a:xfrm>
            <a:off x="3274540" y="5933675"/>
            <a:ext cx="8620896" cy="430887"/>
          </a:xfrm>
          <a:prstGeom prst="rect">
            <a:avLst/>
          </a:prstGeom>
          <a:solidFill>
            <a:srgbClr val="FFCCCC"/>
          </a:solidFill>
          <a:ln w="19050">
            <a:solidFill>
              <a:srgbClr val="FF0000"/>
            </a:solidFill>
          </a:ln>
          <a:effectLst>
            <a:innerShdw blurRad="63500" dist="50800" dir="13500000">
              <a:schemeClr val="accent5">
                <a:lumMod val="60000"/>
                <a:lumOff val="40000"/>
                <a:alpha val="50000"/>
              </a:schemeClr>
            </a:innerShdw>
          </a:effectLst>
        </p:spPr>
        <p:txBody>
          <a:bodyPr wrap="square" rtlCol="0">
            <a:spAutoFit/>
          </a:bodyPr>
          <a:lstStyle/>
          <a:p>
            <a:pPr algn="just">
              <a:spcAft>
                <a:spcPts val="1200"/>
              </a:spcAft>
            </a:pPr>
            <a:r>
              <a:rPr lang="en-US" sz="2200" dirty="0"/>
              <a:t>This </a:t>
            </a:r>
            <a:r>
              <a:rPr lang="en-US" sz="2200" dirty="0" smtClean="0"/>
              <a:t>module puts together the outputs of the previous ones.</a:t>
            </a:r>
            <a:endParaRPr lang="fr-FR" sz="2200" dirty="0" smtClean="0">
              <a:solidFill>
                <a:srgbClr val="FF0000"/>
              </a:solidFill>
            </a:endParaRP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8573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Image result for logo irea cn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2266" y="0"/>
            <a:ext cx="1059734" cy="113511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03102855"/>
      </p:ext>
    </p:extLst>
  </p:cSld>
  <p:clrMapOvr>
    <a:masterClrMapping/>
  </p:clrMapOvr>
  <mc:AlternateContent xmlns:mc="http://schemas.openxmlformats.org/markup-compatibility/2006" xmlns:p14="http://schemas.microsoft.com/office/powerpoint/2010/main">
    <mc:Choice Requires="p14">
      <p:transition spd="slow" p14:dur="2000" advTm="85763"/>
    </mc:Choice>
    <mc:Fallback xmlns="">
      <p:transition spd="slow" advTm="85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15"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8347" y="284205"/>
            <a:ext cx="7574691" cy="963828"/>
          </a:xfrm>
          <a:ln w="19050">
            <a:noFill/>
          </a:ln>
          <a:scene3d>
            <a:camera prst="orthographicFront"/>
            <a:lightRig rig="threePt" dir="t"/>
          </a:scene3d>
          <a:sp3d>
            <a:bevelT w="165100" prst="coolSlant"/>
          </a:sp3d>
        </p:spPr>
        <p:txBody>
          <a:bodyPr>
            <a:normAutofit/>
          </a:bodyPr>
          <a:lstStyle/>
          <a:p>
            <a:r>
              <a:rPr lang="it-IT" sz="3200" b="1" u="sng" dirty="0" smtClean="0">
                <a:solidFill>
                  <a:schemeClr val="accent1">
                    <a:lumMod val="75000"/>
                  </a:schemeClr>
                </a:solidFill>
                <a:effectLst>
                  <a:outerShdw blurRad="38100" dist="38100" dir="2700000" algn="tl">
                    <a:srgbClr val="000000">
                      <a:alpha val="43137"/>
                    </a:srgbClr>
                  </a:outerShdw>
                </a:effectLst>
                <a:latin typeface="+mn-lt"/>
              </a:rPr>
              <a:t>DAFNE</a:t>
            </a:r>
            <a:r>
              <a:rPr lang="it-IT" sz="3200" b="1" dirty="0" smtClean="0">
                <a:solidFill>
                  <a:schemeClr val="accent1">
                    <a:lumMod val="75000"/>
                  </a:schemeClr>
                </a:solidFill>
                <a:effectLst>
                  <a:outerShdw blurRad="38100" dist="38100" dir="2700000" algn="tl">
                    <a:srgbClr val="000000">
                      <a:alpha val="43137"/>
                    </a:srgbClr>
                  </a:outerShdw>
                </a:effectLst>
                <a:latin typeface="+mn-lt"/>
              </a:rPr>
              <a:t> (DAta Fusion by bayesian Network)</a:t>
            </a:r>
            <a:endParaRPr lang="it-IT" sz="3200"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435" name="CasellaDiTesto 434"/>
          <p:cNvSpPr txBox="1"/>
          <p:nvPr/>
        </p:nvSpPr>
        <p:spPr>
          <a:xfrm>
            <a:off x="3249825" y="2022248"/>
            <a:ext cx="8266669" cy="1477328"/>
          </a:xfrm>
          <a:prstGeom prst="rect">
            <a:avLst/>
          </a:prstGeom>
          <a:solidFill>
            <a:schemeClr val="accent2">
              <a:lumMod val="40000"/>
              <a:lumOff val="60000"/>
            </a:schemeClr>
          </a:solidFill>
          <a:ln w="19050">
            <a:solidFill>
              <a:schemeClr val="accent2"/>
            </a:solidFill>
          </a:ln>
          <a:effectLst>
            <a:innerShdw blurRad="63500" dist="50800" dir="13500000">
              <a:schemeClr val="accent5">
                <a:lumMod val="60000"/>
                <a:lumOff val="40000"/>
                <a:alpha val="50000"/>
              </a:schemeClr>
            </a:innerShdw>
          </a:effectLst>
        </p:spPr>
        <p:txBody>
          <a:bodyPr wrap="square" rtlCol="0">
            <a:spAutoFit/>
          </a:bodyPr>
          <a:lstStyle/>
          <a:p>
            <a:pPr algn="just">
              <a:spcAft>
                <a:spcPts val="1200"/>
              </a:spcAft>
            </a:pPr>
            <a:r>
              <a:rPr lang="en-US" sz="2000" dirty="0" smtClean="0"/>
              <a:t>This module models </a:t>
            </a:r>
            <a:r>
              <a:rPr lang="en-US" sz="2000" dirty="0"/>
              <a:t>the ancillary data contribution with respect </a:t>
            </a:r>
            <a:r>
              <a:rPr lang="en-US" sz="2000" dirty="0" smtClean="0"/>
              <a:t>to the </a:t>
            </a:r>
            <a:r>
              <a:rPr lang="en-US" sz="2000" dirty="0"/>
              <a:t>flood </a:t>
            </a:r>
            <a:r>
              <a:rPr lang="en-US" sz="2000" dirty="0" smtClean="0"/>
              <a:t>condition.</a:t>
            </a:r>
          </a:p>
          <a:p>
            <a:pPr algn="just">
              <a:spcAft>
                <a:spcPts val="1200"/>
              </a:spcAft>
            </a:pPr>
            <a:r>
              <a:rPr lang="en-US" sz="2000" dirty="0"/>
              <a:t>At the present time, two types of ancillary data can be considered, </a:t>
            </a:r>
            <a:r>
              <a:rPr lang="en-US" sz="2000" dirty="0" smtClean="0"/>
              <a:t>i.e. the </a:t>
            </a:r>
            <a:r>
              <a:rPr lang="en-US" sz="2000" dirty="0"/>
              <a:t>distance from the river, and the geomorphic flooding index (GFI). </a:t>
            </a:r>
            <a:endParaRPr lang="en-US" sz="2000" dirty="0" smtClean="0"/>
          </a:p>
        </p:txBody>
      </p:sp>
      <p:sp>
        <p:nvSpPr>
          <p:cNvPr id="436" name="CasellaDiTesto 435"/>
          <p:cNvSpPr txBox="1"/>
          <p:nvPr/>
        </p:nvSpPr>
        <p:spPr>
          <a:xfrm>
            <a:off x="3249826" y="3698536"/>
            <a:ext cx="8266669" cy="1015663"/>
          </a:xfrm>
          <a:prstGeom prst="rect">
            <a:avLst/>
          </a:prstGeom>
          <a:solidFill>
            <a:schemeClr val="accent1">
              <a:lumMod val="60000"/>
              <a:lumOff val="40000"/>
            </a:schemeClr>
          </a:solidFill>
          <a:ln w="19050">
            <a:solidFill>
              <a:schemeClr val="accent1">
                <a:lumMod val="75000"/>
              </a:schemeClr>
            </a:solidFill>
          </a:ln>
          <a:effectLst>
            <a:innerShdw blurRad="63500" dist="50800" dir="13500000">
              <a:schemeClr val="accent5">
                <a:lumMod val="60000"/>
                <a:lumOff val="40000"/>
                <a:alpha val="50000"/>
              </a:schemeClr>
            </a:innerShdw>
          </a:effectLst>
        </p:spPr>
        <p:txBody>
          <a:bodyPr wrap="square" rtlCol="0">
            <a:spAutoFit/>
          </a:bodyPr>
          <a:lstStyle/>
          <a:p>
            <a:r>
              <a:rPr lang="en-US" sz="2000" dirty="0" smtClean="0"/>
              <a:t>This module </a:t>
            </a:r>
            <a:r>
              <a:rPr lang="en-US" sz="2000" dirty="0"/>
              <a:t>computes the probabilistic flood maps in </a:t>
            </a:r>
            <a:r>
              <a:rPr lang="en-US" sz="2000" dirty="0" smtClean="0"/>
              <a:t>correspondence of </a:t>
            </a:r>
            <a:r>
              <a:rPr lang="en-US" sz="2000" dirty="0"/>
              <a:t>each input image acquired during a flood event, using the </a:t>
            </a:r>
            <a:r>
              <a:rPr lang="en-US" sz="2000" dirty="0" smtClean="0"/>
              <a:t>results obtained </a:t>
            </a:r>
            <a:r>
              <a:rPr lang="en-US" sz="2000" dirty="0"/>
              <a:t>by the other modules.</a:t>
            </a:r>
            <a:endParaRPr lang="fr-FR" sz="2000" dirty="0">
              <a:solidFill>
                <a:srgbClr val="FF0000"/>
              </a:solidFill>
            </a:endParaRPr>
          </a:p>
        </p:txBody>
      </p:sp>
      <p:grpSp>
        <p:nvGrpSpPr>
          <p:cNvPr id="437" name="Gruppo 436"/>
          <p:cNvGrpSpPr/>
          <p:nvPr/>
        </p:nvGrpSpPr>
        <p:grpSpPr>
          <a:xfrm>
            <a:off x="443381" y="1716239"/>
            <a:ext cx="5710272" cy="4650895"/>
            <a:chOff x="1073588" y="1716239"/>
            <a:chExt cx="5710272" cy="4650895"/>
          </a:xfrm>
        </p:grpSpPr>
        <p:sp>
          <p:nvSpPr>
            <p:cNvPr id="438" name="Rettangolo arrotondato 437"/>
            <p:cNvSpPr/>
            <p:nvPr/>
          </p:nvSpPr>
          <p:spPr>
            <a:xfrm>
              <a:off x="4856206" y="5301051"/>
              <a:ext cx="1927654" cy="1066083"/>
            </a:xfrm>
            <a:prstGeom prst="roundRect">
              <a:avLst/>
            </a:prstGeom>
            <a:solidFill>
              <a:srgbClr val="FBD4B4"/>
            </a:solidFill>
            <a:ln w="25400">
              <a:solidFill>
                <a:schemeClr val="accent2"/>
              </a:solidFill>
              <a:round/>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sz="2000" dirty="0" smtClean="0">
                  <a:solidFill>
                    <a:schemeClr val="tx1"/>
                  </a:solidFill>
                </a:rPr>
                <a:t>ancillary</a:t>
              </a:r>
              <a:r>
                <a:rPr lang="en-US" sz="2000" dirty="0" smtClean="0"/>
                <a:t> </a:t>
              </a:r>
              <a:r>
                <a:rPr lang="en-US" sz="2000" dirty="0" smtClean="0">
                  <a:solidFill>
                    <a:schemeClr val="tx1"/>
                  </a:solidFill>
                </a:rPr>
                <a:t>data</a:t>
              </a:r>
            </a:p>
            <a:p>
              <a:pPr algn="ctr" defTabSz="914400" eaLnBrk="0" fontAlgn="base" hangingPunct="0">
                <a:spcBef>
                  <a:spcPct val="0"/>
                </a:spcBef>
                <a:spcAft>
                  <a:spcPct val="0"/>
                </a:spcAft>
              </a:pPr>
              <a:r>
                <a:rPr lang="en-US" sz="2000" dirty="0" smtClean="0">
                  <a:solidFill>
                    <a:schemeClr val="tx1"/>
                  </a:solidFill>
                </a:rPr>
                <a:t>modelling</a:t>
              </a:r>
              <a:endParaRPr lang="en-US" sz="2000" dirty="0">
                <a:solidFill>
                  <a:schemeClr val="tx1"/>
                </a:solidFill>
              </a:endParaRPr>
            </a:p>
          </p:txBody>
        </p:sp>
        <p:sp>
          <p:nvSpPr>
            <p:cNvPr id="439" name="Rettangolo arrotondato 183"/>
            <p:cNvSpPr>
              <a:spLocks noChangeArrowheads="1"/>
            </p:cNvSpPr>
            <p:nvPr/>
          </p:nvSpPr>
          <p:spPr bwMode="auto">
            <a:xfrm>
              <a:off x="1482888" y="2760912"/>
              <a:ext cx="1838101" cy="761475"/>
            </a:xfrm>
            <a:prstGeom prst="roundRect">
              <a:avLst>
                <a:gd name="adj" fmla="val 16667"/>
              </a:avLst>
            </a:prstGeom>
            <a:solidFill>
              <a:schemeClr val="bg2">
                <a:lumMod val="90000"/>
                <a:alpha val="35000"/>
              </a:schemeClr>
            </a:solidFill>
            <a:ln w="25400">
              <a:solidFill>
                <a:schemeClr val="bg2">
                  <a:lumMod val="25000"/>
                </a:schemeClr>
              </a:solidFill>
              <a:round/>
              <a:headEnd/>
              <a:tailEnd/>
            </a:ln>
          </p:spPr>
          <p:txBody>
            <a:bodyPr vert="horz" wrap="none" lIns="36000" tIns="36000" rIns="36000" bIns="36000" numCol="1" anchor="ctr" anchorCtr="0" compatLnSpc="1">
              <a:prstTxWarp prst="textNoShape">
                <a:avLst/>
              </a:prstTxWarp>
              <a:spAutoFit/>
            </a:bodyPr>
            <a:lstStyle/>
            <a:p>
              <a:pPr marR="0" lvl="0" indent="0" algn="ctr" defTabSz="514387" eaLnBrk="0" fontAlgn="base" hangingPunct="0">
                <a:lnSpc>
                  <a:spcPct val="100000"/>
                </a:lnSpc>
                <a:spcBef>
                  <a:spcPct val="0"/>
                </a:spcBef>
                <a:spcAft>
                  <a:spcPct val="0"/>
                </a:spcAft>
                <a:buClrTx/>
                <a:buSzTx/>
                <a:buFontTx/>
                <a:buNone/>
                <a:tabLst/>
              </a:pPr>
              <a:r>
                <a:rPr lang="en-US" altLang="it-IT" sz="2000" dirty="0" smtClean="0">
                  <a:solidFill>
                    <a:schemeClr val="tx1">
                      <a:alpha val="37000"/>
                    </a:schemeClr>
                  </a:solidFill>
                  <a:ea typeface="Calibri" panose="020F0502020204030204" pitchFamily="34" charset="0"/>
                  <a:cs typeface="Times New Roman" panose="02020603050405020304" pitchFamily="18" charset="0"/>
                </a:rPr>
                <a:t>electromagnetic</a:t>
              </a:r>
            </a:p>
            <a:p>
              <a:pPr marR="0" lvl="0" indent="0" algn="ctr" defTabSz="514387" eaLnBrk="0" fontAlgn="base" hangingPunct="0">
                <a:lnSpc>
                  <a:spcPct val="100000"/>
                </a:lnSpc>
                <a:spcBef>
                  <a:spcPct val="0"/>
                </a:spcBef>
                <a:spcAft>
                  <a:spcPct val="0"/>
                </a:spcAft>
                <a:buClrTx/>
                <a:buSzTx/>
                <a:buFontTx/>
                <a:buNone/>
                <a:tabLst/>
              </a:pPr>
              <a:r>
                <a:rPr lang="it-IT" altLang="it-IT" sz="2000" dirty="0" smtClean="0">
                  <a:solidFill>
                    <a:schemeClr val="tx1">
                      <a:alpha val="37000"/>
                    </a:schemeClr>
                  </a:solidFill>
                  <a:ea typeface="Calibri" panose="020F0502020204030204" pitchFamily="34" charset="0"/>
                  <a:cs typeface="Times New Roman" panose="02020603050405020304" pitchFamily="18" charset="0"/>
                </a:rPr>
                <a:t>modeling</a:t>
              </a:r>
              <a:endParaRPr lang="it-IT" altLang="it-IT" sz="2000" dirty="0">
                <a:solidFill>
                  <a:schemeClr val="tx1">
                    <a:alpha val="37000"/>
                  </a:schemeClr>
                </a:solidFill>
                <a:ea typeface="Calibri" panose="020F0502020204030204" pitchFamily="34" charset="0"/>
                <a:cs typeface="Times New Roman" panose="02020603050405020304" pitchFamily="18" charset="0"/>
              </a:endParaRPr>
            </a:p>
          </p:txBody>
        </p:sp>
        <p:sp>
          <p:nvSpPr>
            <p:cNvPr id="440" name="Rettangolo arrotondato 185"/>
            <p:cNvSpPr>
              <a:spLocks noChangeArrowheads="1"/>
            </p:cNvSpPr>
            <p:nvPr/>
          </p:nvSpPr>
          <p:spPr bwMode="auto">
            <a:xfrm>
              <a:off x="1841967" y="3860155"/>
              <a:ext cx="1119943" cy="761475"/>
            </a:xfrm>
            <a:prstGeom prst="roundRect">
              <a:avLst>
                <a:gd name="adj" fmla="val 16667"/>
              </a:avLst>
            </a:prstGeom>
            <a:solidFill>
              <a:srgbClr val="FF9999">
                <a:alpha val="31000"/>
              </a:srgbClr>
            </a:solidFill>
            <a:ln w="25400">
              <a:solidFill>
                <a:srgbClr val="FF0000"/>
              </a:solidFill>
              <a:round/>
              <a:headEnd/>
              <a:tailEnd/>
            </a:ln>
          </p:spPr>
          <p:txBody>
            <a:bodyPr vert="horz" wrap="none" lIns="36000" tIns="36000" rIns="36000" bIns="36000" numCol="1" anchor="ctr" anchorCtr="0" compatLnSpc="1">
              <a:prstTxWarp prst="textNoShape">
                <a:avLst/>
              </a:prstTxWarp>
              <a:spAutoFit/>
            </a:bodyPr>
            <a:lstStyle/>
            <a:p>
              <a:pPr algn="ctr" defTabSz="514387" eaLnBrk="0" fontAlgn="base" hangingPunct="0">
                <a:spcBef>
                  <a:spcPct val="0"/>
                </a:spcBef>
                <a:spcAft>
                  <a:spcPct val="0"/>
                </a:spcAft>
              </a:pPr>
              <a:r>
                <a:rPr lang="it-IT" altLang="it-IT" sz="2000" dirty="0">
                  <a:solidFill>
                    <a:schemeClr val="tx1">
                      <a:alpha val="37000"/>
                    </a:schemeClr>
                  </a:solidFill>
                  <a:ea typeface="Calibri" panose="020F0502020204030204" pitchFamily="34" charset="0"/>
                  <a:cs typeface="Times New Roman" panose="02020603050405020304" pitchFamily="18" charset="0"/>
                </a:rPr>
                <a:t>image</a:t>
              </a:r>
            </a:p>
            <a:p>
              <a:pPr algn="ctr" defTabSz="514387" eaLnBrk="0" fontAlgn="base" hangingPunct="0">
                <a:spcBef>
                  <a:spcPct val="0"/>
                </a:spcBef>
                <a:spcAft>
                  <a:spcPct val="0"/>
                </a:spcAft>
              </a:pPr>
              <a:r>
                <a:rPr lang="it-IT" altLang="it-IT" sz="2000" dirty="0">
                  <a:solidFill>
                    <a:schemeClr val="tx1">
                      <a:alpha val="37000"/>
                    </a:schemeClr>
                  </a:solidFill>
                  <a:ea typeface="Calibri" panose="020F0502020204030204" pitchFamily="34" charset="0"/>
                  <a:cs typeface="Times New Roman" panose="02020603050405020304" pitchFamily="18" charset="0"/>
                </a:rPr>
                <a:t>modeling</a:t>
              </a:r>
            </a:p>
          </p:txBody>
        </p:sp>
        <p:sp>
          <p:nvSpPr>
            <p:cNvPr id="441" name="Rettangolo arrotondato 173"/>
            <p:cNvSpPr>
              <a:spLocks noChangeArrowheads="1"/>
            </p:cNvSpPr>
            <p:nvPr/>
          </p:nvSpPr>
          <p:spPr bwMode="auto">
            <a:xfrm>
              <a:off x="1504624" y="1716239"/>
              <a:ext cx="1794630" cy="726284"/>
            </a:xfrm>
            <a:prstGeom prst="roundRect">
              <a:avLst>
                <a:gd name="adj" fmla="val 16667"/>
              </a:avLst>
            </a:prstGeom>
            <a:solidFill>
              <a:schemeClr val="accent6">
                <a:lumMod val="40000"/>
                <a:lumOff val="60000"/>
                <a:alpha val="37000"/>
              </a:schemeClr>
            </a:solidFill>
            <a:ln w="25400">
              <a:solidFill>
                <a:srgbClr val="00B050"/>
              </a:solidFill>
              <a:round/>
              <a:headEnd/>
              <a:tailEnd/>
            </a:ln>
          </p:spPr>
          <p:txBody>
            <a:bodyPr vert="horz" wrap="square" lIns="20250" tIns="20250" rIns="20250" bIns="20250" numCol="1" anchor="ctr" anchorCtr="0" compatLnSpc="1">
              <a:prstTxWarp prst="textNoShape">
                <a:avLst/>
              </a:prstTxWarp>
              <a:spAutoFit/>
            </a:bodyPr>
            <a:lstStyle/>
            <a:p>
              <a:pPr algn="ctr" defTabSz="514387" eaLnBrk="0" fontAlgn="base" hangingPunct="0">
                <a:spcBef>
                  <a:spcPct val="0"/>
                </a:spcBef>
                <a:spcAft>
                  <a:spcPct val="0"/>
                </a:spcAft>
              </a:pPr>
              <a:r>
                <a:rPr lang="en-US" altLang="it-IT" sz="2000" dirty="0" smtClean="0">
                  <a:solidFill>
                    <a:schemeClr val="tx1">
                      <a:alpha val="37000"/>
                    </a:schemeClr>
                  </a:solidFill>
                  <a:ea typeface="Calibri" panose="020F0502020204030204" pitchFamily="34" charset="0"/>
                  <a:cs typeface="Times New Roman" panose="02020603050405020304" pitchFamily="18" charset="0"/>
                </a:rPr>
                <a:t>image</a:t>
              </a:r>
              <a:endParaRPr lang="en-US" altLang="it-IT" sz="2000" dirty="0" smtClean="0">
                <a:solidFill>
                  <a:schemeClr val="tx1">
                    <a:alpha val="37000"/>
                  </a:schemeClr>
                </a:solidFill>
              </a:endParaRPr>
            </a:p>
            <a:p>
              <a:pPr algn="ctr" defTabSz="514387" eaLnBrk="0" fontAlgn="base" hangingPunct="0">
                <a:spcBef>
                  <a:spcPct val="0"/>
                </a:spcBef>
                <a:spcAft>
                  <a:spcPct val="0"/>
                </a:spcAft>
              </a:pPr>
              <a:r>
                <a:rPr lang="en-US" altLang="it-IT" sz="2000" dirty="0" smtClean="0">
                  <a:solidFill>
                    <a:schemeClr val="tx1">
                      <a:alpha val="37000"/>
                    </a:schemeClr>
                  </a:solidFill>
                  <a:ea typeface="Calibri" panose="020F0502020204030204" pitchFamily="34" charset="0"/>
                  <a:cs typeface="Times New Roman" panose="02020603050405020304" pitchFamily="18" charset="0"/>
                </a:rPr>
                <a:t>segmentation</a:t>
              </a:r>
              <a:endParaRPr lang="en-US" altLang="it-IT" sz="2000" dirty="0">
                <a:solidFill>
                  <a:schemeClr val="tx1">
                    <a:alpha val="37000"/>
                  </a:schemeClr>
                </a:solidFill>
              </a:endParaRPr>
            </a:p>
          </p:txBody>
        </p:sp>
        <p:sp>
          <p:nvSpPr>
            <p:cNvPr id="442" name="Rettangolo arrotondato 441"/>
            <p:cNvSpPr>
              <a:spLocks noChangeArrowheads="1"/>
            </p:cNvSpPr>
            <p:nvPr/>
          </p:nvSpPr>
          <p:spPr bwMode="auto">
            <a:xfrm>
              <a:off x="1073588" y="5301050"/>
              <a:ext cx="2656702" cy="1066084"/>
            </a:xfrm>
            <a:prstGeom prst="roundRect">
              <a:avLst>
                <a:gd name="adj" fmla="val 11639"/>
              </a:avLst>
            </a:prstGeom>
            <a:solidFill>
              <a:schemeClr val="accent1">
                <a:lumMod val="60000"/>
                <a:lumOff val="40000"/>
              </a:schemeClr>
            </a:solidFill>
            <a:ln w="25400">
              <a:solidFill>
                <a:srgbClr val="0070C0"/>
              </a:solidFill>
              <a:round/>
              <a:headEnd/>
              <a:tailEnd/>
            </a:ln>
          </p:spPr>
          <p:txBody>
            <a:bodyPr vert="horz" wrap="square" lIns="91440" tIns="45720" rIns="91440" bIns="45720" numCol="1" anchor="ctr" anchorCtr="0" compatLnSpc="1">
              <a:prstTxWarp prst="textNoShape">
                <a:avLst/>
              </a:prstTxWarp>
            </a:bodyPr>
            <a:lstStyle/>
            <a:p>
              <a:pPr lvl="0" algn="ctr" defTabSz="914400" eaLnBrk="0" fontAlgn="base" hangingPunct="0">
                <a:spcBef>
                  <a:spcPct val="0"/>
                </a:spcBef>
                <a:spcAft>
                  <a:spcPct val="0"/>
                </a:spcAft>
              </a:pPr>
              <a:r>
                <a:rPr lang="en-US" altLang="it-IT" sz="2000" dirty="0" smtClean="0"/>
                <a:t>probabilistic</a:t>
              </a:r>
            </a:p>
            <a:p>
              <a:pPr lvl="0" algn="ctr" defTabSz="914400" eaLnBrk="0" fontAlgn="base" hangingPunct="0">
                <a:spcBef>
                  <a:spcPct val="0"/>
                </a:spcBef>
                <a:spcAft>
                  <a:spcPct val="0"/>
                </a:spcAft>
              </a:pPr>
              <a:r>
                <a:rPr lang="en-US" altLang="it-IT" sz="2000" dirty="0" smtClean="0"/>
                <a:t>flood map</a:t>
              </a:r>
            </a:p>
            <a:p>
              <a:pPr lvl="0" algn="ctr" defTabSz="914400" eaLnBrk="0" fontAlgn="base" hangingPunct="0">
                <a:spcBef>
                  <a:spcPct val="0"/>
                </a:spcBef>
                <a:spcAft>
                  <a:spcPct val="0"/>
                </a:spcAft>
              </a:pPr>
              <a:r>
                <a:rPr lang="en-US" altLang="it-IT" sz="2000" dirty="0" smtClean="0"/>
                <a:t>computation</a:t>
              </a:r>
              <a:endParaRPr lang="en-US" altLang="it-IT" sz="2000" dirty="0"/>
            </a:p>
          </p:txBody>
        </p:sp>
        <p:cxnSp>
          <p:nvCxnSpPr>
            <p:cNvPr id="443" name="Connettore 2 442"/>
            <p:cNvCxnSpPr>
              <a:stCxn id="441" idx="2"/>
              <a:endCxn id="439" idx="0"/>
            </p:cNvCxnSpPr>
            <p:nvPr/>
          </p:nvCxnSpPr>
          <p:spPr>
            <a:xfrm>
              <a:off x="2401939" y="2442523"/>
              <a:ext cx="0" cy="318389"/>
            </a:xfrm>
            <a:prstGeom prst="straightConnector1">
              <a:avLst/>
            </a:prstGeom>
            <a:ln w="19050">
              <a:solidFill>
                <a:schemeClr val="tx1">
                  <a:alpha val="34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4" name="Connettore 2 443"/>
            <p:cNvCxnSpPr>
              <a:stCxn id="439" idx="2"/>
              <a:endCxn id="440" idx="0"/>
            </p:cNvCxnSpPr>
            <p:nvPr/>
          </p:nvCxnSpPr>
          <p:spPr>
            <a:xfrm>
              <a:off x="2401939" y="3522387"/>
              <a:ext cx="0" cy="337768"/>
            </a:xfrm>
            <a:prstGeom prst="straightConnector1">
              <a:avLst/>
            </a:prstGeom>
            <a:ln w="19050">
              <a:solidFill>
                <a:schemeClr val="tx1">
                  <a:alpha val="34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5" name="Connettore 2 444"/>
            <p:cNvCxnSpPr>
              <a:endCxn id="442" idx="0"/>
            </p:cNvCxnSpPr>
            <p:nvPr/>
          </p:nvCxnSpPr>
          <p:spPr>
            <a:xfrm>
              <a:off x="2398428" y="4621630"/>
              <a:ext cx="3511" cy="679420"/>
            </a:xfrm>
            <a:prstGeom prst="straightConnector1">
              <a:avLst/>
            </a:prstGeom>
            <a:ln w="19050">
              <a:solidFill>
                <a:schemeClr val="tx1">
                  <a:alpha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6" name="Connettore 2 445"/>
            <p:cNvCxnSpPr>
              <a:stCxn id="438" idx="1"/>
              <a:endCxn id="442" idx="3"/>
            </p:cNvCxnSpPr>
            <p:nvPr/>
          </p:nvCxnSpPr>
          <p:spPr>
            <a:xfrm flipH="1" flipV="1">
              <a:off x="3730290" y="5834092"/>
              <a:ext cx="1125916"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8573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Image result for logo irea cn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2266" y="0"/>
            <a:ext cx="1059734" cy="113511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48247487"/>
      </p:ext>
    </p:extLst>
  </p:cSld>
  <p:clrMapOvr>
    <a:masterClrMapping/>
  </p:clrMapOvr>
  <mc:AlternateContent xmlns:mc="http://schemas.openxmlformats.org/markup-compatibility/2006" xmlns:p14="http://schemas.microsoft.com/office/powerpoint/2010/main">
    <mc:Choice Requires="p14">
      <p:transition spd="slow" p14:dur="2000" advTm="37498"/>
    </mc:Choice>
    <mc:Fallback xmlns="">
      <p:transition spd="slow" advTm="37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35"/>
                                        </p:tgtEl>
                                        <p:attrNameLst>
                                          <p:attrName>style.visibility</p:attrName>
                                        </p:attrNameLst>
                                      </p:cBhvr>
                                      <p:to>
                                        <p:strVal val="visible"/>
                                      </p:to>
                                    </p:set>
                                    <p:animEffect transition="in" filter="fade">
                                      <p:cBhvr>
                                        <p:cTn id="11" dur="1000"/>
                                        <p:tgtEl>
                                          <p:spTgt spid="435"/>
                                        </p:tgtEl>
                                      </p:cBhvr>
                                    </p:animEffect>
                                    <p:anim calcmode="lin" valueType="num">
                                      <p:cBhvr>
                                        <p:cTn id="12" dur="1000" fill="hold"/>
                                        <p:tgtEl>
                                          <p:spTgt spid="435"/>
                                        </p:tgtEl>
                                        <p:attrNameLst>
                                          <p:attrName>ppt_x</p:attrName>
                                        </p:attrNameLst>
                                      </p:cBhvr>
                                      <p:tavLst>
                                        <p:tav tm="0">
                                          <p:val>
                                            <p:strVal val="#ppt_x"/>
                                          </p:val>
                                        </p:tav>
                                        <p:tav tm="100000">
                                          <p:val>
                                            <p:strVal val="#ppt_x"/>
                                          </p:val>
                                        </p:tav>
                                      </p:tavLst>
                                    </p:anim>
                                    <p:anim calcmode="lin" valueType="num">
                                      <p:cBhvr>
                                        <p:cTn id="13" dur="1000" fill="hold"/>
                                        <p:tgtEl>
                                          <p:spTgt spid="43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36"/>
                                        </p:tgtEl>
                                        <p:attrNameLst>
                                          <p:attrName>style.visibility</p:attrName>
                                        </p:attrNameLst>
                                      </p:cBhvr>
                                      <p:to>
                                        <p:strVal val="visible"/>
                                      </p:to>
                                    </p:set>
                                    <p:animEffect transition="in" filter="fade">
                                      <p:cBhvr>
                                        <p:cTn id="18" dur="1000"/>
                                        <p:tgtEl>
                                          <p:spTgt spid="436"/>
                                        </p:tgtEl>
                                      </p:cBhvr>
                                    </p:animEffect>
                                    <p:anim calcmode="lin" valueType="num">
                                      <p:cBhvr>
                                        <p:cTn id="19" dur="1000" fill="hold"/>
                                        <p:tgtEl>
                                          <p:spTgt spid="436"/>
                                        </p:tgtEl>
                                        <p:attrNameLst>
                                          <p:attrName>ppt_x</p:attrName>
                                        </p:attrNameLst>
                                      </p:cBhvr>
                                      <p:tavLst>
                                        <p:tav tm="0">
                                          <p:val>
                                            <p:strVal val="#ppt_x"/>
                                          </p:val>
                                        </p:tav>
                                        <p:tav tm="100000">
                                          <p:val>
                                            <p:strVal val="#ppt_x"/>
                                          </p:val>
                                        </p:tav>
                                      </p:tavLst>
                                    </p:anim>
                                    <p:anim calcmode="lin" valueType="num">
                                      <p:cBhvr>
                                        <p:cTn id="20" dur="1000" fill="hold"/>
                                        <p:tgtEl>
                                          <p:spTgt spid="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435" grpId="0" animBg="1"/>
      <p:bldP spid="4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8573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0" name="Picture 2" descr="Image result for logo irea cn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2266" y="0"/>
            <a:ext cx="1059734" cy="1135117"/>
          </a:xfrm>
          <a:prstGeom prst="rect">
            <a:avLst/>
          </a:prstGeom>
          <a:noFill/>
          <a:extLst>
            <a:ext uri="{909E8E84-426E-40DD-AFC4-6F175D3DCCD1}">
              <a14:hiddenFill xmlns:a14="http://schemas.microsoft.com/office/drawing/2010/main">
                <a:solidFill>
                  <a:srgbClr val="FFFFFF"/>
                </a:solidFill>
              </a14:hiddenFill>
            </a:ext>
          </a:extLst>
        </p:spPr>
      </p:pic>
      <p:sp>
        <p:nvSpPr>
          <p:cNvPr id="251" name="Titolo 1"/>
          <p:cNvSpPr txBox="1">
            <a:spLocks/>
          </p:cNvSpPr>
          <p:nvPr/>
        </p:nvSpPr>
        <p:spPr>
          <a:xfrm>
            <a:off x="1561266" y="531932"/>
            <a:ext cx="9443065" cy="689905"/>
          </a:xfrm>
          <a:prstGeom prst="rect">
            <a:avLst/>
          </a:prstGeom>
          <a:ln w="19050">
            <a:noFill/>
          </a:ln>
          <a:scene3d>
            <a:camera prst="orthographicFront"/>
            <a:lightRig rig="threePt" dir="t"/>
          </a:scene3d>
          <a:sp3d>
            <a:bevelT w="165100" prst="coolSlant"/>
          </a:sp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000" b="1" u="sng" dirty="0" smtClean="0">
                <a:solidFill>
                  <a:schemeClr val="accent1">
                    <a:lumMod val="75000"/>
                  </a:schemeClr>
                </a:solidFill>
                <a:effectLst>
                  <a:outerShdw blurRad="38100" dist="38100" dir="2700000" algn="tl">
                    <a:srgbClr val="000000">
                      <a:alpha val="43137"/>
                    </a:srgbClr>
                  </a:outerShdw>
                </a:effectLst>
                <a:latin typeface="+mn-lt"/>
              </a:rPr>
              <a:t>TEST event 1: Bradano river, South of Italy (2010, Nov 3-6)</a:t>
            </a:r>
          </a:p>
        </p:txBody>
      </p:sp>
      <p:grpSp>
        <p:nvGrpSpPr>
          <p:cNvPr id="254" name="Gruppo 253"/>
          <p:cNvGrpSpPr/>
          <p:nvPr/>
        </p:nvGrpSpPr>
        <p:grpSpPr>
          <a:xfrm>
            <a:off x="1055915" y="1221837"/>
            <a:ext cx="9635119" cy="5360360"/>
            <a:chOff x="469857" y="920591"/>
            <a:chExt cx="9635119" cy="5529637"/>
          </a:xfrm>
        </p:grpSpPr>
        <p:grpSp>
          <p:nvGrpSpPr>
            <p:cNvPr id="6" name="Gruppo 5"/>
            <p:cNvGrpSpPr/>
            <p:nvPr/>
          </p:nvGrpSpPr>
          <p:grpSpPr>
            <a:xfrm>
              <a:off x="469857" y="963571"/>
              <a:ext cx="9635119" cy="5486657"/>
              <a:chOff x="-121679" y="980726"/>
              <a:chExt cx="7872323" cy="3816418"/>
            </a:xfrm>
          </p:grpSpPr>
          <p:grpSp>
            <p:nvGrpSpPr>
              <p:cNvPr id="7" name="Gruppo 6"/>
              <p:cNvGrpSpPr/>
              <p:nvPr/>
            </p:nvGrpSpPr>
            <p:grpSpPr>
              <a:xfrm>
                <a:off x="1475656" y="980726"/>
                <a:ext cx="5468271" cy="3816418"/>
                <a:chOff x="683567" y="980729"/>
                <a:chExt cx="5192961" cy="3816426"/>
              </a:xfrm>
            </p:grpSpPr>
            <p:grpSp>
              <p:nvGrpSpPr>
                <p:cNvPr id="18" name="Gruppo 17"/>
                <p:cNvGrpSpPr/>
                <p:nvPr/>
              </p:nvGrpSpPr>
              <p:grpSpPr>
                <a:xfrm>
                  <a:off x="683567" y="980729"/>
                  <a:ext cx="5192961" cy="3816426"/>
                  <a:chOff x="683646" y="980728"/>
                  <a:chExt cx="5193562" cy="3816424"/>
                </a:xfrm>
              </p:grpSpPr>
              <p:grpSp>
                <p:nvGrpSpPr>
                  <p:cNvPr id="20" name="Gruppo 19"/>
                  <p:cNvGrpSpPr/>
                  <p:nvPr/>
                </p:nvGrpSpPr>
                <p:grpSpPr>
                  <a:xfrm>
                    <a:off x="683646" y="980728"/>
                    <a:ext cx="5193562" cy="3816424"/>
                    <a:chOff x="323527" y="908720"/>
                    <a:chExt cx="5192961" cy="3816424"/>
                  </a:xfrm>
                </p:grpSpPr>
                <p:grpSp>
                  <p:nvGrpSpPr>
                    <p:cNvPr id="25" name="Gruppo 24"/>
                    <p:cNvGrpSpPr/>
                    <p:nvPr/>
                  </p:nvGrpSpPr>
                  <p:grpSpPr>
                    <a:xfrm>
                      <a:off x="899592" y="908720"/>
                      <a:ext cx="4616896" cy="725244"/>
                      <a:chOff x="747192" y="1196752"/>
                      <a:chExt cx="4616896" cy="725244"/>
                    </a:xfrm>
                  </p:grpSpPr>
                  <p:grpSp>
                    <p:nvGrpSpPr>
                      <p:cNvPr id="221" name="Gruppo 220"/>
                      <p:cNvGrpSpPr/>
                      <p:nvPr/>
                    </p:nvGrpSpPr>
                    <p:grpSpPr>
                      <a:xfrm>
                        <a:off x="755576" y="1556793"/>
                        <a:ext cx="864096" cy="365203"/>
                        <a:chOff x="1043608" y="1556793"/>
                        <a:chExt cx="864096" cy="365203"/>
                      </a:xfrm>
                    </p:grpSpPr>
                    <p:sp>
                      <p:nvSpPr>
                        <p:cNvPr id="246" name="Rettangolo 245"/>
                        <p:cNvSpPr/>
                        <p:nvPr/>
                      </p:nvSpPr>
                      <p:spPr>
                        <a:xfrm>
                          <a:off x="1043608" y="1556793"/>
                          <a:ext cx="288032" cy="36520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Rettangolo 246"/>
                        <p:cNvSpPr/>
                        <p:nvPr/>
                      </p:nvSpPr>
                      <p:spPr>
                        <a:xfrm>
                          <a:off x="1331640" y="1556793"/>
                          <a:ext cx="288032" cy="36520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Rettangolo 247"/>
                        <p:cNvSpPr/>
                        <p:nvPr/>
                      </p:nvSpPr>
                      <p:spPr>
                        <a:xfrm>
                          <a:off x="1619672" y="1556793"/>
                          <a:ext cx="288032" cy="36520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2" name="Gruppo 221"/>
                      <p:cNvGrpSpPr/>
                      <p:nvPr/>
                    </p:nvGrpSpPr>
                    <p:grpSpPr>
                      <a:xfrm>
                        <a:off x="1619672" y="1556793"/>
                        <a:ext cx="864096" cy="365203"/>
                        <a:chOff x="1043608" y="1556793"/>
                        <a:chExt cx="864096" cy="365203"/>
                      </a:xfrm>
                    </p:grpSpPr>
                    <p:sp>
                      <p:nvSpPr>
                        <p:cNvPr id="243" name="Rettangolo 242"/>
                        <p:cNvSpPr/>
                        <p:nvPr/>
                      </p:nvSpPr>
                      <p:spPr>
                        <a:xfrm>
                          <a:off x="1043608" y="1556793"/>
                          <a:ext cx="288032" cy="36520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Rettangolo 243"/>
                        <p:cNvSpPr/>
                        <p:nvPr/>
                      </p:nvSpPr>
                      <p:spPr>
                        <a:xfrm>
                          <a:off x="1331640" y="1556793"/>
                          <a:ext cx="288032" cy="36520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Rettangolo 244"/>
                        <p:cNvSpPr/>
                        <p:nvPr/>
                      </p:nvSpPr>
                      <p:spPr>
                        <a:xfrm>
                          <a:off x="1619672" y="1556793"/>
                          <a:ext cx="288032" cy="36520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3" name="Gruppo 222"/>
                      <p:cNvGrpSpPr/>
                      <p:nvPr/>
                    </p:nvGrpSpPr>
                    <p:grpSpPr>
                      <a:xfrm>
                        <a:off x="2483768" y="1556793"/>
                        <a:ext cx="864096" cy="365203"/>
                        <a:chOff x="1043608" y="1556793"/>
                        <a:chExt cx="864096" cy="365203"/>
                      </a:xfrm>
                    </p:grpSpPr>
                    <p:sp>
                      <p:nvSpPr>
                        <p:cNvPr id="240" name="Rettangolo 239"/>
                        <p:cNvSpPr/>
                        <p:nvPr/>
                      </p:nvSpPr>
                      <p:spPr>
                        <a:xfrm>
                          <a:off x="1043608" y="1556793"/>
                          <a:ext cx="288032" cy="36520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Rettangolo 240"/>
                        <p:cNvSpPr/>
                        <p:nvPr/>
                      </p:nvSpPr>
                      <p:spPr>
                        <a:xfrm>
                          <a:off x="1331640" y="1556793"/>
                          <a:ext cx="288032" cy="36520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Rettangolo 241"/>
                        <p:cNvSpPr/>
                        <p:nvPr/>
                      </p:nvSpPr>
                      <p:spPr>
                        <a:xfrm>
                          <a:off x="1619672" y="1556793"/>
                          <a:ext cx="288032" cy="365202"/>
                        </a:xfrm>
                        <a:prstGeom prst="rect">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4" name="Gruppo 223"/>
                      <p:cNvGrpSpPr/>
                      <p:nvPr/>
                    </p:nvGrpSpPr>
                    <p:grpSpPr>
                      <a:xfrm>
                        <a:off x="3347864" y="1556793"/>
                        <a:ext cx="864096" cy="365202"/>
                        <a:chOff x="1043608" y="1556793"/>
                        <a:chExt cx="864096" cy="365202"/>
                      </a:xfrm>
                    </p:grpSpPr>
                    <p:sp>
                      <p:nvSpPr>
                        <p:cNvPr id="237" name="Rettangolo 236"/>
                        <p:cNvSpPr/>
                        <p:nvPr/>
                      </p:nvSpPr>
                      <p:spPr>
                        <a:xfrm>
                          <a:off x="1043608" y="1556793"/>
                          <a:ext cx="288032" cy="365202"/>
                        </a:xfrm>
                        <a:prstGeom prst="rect">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Rettangolo 237"/>
                        <p:cNvSpPr/>
                        <p:nvPr/>
                      </p:nvSpPr>
                      <p:spPr>
                        <a:xfrm>
                          <a:off x="1331640" y="1556793"/>
                          <a:ext cx="288032" cy="365202"/>
                        </a:xfrm>
                        <a:prstGeom prst="rect">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Rettangolo 238"/>
                        <p:cNvSpPr/>
                        <p:nvPr/>
                      </p:nvSpPr>
                      <p:spPr>
                        <a:xfrm>
                          <a:off x="1619672" y="1556793"/>
                          <a:ext cx="288032" cy="365202"/>
                        </a:xfrm>
                        <a:prstGeom prst="rect">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5" name="Gruppo 224"/>
                      <p:cNvGrpSpPr/>
                      <p:nvPr/>
                    </p:nvGrpSpPr>
                    <p:grpSpPr>
                      <a:xfrm>
                        <a:off x="4211960" y="1556793"/>
                        <a:ext cx="864096" cy="365202"/>
                        <a:chOff x="1043608" y="1556793"/>
                        <a:chExt cx="864096" cy="365202"/>
                      </a:xfrm>
                    </p:grpSpPr>
                    <p:sp>
                      <p:nvSpPr>
                        <p:cNvPr id="234" name="Rettangolo 233"/>
                        <p:cNvSpPr/>
                        <p:nvPr/>
                      </p:nvSpPr>
                      <p:spPr>
                        <a:xfrm>
                          <a:off x="1043608" y="1556793"/>
                          <a:ext cx="288032" cy="36520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ttangolo 234"/>
                        <p:cNvSpPr/>
                        <p:nvPr/>
                      </p:nvSpPr>
                      <p:spPr>
                        <a:xfrm>
                          <a:off x="1331640" y="1556793"/>
                          <a:ext cx="288032" cy="36520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Rettangolo 235"/>
                        <p:cNvSpPr/>
                        <p:nvPr/>
                      </p:nvSpPr>
                      <p:spPr>
                        <a:xfrm>
                          <a:off x="1619672" y="1556793"/>
                          <a:ext cx="288032" cy="36520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6" name="Gruppo 225"/>
                      <p:cNvGrpSpPr/>
                      <p:nvPr/>
                    </p:nvGrpSpPr>
                    <p:grpSpPr>
                      <a:xfrm>
                        <a:off x="747192" y="1196752"/>
                        <a:ext cx="4616896" cy="725243"/>
                        <a:chOff x="-3285256" y="1196752"/>
                        <a:chExt cx="4616896" cy="725243"/>
                      </a:xfrm>
                    </p:grpSpPr>
                    <p:sp>
                      <p:nvSpPr>
                        <p:cNvPr id="231" name="Rettangolo 230"/>
                        <p:cNvSpPr/>
                        <p:nvPr/>
                      </p:nvSpPr>
                      <p:spPr>
                        <a:xfrm>
                          <a:off x="1043608" y="1556793"/>
                          <a:ext cx="288032" cy="36520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Rettangolo 232"/>
                        <p:cNvSpPr/>
                        <p:nvPr/>
                      </p:nvSpPr>
                      <p:spPr>
                        <a:xfrm>
                          <a:off x="-3285256" y="1196752"/>
                          <a:ext cx="2023832" cy="2160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6" name="Gruppo 25"/>
                    <p:cNvGrpSpPr/>
                    <p:nvPr/>
                  </p:nvGrpSpPr>
                  <p:grpSpPr>
                    <a:xfrm>
                      <a:off x="907976" y="1988840"/>
                      <a:ext cx="4608512" cy="432048"/>
                      <a:chOff x="755576" y="1556792"/>
                      <a:chExt cx="4608512" cy="432048"/>
                    </a:xfrm>
                  </p:grpSpPr>
                  <p:grpSp>
                    <p:nvGrpSpPr>
                      <p:cNvPr id="193" name="Gruppo 192"/>
                      <p:cNvGrpSpPr/>
                      <p:nvPr/>
                    </p:nvGrpSpPr>
                    <p:grpSpPr>
                      <a:xfrm>
                        <a:off x="755576" y="1556792"/>
                        <a:ext cx="864096" cy="432048"/>
                        <a:chOff x="1043608" y="1556792"/>
                        <a:chExt cx="864096" cy="432048"/>
                      </a:xfrm>
                    </p:grpSpPr>
                    <p:sp>
                      <p:nvSpPr>
                        <p:cNvPr id="218" name="Rettangolo 217"/>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Rettangolo 218"/>
                        <p:cNvSpPr/>
                        <p:nvPr/>
                      </p:nvSpPr>
                      <p:spPr>
                        <a:xfrm>
                          <a:off x="1331640"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Rettangolo 219"/>
                        <p:cNvSpPr/>
                        <p:nvPr/>
                      </p:nvSpPr>
                      <p:spPr>
                        <a:xfrm>
                          <a:off x="1619672"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4" name="Gruppo 193"/>
                      <p:cNvGrpSpPr/>
                      <p:nvPr/>
                    </p:nvGrpSpPr>
                    <p:grpSpPr>
                      <a:xfrm>
                        <a:off x="1619672" y="1556792"/>
                        <a:ext cx="864096" cy="432048"/>
                        <a:chOff x="1043608" y="1556792"/>
                        <a:chExt cx="864096" cy="432048"/>
                      </a:xfrm>
                    </p:grpSpPr>
                    <p:sp>
                      <p:nvSpPr>
                        <p:cNvPr id="215" name="Rettangolo 214"/>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Rettangolo 215"/>
                        <p:cNvSpPr/>
                        <p:nvPr/>
                      </p:nvSpPr>
                      <p:spPr>
                        <a:xfrm>
                          <a:off x="1331640" y="1556792"/>
                          <a:ext cx="288032" cy="43204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Rettangolo 216"/>
                        <p:cNvSpPr/>
                        <p:nvPr/>
                      </p:nvSpPr>
                      <p:spPr>
                        <a:xfrm>
                          <a:off x="1619672"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5" name="Gruppo 194"/>
                      <p:cNvGrpSpPr/>
                      <p:nvPr/>
                    </p:nvGrpSpPr>
                    <p:grpSpPr>
                      <a:xfrm>
                        <a:off x="2483768" y="1556792"/>
                        <a:ext cx="864096" cy="432048"/>
                        <a:chOff x="1043608" y="1556792"/>
                        <a:chExt cx="864096" cy="432048"/>
                      </a:xfrm>
                    </p:grpSpPr>
                    <p:sp>
                      <p:nvSpPr>
                        <p:cNvPr id="212" name="Rettangolo 211"/>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Rettangolo 212"/>
                        <p:cNvSpPr/>
                        <p:nvPr/>
                      </p:nvSpPr>
                      <p:spPr>
                        <a:xfrm>
                          <a:off x="1331640" y="1556792"/>
                          <a:ext cx="288032" cy="43204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ttangolo 213"/>
                        <p:cNvSpPr/>
                        <p:nvPr/>
                      </p:nvSpPr>
                      <p:spPr>
                        <a:xfrm>
                          <a:off x="1619672"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6" name="Gruppo 195"/>
                      <p:cNvGrpSpPr/>
                      <p:nvPr/>
                    </p:nvGrpSpPr>
                    <p:grpSpPr>
                      <a:xfrm>
                        <a:off x="3347864" y="1556792"/>
                        <a:ext cx="864096" cy="432048"/>
                        <a:chOff x="1043608" y="1556792"/>
                        <a:chExt cx="864096" cy="432048"/>
                      </a:xfrm>
                    </p:grpSpPr>
                    <p:sp>
                      <p:nvSpPr>
                        <p:cNvPr id="209" name="Rettangolo 208"/>
                        <p:cNvSpPr/>
                        <p:nvPr/>
                      </p:nvSpPr>
                      <p:spPr>
                        <a:xfrm>
                          <a:off x="1043608"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Rettangolo 209"/>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Rettangolo 210"/>
                        <p:cNvSpPr/>
                        <p:nvPr/>
                      </p:nvSpPr>
                      <p:spPr>
                        <a:xfrm>
                          <a:off x="1619672" y="1556792"/>
                          <a:ext cx="288032" cy="43204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7" name="Gruppo 196"/>
                      <p:cNvGrpSpPr/>
                      <p:nvPr/>
                    </p:nvGrpSpPr>
                    <p:grpSpPr>
                      <a:xfrm>
                        <a:off x="4211960" y="1556792"/>
                        <a:ext cx="864096" cy="432048"/>
                        <a:chOff x="1043608" y="1556792"/>
                        <a:chExt cx="864096" cy="432048"/>
                      </a:xfrm>
                    </p:grpSpPr>
                    <p:sp>
                      <p:nvSpPr>
                        <p:cNvPr id="206" name="Rettangolo 205"/>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Rettangolo 206"/>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Rettangolo 207"/>
                        <p:cNvSpPr/>
                        <p:nvPr/>
                      </p:nvSpPr>
                      <p:spPr>
                        <a:xfrm>
                          <a:off x="1619672"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3" name="Rettangolo 202"/>
                      <p:cNvSpPr/>
                      <p:nvPr/>
                    </p:nvSpPr>
                    <p:spPr>
                      <a:xfrm>
                        <a:off x="5076056"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uppo 26"/>
                    <p:cNvGrpSpPr/>
                    <p:nvPr/>
                  </p:nvGrpSpPr>
                  <p:grpSpPr>
                    <a:xfrm>
                      <a:off x="907976" y="2420888"/>
                      <a:ext cx="4608512" cy="432048"/>
                      <a:chOff x="755576" y="1556792"/>
                      <a:chExt cx="4608512" cy="432048"/>
                    </a:xfrm>
                  </p:grpSpPr>
                  <p:grpSp>
                    <p:nvGrpSpPr>
                      <p:cNvPr id="165" name="Gruppo 164"/>
                      <p:cNvGrpSpPr/>
                      <p:nvPr/>
                    </p:nvGrpSpPr>
                    <p:grpSpPr>
                      <a:xfrm>
                        <a:off x="755576" y="1556792"/>
                        <a:ext cx="864096" cy="432048"/>
                        <a:chOff x="1043608" y="1556792"/>
                        <a:chExt cx="864096" cy="432048"/>
                      </a:xfrm>
                    </p:grpSpPr>
                    <p:sp>
                      <p:nvSpPr>
                        <p:cNvPr id="190" name="Rettangolo 189"/>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Rettangolo 190"/>
                        <p:cNvSpPr/>
                        <p:nvPr/>
                      </p:nvSpPr>
                      <p:spPr>
                        <a:xfrm>
                          <a:off x="1331640"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Rettangolo 191"/>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 name="Gruppo 165"/>
                      <p:cNvGrpSpPr/>
                      <p:nvPr/>
                    </p:nvGrpSpPr>
                    <p:grpSpPr>
                      <a:xfrm>
                        <a:off x="1619672" y="1556792"/>
                        <a:ext cx="864096" cy="432048"/>
                        <a:chOff x="1043608" y="1556792"/>
                        <a:chExt cx="864096" cy="432048"/>
                      </a:xfrm>
                    </p:grpSpPr>
                    <p:sp>
                      <p:nvSpPr>
                        <p:cNvPr id="187" name="Rettangolo 186"/>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ttangolo 187"/>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Rettangolo 188"/>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 name="Gruppo 166"/>
                      <p:cNvGrpSpPr/>
                      <p:nvPr/>
                    </p:nvGrpSpPr>
                    <p:grpSpPr>
                      <a:xfrm>
                        <a:off x="2483768" y="1556792"/>
                        <a:ext cx="864096" cy="432048"/>
                        <a:chOff x="1043608" y="1556792"/>
                        <a:chExt cx="864096" cy="432048"/>
                      </a:xfrm>
                    </p:grpSpPr>
                    <p:sp>
                      <p:nvSpPr>
                        <p:cNvPr id="184" name="Rettangolo 183"/>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Rettangolo 184"/>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Rettangolo 185"/>
                        <p:cNvSpPr/>
                        <p:nvPr/>
                      </p:nvSpPr>
                      <p:spPr>
                        <a:xfrm>
                          <a:off x="1619672"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8" name="Gruppo 167"/>
                      <p:cNvGrpSpPr/>
                      <p:nvPr/>
                    </p:nvGrpSpPr>
                    <p:grpSpPr>
                      <a:xfrm>
                        <a:off x="3347864" y="1556792"/>
                        <a:ext cx="864096" cy="432048"/>
                        <a:chOff x="1043608" y="1556792"/>
                        <a:chExt cx="864096" cy="432048"/>
                      </a:xfrm>
                    </p:grpSpPr>
                    <p:sp>
                      <p:nvSpPr>
                        <p:cNvPr id="181" name="Rettangolo 180"/>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Rettangolo 181"/>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Rettangolo 182"/>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9" name="Gruppo 168"/>
                      <p:cNvGrpSpPr/>
                      <p:nvPr/>
                    </p:nvGrpSpPr>
                    <p:grpSpPr>
                      <a:xfrm>
                        <a:off x="4211960" y="1556792"/>
                        <a:ext cx="864096" cy="432048"/>
                        <a:chOff x="1043608" y="1556792"/>
                        <a:chExt cx="864096" cy="432048"/>
                      </a:xfrm>
                    </p:grpSpPr>
                    <p:sp>
                      <p:nvSpPr>
                        <p:cNvPr id="178" name="Rettangolo 177"/>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Rettangolo 178"/>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Rettangolo 179"/>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5" name="Rettangolo 174"/>
                      <p:cNvSpPr/>
                      <p:nvPr/>
                    </p:nvSpPr>
                    <p:spPr>
                      <a:xfrm>
                        <a:off x="5076056"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uppo 27"/>
                    <p:cNvGrpSpPr/>
                    <p:nvPr/>
                  </p:nvGrpSpPr>
                  <p:grpSpPr>
                    <a:xfrm>
                      <a:off x="907976" y="2852936"/>
                      <a:ext cx="4608512" cy="432048"/>
                      <a:chOff x="755576" y="1556792"/>
                      <a:chExt cx="4608512" cy="432048"/>
                    </a:xfrm>
                  </p:grpSpPr>
                  <p:grpSp>
                    <p:nvGrpSpPr>
                      <p:cNvPr id="137" name="Gruppo 136"/>
                      <p:cNvGrpSpPr/>
                      <p:nvPr/>
                    </p:nvGrpSpPr>
                    <p:grpSpPr>
                      <a:xfrm>
                        <a:off x="755576" y="1556792"/>
                        <a:ext cx="864096" cy="432048"/>
                        <a:chOff x="1043608" y="1556792"/>
                        <a:chExt cx="864096" cy="432048"/>
                      </a:xfrm>
                    </p:grpSpPr>
                    <p:sp>
                      <p:nvSpPr>
                        <p:cNvPr id="162" name="Rettangolo 161"/>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ttangolo 162"/>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ttangolo 163"/>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 name="Gruppo 137"/>
                      <p:cNvGrpSpPr/>
                      <p:nvPr/>
                    </p:nvGrpSpPr>
                    <p:grpSpPr>
                      <a:xfrm>
                        <a:off x="1619672" y="1556792"/>
                        <a:ext cx="864096" cy="432048"/>
                        <a:chOff x="1043608" y="1556792"/>
                        <a:chExt cx="864096" cy="432048"/>
                      </a:xfrm>
                    </p:grpSpPr>
                    <p:sp>
                      <p:nvSpPr>
                        <p:cNvPr id="159" name="Rettangolo 158"/>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Rettangolo 159"/>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ttangolo 160"/>
                        <p:cNvSpPr/>
                        <p:nvPr/>
                      </p:nvSpPr>
                      <p:spPr>
                        <a:xfrm>
                          <a:off x="1619672" y="1556792"/>
                          <a:ext cx="288032" cy="43204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9" name="Gruppo 138"/>
                      <p:cNvGrpSpPr/>
                      <p:nvPr/>
                    </p:nvGrpSpPr>
                    <p:grpSpPr>
                      <a:xfrm>
                        <a:off x="2483768" y="1556792"/>
                        <a:ext cx="864096" cy="432048"/>
                        <a:chOff x="1043608" y="1556792"/>
                        <a:chExt cx="864096" cy="432048"/>
                      </a:xfrm>
                    </p:grpSpPr>
                    <p:sp>
                      <p:nvSpPr>
                        <p:cNvPr id="156" name="Rettangolo 155"/>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Rettangolo 156"/>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Rettangolo 157"/>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0" name="Gruppo 139"/>
                      <p:cNvGrpSpPr/>
                      <p:nvPr/>
                    </p:nvGrpSpPr>
                    <p:grpSpPr>
                      <a:xfrm>
                        <a:off x="3347864" y="1556792"/>
                        <a:ext cx="864096" cy="432048"/>
                        <a:chOff x="1043608" y="1556792"/>
                        <a:chExt cx="864096" cy="432048"/>
                      </a:xfrm>
                    </p:grpSpPr>
                    <p:sp>
                      <p:nvSpPr>
                        <p:cNvPr id="153" name="Rettangolo 152"/>
                        <p:cNvSpPr/>
                        <p:nvPr/>
                      </p:nvSpPr>
                      <p:spPr>
                        <a:xfrm>
                          <a:off x="1043608" y="1556792"/>
                          <a:ext cx="288032" cy="43204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ttangolo 153"/>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ttangolo 154"/>
                        <p:cNvSpPr/>
                        <p:nvPr/>
                      </p:nvSpPr>
                      <p:spPr>
                        <a:xfrm>
                          <a:off x="1619672" y="1556792"/>
                          <a:ext cx="288032" cy="43204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1" name="Gruppo 140"/>
                      <p:cNvGrpSpPr/>
                      <p:nvPr/>
                    </p:nvGrpSpPr>
                    <p:grpSpPr>
                      <a:xfrm>
                        <a:off x="4211960" y="1556792"/>
                        <a:ext cx="864096" cy="432048"/>
                        <a:chOff x="1043608" y="1556792"/>
                        <a:chExt cx="864096" cy="432048"/>
                      </a:xfrm>
                    </p:grpSpPr>
                    <p:sp>
                      <p:nvSpPr>
                        <p:cNvPr id="150" name="Rettangolo 149"/>
                        <p:cNvSpPr/>
                        <p:nvPr/>
                      </p:nvSpPr>
                      <p:spPr>
                        <a:xfrm>
                          <a:off x="1043608" y="1556792"/>
                          <a:ext cx="288032" cy="43204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ttangolo 150"/>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ttangolo 151"/>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7" name="Rettangolo 146"/>
                      <p:cNvSpPr/>
                      <p:nvPr/>
                    </p:nvSpPr>
                    <p:spPr>
                      <a:xfrm>
                        <a:off x="5076056"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uppo 28"/>
                    <p:cNvGrpSpPr/>
                    <p:nvPr/>
                  </p:nvGrpSpPr>
                  <p:grpSpPr>
                    <a:xfrm>
                      <a:off x="907976" y="3501008"/>
                      <a:ext cx="4608512" cy="432048"/>
                      <a:chOff x="755576" y="1556792"/>
                      <a:chExt cx="4608512" cy="432048"/>
                    </a:xfrm>
                  </p:grpSpPr>
                  <p:grpSp>
                    <p:nvGrpSpPr>
                      <p:cNvPr id="109" name="Gruppo 108"/>
                      <p:cNvGrpSpPr/>
                      <p:nvPr/>
                    </p:nvGrpSpPr>
                    <p:grpSpPr>
                      <a:xfrm>
                        <a:off x="755576" y="1556792"/>
                        <a:ext cx="864096" cy="432048"/>
                        <a:chOff x="1043608" y="1556792"/>
                        <a:chExt cx="864096" cy="432048"/>
                      </a:xfrm>
                    </p:grpSpPr>
                    <p:sp>
                      <p:nvSpPr>
                        <p:cNvPr id="134" name="Rettangolo 133"/>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ttangolo 134"/>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ettangolo 135"/>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0" name="Gruppo 109"/>
                      <p:cNvGrpSpPr/>
                      <p:nvPr/>
                    </p:nvGrpSpPr>
                    <p:grpSpPr>
                      <a:xfrm>
                        <a:off x="1619672" y="1556792"/>
                        <a:ext cx="864096" cy="432048"/>
                        <a:chOff x="1043608" y="1556792"/>
                        <a:chExt cx="864096" cy="432048"/>
                      </a:xfrm>
                    </p:grpSpPr>
                    <p:sp>
                      <p:nvSpPr>
                        <p:cNvPr id="131" name="Rettangolo 130"/>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ttangolo 131"/>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ttangolo 132"/>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 name="Gruppo 110"/>
                      <p:cNvGrpSpPr/>
                      <p:nvPr/>
                    </p:nvGrpSpPr>
                    <p:grpSpPr>
                      <a:xfrm>
                        <a:off x="2483768" y="1556792"/>
                        <a:ext cx="864096" cy="432048"/>
                        <a:chOff x="1043608" y="1556792"/>
                        <a:chExt cx="864096" cy="432048"/>
                      </a:xfrm>
                    </p:grpSpPr>
                    <p:sp>
                      <p:nvSpPr>
                        <p:cNvPr id="128" name="Rettangolo 127"/>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ttangolo 128"/>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ttangolo 129"/>
                        <p:cNvSpPr/>
                        <p:nvPr/>
                      </p:nvSpPr>
                      <p:spPr>
                        <a:xfrm>
                          <a:off x="1619672" y="1556792"/>
                          <a:ext cx="288032" cy="432048"/>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 name="Gruppo 111"/>
                      <p:cNvGrpSpPr/>
                      <p:nvPr/>
                    </p:nvGrpSpPr>
                    <p:grpSpPr>
                      <a:xfrm>
                        <a:off x="3347864" y="1556792"/>
                        <a:ext cx="864096" cy="432048"/>
                        <a:chOff x="1043608" y="1556792"/>
                        <a:chExt cx="864096" cy="432048"/>
                      </a:xfrm>
                    </p:grpSpPr>
                    <p:sp>
                      <p:nvSpPr>
                        <p:cNvPr id="125" name="Rettangolo 124"/>
                        <p:cNvSpPr/>
                        <p:nvPr/>
                      </p:nvSpPr>
                      <p:spPr>
                        <a:xfrm>
                          <a:off x="1043608" y="1556792"/>
                          <a:ext cx="288032" cy="432048"/>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ttangolo 125"/>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ttangolo 126"/>
                        <p:cNvSpPr/>
                        <p:nvPr/>
                      </p:nvSpPr>
                      <p:spPr>
                        <a:xfrm>
                          <a:off x="1619672" y="1556792"/>
                          <a:ext cx="288032" cy="432048"/>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 name="Gruppo 112"/>
                      <p:cNvGrpSpPr/>
                      <p:nvPr/>
                    </p:nvGrpSpPr>
                    <p:grpSpPr>
                      <a:xfrm>
                        <a:off x="4211960" y="1556792"/>
                        <a:ext cx="864096" cy="432048"/>
                        <a:chOff x="1043608" y="1556792"/>
                        <a:chExt cx="864096" cy="432048"/>
                      </a:xfrm>
                    </p:grpSpPr>
                    <p:sp>
                      <p:nvSpPr>
                        <p:cNvPr id="122" name="Rettangolo 121"/>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ttangolo 122"/>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ttangolo 123"/>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9" name="Rettangolo 118"/>
                      <p:cNvSpPr/>
                      <p:nvPr/>
                    </p:nvSpPr>
                    <p:spPr>
                      <a:xfrm>
                        <a:off x="5076056"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uppo 29"/>
                    <p:cNvGrpSpPr/>
                    <p:nvPr/>
                  </p:nvGrpSpPr>
                  <p:grpSpPr>
                    <a:xfrm>
                      <a:off x="907976" y="4293096"/>
                      <a:ext cx="4608512" cy="432048"/>
                      <a:chOff x="755576" y="1556792"/>
                      <a:chExt cx="4608512" cy="432048"/>
                    </a:xfrm>
                  </p:grpSpPr>
                  <p:grpSp>
                    <p:nvGrpSpPr>
                      <p:cNvPr id="81" name="Gruppo 80"/>
                      <p:cNvGrpSpPr/>
                      <p:nvPr/>
                    </p:nvGrpSpPr>
                    <p:grpSpPr>
                      <a:xfrm>
                        <a:off x="755576" y="1556792"/>
                        <a:ext cx="864096" cy="432048"/>
                        <a:chOff x="1043608" y="1556792"/>
                        <a:chExt cx="864096" cy="432048"/>
                      </a:xfrm>
                    </p:grpSpPr>
                    <p:sp>
                      <p:nvSpPr>
                        <p:cNvPr id="106" name="Rettangolo 105"/>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ttangolo 106"/>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ttangolo 107"/>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uppo 81"/>
                      <p:cNvGrpSpPr/>
                      <p:nvPr/>
                    </p:nvGrpSpPr>
                    <p:grpSpPr>
                      <a:xfrm>
                        <a:off x="1619672" y="1556792"/>
                        <a:ext cx="864096" cy="432048"/>
                        <a:chOff x="1043608" y="1556792"/>
                        <a:chExt cx="864096" cy="432048"/>
                      </a:xfrm>
                    </p:grpSpPr>
                    <p:sp>
                      <p:nvSpPr>
                        <p:cNvPr id="103" name="Rettangolo 102"/>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ttangolo 103"/>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ttangolo 104"/>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uppo 82"/>
                      <p:cNvGrpSpPr/>
                      <p:nvPr/>
                    </p:nvGrpSpPr>
                    <p:grpSpPr>
                      <a:xfrm>
                        <a:off x="2483768" y="1556792"/>
                        <a:ext cx="864096" cy="432048"/>
                        <a:chOff x="1043608" y="1556792"/>
                        <a:chExt cx="864096" cy="432048"/>
                      </a:xfrm>
                    </p:grpSpPr>
                    <p:sp>
                      <p:nvSpPr>
                        <p:cNvPr id="100" name="Rettangolo 99"/>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ttangolo 100"/>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ttangolo 101"/>
                        <p:cNvSpPr/>
                        <p:nvPr/>
                      </p:nvSpPr>
                      <p:spPr>
                        <a:xfrm>
                          <a:off x="1619672" y="1556792"/>
                          <a:ext cx="288032" cy="432048"/>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uppo 83"/>
                      <p:cNvGrpSpPr/>
                      <p:nvPr/>
                    </p:nvGrpSpPr>
                    <p:grpSpPr>
                      <a:xfrm>
                        <a:off x="3347864" y="1556792"/>
                        <a:ext cx="864096" cy="432048"/>
                        <a:chOff x="1043608" y="1556792"/>
                        <a:chExt cx="864096" cy="432048"/>
                      </a:xfrm>
                    </p:grpSpPr>
                    <p:sp>
                      <p:nvSpPr>
                        <p:cNvPr id="97" name="Rettangolo 96"/>
                        <p:cNvSpPr/>
                        <p:nvPr/>
                      </p:nvSpPr>
                      <p:spPr>
                        <a:xfrm>
                          <a:off x="1043608" y="1556792"/>
                          <a:ext cx="288032" cy="432048"/>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ttangolo 97"/>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ttangolo 98"/>
                        <p:cNvSpPr/>
                        <p:nvPr/>
                      </p:nvSpPr>
                      <p:spPr>
                        <a:xfrm>
                          <a:off x="1619672" y="1556792"/>
                          <a:ext cx="288032" cy="432048"/>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uppo 84"/>
                      <p:cNvGrpSpPr/>
                      <p:nvPr/>
                    </p:nvGrpSpPr>
                    <p:grpSpPr>
                      <a:xfrm>
                        <a:off x="4211960" y="1556792"/>
                        <a:ext cx="864096" cy="432048"/>
                        <a:chOff x="1043608" y="1556792"/>
                        <a:chExt cx="864096" cy="432048"/>
                      </a:xfrm>
                    </p:grpSpPr>
                    <p:sp>
                      <p:nvSpPr>
                        <p:cNvPr id="94" name="Rettangolo 93"/>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ttangolo 94"/>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ttangolo 95"/>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1" name="Rettangolo 90"/>
                      <p:cNvSpPr/>
                      <p:nvPr/>
                    </p:nvSpPr>
                    <p:spPr>
                      <a:xfrm>
                        <a:off x="5076056"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uppo 30"/>
                    <p:cNvGrpSpPr/>
                    <p:nvPr/>
                  </p:nvGrpSpPr>
                  <p:grpSpPr>
                    <a:xfrm>
                      <a:off x="323528" y="1988840"/>
                      <a:ext cx="615444" cy="1349837"/>
                      <a:chOff x="323528" y="1988840"/>
                      <a:chExt cx="615444" cy="1349837"/>
                    </a:xfrm>
                  </p:grpSpPr>
                  <p:grpSp>
                    <p:nvGrpSpPr>
                      <p:cNvPr id="72" name="Gruppo 71"/>
                      <p:cNvGrpSpPr/>
                      <p:nvPr/>
                    </p:nvGrpSpPr>
                    <p:grpSpPr>
                      <a:xfrm>
                        <a:off x="323528" y="1988840"/>
                        <a:ext cx="584448" cy="432048"/>
                        <a:chOff x="323528" y="2780928"/>
                        <a:chExt cx="584448" cy="432048"/>
                      </a:xfrm>
                    </p:grpSpPr>
                    <p:sp>
                      <p:nvSpPr>
                        <p:cNvPr id="79" name="Rettangolo 78"/>
                        <p:cNvSpPr/>
                        <p:nvPr/>
                      </p:nvSpPr>
                      <p:spPr>
                        <a:xfrm>
                          <a:off x="323528" y="2780928"/>
                          <a:ext cx="576064" cy="432048"/>
                        </a:xfrm>
                        <a:prstGeom prst="rect">
                          <a:avLst/>
                        </a:prstGeom>
                        <a:solidFill>
                          <a:srgbClr val="2AB2E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CasellaDiTesto 79"/>
                        <p:cNvSpPr txBox="1"/>
                        <p:nvPr/>
                      </p:nvSpPr>
                      <p:spPr>
                        <a:xfrm>
                          <a:off x="331912" y="2827675"/>
                          <a:ext cx="576064" cy="321126"/>
                        </a:xfrm>
                        <a:prstGeom prst="rect">
                          <a:avLst/>
                        </a:prstGeom>
                        <a:noFill/>
                        <a:ln w="12700">
                          <a:noFill/>
                        </a:ln>
                      </p:spPr>
                      <p:txBody>
                        <a:bodyPr wrap="square" rtlCol="0">
                          <a:spAutoFit/>
                        </a:bodyPr>
                        <a:lstStyle/>
                        <a:p>
                          <a:r>
                            <a:rPr lang="en-US" sz="1200" dirty="0"/>
                            <a:t>SAR </a:t>
                          </a:r>
                          <a:r>
                            <a:rPr lang="el-GR" sz="1200" dirty="0"/>
                            <a:t>σ</a:t>
                          </a:r>
                          <a:r>
                            <a:rPr lang="it-IT" sz="1200" baseline="30000" dirty="0"/>
                            <a:t>0</a:t>
                          </a:r>
                          <a:r>
                            <a:rPr lang="it-IT" sz="1200" dirty="0"/>
                            <a:t> images</a:t>
                          </a:r>
                          <a:endParaRPr lang="en-US" sz="1200" dirty="0" smtClean="0"/>
                        </a:p>
                      </p:txBody>
                    </p:sp>
                  </p:grpSp>
                  <p:grpSp>
                    <p:nvGrpSpPr>
                      <p:cNvPr id="73" name="Gruppo 72"/>
                      <p:cNvGrpSpPr/>
                      <p:nvPr/>
                    </p:nvGrpSpPr>
                    <p:grpSpPr>
                      <a:xfrm>
                        <a:off x="323528" y="2420888"/>
                        <a:ext cx="576064" cy="432048"/>
                        <a:chOff x="323528" y="2780928"/>
                        <a:chExt cx="576064" cy="432048"/>
                      </a:xfrm>
                      <a:solidFill>
                        <a:schemeClr val="accent3">
                          <a:lumMod val="40000"/>
                          <a:lumOff val="60000"/>
                        </a:schemeClr>
                      </a:solidFill>
                    </p:grpSpPr>
                    <p:sp>
                      <p:nvSpPr>
                        <p:cNvPr id="77" name="Rettangolo 76"/>
                        <p:cNvSpPr/>
                        <p:nvPr/>
                      </p:nvSpPr>
                      <p:spPr>
                        <a:xfrm>
                          <a:off x="323528" y="2780928"/>
                          <a:ext cx="576064" cy="4320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CasellaDiTesto 77"/>
                        <p:cNvSpPr txBox="1"/>
                        <p:nvPr/>
                      </p:nvSpPr>
                      <p:spPr>
                        <a:xfrm>
                          <a:off x="331912" y="2827675"/>
                          <a:ext cx="567680" cy="321126"/>
                        </a:xfrm>
                        <a:prstGeom prst="rect">
                          <a:avLst/>
                        </a:prstGeom>
                        <a:grpFill/>
                        <a:ln w="12700">
                          <a:noFill/>
                        </a:ln>
                      </p:spPr>
                      <p:txBody>
                        <a:bodyPr wrap="square" rtlCol="0">
                          <a:spAutoFit/>
                        </a:bodyPr>
                        <a:lstStyle/>
                        <a:p>
                          <a:r>
                            <a:rPr lang="en-US" sz="1200" dirty="0"/>
                            <a:t>SAR </a:t>
                          </a:r>
                          <a:r>
                            <a:rPr lang="el-GR" sz="1200" dirty="0"/>
                            <a:t>γ</a:t>
                          </a:r>
                          <a:r>
                            <a:rPr lang="it-IT" sz="1200" dirty="0"/>
                            <a:t> images</a:t>
                          </a:r>
                          <a:endParaRPr lang="en-US" sz="1200" dirty="0" smtClean="0"/>
                        </a:p>
                      </p:txBody>
                    </p:sp>
                  </p:grpSp>
                  <p:grpSp>
                    <p:nvGrpSpPr>
                      <p:cNvPr id="74" name="Gruppo 73"/>
                      <p:cNvGrpSpPr/>
                      <p:nvPr/>
                    </p:nvGrpSpPr>
                    <p:grpSpPr>
                      <a:xfrm>
                        <a:off x="323528" y="2852936"/>
                        <a:ext cx="615444" cy="485741"/>
                        <a:chOff x="323528" y="2780928"/>
                        <a:chExt cx="615444" cy="485741"/>
                      </a:xfrm>
                    </p:grpSpPr>
                    <p:sp>
                      <p:nvSpPr>
                        <p:cNvPr id="75" name="Rettangolo 74"/>
                        <p:cNvSpPr/>
                        <p:nvPr/>
                      </p:nvSpPr>
                      <p:spPr>
                        <a:xfrm>
                          <a:off x="323528" y="2780928"/>
                          <a:ext cx="576064" cy="432048"/>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CasellaDiTesto 75"/>
                        <p:cNvSpPr txBox="1"/>
                        <p:nvPr/>
                      </p:nvSpPr>
                      <p:spPr>
                        <a:xfrm>
                          <a:off x="331911" y="2802895"/>
                          <a:ext cx="607061" cy="463774"/>
                        </a:xfrm>
                        <a:prstGeom prst="rect">
                          <a:avLst/>
                        </a:prstGeom>
                        <a:noFill/>
                        <a:ln w="12700">
                          <a:noFill/>
                        </a:ln>
                      </p:spPr>
                      <p:txBody>
                        <a:bodyPr wrap="square" rtlCol="0">
                          <a:spAutoFit/>
                        </a:bodyPr>
                        <a:lstStyle/>
                        <a:p>
                          <a:r>
                            <a:rPr lang="it-IT" sz="1200" dirty="0"/>
                            <a:t>NDVI </a:t>
                          </a:r>
                          <a:r>
                            <a:rPr lang="it-IT" sz="1200" dirty="0" smtClean="0"/>
                            <a:t>by</a:t>
                          </a:r>
                          <a:endParaRPr lang="it-IT" sz="1200" dirty="0"/>
                        </a:p>
                        <a:p>
                          <a:r>
                            <a:rPr lang="it-IT" sz="1200" dirty="0" smtClean="0"/>
                            <a:t>Rapideye </a:t>
                          </a:r>
                          <a:r>
                            <a:rPr lang="it-IT" sz="1200" dirty="0"/>
                            <a:t>image</a:t>
                          </a:r>
                        </a:p>
                      </p:txBody>
                    </p:sp>
                  </p:grpSp>
                </p:grpSp>
                <p:grpSp>
                  <p:nvGrpSpPr>
                    <p:cNvPr id="32" name="Gruppo 31"/>
                    <p:cNvGrpSpPr/>
                    <p:nvPr/>
                  </p:nvGrpSpPr>
                  <p:grpSpPr>
                    <a:xfrm>
                      <a:off x="323527" y="3501008"/>
                      <a:ext cx="615444" cy="472863"/>
                      <a:chOff x="323527" y="3501008"/>
                      <a:chExt cx="615444" cy="472863"/>
                    </a:xfrm>
                  </p:grpSpPr>
                  <p:sp>
                    <p:nvSpPr>
                      <p:cNvPr id="70" name="Rettangolo 69"/>
                      <p:cNvSpPr/>
                      <p:nvPr/>
                    </p:nvSpPr>
                    <p:spPr>
                      <a:xfrm>
                        <a:off x="323528" y="3501008"/>
                        <a:ext cx="576064" cy="432048"/>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CasellaDiTesto 70"/>
                      <p:cNvSpPr txBox="1"/>
                      <p:nvPr/>
                    </p:nvSpPr>
                    <p:spPr>
                      <a:xfrm>
                        <a:off x="323527" y="3510097"/>
                        <a:ext cx="615444" cy="463774"/>
                      </a:xfrm>
                      <a:prstGeom prst="rect">
                        <a:avLst/>
                      </a:prstGeom>
                      <a:noFill/>
                      <a:ln w="12700">
                        <a:noFill/>
                      </a:ln>
                    </p:spPr>
                    <p:txBody>
                      <a:bodyPr wrap="square" rtlCol="0">
                        <a:spAutoFit/>
                      </a:bodyPr>
                      <a:lstStyle/>
                      <a:p>
                        <a:r>
                          <a:rPr lang="en-US" sz="1200" dirty="0"/>
                          <a:t>distance from the river</a:t>
                        </a:r>
                      </a:p>
                    </p:txBody>
                  </p:sp>
                </p:grpSp>
                <p:grpSp>
                  <p:nvGrpSpPr>
                    <p:cNvPr id="33" name="Gruppo 32"/>
                    <p:cNvGrpSpPr/>
                    <p:nvPr/>
                  </p:nvGrpSpPr>
                  <p:grpSpPr>
                    <a:xfrm>
                      <a:off x="331912" y="4293096"/>
                      <a:ext cx="576064" cy="432048"/>
                      <a:chOff x="323528" y="3501008"/>
                      <a:chExt cx="576064" cy="432048"/>
                    </a:xfrm>
                  </p:grpSpPr>
                  <p:sp>
                    <p:nvSpPr>
                      <p:cNvPr id="68" name="Rettangolo 67"/>
                      <p:cNvSpPr/>
                      <p:nvPr/>
                    </p:nvSpPr>
                    <p:spPr>
                      <a:xfrm>
                        <a:off x="323528" y="3501008"/>
                        <a:ext cx="576064" cy="432048"/>
                      </a:xfrm>
                      <a:prstGeom prst="rect">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CasellaDiTesto 68"/>
                      <p:cNvSpPr txBox="1"/>
                      <p:nvPr/>
                    </p:nvSpPr>
                    <p:spPr>
                      <a:xfrm>
                        <a:off x="323528" y="3573016"/>
                        <a:ext cx="576064" cy="278310"/>
                      </a:xfrm>
                      <a:prstGeom prst="rect">
                        <a:avLst/>
                      </a:prstGeom>
                      <a:noFill/>
                      <a:ln w="12700">
                        <a:noFill/>
                      </a:ln>
                    </p:spPr>
                    <p:txBody>
                      <a:bodyPr wrap="square" rtlCol="0">
                        <a:spAutoFit/>
                      </a:bodyPr>
                      <a:lstStyle/>
                      <a:p>
                        <a:r>
                          <a:rPr lang="en-US" sz="1000" dirty="0" smtClean="0"/>
                          <a:t>Probability</a:t>
                        </a:r>
                        <a:r>
                          <a:rPr lang="en-US" sz="1000" dirty="0"/>
                          <a:t> </a:t>
                        </a:r>
                        <a:r>
                          <a:rPr lang="en-US" sz="1000" dirty="0" smtClean="0"/>
                          <a:t>maps</a:t>
                        </a:r>
                      </a:p>
                    </p:txBody>
                  </p:sp>
                </p:grpSp>
                <p:grpSp>
                  <p:nvGrpSpPr>
                    <p:cNvPr id="34" name="Gruppo 33"/>
                    <p:cNvGrpSpPr/>
                    <p:nvPr/>
                  </p:nvGrpSpPr>
                  <p:grpSpPr>
                    <a:xfrm>
                      <a:off x="907200" y="1124744"/>
                      <a:ext cx="4608512" cy="144016"/>
                      <a:chOff x="755576" y="1556792"/>
                      <a:chExt cx="4608512" cy="432048"/>
                    </a:xfrm>
                  </p:grpSpPr>
                  <p:grpSp>
                    <p:nvGrpSpPr>
                      <p:cNvPr id="40" name="Gruppo 39"/>
                      <p:cNvGrpSpPr/>
                      <p:nvPr/>
                    </p:nvGrpSpPr>
                    <p:grpSpPr>
                      <a:xfrm>
                        <a:off x="755576" y="1556792"/>
                        <a:ext cx="864096" cy="432048"/>
                        <a:chOff x="1043608" y="1556792"/>
                        <a:chExt cx="864096" cy="432048"/>
                      </a:xfrm>
                    </p:grpSpPr>
                    <p:sp>
                      <p:nvSpPr>
                        <p:cNvPr id="65" name="Rettangolo 64"/>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ttangolo 65"/>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ttangolo 66"/>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uppo 40"/>
                      <p:cNvGrpSpPr/>
                      <p:nvPr/>
                    </p:nvGrpSpPr>
                    <p:grpSpPr>
                      <a:xfrm>
                        <a:off x="1619672" y="1556792"/>
                        <a:ext cx="864096" cy="432048"/>
                        <a:chOff x="1043608" y="1556792"/>
                        <a:chExt cx="864096" cy="432048"/>
                      </a:xfrm>
                    </p:grpSpPr>
                    <p:sp>
                      <p:nvSpPr>
                        <p:cNvPr id="62" name="Rettangolo 61"/>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ttangolo 62"/>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ttangolo 63"/>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uppo 41"/>
                      <p:cNvGrpSpPr/>
                      <p:nvPr/>
                    </p:nvGrpSpPr>
                    <p:grpSpPr>
                      <a:xfrm>
                        <a:off x="2483768" y="1556792"/>
                        <a:ext cx="864096" cy="432048"/>
                        <a:chOff x="1043608" y="1556792"/>
                        <a:chExt cx="864096" cy="432048"/>
                      </a:xfrm>
                    </p:grpSpPr>
                    <p:sp>
                      <p:nvSpPr>
                        <p:cNvPr id="59" name="Rettangolo 58"/>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ttangolo 59"/>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ttangolo 60"/>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uppo 42"/>
                      <p:cNvGrpSpPr/>
                      <p:nvPr/>
                    </p:nvGrpSpPr>
                    <p:grpSpPr>
                      <a:xfrm>
                        <a:off x="3347864" y="1556792"/>
                        <a:ext cx="864096" cy="432048"/>
                        <a:chOff x="1043608" y="1556792"/>
                        <a:chExt cx="864096" cy="432048"/>
                      </a:xfrm>
                    </p:grpSpPr>
                    <p:sp>
                      <p:nvSpPr>
                        <p:cNvPr id="56" name="Rettangolo 55"/>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ttangolo 56"/>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ttangolo 57"/>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uppo 43"/>
                      <p:cNvGrpSpPr/>
                      <p:nvPr/>
                    </p:nvGrpSpPr>
                    <p:grpSpPr>
                      <a:xfrm>
                        <a:off x="4211960" y="1556792"/>
                        <a:ext cx="864096" cy="432048"/>
                        <a:chOff x="1043608" y="1556792"/>
                        <a:chExt cx="864096" cy="432048"/>
                      </a:xfrm>
                    </p:grpSpPr>
                    <p:sp>
                      <p:nvSpPr>
                        <p:cNvPr id="53" name="Rettangolo 52"/>
                        <p:cNvSpPr/>
                        <p:nvPr/>
                      </p:nvSpPr>
                      <p:spPr>
                        <a:xfrm>
                          <a:off x="1043608"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ttangolo 53"/>
                        <p:cNvSpPr/>
                        <p:nvPr/>
                      </p:nvSpPr>
                      <p:spPr>
                        <a:xfrm>
                          <a:off x="1331640"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ttangolo 54"/>
                        <p:cNvSpPr/>
                        <p:nvPr/>
                      </p:nvSpPr>
                      <p:spPr>
                        <a:xfrm>
                          <a:off x="1619672"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Rettangolo 49"/>
                      <p:cNvSpPr/>
                      <p:nvPr/>
                    </p:nvSpPr>
                    <p:spPr>
                      <a:xfrm>
                        <a:off x="5076056" y="1556792"/>
                        <a:ext cx="288032" cy="432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ttangolo 34"/>
                    <p:cNvSpPr/>
                    <p:nvPr/>
                  </p:nvSpPr>
                  <p:spPr>
                    <a:xfrm>
                      <a:off x="323528" y="1124744"/>
                      <a:ext cx="576064" cy="14401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uppo 35"/>
                    <p:cNvGrpSpPr/>
                    <p:nvPr/>
                  </p:nvGrpSpPr>
                  <p:grpSpPr>
                    <a:xfrm>
                      <a:off x="323528" y="1268760"/>
                      <a:ext cx="576064" cy="365203"/>
                      <a:chOff x="323528" y="3501009"/>
                      <a:chExt cx="576064" cy="365203"/>
                    </a:xfrm>
                  </p:grpSpPr>
                  <p:sp>
                    <p:nvSpPr>
                      <p:cNvPr id="38" name="Rettangolo 37"/>
                      <p:cNvSpPr/>
                      <p:nvPr/>
                    </p:nvSpPr>
                    <p:spPr>
                      <a:xfrm>
                        <a:off x="323528" y="3501009"/>
                        <a:ext cx="576064" cy="365203"/>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asellaDiTesto 38"/>
                      <p:cNvSpPr txBox="1"/>
                      <p:nvPr/>
                    </p:nvSpPr>
                    <p:spPr>
                      <a:xfrm>
                        <a:off x="395536" y="3609310"/>
                        <a:ext cx="432048" cy="256901"/>
                      </a:xfrm>
                      <a:prstGeom prst="rect">
                        <a:avLst/>
                      </a:prstGeom>
                      <a:noFill/>
                      <a:ln w="12700">
                        <a:noFill/>
                      </a:ln>
                    </p:spPr>
                    <p:txBody>
                      <a:bodyPr wrap="square" rtlCol="0">
                        <a:spAutoFit/>
                      </a:bodyPr>
                      <a:lstStyle/>
                      <a:p>
                        <a:r>
                          <a:rPr lang="en-US" dirty="0" smtClean="0"/>
                          <a:t>Day</a:t>
                        </a:r>
                      </a:p>
                    </p:txBody>
                  </p:sp>
                </p:grpSp>
                <p:sp>
                  <p:nvSpPr>
                    <p:cNvPr id="37" name="CasellaDiTesto 36"/>
                    <p:cNvSpPr txBox="1"/>
                    <p:nvPr/>
                  </p:nvSpPr>
                  <p:spPr>
                    <a:xfrm>
                      <a:off x="938972" y="1097993"/>
                      <a:ext cx="4577516" cy="170767"/>
                    </a:xfrm>
                    <a:prstGeom prst="rect">
                      <a:avLst/>
                    </a:prstGeom>
                    <a:noFill/>
                  </p:spPr>
                  <p:txBody>
                    <a:bodyPr wrap="square" rtlCol="0">
                      <a:spAutoFit/>
                    </a:bodyPr>
                    <a:lstStyle/>
                    <a:p>
                      <a:r>
                        <a:rPr lang="en-US" sz="1000" dirty="0" smtClean="0"/>
                        <a:t>….         2           3           ...          ….        10          ….        ….          3          4           5          6         ….         ….          11        …</a:t>
                      </a:r>
                      <a:endParaRPr lang="en-US" sz="1000" dirty="0"/>
                    </a:p>
                  </p:txBody>
                </p:sp>
              </p:grpSp>
              <p:cxnSp>
                <p:nvCxnSpPr>
                  <p:cNvPr id="21" name="Connettore 2 20"/>
                  <p:cNvCxnSpPr>
                    <a:endCxn id="102" idx="0"/>
                  </p:cNvCxnSpPr>
                  <p:nvPr/>
                </p:nvCxnSpPr>
                <p:spPr>
                  <a:xfrm>
                    <a:off x="3715942" y="2276872"/>
                    <a:ext cx="776" cy="20882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4028075" y="2276872"/>
                    <a:ext cx="776" cy="20882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a:off x="4574367" y="3140968"/>
                    <a:ext cx="776" cy="12241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CasellaDiTesto 18"/>
                <p:cNvSpPr txBox="1"/>
                <p:nvPr/>
              </p:nvSpPr>
              <p:spPr>
                <a:xfrm>
                  <a:off x="3718537" y="1334771"/>
                  <a:ext cx="935675" cy="363943"/>
                </a:xfrm>
                <a:prstGeom prst="rect">
                  <a:avLst/>
                </a:prstGeom>
                <a:noFill/>
              </p:spPr>
              <p:txBody>
                <a:bodyPr wrap="none" rtlCol="0">
                  <a:spAutoFit/>
                </a:bodyPr>
                <a:lstStyle/>
                <a:p>
                  <a:r>
                    <a:rPr lang="en-US" sz="2800" b="1" dirty="0" smtClean="0"/>
                    <a:t>FLOOD</a:t>
                  </a:r>
                  <a:endParaRPr lang="en-US" sz="2800" b="1" dirty="0"/>
                </a:p>
              </p:txBody>
            </p:sp>
          </p:grpSp>
          <p:sp>
            <p:nvSpPr>
              <p:cNvPr id="8" name="CasellaDiTesto 7"/>
              <p:cNvSpPr txBox="1"/>
              <p:nvPr/>
            </p:nvSpPr>
            <p:spPr>
              <a:xfrm>
                <a:off x="771559" y="2573663"/>
                <a:ext cx="541179" cy="278310"/>
              </a:xfrm>
              <a:prstGeom prst="rect">
                <a:avLst/>
              </a:prstGeom>
              <a:noFill/>
            </p:spPr>
            <p:txBody>
              <a:bodyPr wrap="none" rtlCol="0">
                <a:spAutoFit/>
              </a:bodyPr>
              <a:lstStyle/>
              <a:p>
                <a:r>
                  <a:rPr lang="en-US" sz="2000" dirty="0" smtClean="0"/>
                  <a:t>M=3</a:t>
                </a:r>
                <a:endParaRPr lang="en-US" sz="2000" dirty="0"/>
              </a:p>
            </p:txBody>
          </p:sp>
          <p:sp>
            <p:nvSpPr>
              <p:cNvPr id="9" name="CasellaDiTesto 8"/>
              <p:cNvSpPr txBox="1"/>
              <p:nvPr/>
            </p:nvSpPr>
            <p:spPr>
              <a:xfrm>
                <a:off x="805703" y="3647347"/>
                <a:ext cx="496649" cy="278310"/>
              </a:xfrm>
              <a:prstGeom prst="rect">
                <a:avLst/>
              </a:prstGeom>
              <a:noFill/>
            </p:spPr>
            <p:txBody>
              <a:bodyPr wrap="none" rtlCol="0">
                <a:spAutoFit/>
              </a:bodyPr>
              <a:lstStyle/>
              <a:p>
                <a:r>
                  <a:rPr lang="en-US" sz="2000" dirty="0" smtClean="0"/>
                  <a:t>N=1</a:t>
                </a:r>
                <a:endParaRPr lang="en-US" sz="2000" dirty="0"/>
              </a:p>
            </p:txBody>
          </p:sp>
          <p:sp>
            <p:nvSpPr>
              <p:cNvPr id="10" name="CasellaDiTesto 9"/>
              <p:cNvSpPr txBox="1"/>
              <p:nvPr/>
            </p:nvSpPr>
            <p:spPr>
              <a:xfrm>
                <a:off x="820932" y="4411845"/>
                <a:ext cx="470454" cy="278310"/>
              </a:xfrm>
              <a:prstGeom prst="rect">
                <a:avLst/>
              </a:prstGeom>
              <a:noFill/>
            </p:spPr>
            <p:txBody>
              <a:bodyPr wrap="none" rtlCol="0">
                <a:spAutoFit/>
              </a:bodyPr>
              <a:lstStyle/>
              <a:p>
                <a:r>
                  <a:rPr lang="en-US" sz="2000" dirty="0" smtClean="0"/>
                  <a:t>P=4</a:t>
                </a:r>
                <a:endParaRPr lang="en-US" sz="2000" dirty="0"/>
              </a:p>
            </p:txBody>
          </p:sp>
          <p:sp>
            <p:nvSpPr>
              <p:cNvPr id="11" name="Parentesi graffa aperta 10"/>
              <p:cNvSpPr/>
              <p:nvPr/>
            </p:nvSpPr>
            <p:spPr>
              <a:xfrm>
                <a:off x="1256939" y="2060845"/>
                <a:ext cx="146710" cy="1296142"/>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Parentesi graffa aperta 11"/>
              <p:cNvSpPr/>
              <p:nvPr/>
            </p:nvSpPr>
            <p:spPr>
              <a:xfrm>
                <a:off x="690445" y="2060845"/>
                <a:ext cx="200386" cy="1922727"/>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CasellaDiTesto 12"/>
              <p:cNvSpPr txBox="1"/>
              <p:nvPr/>
            </p:nvSpPr>
            <p:spPr>
              <a:xfrm>
                <a:off x="-78258" y="2846633"/>
                <a:ext cx="738947" cy="321126"/>
              </a:xfrm>
              <a:prstGeom prst="rect">
                <a:avLst/>
              </a:prstGeom>
              <a:noFill/>
            </p:spPr>
            <p:txBody>
              <a:bodyPr wrap="none" rtlCol="0">
                <a:spAutoFit/>
              </a:bodyPr>
              <a:lstStyle/>
              <a:p>
                <a:r>
                  <a:rPr lang="en-US" sz="2400" b="1" dirty="0" smtClean="0"/>
                  <a:t>Input</a:t>
                </a:r>
                <a:r>
                  <a:rPr lang="en-US" sz="1400" dirty="0" smtClean="0"/>
                  <a:t> </a:t>
                </a:r>
              </a:p>
            </p:txBody>
          </p:sp>
          <p:sp>
            <p:nvSpPr>
              <p:cNvPr id="14" name="CasellaDiTesto 13"/>
              <p:cNvSpPr txBox="1"/>
              <p:nvPr/>
            </p:nvSpPr>
            <p:spPr>
              <a:xfrm>
                <a:off x="-121679" y="4411845"/>
                <a:ext cx="957671" cy="321126"/>
              </a:xfrm>
              <a:prstGeom prst="rect">
                <a:avLst/>
              </a:prstGeom>
              <a:noFill/>
            </p:spPr>
            <p:txBody>
              <a:bodyPr wrap="none" rtlCol="0">
                <a:spAutoFit/>
              </a:bodyPr>
              <a:lstStyle/>
              <a:p>
                <a:r>
                  <a:rPr lang="en-US" sz="2400" b="1" dirty="0" smtClean="0"/>
                  <a:t>Output </a:t>
                </a:r>
              </a:p>
            </p:txBody>
          </p:sp>
          <p:sp>
            <p:nvSpPr>
              <p:cNvPr id="15" name="CasellaDiTesto 14"/>
              <p:cNvSpPr txBox="1"/>
              <p:nvPr/>
            </p:nvSpPr>
            <p:spPr>
              <a:xfrm>
                <a:off x="7146599" y="2174664"/>
                <a:ext cx="555585" cy="256901"/>
              </a:xfrm>
              <a:prstGeom prst="rect">
                <a:avLst/>
              </a:prstGeom>
              <a:noFill/>
            </p:spPr>
            <p:txBody>
              <a:bodyPr wrap="none" rtlCol="0">
                <a:spAutoFit/>
              </a:bodyPr>
              <a:lstStyle/>
              <a:p>
                <a:r>
                  <a:rPr lang="en-US" dirty="0" smtClean="0"/>
                  <a:t>m</a:t>
                </a:r>
                <a:r>
                  <a:rPr lang="en-US" sz="1100" dirty="0" smtClean="0"/>
                  <a:t>1</a:t>
                </a:r>
                <a:r>
                  <a:rPr lang="en-US" dirty="0" smtClean="0"/>
                  <a:t>=6</a:t>
                </a:r>
                <a:endParaRPr lang="en-US" dirty="0"/>
              </a:p>
            </p:txBody>
          </p:sp>
          <p:sp>
            <p:nvSpPr>
              <p:cNvPr id="16" name="CasellaDiTesto 15"/>
              <p:cNvSpPr txBox="1"/>
              <p:nvPr/>
            </p:nvSpPr>
            <p:spPr>
              <a:xfrm>
                <a:off x="7146599" y="2539639"/>
                <a:ext cx="555585" cy="256901"/>
              </a:xfrm>
              <a:prstGeom prst="rect">
                <a:avLst/>
              </a:prstGeom>
              <a:noFill/>
            </p:spPr>
            <p:txBody>
              <a:bodyPr wrap="none" rtlCol="0">
                <a:spAutoFit/>
              </a:bodyPr>
              <a:lstStyle/>
              <a:p>
                <a:r>
                  <a:rPr lang="en-US" dirty="0" smtClean="0"/>
                  <a:t>m</a:t>
                </a:r>
                <a:r>
                  <a:rPr lang="en-US" sz="1200" dirty="0" smtClean="0"/>
                  <a:t>2</a:t>
                </a:r>
                <a:r>
                  <a:rPr lang="en-US" dirty="0" smtClean="0"/>
                  <a:t>=2</a:t>
                </a:r>
                <a:endParaRPr lang="en-US" dirty="0"/>
              </a:p>
            </p:txBody>
          </p:sp>
          <p:sp>
            <p:nvSpPr>
              <p:cNvPr id="17" name="CasellaDiTesto 16"/>
              <p:cNvSpPr txBox="1"/>
              <p:nvPr/>
            </p:nvSpPr>
            <p:spPr>
              <a:xfrm>
                <a:off x="7146599" y="2973337"/>
                <a:ext cx="604045" cy="278310"/>
              </a:xfrm>
              <a:prstGeom prst="rect">
                <a:avLst/>
              </a:prstGeom>
              <a:noFill/>
            </p:spPr>
            <p:txBody>
              <a:bodyPr wrap="none" rtlCol="0">
                <a:spAutoFit/>
              </a:bodyPr>
              <a:lstStyle/>
              <a:p>
                <a:r>
                  <a:rPr lang="en-US" sz="2000" dirty="0" smtClean="0"/>
                  <a:t>m</a:t>
                </a:r>
                <a:r>
                  <a:rPr lang="en-US" sz="1200" dirty="0" smtClean="0"/>
                  <a:t>3</a:t>
                </a:r>
                <a:r>
                  <a:rPr lang="en-US" sz="2000" dirty="0" smtClean="0"/>
                  <a:t>=1</a:t>
                </a:r>
                <a:endParaRPr lang="en-US" sz="2000" dirty="0"/>
              </a:p>
            </p:txBody>
          </p:sp>
        </p:grpSp>
        <p:grpSp>
          <p:nvGrpSpPr>
            <p:cNvPr id="5" name="Gruppo 4"/>
            <p:cNvGrpSpPr/>
            <p:nvPr/>
          </p:nvGrpSpPr>
          <p:grpSpPr>
            <a:xfrm>
              <a:off x="4048045" y="920591"/>
              <a:ext cx="5069572" cy="370866"/>
              <a:chOff x="4048045" y="920591"/>
              <a:chExt cx="5069572" cy="370866"/>
            </a:xfrm>
          </p:grpSpPr>
          <p:sp>
            <p:nvSpPr>
              <p:cNvPr id="252" name="Rettangolo 251"/>
              <p:cNvSpPr/>
              <p:nvPr/>
            </p:nvSpPr>
            <p:spPr>
              <a:xfrm>
                <a:off x="5775648" y="960335"/>
                <a:ext cx="3341969" cy="31056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asellaDiTesto 3"/>
              <p:cNvSpPr txBox="1"/>
              <p:nvPr/>
            </p:nvSpPr>
            <p:spPr>
              <a:xfrm>
                <a:off x="4048045" y="920591"/>
                <a:ext cx="986167" cy="338554"/>
              </a:xfrm>
              <a:prstGeom prst="rect">
                <a:avLst/>
              </a:prstGeom>
              <a:noFill/>
            </p:spPr>
            <p:txBody>
              <a:bodyPr wrap="none" rtlCol="0">
                <a:spAutoFit/>
              </a:bodyPr>
              <a:lstStyle/>
              <a:p>
                <a:r>
                  <a:rPr lang="en-US" sz="1600" dirty="0" smtClean="0"/>
                  <a:t>OCTOBER</a:t>
                </a:r>
                <a:endParaRPr lang="en-US" sz="1600" dirty="0"/>
              </a:p>
            </p:txBody>
          </p:sp>
          <p:sp>
            <p:nvSpPr>
              <p:cNvPr id="253" name="CasellaDiTesto 252"/>
              <p:cNvSpPr txBox="1"/>
              <p:nvPr/>
            </p:nvSpPr>
            <p:spPr>
              <a:xfrm>
                <a:off x="6865555" y="952903"/>
                <a:ext cx="1169616" cy="338554"/>
              </a:xfrm>
              <a:prstGeom prst="rect">
                <a:avLst/>
              </a:prstGeom>
              <a:noFill/>
            </p:spPr>
            <p:txBody>
              <a:bodyPr wrap="none" rtlCol="0">
                <a:spAutoFit/>
              </a:bodyPr>
              <a:lstStyle/>
              <a:p>
                <a:r>
                  <a:rPr lang="en-US" sz="1600" dirty="0" smtClean="0"/>
                  <a:t>NOVEMBER</a:t>
                </a:r>
                <a:endParaRPr lang="en-US" sz="1600" dirty="0"/>
              </a:p>
            </p:txBody>
          </p:sp>
        </p:grpSp>
      </p:grpSp>
      <p:sp>
        <p:nvSpPr>
          <p:cNvPr id="256" name="CasellaDiTesto 255"/>
          <p:cNvSpPr txBox="1"/>
          <p:nvPr/>
        </p:nvSpPr>
        <p:spPr>
          <a:xfrm>
            <a:off x="235703" y="1358389"/>
            <a:ext cx="1990353" cy="923330"/>
          </a:xfrm>
          <a:prstGeom prst="rect">
            <a:avLst/>
          </a:prstGeom>
          <a:noFill/>
          <a:ln>
            <a:solidFill>
              <a:schemeClr val="accent1">
                <a:lumMod val="75000"/>
              </a:schemeClr>
            </a:solidFill>
          </a:ln>
        </p:spPr>
        <p:txBody>
          <a:bodyPr wrap="none" rtlCol="0">
            <a:spAutoFit/>
          </a:bodyPr>
          <a:lstStyle/>
          <a:p>
            <a:r>
              <a:rPr lang="it-IT" b="1" dirty="0" smtClean="0">
                <a:solidFill>
                  <a:schemeClr val="accent1">
                    <a:lumMod val="75000"/>
                  </a:schemeClr>
                </a:solidFill>
              </a:rPr>
              <a:t>MULTI-TEMPORAL </a:t>
            </a:r>
          </a:p>
          <a:p>
            <a:r>
              <a:rPr lang="it-IT" b="1" dirty="0" smtClean="0">
                <a:solidFill>
                  <a:schemeClr val="accent1">
                    <a:lumMod val="75000"/>
                  </a:schemeClr>
                </a:solidFill>
              </a:rPr>
              <a:t>MULTI-SENSOR</a:t>
            </a:r>
          </a:p>
          <a:p>
            <a:r>
              <a:rPr lang="it-IT" b="1" dirty="0" smtClean="0">
                <a:solidFill>
                  <a:schemeClr val="accent1">
                    <a:lumMod val="75000"/>
                  </a:schemeClr>
                </a:solidFill>
              </a:rPr>
              <a:t>DATA SET</a:t>
            </a:r>
            <a:endParaRPr lang="it-IT" b="1" dirty="0">
              <a:solidFill>
                <a:schemeClr val="accent1">
                  <a:lumMod val="75000"/>
                </a:schemeClr>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82784651"/>
      </p:ext>
    </p:extLst>
  </p:cSld>
  <p:clrMapOvr>
    <a:masterClrMapping/>
  </p:clrMapOvr>
  <mc:AlternateContent xmlns:mc="http://schemas.openxmlformats.org/markup-compatibility/2006" xmlns:p14="http://schemas.microsoft.com/office/powerpoint/2010/main">
    <mc:Choice Requires="p14">
      <p:transition spd="slow" p14:dur="2000" advTm="54701"/>
    </mc:Choice>
    <mc:Fallback xmlns="">
      <p:transition spd="slow" advTm="5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51"/>
                                        </p:tgtEl>
                                      </p:cBhvr>
                                    </p:animEffect>
                                    <p:animScale>
                                      <p:cBhvr>
                                        <p:cTn id="11" dur="250" autoRev="1" fill="hold"/>
                                        <p:tgtEl>
                                          <p:spTgt spid="25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256"/>
                                        </p:tgtEl>
                                        <p:attrNameLst>
                                          <p:attrName>fillcolor</p:attrName>
                                        </p:attrNameLst>
                                      </p:cBhvr>
                                      <p:to>
                                        <a:schemeClr val="accent2"/>
                                      </p:to>
                                    </p:animClr>
                                    <p:set>
                                      <p:cBhvr>
                                        <p:cTn id="16" dur="2000" fill="hold"/>
                                        <p:tgtEl>
                                          <p:spTgt spid="256"/>
                                        </p:tgtEl>
                                        <p:attrNameLst>
                                          <p:attrName>fill.type</p:attrName>
                                        </p:attrNameLst>
                                      </p:cBhvr>
                                      <p:to>
                                        <p:strVal val="solid"/>
                                      </p:to>
                                    </p:set>
                                    <p:set>
                                      <p:cBhvr>
                                        <p:cTn id="17" dur="2000" fill="hold"/>
                                        <p:tgtEl>
                                          <p:spTgt spid="25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2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8347" y="284205"/>
            <a:ext cx="7574691" cy="963828"/>
          </a:xfrm>
          <a:ln w="19050">
            <a:noFill/>
          </a:ln>
          <a:scene3d>
            <a:camera prst="orthographicFront"/>
            <a:lightRig rig="threePt" dir="t"/>
          </a:scene3d>
          <a:sp3d>
            <a:bevelT w="165100" prst="coolSlant"/>
          </a:sp3d>
        </p:spPr>
        <p:txBody>
          <a:bodyPr>
            <a:normAutofit/>
          </a:bodyPr>
          <a:lstStyle/>
          <a:p>
            <a:r>
              <a:rPr lang="it-IT" sz="3200" b="1" u="sng" dirty="0" smtClean="0">
                <a:solidFill>
                  <a:schemeClr val="accent1">
                    <a:lumMod val="75000"/>
                  </a:schemeClr>
                </a:solidFill>
                <a:effectLst>
                  <a:outerShdw blurRad="38100" dist="38100" dir="2700000" algn="tl">
                    <a:srgbClr val="000000">
                      <a:alpha val="43137"/>
                    </a:srgbClr>
                  </a:outerShdw>
                </a:effectLst>
                <a:latin typeface="+mn-lt"/>
              </a:rPr>
              <a:t>DAFNE</a:t>
            </a:r>
            <a:r>
              <a:rPr lang="it-IT" sz="3200" b="1" dirty="0" smtClean="0">
                <a:solidFill>
                  <a:schemeClr val="accent1">
                    <a:lumMod val="75000"/>
                  </a:schemeClr>
                </a:solidFill>
                <a:effectLst>
                  <a:outerShdw blurRad="38100" dist="38100" dir="2700000" algn="tl">
                    <a:srgbClr val="000000">
                      <a:alpha val="43137"/>
                    </a:srgbClr>
                  </a:outerShdw>
                </a:effectLst>
                <a:latin typeface="+mn-lt"/>
              </a:rPr>
              <a:t> (DAta Fusion by bayesian Network)</a:t>
            </a:r>
            <a:endParaRPr lang="it-IT" sz="3200" b="1" dirty="0">
              <a:solidFill>
                <a:schemeClr val="accent1">
                  <a:lumMod val="75000"/>
                </a:schemeClr>
              </a:solidFill>
              <a:effectLst>
                <a:outerShdw blurRad="38100" dist="38100" dir="2700000" algn="tl">
                  <a:srgbClr val="000000">
                    <a:alpha val="43137"/>
                  </a:srgbClr>
                </a:outerShdw>
              </a:effectLst>
              <a:latin typeface="+mn-lt"/>
            </a:endParaRPr>
          </a:p>
        </p:txBody>
      </p:sp>
      <p:pic>
        <p:nvPicPr>
          <p:cNvPr id="23" name="Picture 2" descr="D:\Alberto\lavori\IGARSS_2014\figure\snapshot_SAR_int_3Nov20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445" y="1076534"/>
            <a:ext cx="2766687" cy="2053265"/>
          </a:xfrm>
          <a:prstGeom prst="rect">
            <a:avLst/>
          </a:prstGeom>
          <a:noFill/>
          <a:extLst>
            <a:ext uri="{909E8E84-426E-40DD-AFC4-6F175D3DCCD1}">
              <a14:hiddenFill xmlns:a14="http://schemas.microsoft.com/office/drawing/2010/main">
                <a:solidFill>
                  <a:srgbClr val="FFFFFF"/>
                </a:solidFill>
              </a14:hiddenFill>
            </a:ext>
          </a:extLst>
        </p:spPr>
      </p:pic>
      <p:sp>
        <p:nvSpPr>
          <p:cNvPr id="28" name="CasellaDiTesto 21"/>
          <p:cNvSpPr txBox="1">
            <a:spLocks noChangeArrowheads="1"/>
          </p:cNvSpPr>
          <p:nvPr/>
        </p:nvSpPr>
        <p:spPr bwMode="auto">
          <a:xfrm>
            <a:off x="3304393" y="1162971"/>
            <a:ext cx="2208810" cy="276999"/>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it-IT" sz="1200" b="1" dirty="0" smtClean="0">
                <a:solidFill>
                  <a:srgbClr val="002060"/>
                </a:solidFill>
              </a:rPr>
              <a:t> CSK Intensity 03-NOV-2010</a:t>
            </a:r>
            <a:endParaRPr lang="it-IT" sz="1200" b="1" dirty="0">
              <a:solidFill>
                <a:srgbClr val="002060"/>
              </a:solidFill>
            </a:endParaRPr>
          </a:p>
        </p:txBody>
      </p:sp>
      <p:sp>
        <p:nvSpPr>
          <p:cNvPr id="38" name="CasellaDiTesto 37"/>
          <p:cNvSpPr txBox="1"/>
          <p:nvPr/>
        </p:nvSpPr>
        <p:spPr>
          <a:xfrm>
            <a:off x="6047057" y="1160622"/>
            <a:ext cx="4839246" cy="769441"/>
          </a:xfrm>
          <a:prstGeom prst="rect">
            <a:avLst/>
          </a:prstGeom>
          <a:solidFill>
            <a:schemeClr val="accent6">
              <a:lumMod val="40000"/>
              <a:lumOff val="60000"/>
            </a:schemeClr>
          </a:solidFill>
          <a:ln w="19050">
            <a:solidFill>
              <a:srgbClr val="00B050"/>
            </a:solidFill>
          </a:ln>
          <a:effectLst>
            <a:innerShdw blurRad="63500" dist="50800" dir="13500000">
              <a:schemeClr val="accent5">
                <a:lumMod val="60000"/>
                <a:lumOff val="40000"/>
                <a:alpha val="50000"/>
              </a:schemeClr>
            </a:innerShdw>
          </a:effectLst>
        </p:spPr>
        <p:txBody>
          <a:bodyPr wrap="square" rtlCol="0">
            <a:spAutoFit/>
          </a:bodyPr>
          <a:lstStyle/>
          <a:p>
            <a:pPr algn="just">
              <a:spcAft>
                <a:spcPts val="1200"/>
              </a:spcAft>
            </a:pPr>
            <a:r>
              <a:rPr lang="it-IT" sz="2200" dirty="0" smtClean="0"/>
              <a:t>Example of </a:t>
            </a:r>
            <a:r>
              <a:rPr lang="it-IT" sz="2200" i="1" dirty="0" smtClean="0"/>
              <a:t>image segmentation </a:t>
            </a:r>
            <a:r>
              <a:rPr lang="it-IT" sz="2200" dirty="0" smtClean="0"/>
              <a:t>module application</a:t>
            </a:r>
            <a:endParaRPr lang="en-US" sz="2200" dirty="0"/>
          </a:p>
        </p:txBody>
      </p:sp>
      <p:graphicFrame>
        <p:nvGraphicFramePr>
          <p:cNvPr id="3" name="Tabella 2"/>
          <p:cNvGraphicFramePr>
            <a:graphicFrameLocks noGrp="1"/>
          </p:cNvGraphicFramePr>
          <p:nvPr>
            <p:extLst>
              <p:ext uri="{D42A27DB-BD31-4B8C-83A1-F6EECF244321}">
                <p14:modId xmlns:p14="http://schemas.microsoft.com/office/powerpoint/2010/main" val="2939388442"/>
              </p:ext>
            </p:extLst>
          </p:nvPr>
        </p:nvGraphicFramePr>
        <p:xfrm>
          <a:off x="3376140" y="2882102"/>
          <a:ext cx="5694237" cy="2966720"/>
        </p:xfrm>
        <a:graphic>
          <a:graphicData uri="http://schemas.openxmlformats.org/drawingml/2006/table">
            <a:tbl>
              <a:tblPr firstRow="1" bandRow="1">
                <a:tableStyleId>{93296810-A885-4BE3-A3E7-6D5BEEA58F35}</a:tableStyleId>
              </a:tblPr>
              <a:tblGrid>
                <a:gridCol w="925386">
                  <a:extLst>
                    <a:ext uri="{9D8B030D-6E8A-4147-A177-3AD203B41FA5}">
                      <a16:colId xmlns:a16="http://schemas.microsoft.com/office/drawing/2014/main" xmlns="" val="20000"/>
                    </a:ext>
                  </a:extLst>
                </a:gridCol>
                <a:gridCol w="925386">
                  <a:extLst>
                    <a:ext uri="{9D8B030D-6E8A-4147-A177-3AD203B41FA5}">
                      <a16:colId xmlns:a16="http://schemas.microsoft.com/office/drawing/2014/main" xmlns="" val="20001"/>
                    </a:ext>
                  </a:extLst>
                </a:gridCol>
                <a:gridCol w="925386">
                  <a:extLst>
                    <a:ext uri="{9D8B030D-6E8A-4147-A177-3AD203B41FA5}">
                      <a16:colId xmlns:a16="http://schemas.microsoft.com/office/drawing/2014/main" xmlns="" val="20002"/>
                    </a:ext>
                  </a:extLst>
                </a:gridCol>
                <a:gridCol w="972693">
                  <a:extLst>
                    <a:ext uri="{9D8B030D-6E8A-4147-A177-3AD203B41FA5}">
                      <a16:colId xmlns:a16="http://schemas.microsoft.com/office/drawing/2014/main" xmlns="" val="20003"/>
                    </a:ext>
                  </a:extLst>
                </a:gridCol>
                <a:gridCol w="972693">
                  <a:extLst>
                    <a:ext uri="{9D8B030D-6E8A-4147-A177-3AD203B41FA5}">
                      <a16:colId xmlns:a16="http://schemas.microsoft.com/office/drawing/2014/main" xmlns="" val="20004"/>
                    </a:ext>
                  </a:extLst>
                </a:gridCol>
                <a:gridCol w="972693">
                  <a:extLst>
                    <a:ext uri="{9D8B030D-6E8A-4147-A177-3AD203B41FA5}">
                      <a16:colId xmlns:a16="http://schemas.microsoft.com/office/drawing/2014/main" xmlns="" val="20005"/>
                    </a:ext>
                  </a:extLst>
                </a:gridCol>
              </a:tblGrid>
              <a:tr h="370840">
                <a:tc>
                  <a:txBody>
                    <a:bodyPr/>
                    <a:lstStyle/>
                    <a:p>
                      <a:pPr algn="ctr"/>
                      <a:r>
                        <a:rPr lang="en-US" dirty="0" smtClean="0"/>
                        <a:t>02-OCT</a:t>
                      </a:r>
                      <a:endParaRPr lang="en-US" dirty="0"/>
                    </a:p>
                  </a:txBody>
                  <a:tcPr>
                    <a:solidFill>
                      <a:schemeClr val="accent6">
                        <a:lumMod val="75000"/>
                      </a:schemeClr>
                    </a:solidFill>
                  </a:tcPr>
                </a:tc>
                <a:tc>
                  <a:txBody>
                    <a:bodyPr/>
                    <a:lstStyle/>
                    <a:p>
                      <a:pPr algn="ctr"/>
                      <a:r>
                        <a:rPr lang="en-US" dirty="0" smtClean="0"/>
                        <a:t>03-OCT</a:t>
                      </a:r>
                      <a:endParaRPr lang="en-US" dirty="0"/>
                    </a:p>
                  </a:txBody>
                  <a:tcPr>
                    <a:solidFill>
                      <a:schemeClr val="accent6">
                        <a:lumMod val="75000"/>
                      </a:schemeClr>
                    </a:solidFill>
                  </a:tcPr>
                </a:tc>
                <a:tc>
                  <a:txBody>
                    <a:bodyPr/>
                    <a:lstStyle/>
                    <a:p>
                      <a:pPr algn="ctr"/>
                      <a:r>
                        <a:rPr lang="en-US" dirty="0" smtClean="0"/>
                        <a:t>10-OCT</a:t>
                      </a:r>
                      <a:endParaRPr lang="en-US" dirty="0"/>
                    </a:p>
                  </a:txBody>
                  <a:tcPr>
                    <a:solidFill>
                      <a:schemeClr val="accent6">
                        <a:lumMod val="75000"/>
                      </a:schemeClr>
                    </a:solidFill>
                  </a:tcPr>
                </a:tc>
                <a:tc>
                  <a:txBody>
                    <a:bodyPr/>
                    <a:lstStyle/>
                    <a:p>
                      <a:pPr algn="ctr"/>
                      <a:r>
                        <a:rPr lang="en-US" dirty="0" smtClean="0"/>
                        <a:t>03-NOV</a:t>
                      </a:r>
                      <a:endParaRPr lang="en-US" dirty="0"/>
                    </a:p>
                  </a:txBody>
                  <a:tcPr>
                    <a:solidFill>
                      <a:schemeClr val="accent6">
                        <a:lumMod val="75000"/>
                      </a:schemeClr>
                    </a:solidFill>
                  </a:tcPr>
                </a:tc>
                <a:tc>
                  <a:txBody>
                    <a:bodyPr/>
                    <a:lstStyle/>
                    <a:p>
                      <a:pPr algn="ctr"/>
                      <a:r>
                        <a:rPr lang="en-US" dirty="0" smtClean="0"/>
                        <a:t>04-NOV</a:t>
                      </a:r>
                      <a:endParaRPr lang="en-US" dirty="0"/>
                    </a:p>
                  </a:txBody>
                  <a:tcPr>
                    <a:solidFill>
                      <a:schemeClr val="accent6">
                        <a:lumMod val="75000"/>
                      </a:schemeClr>
                    </a:solidFill>
                  </a:tcPr>
                </a:tc>
                <a:tc>
                  <a:txBody>
                    <a:bodyPr/>
                    <a:lstStyle/>
                    <a:p>
                      <a:pPr algn="ctr"/>
                      <a:r>
                        <a:rPr lang="en-US" dirty="0" smtClean="0"/>
                        <a:t>11-NOV</a:t>
                      </a:r>
                      <a:endParaRPr lang="en-US" dirty="0"/>
                    </a:p>
                  </a:txBody>
                  <a:tcPr>
                    <a:solidFill>
                      <a:schemeClr val="accent6">
                        <a:lumMod val="75000"/>
                      </a:schemeClr>
                    </a:solidFill>
                  </a:tcPr>
                </a:tc>
                <a:extLst>
                  <a:ext uri="{0D108BD9-81ED-4DB2-BD59-A6C34878D82A}">
                    <a16:rowId xmlns:a16="http://schemas.microsoft.com/office/drawing/2014/main" xmlns="" val="10000"/>
                  </a:ext>
                </a:extLst>
              </a:tr>
              <a:tr h="370840">
                <a:tc>
                  <a:txBody>
                    <a:bodyPr/>
                    <a:lstStyle/>
                    <a:p>
                      <a:pPr algn="ctr"/>
                      <a:r>
                        <a:rPr lang="en-US" dirty="0" smtClean="0"/>
                        <a:t>-9.17</a:t>
                      </a:r>
                      <a:endParaRPr lang="en-US" dirty="0"/>
                    </a:p>
                  </a:txBody>
                  <a:tcPr/>
                </a:tc>
                <a:tc>
                  <a:txBody>
                    <a:bodyPr/>
                    <a:lstStyle/>
                    <a:p>
                      <a:pPr algn="ctr"/>
                      <a:r>
                        <a:rPr lang="en-US" dirty="0" smtClean="0"/>
                        <a:t>-9.04</a:t>
                      </a:r>
                      <a:endParaRPr lang="en-US" dirty="0"/>
                    </a:p>
                  </a:txBody>
                  <a:tcPr/>
                </a:tc>
                <a:tc>
                  <a:txBody>
                    <a:bodyPr/>
                    <a:lstStyle/>
                    <a:p>
                      <a:pPr algn="ctr"/>
                      <a:r>
                        <a:rPr lang="en-US" dirty="0" smtClean="0"/>
                        <a:t>-9.62</a:t>
                      </a:r>
                      <a:endParaRPr lang="en-US" dirty="0"/>
                    </a:p>
                  </a:txBody>
                  <a:tcPr/>
                </a:tc>
                <a:tc>
                  <a:txBody>
                    <a:bodyPr/>
                    <a:lstStyle/>
                    <a:p>
                      <a:pPr algn="ctr"/>
                      <a:r>
                        <a:rPr lang="en-US" dirty="0" smtClean="0"/>
                        <a:t>-16.74</a:t>
                      </a:r>
                      <a:endParaRPr lang="en-US" dirty="0"/>
                    </a:p>
                  </a:txBody>
                  <a:tcPr/>
                </a:tc>
                <a:tc>
                  <a:txBody>
                    <a:bodyPr/>
                    <a:lstStyle/>
                    <a:p>
                      <a:pPr algn="ctr"/>
                      <a:r>
                        <a:rPr lang="en-US" dirty="0" smtClean="0"/>
                        <a:t>-7.32</a:t>
                      </a:r>
                      <a:endParaRPr lang="en-US" dirty="0"/>
                    </a:p>
                  </a:txBody>
                  <a:tcPr/>
                </a:tc>
                <a:tc>
                  <a:txBody>
                    <a:bodyPr/>
                    <a:lstStyle/>
                    <a:p>
                      <a:pPr algn="ctr"/>
                      <a:r>
                        <a:rPr lang="en-US" dirty="0" smtClean="0"/>
                        <a:t>-8.68</a:t>
                      </a:r>
                      <a:endParaRPr lang="en-US" dirty="0"/>
                    </a:p>
                  </a:txBody>
                  <a:tcPr/>
                </a:tc>
                <a:extLst>
                  <a:ext uri="{0D108BD9-81ED-4DB2-BD59-A6C34878D82A}">
                    <a16:rowId xmlns:a16="http://schemas.microsoft.com/office/drawing/2014/main" xmlns="" val="10001"/>
                  </a:ext>
                </a:extLst>
              </a:tr>
              <a:tr h="370840">
                <a:tc>
                  <a:txBody>
                    <a:bodyPr/>
                    <a:lstStyle/>
                    <a:p>
                      <a:pPr algn="ctr"/>
                      <a:r>
                        <a:rPr lang="en-US" dirty="0" smtClean="0"/>
                        <a:t>-8.03</a:t>
                      </a:r>
                      <a:endParaRPr lang="en-US" dirty="0"/>
                    </a:p>
                  </a:txBody>
                  <a:tcPr/>
                </a:tc>
                <a:tc>
                  <a:txBody>
                    <a:bodyPr/>
                    <a:lstStyle/>
                    <a:p>
                      <a:pPr algn="ctr"/>
                      <a:r>
                        <a:rPr lang="en-US" dirty="0" smtClean="0"/>
                        <a:t>-8.89</a:t>
                      </a:r>
                      <a:endParaRPr lang="en-US" dirty="0"/>
                    </a:p>
                  </a:txBody>
                  <a:tcPr/>
                </a:tc>
                <a:tc>
                  <a:txBody>
                    <a:bodyPr/>
                    <a:lstStyle/>
                    <a:p>
                      <a:pPr algn="ctr"/>
                      <a:r>
                        <a:rPr lang="en-US" dirty="0" smtClean="0"/>
                        <a:t>-9.47</a:t>
                      </a:r>
                      <a:endParaRPr lang="en-US" dirty="0"/>
                    </a:p>
                  </a:txBody>
                  <a:tcPr/>
                </a:tc>
                <a:tc>
                  <a:txBody>
                    <a:bodyPr/>
                    <a:lstStyle/>
                    <a:p>
                      <a:pPr algn="ctr"/>
                      <a:r>
                        <a:rPr lang="en-US" dirty="0" smtClean="0"/>
                        <a:t>-9.45</a:t>
                      </a:r>
                      <a:endParaRPr lang="en-US" dirty="0"/>
                    </a:p>
                  </a:txBody>
                  <a:tcPr/>
                </a:tc>
                <a:tc>
                  <a:txBody>
                    <a:bodyPr/>
                    <a:lstStyle/>
                    <a:p>
                      <a:pPr algn="ctr"/>
                      <a:r>
                        <a:rPr lang="en-US" dirty="0" smtClean="0"/>
                        <a:t>-16.59</a:t>
                      </a:r>
                      <a:endParaRPr lang="en-US" dirty="0"/>
                    </a:p>
                  </a:txBody>
                  <a:tcPr/>
                </a:tc>
                <a:tc>
                  <a:txBody>
                    <a:bodyPr/>
                    <a:lstStyle/>
                    <a:p>
                      <a:pPr algn="ctr"/>
                      <a:r>
                        <a:rPr lang="en-US" dirty="0" smtClean="0"/>
                        <a:t>-9.55</a:t>
                      </a:r>
                      <a:endParaRPr lang="en-US" dirty="0"/>
                    </a:p>
                  </a:txBody>
                  <a:tcPr/>
                </a:tc>
                <a:extLst>
                  <a:ext uri="{0D108BD9-81ED-4DB2-BD59-A6C34878D82A}">
                    <a16:rowId xmlns:a16="http://schemas.microsoft.com/office/drawing/2014/main" xmlns="" val="10002"/>
                  </a:ext>
                </a:extLst>
              </a:tr>
              <a:tr h="370840">
                <a:tc>
                  <a:txBody>
                    <a:bodyPr/>
                    <a:lstStyle/>
                    <a:p>
                      <a:pPr algn="ctr"/>
                      <a:r>
                        <a:rPr lang="en-US" dirty="0" smtClean="0"/>
                        <a:t>-9.02</a:t>
                      </a:r>
                      <a:endParaRPr lang="en-US" dirty="0"/>
                    </a:p>
                  </a:txBody>
                  <a:tcPr/>
                </a:tc>
                <a:tc>
                  <a:txBody>
                    <a:bodyPr/>
                    <a:lstStyle/>
                    <a:p>
                      <a:pPr algn="ctr"/>
                      <a:r>
                        <a:rPr lang="en-US" dirty="0" smtClean="0"/>
                        <a:t>-9.34</a:t>
                      </a:r>
                      <a:endParaRPr lang="en-US" dirty="0"/>
                    </a:p>
                  </a:txBody>
                  <a:tcPr/>
                </a:tc>
                <a:tc>
                  <a:txBody>
                    <a:bodyPr/>
                    <a:lstStyle/>
                    <a:p>
                      <a:pPr algn="ctr"/>
                      <a:r>
                        <a:rPr lang="en-US" dirty="0" smtClean="0"/>
                        <a:t>-10.05</a:t>
                      </a:r>
                      <a:endParaRPr lang="en-US" dirty="0"/>
                    </a:p>
                  </a:txBody>
                  <a:tcPr/>
                </a:tc>
                <a:tc>
                  <a:txBody>
                    <a:bodyPr/>
                    <a:lstStyle/>
                    <a:p>
                      <a:pPr algn="ctr"/>
                      <a:r>
                        <a:rPr lang="en-US" dirty="0" smtClean="0"/>
                        <a:t>-13.93</a:t>
                      </a:r>
                      <a:endParaRPr lang="en-US" dirty="0"/>
                    </a:p>
                  </a:txBody>
                  <a:tcPr/>
                </a:tc>
                <a:tc>
                  <a:txBody>
                    <a:bodyPr/>
                    <a:lstStyle/>
                    <a:p>
                      <a:pPr algn="ctr"/>
                      <a:r>
                        <a:rPr lang="en-US" dirty="0" smtClean="0"/>
                        <a:t>-17.48</a:t>
                      </a:r>
                      <a:endParaRPr lang="en-US" dirty="0"/>
                    </a:p>
                  </a:txBody>
                  <a:tcPr/>
                </a:tc>
                <a:tc>
                  <a:txBody>
                    <a:bodyPr/>
                    <a:lstStyle/>
                    <a:p>
                      <a:pPr algn="ctr"/>
                      <a:r>
                        <a:rPr lang="en-US" dirty="0" smtClean="0"/>
                        <a:t>-17.32</a:t>
                      </a:r>
                      <a:endParaRPr lang="en-US" dirty="0"/>
                    </a:p>
                  </a:txBody>
                  <a:tcPr/>
                </a:tc>
                <a:extLst>
                  <a:ext uri="{0D108BD9-81ED-4DB2-BD59-A6C34878D82A}">
                    <a16:rowId xmlns:a16="http://schemas.microsoft.com/office/drawing/2014/main" xmlns="" val="10003"/>
                  </a:ext>
                </a:extLst>
              </a:tr>
              <a:tr h="370840">
                <a:tc>
                  <a:txBody>
                    <a:bodyPr/>
                    <a:lstStyle/>
                    <a:p>
                      <a:pPr algn="ctr"/>
                      <a:r>
                        <a:rPr lang="en-US" dirty="0" smtClean="0"/>
                        <a:t>-7.00</a:t>
                      </a:r>
                      <a:endParaRPr lang="en-US" dirty="0"/>
                    </a:p>
                  </a:txBody>
                  <a:tcPr/>
                </a:tc>
                <a:tc>
                  <a:txBody>
                    <a:bodyPr/>
                    <a:lstStyle/>
                    <a:p>
                      <a:pPr algn="ctr"/>
                      <a:r>
                        <a:rPr lang="en-US" dirty="0" smtClean="0"/>
                        <a:t>-7.40</a:t>
                      </a:r>
                      <a:endParaRPr lang="en-US" dirty="0"/>
                    </a:p>
                  </a:txBody>
                  <a:tcPr/>
                </a:tc>
                <a:tc>
                  <a:txBody>
                    <a:bodyPr/>
                    <a:lstStyle/>
                    <a:p>
                      <a:pPr algn="ctr"/>
                      <a:r>
                        <a:rPr lang="en-US" dirty="0" smtClean="0"/>
                        <a:t>-7.79</a:t>
                      </a:r>
                      <a:endParaRPr lang="en-US" dirty="0"/>
                    </a:p>
                  </a:txBody>
                  <a:tcPr/>
                </a:tc>
                <a:tc>
                  <a:txBody>
                    <a:bodyPr/>
                    <a:lstStyle/>
                    <a:p>
                      <a:pPr algn="ctr"/>
                      <a:r>
                        <a:rPr lang="en-US" dirty="0" smtClean="0"/>
                        <a:t>-5.25</a:t>
                      </a:r>
                      <a:endParaRPr lang="en-US" dirty="0"/>
                    </a:p>
                  </a:txBody>
                  <a:tcPr/>
                </a:tc>
                <a:tc>
                  <a:txBody>
                    <a:bodyPr/>
                    <a:lstStyle/>
                    <a:p>
                      <a:pPr algn="ctr"/>
                      <a:r>
                        <a:rPr lang="en-US" dirty="0" smtClean="0"/>
                        <a:t>-4.79</a:t>
                      </a:r>
                      <a:endParaRPr lang="en-US" dirty="0"/>
                    </a:p>
                  </a:txBody>
                  <a:tcPr/>
                </a:tc>
                <a:tc>
                  <a:txBody>
                    <a:bodyPr/>
                    <a:lstStyle/>
                    <a:p>
                      <a:pPr algn="ctr"/>
                      <a:r>
                        <a:rPr lang="en-US" dirty="0" smtClean="0"/>
                        <a:t>-6.59</a:t>
                      </a:r>
                      <a:endParaRPr lang="en-US" dirty="0"/>
                    </a:p>
                  </a:txBody>
                  <a:tcPr/>
                </a:tc>
                <a:extLst>
                  <a:ext uri="{0D108BD9-81ED-4DB2-BD59-A6C34878D82A}">
                    <a16:rowId xmlns:a16="http://schemas.microsoft.com/office/drawing/2014/main" xmlns="" val="10004"/>
                  </a:ext>
                </a:extLst>
              </a:tr>
              <a:tr h="370840">
                <a:tc>
                  <a:txBody>
                    <a:bodyPr/>
                    <a:lstStyle/>
                    <a:p>
                      <a:pPr algn="ctr"/>
                      <a:r>
                        <a:rPr lang="en-US" dirty="0" smtClean="0"/>
                        <a:t>-6.97</a:t>
                      </a:r>
                      <a:endParaRPr lang="en-US" dirty="0"/>
                    </a:p>
                  </a:txBody>
                  <a:tcPr/>
                </a:tc>
                <a:tc>
                  <a:txBody>
                    <a:bodyPr/>
                    <a:lstStyle/>
                    <a:p>
                      <a:pPr algn="ctr"/>
                      <a:r>
                        <a:rPr lang="en-US" dirty="0" smtClean="0"/>
                        <a:t>-8.13</a:t>
                      </a:r>
                      <a:endParaRPr lang="en-US" dirty="0"/>
                    </a:p>
                  </a:txBody>
                  <a:tcPr/>
                </a:tc>
                <a:tc>
                  <a:txBody>
                    <a:bodyPr/>
                    <a:lstStyle/>
                    <a:p>
                      <a:pPr algn="ctr"/>
                      <a:r>
                        <a:rPr lang="en-US" dirty="0" smtClean="0"/>
                        <a:t>-8.79</a:t>
                      </a:r>
                      <a:endParaRPr lang="en-US" dirty="0"/>
                    </a:p>
                  </a:txBody>
                  <a:tcPr/>
                </a:tc>
                <a:tc>
                  <a:txBody>
                    <a:bodyPr/>
                    <a:lstStyle/>
                    <a:p>
                      <a:pPr algn="ctr"/>
                      <a:r>
                        <a:rPr lang="en-US" dirty="0" smtClean="0"/>
                        <a:t>-6.56</a:t>
                      </a:r>
                      <a:endParaRPr lang="en-US" dirty="0"/>
                    </a:p>
                  </a:txBody>
                  <a:tcPr/>
                </a:tc>
                <a:tc>
                  <a:txBody>
                    <a:bodyPr/>
                    <a:lstStyle/>
                    <a:p>
                      <a:pPr algn="ctr"/>
                      <a:r>
                        <a:rPr lang="en-US" dirty="0" smtClean="0"/>
                        <a:t>-6.24</a:t>
                      </a:r>
                      <a:endParaRPr lang="en-US" dirty="0"/>
                    </a:p>
                  </a:txBody>
                  <a:tcPr/>
                </a:tc>
                <a:tc>
                  <a:txBody>
                    <a:bodyPr/>
                    <a:lstStyle/>
                    <a:p>
                      <a:pPr algn="ctr"/>
                      <a:r>
                        <a:rPr lang="en-US" dirty="0" smtClean="0"/>
                        <a:t>-8.59</a:t>
                      </a:r>
                      <a:endParaRPr lang="en-US" dirty="0"/>
                    </a:p>
                  </a:txBody>
                  <a:tcPr/>
                </a:tc>
                <a:extLst>
                  <a:ext uri="{0D108BD9-81ED-4DB2-BD59-A6C34878D82A}">
                    <a16:rowId xmlns:a16="http://schemas.microsoft.com/office/drawing/2014/main" xmlns="" val="10005"/>
                  </a:ext>
                </a:extLst>
              </a:tr>
              <a:tr h="370840">
                <a:tc>
                  <a:txBody>
                    <a:bodyPr/>
                    <a:lstStyle/>
                    <a:p>
                      <a:pPr algn="ctr"/>
                      <a:r>
                        <a:rPr lang="en-US" dirty="0" smtClean="0"/>
                        <a:t>-17.11</a:t>
                      </a:r>
                      <a:endParaRPr lang="en-US" dirty="0"/>
                    </a:p>
                  </a:txBody>
                  <a:tcPr/>
                </a:tc>
                <a:tc>
                  <a:txBody>
                    <a:bodyPr/>
                    <a:lstStyle/>
                    <a:p>
                      <a:pPr algn="ctr"/>
                      <a:r>
                        <a:rPr lang="en-US" dirty="0" smtClean="0"/>
                        <a:t>-17.36</a:t>
                      </a:r>
                      <a:endParaRPr lang="en-US" dirty="0"/>
                    </a:p>
                  </a:txBody>
                  <a:tcPr/>
                </a:tc>
                <a:tc>
                  <a:txBody>
                    <a:bodyPr/>
                    <a:lstStyle/>
                    <a:p>
                      <a:pPr algn="ctr"/>
                      <a:r>
                        <a:rPr lang="en-US" dirty="0" smtClean="0"/>
                        <a:t>-17.56</a:t>
                      </a:r>
                      <a:endParaRPr lang="en-US" dirty="0"/>
                    </a:p>
                  </a:txBody>
                  <a:tcPr/>
                </a:tc>
                <a:tc>
                  <a:txBody>
                    <a:bodyPr/>
                    <a:lstStyle/>
                    <a:p>
                      <a:pPr algn="ctr"/>
                      <a:r>
                        <a:rPr lang="en-US" dirty="0" smtClean="0"/>
                        <a:t>-16.76</a:t>
                      </a:r>
                      <a:endParaRPr lang="en-US" dirty="0"/>
                    </a:p>
                  </a:txBody>
                  <a:tcPr/>
                </a:tc>
                <a:tc>
                  <a:txBody>
                    <a:bodyPr/>
                    <a:lstStyle/>
                    <a:p>
                      <a:pPr algn="ctr"/>
                      <a:r>
                        <a:rPr lang="en-US" dirty="0" smtClean="0"/>
                        <a:t>-16.68</a:t>
                      </a:r>
                      <a:endParaRPr lang="en-US" dirty="0"/>
                    </a:p>
                  </a:txBody>
                  <a:tcPr/>
                </a:tc>
                <a:tc>
                  <a:txBody>
                    <a:bodyPr/>
                    <a:lstStyle/>
                    <a:p>
                      <a:pPr algn="ctr"/>
                      <a:r>
                        <a:rPr lang="en-US" dirty="0" smtClean="0"/>
                        <a:t>-17.08</a:t>
                      </a:r>
                      <a:endParaRPr lang="en-US" dirty="0"/>
                    </a:p>
                  </a:txBody>
                  <a:tcPr/>
                </a:tc>
                <a:extLst>
                  <a:ext uri="{0D108BD9-81ED-4DB2-BD59-A6C34878D82A}">
                    <a16:rowId xmlns:a16="http://schemas.microsoft.com/office/drawing/2014/main" xmlns="" val="10006"/>
                  </a:ext>
                </a:extLst>
              </a:tr>
              <a:tr h="370840">
                <a:tc>
                  <a:txBody>
                    <a:bodyPr/>
                    <a:lstStyle/>
                    <a:p>
                      <a:pPr algn="ctr"/>
                      <a:r>
                        <a:rPr lang="en-US" dirty="0" smtClean="0"/>
                        <a:t>-1.65</a:t>
                      </a:r>
                      <a:endParaRPr lang="en-US" dirty="0"/>
                    </a:p>
                  </a:txBody>
                  <a:tcPr/>
                </a:tc>
                <a:tc>
                  <a:txBody>
                    <a:bodyPr/>
                    <a:lstStyle/>
                    <a:p>
                      <a:pPr algn="ctr"/>
                      <a:r>
                        <a:rPr lang="en-US" dirty="0" smtClean="0"/>
                        <a:t>-2.16</a:t>
                      </a:r>
                      <a:endParaRPr lang="en-US" dirty="0"/>
                    </a:p>
                  </a:txBody>
                  <a:tcPr/>
                </a:tc>
                <a:tc>
                  <a:txBody>
                    <a:bodyPr/>
                    <a:lstStyle/>
                    <a:p>
                      <a:pPr algn="ctr"/>
                      <a:r>
                        <a:rPr lang="en-US" dirty="0" smtClean="0"/>
                        <a:t>-2.48</a:t>
                      </a:r>
                      <a:endParaRPr lang="en-US" dirty="0"/>
                    </a:p>
                  </a:txBody>
                  <a:tcPr/>
                </a:tc>
                <a:tc>
                  <a:txBody>
                    <a:bodyPr/>
                    <a:lstStyle/>
                    <a:p>
                      <a:pPr algn="ctr"/>
                      <a:r>
                        <a:rPr lang="en-US" dirty="0" smtClean="0"/>
                        <a:t>-0.04</a:t>
                      </a:r>
                      <a:endParaRPr lang="en-US" dirty="0"/>
                    </a:p>
                  </a:txBody>
                  <a:tcPr/>
                </a:tc>
                <a:tc>
                  <a:txBody>
                    <a:bodyPr/>
                    <a:lstStyle/>
                    <a:p>
                      <a:pPr algn="ctr"/>
                      <a:r>
                        <a:rPr lang="en-US" dirty="0" smtClean="0"/>
                        <a:t>0.19</a:t>
                      </a:r>
                      <a:endParaRPr lang="en-US" dirty="0"/>
                    </a:p>
                  </a:txBody>
                  <a:tcPr/>
                </a:tc>
                <a:tc>
                  <a:txBody>
                    <a:bodyPr/>
                    <a:lstStyle/>
                    <a:p>
                      <a:pPr algn="ctr"/>
                      <a:r>
                        <a:rPr lang="en-US" dirty="0" smtClean="0"/>
                        <a:t>-1.96</a:t>
                      </a:r>
                      <a:endParaRPr lang="en-US" dirty="0"/>
                    </a:p>
                  </a:txBody>
                  <a:tcPr/>
                </a:tc>
                <a:extLst>
                  <a:ext uri="{0D108BD9-81ED-4DB2-BD59-A6C34878D82A}">
                    <a16:rowId xmlns:a16="http://schemas.microsoft.com/office/drawing/2014/main" xmlns="" val="10007"/>
                  </a:ext>
                </a:extLst>
              </a:tr>
            </a:tbl>
          </a:graphicData>
        </a:graphic>
      </p:graphicFrame>
      <p:sp>
        <p:nvSpPr>
          <p:cNvPr id="6" name="CasellaDiTesto 5"/>
          <p:cNvSpPr txBox="1"/>
          <p:nvPr/>
        </p:nvSpPr>
        <p:spPr>
          <a:xfrm>
            <a:off x="3472247" y="5857104"/>
            <a:ext cx="5301048" cy="646331"/>
          </a:xfrm>
          <a:prstGeom prst="rect">
            <a:avLst/>
          </a:prstGeom>
          <a:noFill/>
        </p:spPr>
        <p:txBody>
          <a:bodyPr wrap="square" rtlCol="0">
            <a:spAutoFit/>
          </a:bodyPr>
          <a:lstStyle/>
          <a:p>
            <a:r>
              <a:rPr lang="en-US" dirty="0" smtClean="0"/>
              <a:t>Some examples of centroid values (dB) computed by the</a:t>
            </a:r>
            <a:r>
              <a:rPr lang="en-US" i="1" dirty="0" smtClean="0"/>
              <a:t> image segmentation </a:t>
            </a:r>
            <a:r>
              <a:rPr lang="en-US" dirty="0" smtClean="0"/>
              <a:t>module</a:t>
            </a:r>
            <a:endParaRPr lang="en-US" dirty="0"/>
          </a:p>
        </p:txBody>
      </p:sp>
      <p:graphicFrame>
        <p:nvGraphicFramePr>
          <p:cNvPr id="7" name="Tabella 6"/>
          <p:cNvGraphicFramePr>
            <a:graphicFrameLocks noGrp="1"/>
          </p:cNvGraphicFramePr>
          <p:nvPr>
            <p:extLst>
              <p:ext uri="{D42A27DB-BD31-4B8C-83A1-F6EECF244321}">
                <p14:modId xmlns:p14="http://schemas.microsoft.com/office/powerpoint/2010/main" val="1416873270"/>
              </p:ext>
            </p:extLst>
          </p:nvPr>
        </p:nvGraphicFramePr>
        <p:xfrm>
          <a:off x="9334843" y="2883108"/>
          <a:ext cx="1945386" cy="2961640"/>
        </p:xfrm>
        <a:graphic>
          <a:graphicData uri="http://schemas.openxmlformats.org/drawingml/2006/table">
            <a:tbl>
              <a:tblPr firstRow="1" bandRow="1">
                <a:tableStyleId>{21E4AEA4-8DFA-4A89-87EB-49C32662AFE0}</a:tableStyleId>
              </a:tblPr>
              <a:tblGrid>
                <a:gridCol w="972693">
                  <a:extLst>
                    <a:ext uri="{9D8B030D-6E8A-4147-A177-3AD203B41FA5}">
                      <a16:colId xmlns:a16="http://schemas.microsoft.com/office/drawing/2014/main" xmlns="" val="20000"/>
                    </a:ext>
                  </a:extLst>
                </a:gridCol>
                <a:gridCol w="972693">
                  <a:extLst>
                    <a:ext uri="{9D8B030D-6E8A-4147-A177-3AD203B41FA5}">
                      <a16:colId xmlns:a16="http://schemas.microsoft.com/office/drawing/2014/main" xmlns="" val="20001"/>
                    </a:ext>
                  </a:extLst>
                </a:gridCol>
              </a:tblGrid>
              <a:tr h="321276">
                <a:tc>
                  <a:txBody>
                    <a:bodyPr/>
                    <a:lstStyle/>
                    <a:p>
                      <a:r>
                        <a:rPr lang="en-US" dirty="0" smtClean="0"/>
                        <a:t>03-NOV</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04-NOV</a:t>
                      </a:r>
                    </a:p>
                  </a:txBody>
                  <a:tcPr/>
                </a:tc>
                <a:extLst>
                  <a:ext uri="{0D108BD9-81ED-4DB2-BD59-A6C34878D82A}">
                    <a16:rowId xmlns:a16="http://schemas.microsoft.com/office/drawing/2014/main" xmlns="" val="10000"/>
                  </a:ext>
                </a:extLst>
              </a:tr>
              <a:tr h="370840">
                <a:tc>
                  <a:txBody>
                    <a:bodyPr/>
                    <a:lstStyle/>
                    <a:p>
                      <a:pPr algn="ctr"/>
                      <a:r>
                        <a:rPr lang="en-US" dirty="0" smtClean="0"/>
                        <a:t>0.90</a:t>
                      </a:r>
                      <a:endParaRPr lang="en-US" dirty="0"/>
                    </a:p>
                  </a:txBody>
                  <a:tcPr/>
                </a:tc>
                <a:tc>
                  <a:txBody>
                    <a:bodyPr/>
                    <a:lstStyle/>
                    <a:p>
                      <a:pPr algn="ctr"/>
                      <a:r>
                        <a:rPr lang="en-US" dirty="0" smtClean="0"/>
                        <a:t>0.10</a:t>
                      </a:r>
                      <a:endParaRPr lang="en-US" dirty="0"/>
                    </a:p>
                  </a:txBody>
                  <a:tcPr/>
                </a:tc>
                <a:extLst>
                  <a:ext uri="{0D108BD9-81ED-4DB2-BD59-A6C34878D82A}">
                    <a16:rowId xmlns:a16="http://schemas.microsoft.com/office/drawing/2014/main" xmlns="" val="10001"/>
                  </a:ext>
                </a:extLst>
              </a:tr>
              <a:tr h="370840">
                <a:tc>
                  <a:txBody>
                    <a:bodyPr/>
                    <a:lstStyle/>
                    <a:p>
                      <a:pPr algn="ctr"/>
                      <a:r>
                        <a:rPr lang="en-US" dirty="0" smtClean="0"/>
                        <a:t>0.10</a:t>
                      </a:r>
                      <a:endParaRPr lang="en-US" dirty="0"/>
                    </a:p>
                  </a:txBody>
                  <a:tcPr/>
                </a:tc>
                <a:tc>
                  <a:txBody>
                    <a:bodyPr/>
                    <a:lstStyle/>
                    <a:p>
                      <a:pPr algn="ctr"/>
                      <a:r>
                        <a:rPr lang="en-US" dirty="0" smtClean="0"/>
                        <a:t>0.90</a:t>
                      </a:r>
                      <a:endParaRPr lang="en-US" dirty="0"/>
                    </a:p>
                  </a:txBody>
                  <a:tcPr/>
                </a:tc>
                <a:extLst>
                  <a:ext uri="{0D108BD9-81ED-4DB2-BD59-A6C34878D82A}">
                    <a16:rowId xmlns:a16="http://schemas.microsoft.com/office/drawing/2014/main" xmlns="" val="10002"/>
                  </a:ext>
                </a:extLst>
              </a:tr>
              <a:tr h="370840">
                <a:tc>
                  <a:txBody>
                    <a:bodyPr/>
                    <a:lstStyle/>
                    <a:p>
                      <a:pPr algn="ctr"/>
                      <a:r>
                        <a:rPr lang="en-US" dirty="0" smtClean="0"/>
                        <a:t>0.90</a:t>
                      </a:r>
                      <a:endParaRPr lang="en-US" dirty="0"/>
                    </a:p>
                  </a:txBody>
                  <a:tcPr/>
                </a:tc>
                <a:tc>
                  <a:txBody>
                    <a:bodyPr/>
                    <a:lstStyle/>
                    <a:p>
                      <a:pPr algn="ctr"/>
                      <a:r>
                        <a:rPr lang="en-US" dirty="0" smtClean="0"/>
                        <a:t>0.90</a:t>
                      </a:r>
                      <a:endParaRPr lang="en-US" dirty="0"/>
                    </a:p>
                  </a:txBody>
                  <a:tcPr/>
                </a:tc>
                <a:extLst>
                  <a:ext uri="{0D108BD9-81ED-4DB2-BD59-A6C34878D82A}">
                    <a16:rowId xmlns:a16="http://schemas.microsoft.com/office/drawing/2014/main" xmlns="" val="10003"/>
                  </a:ext>
                </a:extLst>
              </a:tr>
              <a:tr h="370840">
                <a:tc>
                  <a:txBody>
                    <a:bodyPr/>
                    <a:lstStyle/>
                    <a:p>
                      <a:pPr algn="ctr"/>
                      <a:r>
                        <a:rPr lang="en-US" dirty="0" smtClean="0"/>
                        <a:t>0.70</a:t>
                      </a:r>
                      <a:endParaRPr lang="en-US" dirty="0"/>
                    </a:p>
                  </a:txBody>
                  <a:tcPr/>
                </a:tc>
                <a:tc>
                  <a:txBody>
                    <a:bodyPr/>
                    <a:lstStyle/>
                    <a:p>
                      <a:pPr algn="ctr"/>
                      <a:r>
                        <a:rPr lang="en-US" dirty="0" smtClean="0"/>
                        <a:t>0.70</a:t>
                      </a:r>
                      <a:endParaRPr lang="en-US" dirty="0"/>
                    </a:p>
                  </a:txBody>
                  <a:tcPr/>
                </a:tc>
                <a:extLst>
                  <a:ext uri="{0D108BD9-81ED-4DB2-BD59-A6C34878D82A}">
                    <a16:rowId xmlns:a16="http://schemas.microsoft.com/office/drawing/2014/main" xmlns="" val="10004"/>
                  </a:ext>
                </a:extLst>
              </a:tr>
              <a:tr h="370840">
                <a:tc>
                  <a:txBody>
                    <a:bodyPr/>
                    <a:lstStyle/>
                    <a:p>
                      <a:pPr algn="ctr"/>
                      <a:r>
                        <a:rPr lang="en-US" dirty="0" smtClean="0"/>
                        <a:t>0.70</a:t>
                      </a:r>
                      <a:endParaRPr lang="en-US" dirty="0"/>
                    </a:p>
                  </a:txBody>
                  <a:tcPr/>
                </a:tc>
                <a:tc>
                  <a:txBody>
                    <a:bodyPr/>
                    <a:lstStyle/>
                    <a:p>
                      <a:pPr algn="ctr"/>
                      <a:r>
                        <a:rPr lang="en-US" dirty="0" smtClean="0"/>
                        <a:t>0.70</a:t>
                      </a:r>
                      <a:endParaRPr lang="en-US" dirty="0"/>
                    </a:p>
                  </a:txBody>
                  <a:tcPr/>
                </a:tc>
                <a:extLst>
                  <a:ext uri="{0D108BD9-81ED-4DB2-BD59-A6C34878D82A}">
                    <a16:rowId xmlns:a16="http://schemas.microsoft.com/office/drawing/2014/main" xmlns="" val="10005"/>
                  </a:ext>
                </a:extLst>
              </a:tr>
              <a:tr h="370840">
                <a:tc>
                  <a:txBody>
                    <a:bodyPr/>
                    <a:lstStyle/>
                    <a:p>
                      <a:pPr algn="ctr"/>
                      <a:r>
                        <a:rPr lang="en-US" dirty="0" smtClean="0"/>
                        <a:t>0.10</a:t>
                      </a:r>
                      <a:endParaRPr lang="en-US" dirty="0"/>
                    </a:p>
                  </a:txBody>
                  <a:tcPr/>
                </a:tc>
                <a:tc>
                  <a:txBody>
                    <a:bodyPr/>
                    <a:lstStyle/>
                    <a:p>
                      <a:pPr algn="ctr"/>
                      <a:r>
                        <a:rPr lang="en-US" dirty="0" smtClean="0"/>
                        <a:t>0.10</a:t>
                      </a:r>
                      <a:endParaRPr lang="en-US" dirty="0"/>
                    </a:p>
                  </a:txBody>
                  <a:tcPr/>
                </a:tc>
                <a:extLst>
                  <a:ext uri="{0D108BD9-81ED-4DB2-BD59-A6C34878D82A}">
                    <a16:rowId xmlns:a16="http://schemas.microsoft.com/office/drawing/2014/main" xmlns="" val="10006"/>
                  </a:ext>
                </a:extLst>
              </a:tr>
              <a:tr h="370840">
                <a:tc>
                  <a:txBody>
                    <a:bodyPr/>
                    <a:lstStyle/>
                    <a:p>
                      <a:pPr algn="ctr"/>
                      <a:r>
                        <a:rPr lang="en-US" dirty="0" smtClean="0"/>
                        <a:t>0.05</a:t>
                      </a:r>
                      <a:endParaRPr lang="en-US" dirty="0"/>
                    </a:p>
                  </a:txBody>
                  <a:tcPr/>
                </a:tc>
                <a:tc>
                  <a:txBody>
                    <a:bodyPr/>
                    <a:lstStyle/>
                    <a:p>
                      <a:pPr algn="ctr"/>
                      <a:r>
                        <a:rPr lang="en-US" dirty="0" smtClean="0"/>
                        <a:t>0.05</a:t>
                      </a:r>
                      <a:endParaRPr lang="en-US" dirty="0"/>
                    </a:p>
                  </a:txBody>
                  <a:tcPr/>
                </a:tc>
                <a:extLst>
                  <a:ext uri="{0D108BD9-81ED-4DB2-BD59-A6C34878D82A}">
                    <a16:rowId xmlns:a16="http://schemas.microsoft.com/office/drawing/2014/main" xmlns="" val="10007"/>
                  </a:ext>
                </a:extLst>
              </a:tr>
            </a:tbl>
          </a:graphicData>
        </a:graphic>
      </p:graphicFrame>
      <p:sp>
        <p:nvSpPr>
          <p:cNvPr id="29" name="CasellaDiTesto 28"/>
          <p:cNvSpPr txBox="1"/>
          <p:nvPr/>
        </p:nvSpPr>
        <p:spPr>
          <a:xfrm>
            <a:off x="9300519" y="5857103"/>
            <a:ext cx="2891481" cy="923330"/>
          </a:xfrm>
          <a:prstGeom prst="rect">
            <a:avLst/>
          </a:prstGeom>
          <a:noFill/>
        </p:spPr>
        <p:txBody>
          <a:bodyPr wrap="square" rtlCol="0">
            <a:spAutoFit/>
          </a:bodyPr>
          <a:lstStyle/>
          <a:p>
            <a:r>
              <a:rPr lang="en-US" dirty="0" smtClean="0"/>
              <a:t>Probability values computed by the</a:t>
            </a:r>
            <a:r>
              <a:rPr lang="en-US" i="1" dirty="0" smtClean="0"/>
              <a:t> electromagnetic modeling  </a:t>
            </a:r>
            <a:r>
              <a:rPr lang="en-US" dirty="0" smtClean="0"/>
              <a:t>module</a:t>
            </a:r>
            <a:endParaRPr lang="en-US" dirty="0"/>
          </a:p>
        </p:txBody>
      </p:sp>
      <p:sp>
        <p:nvSpPr>
          <p:cNvPr id="32" name="CasellaDiTesto 31"/>
          <p:cNvSpPr txBox="1"/>
          <p:nvPr/>
        </p:nvSpPr>
        <p:spPr>
          <a:xfrm>
            <a:off x="921091" y="3270422"/>
            <a:ext cx="2146760" cy="369332"/>
          </a:xfrm>
          <a:prstGeom prst="rect">
            <a:avLst/>
          </a:prstGeom>
          <a:noFill/>
        </p:spPr>
        <p:txBody>
          <a:bodyPr wrap="square" rtlCol="0">
            <a:spAutoFit/>
          </a:bodyPr>
          <a:lstStyle/>
          <a:p>
            <a:r>
              <a:rPr lang="en-US" dirty="0" smtClean="0"/>
              <a:t>Flooded on 03-NOV</a:t>
            </a:r>
            <a:endParaRPr lang="en-US" dirty="0"/>
          </a:p>
        </p:txBody>
      </p:sp>
      <p:sp>
        <p:nvSpPr>
          <p:cNvPr id="39" name="CasellaDiTesto 38"/>
          <p:cNvSpPr txBox="1"/>
          <p:nvPr/>
        </p:nvSpPr>
        <p:spPr>
          <a:xfrm>
            <a:off x="921091" y="3660351"/>
            <a:ext cx="2146760" cy="369332"/>
          </a:xfrm>
          <a:prstGeom prst="rect">
            <a:avLst/>
          </a:prstGeom>
          <a:noFill/>
        </p:spPr>
        <p:txBody>
          <a:bodyPr wrap="square" rtlCol="0">
            <a:spAutoFit/>
          </a:bodyPr>
          <a:lstStyle/>
          <a:p>
            <a:r>
              <a:rPr lang="en-US" dirty="0" smtClean="0"/>
              <a:t>Flooded on 04-NOV</a:t>
            </a:r>
            <a:endParaRPr lang="en-US" dirty="0"/>
          </a:p>
        </p:txBody>
      </p:sp>
      <p:sp>
        <p:nvSpPr>
          <p:cNvPr id="40" name="CasellaDiTesto 39"/>
          <p:cNvSpPr txBox="1"/>
          <p:nvPr/>
        </p:nvSpPr>
        <p:spPr>
          <a:xfrm>
            <a:off x="932158" y="4044105"/>
            <a:ext cx="2261021" cy="369332"/>
          </a:xfrm>
          <a:prstGeom prst="rect">
            <a:avLst/>
          </a:prstGeom>
          <a:noFill/>
        </p:spPr>
        <p:txBody>
          <a:bodyPr wrap="square" rtlCol="0">
            <a:spAutoFit/>
          </a:bodyPr>
          <a:lstStyle/>
          <a:p>
            <a:r>
              <a:rPr lang="en-US" dirty="0" smtClean="0"/>
              <a:t>Flooded on both days</a:t>
            </a:r>
            <a:endParaRPr lang="en-US" dirty="0"/>
          </a:p>
        </p:txBody>
      </p:sp>
      <p:sp>
        <p:nvSpPr>
          <p:cNvPr id="41" name="CasellaDiTesto 40"/>
          <p:cNvSpPr txBox="1"/>
          <p:nvPr/>
        </p:nvSpPr>
        <p:spPr>
          <a:xfrm>
            <a:off x="932158" y="4596744"/>
            <a:ext cx="2261021" cy="369332"/>
          </a:xfrm>
          <a:prstGeom prst="rect">
            <a:avLst/>
          </a:prstGeom>
          <a:noFill/>
        </p:spPr>
        <p:txBody>
          <a:bodyPr wrap="square" rtlCol="0">
            <a:spAutoFit/>
          </a:bodyPr>
          <a:lstStyle/>
          <a:p>
            <a:r>
              <a:rPr lang="en-US" dirty="0" smtClean="0"/>
              <a:t>Double bounce</a:t>
            </a:r>
            <a:endParaRPr lang="en-US" dirty="0"/>
          </a:p>
        </p:txBody>
      </p:sp>
      <p:sp>
        <p:nvSpPr>
          <p:cNvPr id="8" name="Parentesi graffa aperta 7"/>
          <p:cNvSpPr/>
          <p:nvPr/>
        </p:nvSpPr>
        <p:spPr>
          <a:xfrm>
            <a:off x="3193179" y="4388723"/>
            <a:ext cx="111214" cy="70226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CasellaDiTesto 41"/>
          <p:cNvSpPr txBox="1"/>
          <p:nvPr/>
        </p:nvSpPr>
        <p:spPr>
          <a:xfrm>
            <a:off x="932159" y="5125692"/>
            <a:ext cx="2261021" cy="369332"/>
          </a:xfrm>
          <a:prstGeom prst="rect">
            <a:avLst/>
          </a:prstGeom>
          <a:noFill/>
        </p:spPr>
        <p:txBody>
          <a:bodyPr wrap="square" rtlCol="0">
            <a:spAutoFit/>
          </a:bodyPr>
          <a:lstStyle/>
          <a:p>
            <a:r>
              <a:rPr lang="en-US" dirty="0" smtClean="0"/>
              <a:t>Permanent water</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71514836"/>
      </p:ext>
    </p:extLst>
  </p:cSld>
  <p:clrMapOvr>
    <a:masterClrMapping/>
  </p:clrMapOvr>
  <mc:AlternateContent xmlns:mc="http://schemas.openxmlformats.org/markup-compatibility/2006" xmlns:p14="http://schemas.microsoft.com/office/powerpoint/2010/main">
    <mc:Choice Requires="p14">
      <p:transition spd="slow" p14:dur="2000" advTm="24828"/>
    </mc:Choice>
    <mc:Fallback xmlns="">
      <p:transition spd="slow" advTm="24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1"/>
                                        </p:tgtEl>
                                        <p:attrNameLst>
                                          <p:attrName>fillcolor</p:attrName>
                                        </p:attrNameLst>
                                      </p:cBhvr>
                                      <p:to>
                                        <a:schemeClr val="accent2"/>
                                      </p:to>
                                    </p:animClr>
                                    <p:set>
                                      <p:cBhvr>
                                        <p:cTn id="19" dur="2000" fill="hold"/>
                                        <p:tgtEl>
                                          <p:spTgt spid="41"/>
                                        </p:tgtEl>
                                        <p:attrNameLst>
                                          <p:attrName>fill.type</p:attrName>
                                        </p:attrNameLst>
                                      </p:cBhvr>
                                      <p:to>
                                        <p:strVal val="solid"/>
                                      </p:to>
                                    </p:set>
                                    <p:set>
                                      <p:cBhvr>
                                        <p:cTn id="20"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8347" y="284205"/>
            <a:ext cx="7574691" cy="963828"/>
          </a:xfrm>
          <a:ln w="19050">
            <a:noFill/>
          </a:ln>
          <a:scene3d>
            <a:camera prst="orthographicFront"/>
            <a:lightRig rig="threePt" dir="t"/>
          </a:scene3d>
          <a:sp3d>
            <a:bevelT w="165100" prst="coolSlant"/>
          </a:sp3d>
        </p:spPr>
        <p:txBody>
          <a:bodyPr>
            <a:normAutofit/>
          </a:bodyPr>
          <a:lstStyle/>
          <a:p>
            <a:r>
              <a:rPr lang="it-IT" sz="3200" b="1" u="sng" dirty="0" smtClean="0">
                <a:solidFill>
                  <a:schemeClr val="accent1">
                    <a:lumMod val="75000"/>
                  </a:schemeClr>
                </a:solidFill>
                <a:effectLst>
                  <a:outerShdw blurRad="38100" dist="38100" dir="2700000" algn="tl">
                    <a:srgbClr val="000000">
                      <a:alpha val="43137"/>
                    </a:srgbClr>
                  </a:outerShdw>
                </a:effectLst>
                <a:latin typeface="+mn-lt"/>
              </a:rPr>
              <a:t>DAFNE</a:t>
            </a:r>
            <a:r>
              <a:rPr lang="it-IT" sz="3200" b="1" dirty="0" smtClean="0">
                <a:solidFill>
                  <a:schemeClr val="accent1">
                    <a:lumMod val="75000"/>
                  </a:schemeClr>
                </a:solidFill>
                <a:effectLst>
                  <a:outerShdw blurRad="38100" dist="38100" dir="2700000" algn="tl">
                    <a:srgbClr val="000000">
                      <a:alpha val="43137"/>
                    </a:srgbClr>
                  </a:outerShdw>
                </a:effectLst>
                <a:latin typeface="+mn-lt"/>
              </a:rPr>
              <a:t> (DAta Fusion by bayesian Network)</a:t>
            </a:r>
            <a:endParaRPr lang="it-IT" sz="3200" b="1" dirty="0">
              <a:solidFill>
                <a:schemeClr val="accent1">
                  <a:lumMod val="75000"/>
                </a:schemeClr>
              </a:solidFill>
              <a:effectLst>
                <a:outerShdw blurRad="38100" dist="38100" dir="2700000" algn="tl">
                  <a:srgbClr val="000000">
                    <a:alpha val="43137"/>
                  </a:srgbClr>
                </a:outerShdw>
              </a:effectLst>
              <a:latin typeface="+mn-lt"/>
            </a:endParaRPr>
          </a:p>
        </p:txBody>
      </p:sp>
      <p:grpSp>
        <p:nvGrpSpPr>
          <p:cNvPr id="13" name="Gruppo 12"/>
          <p:cNvGrpSpPr/>
          <p:nvPr/>
        </p:nvGrpSpPr>
        <p:grpSpPr>
          <a:xfrm>
            <a:off x="5004048" y="2306306"/>
            <a:ext cx="6586151" cy="4243413"/>
            <a:chOff x="-12538" y="1484784"/>
            <a:chExt cx="9156538" cy="4951099"/>
          </a:xfrm>
        </p:grpSpPr>
        <p:grpSp>
          <p:nvGrpSpPr>
            <p:cNvPr id="14" name="Gruppo 13"/>
            <p:cNvGrpSpPr/>
            <p:nvPr/>
          </p:nvGrpSpPr>
          <p:grpSpPr>
            <a:xfrm>
              <a:off x="-12538" y="1484784"/>
              <a:ext cx="9156538" cy="4951099"/>
              <a:chOff x="-12538" y="1484784"/>
              <a:chExt cx="9156538" cy="4951099"/>
            </a:xfrm>
          </p:grpSpPr>
          <p:pic>
            <p:nvPicPr>
              <p:cNvPr id="20" name="Immagin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38" y="1484784"/>
                <a:ext cx="9156538" cy="4951099"/>
              </a:xfrm>
              <a:prstGeom prst="rect">
                <a:avLst/>
              </a:prstGeom>
            </p:spPr>
          </p:pic>
          <p:sp>
            <p:nvSpPr>
              <p:cNvPr id="21" name="Rettangolo 20"/>
              <p:cNvSpPr/>
              <p:nvPr/>
            </p:nvSpPr>
            <p:spPr bwMode="auto">
              <a:xfrm>
                <a:off x="3563888" y="1844824"/>
                <a:ext cx="360040" cy="4032448"/>
              </a:xfrm>
              <a:prstGeom prst="rect">
                <a:avLst/>
              </a:prstGeom>
              <a:solidFill>
                <a:srgbClr val="3399FF">
                  <a:alpha val="28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bg1"/>
                  </a:solidFill>
                  <a:effectLst/>
                  <a:latin typeface="Arial" charset="0"/>
                </a:endParaRPr>
              </a:p>
            </p:txBody>
          </p:sp>
          <p:sp>
            <p:nvSpPr>
              <p:cNvPr id="22" name="Rettangolo 21"/>
              <p:cNvSpPr/>
              <p:nvPr/>
            </p:nvSpPr>
            <p:spPr bwMode="auto">
              <a:xfrm>
                <a:off x="7380312" y="1844824"/>
                <a:ext cx="360040" cy="4032448"/>
              </a:xfrm>
              <a:prstGeom prst="rect">
                <a:avLst/>
              </a:prstGeom>
              <a:solidFill>
                <a:srgbClr val="3399FF">
                  <a:alpha val="28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bg1"/>
                  </a:solidFill>
                  <a:effectLst/>
                  <a:latin typeface="Arial" charset="0"/>
                </a:endParaRPr>
              </a:p>
            </p:txBody>
          </p:sp>
        </p:grpSp>
        <p:sp>
          <p:nvSpPr>
            <p:cNvPr id="16" name="CasellaDiTesto 15"/>
            <p:cNvSpPr txBox="1"/>
            <p:nvPr/>
          </p:nvSpPr>
          <p:spPr>
            <a:xfrm>
              <a:off x="1331640" y="5445224"/>
              <a:ext cx="1197764" cy="369332"/>
            </a:xfrm>
            <a:prstGeom prst="rect">
              <a:avLst/>
            </a:prstGeom>
            <a:noFill/>
          </p:spPr>
          <p:txBody>
            <a:bodyPr wrap="none" rtlCol="0">
              <a:spAutoFit/>
            </a:bodyPr>
            <a:lstStyle/>
            <a:p>
              <a:r>
                <a:rPr lang="en-US" dirty="0" smtClean="0">
                  <a:solidFill>
                    <a:srgbClr val="993300"/>
                  </a:solidFill>
                </a:rPr>
                <a:t>bare soils</a:t>
              </a:r>
              <a:endParaRPr lang="en-US" dirty="0">
                <a:solidFill>
                  <a:srgbClr val="993300"/>
                </a:solidFill>
              </a:endParaRPr>
            </a:p>
          </p:txBody>
        </p:sp>
        <p:sp>
          <p:nvSpPr>
            <p:cNvPr id="19" name="CasellaDiTesto 18"/>
            <p:cNvSpPr txBox="1"/>
            <p:nvPr/>
          </p:nvSpPr>
          <p:spPr>
            <a:xfrm>
              <a:off x="5292080" y="5439122"/>
              <a:ext cx="1056700" cy="369332"/>
            </a:xfrm>
            <a:prstGeom prst="rect">
              <a:avLst/>
            </a:prstGeom>
            <a:noFill/>
          </p:spPr>
          <p:txBody>
            <a:bodyPr wrap="none" rtlCol="0">
              <a:spAutoFit/>
            </a:bodyPr>
            <a:lstStyle/>
            <a:p>
              <a:r>
                <a:rPr lang="en-US" dirty="0" smtClean="0">
                  <a:solidFill>
                    <a:srgbClr val="00B050"/>
                  </a:solidFill>
                </a:rPr>
                <a:t>vineyard</a:t>
              </a:r>
              <a:endParaRPr lang="en-US" dirty="0">
                <a:solidFill>
                  <a:srgbClr val="00B050"/>
                </a:solidFill>
              </a:endParaRPr>
            </a:p>
          </p:txBody>
        </p:sp>
      </p:grpSp>
      <p:pic>
        <p:nvPicPr>
          <p:cNvPr id="23" name="Picture 2" descr="D:\Alberto\lavori\IGARSS_2014\figure\snapshot_SAR_int_3Nov20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446" y="1530343"/>
            <a:ext cx="2766687" cy="2053265"/>
          </a:xfrm>
          <a:prstGeom prst="rect">
            <a:avLst/>
          </a:prstGeom>
          <a:noFill/>
          <a:extLst>
            <a:ext uri="{909E8E84-426E-40DD-AFC4-6F175D3DCCD1}">
              <a14:hiddenFill xmlns:a14="http://schemas.microsoft.com/office/drawing/2010/main">
                <a:solidFill>
                  <a:srgbClr val="FFFFFF"/>
                </a:solidFill>
              </a14:hiddenFill>
            </a:ext>
          </a:extLst>
        </p:spPr>
      </p:pic>
      <p:pic>
        <p:nvPicPr>
          <p:cNvPr id="24" name="Segnaposto contenuto 3"/>
          <p:cNvPicPr>
            <a:picLocks noGrp="1"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446" y="3852346"/>
            <a:ext cx="3397936" cy="2537966"/>
          </a:xfrm>
          <a:prstGeom prst="rect">
            <a:avLst/>
          </a:prstGeom>
        </p:spPr>
      </p:pic>
      <p:grpSp>
        <p:nvGrpSpPr>
          <p:cNvPr id="25" name="Gruppo 24"/>
          <p:cNvGrpSpPr/>
          <p:nvPr/>
        </p:nvGrpSpPr>
        <p:grpSpPr>
          <a:xfrm>
            <a:off x="3435348" y="1160622"/>
            <a:ext cx="1903474" cy="2537966"/>
            <a:chOff x="4568044" y="3802214"/>
            <a:chExt cx="1903474" cy="2537966"/>
          </a:xfrm>
        </p:grpSpPr>
        <p:pic>
          <p:nvPicPr>
            <p:cNvPr id="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68044" y="3802214"/>
              <a:ext cx="1903474" cy="253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Connettore 2 26"/>
            <p:cNvCxnSpPr/>
            <p:nvPr/>
          </p:nvCxnSpPr>
          <p:spPr>
            <a:xfrm>
              <a:off x="5417618" y="4917439"/>
              <a:ext cx="0" cy="524515"/>
            </a:xfrm>
            <a:prstGeom prst="straightConnector1">
              <a:avLst/>
            </a:prstGeom>
            <a:ln w="38100">
              <a:solidFill>
                <a:srgbClr val="66FFFF"/>
              </a:solidFill>
              <a:headEnd type="arrow"/>
              <a:tailEnd type="arrow"/>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8" name="CasellaDiTesto 21"/>
          <p:cNvSpPr txBox="1">
            <a:spLocks noChangeArrowheads="1"/>
          </p:cNvSpPr>
          <p:nvPr/>
        </p:nvSpPr>
        <p:spPr bwMode="auto">
          <a:xfrm>
            <a:off x="969096" y="1196177"/>
            <a:ext cx="2208810" cy="276999"/>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it-IT" sz="1200" b="1" dirty="0" smtClean="0">
                <a:solidFill>
                  <a:srgbClr val="002060"/>
                </a:solidFill>
              </a:rPr>
              <a:t> CSK Intensity 03-NOV-2010</a:t>
            </a:r>
            <a:endParaRPr lang="it-IT" sz="1200" b="1" dirty="0">
              <a:solidFill>
                <a:srgbClr val="002060"/>
              </a:solidFill>
            </a:endParaRPr>
          </a:p>
        </p:txBody>
      </p:sp>
      <p:grpSp>
        <p:nvGrpSpPr>
          <p:cNvPr id="5" name="Gruppo 4"/>
          <p:cNvGrpSpPr/>
          <p:nvPr/>
        </p:nvGrpSpPr>
        <p:grpSpPr>
          <a:xfrm>
            <a:off x="127480" y="4724460"/>
            <a:ext cx="2222810" cy="1062317"/>
            <a:chOff x="374615" y="4628896"/>
            <a:chExt cx="2222810" cy="1062317"/>
          </a:xfrm>
        </p:grpSpPr>
        <p:cxnSp>
          <p:nvCxnSpPr>
            <p:cNvPr id="30" name="Connettore 2 29"/>
            <p:cNvCxnSpPr/>
            <p:nvPr/>
          </p:nvCxnSpPr>
          <p:spPr>
            <a:xfrm flipH="1">
              <a:off x="1668030" y="4628896"/>
              <a:ext cx="929395" cy="1062317"/>
            </a:xfrm>
            <a:prstGeom prst="straightConnector1">
              <a:avLst/>
            </a:prstGeom>
            <a:ln w="38100">
              <a:solidFill>
                <a:srgbClr val="FFFF00"/>
              </a:solidFill>
              <a:tailEnd type="arrow"/>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flipH="1" flipV="1">
              <a:off x="374615" y="4628896"/>
              <a:ext cx="1293417" cy="1062317"/>
            </a:xfrm>
            <a:prstGeom prst="straightConnector1">
              <a:avLst/>
            </a:prstGeom>
            <a:ln w="38100">
              <a:solidFill>
                <a:srgbClr val="FFFF00"/>
              </a:solidFill>
              <a:tailEnd type="arrow"/>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 name="Gruppo 3"/>
          <p:cNvGrpSpPr/>
          <p:nvPr/>
        </p:nvGrpSpPr>
        <p:grpSpPr>
          <a:xfrm>
            <a:off x="2482947" y="3964782"/>
            <a:ext cx="1159657" cy="1278218"/>
            <a:chOff x="2947645" y="4092573"/>
            <a:chExt cx="1159657" cy="1278218"/>
          </a:xfrm>
        </p:grpSpPr>
        <p:cxnSp>
          <p:nvCxnSpPr>
            <p:cNvPr id="33" name="Connettore 2 32"/>
            <p:cNvCxnSpPr/>
            <p:nvPr/>
          </p:nvCxnSpPr>
          <p:spPr>
            <a:xfrm flipH="1">
              <a:off x="3177906" y="4308473"/>
              <a:ext cx="929396" cy="1062317"/>
            </a:xfrm>
            <a:prstGeom prst="straightConnector1">
              <a:avLst/>
            </a:prstGeom>
            <a:ln w="38100">
              <a:solidFill>
                <a:srgbClr val="FFFF00"/>
              </a:solidFill>
              <a:tailEnd type="arrow"/>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flipH="1" flipV="1">
              <a:off x="2947645" y="5205697"/>
              <a:ext cx="230263" cy="165094"/>
            </a:xfrm>
            <a:prstGeom prst="straightConnector1">
              <a:avLst/>
            </a:prstGeom>
            <a:ln w="38100">
              <a:solidFill>
                <a:srgbClr val="FFFF00"/>
              </a:solidFill>
              <a:tailEnd type="arrow"/>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flipV="1">
              <a:off x="2947645" y="4092573"/>
              <a:ext cx="952401" cy="1090720"/>
            </a:xfrm>
            <a:prstGeom prst="straightConnector1">
              <a:avLst/>
            </a:prstGeom>
            <a:ln w="38100">
              <a:solidFill>
                <a:srgbClr val="FFFF00"/>
              </a:solidFill>
              <a:tailEnd type="arrow"/>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6" name="CasellaDiTesto 21"/>
          <p:cNvSpPr txBox="1">
            <a:spLocks noChangeArrowheads="1"/>
          </p:cNvSpPr>
          <p:nvPr/>
        </p:nvSpPr>
        <p:spPr bwMode="auto">
          <a:xfrm>
            <a:off x="1983843" y="3846808"/>
            <a:ext cx="732893" cy="461665"/>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it-IT" sz="1200" b="1" dirty="0" smtClean="0">
                <a:solidFill>
                  <a:srgbClr val="FFFF00"/>
                </a:solidFill>
              </a:rPr>
              <a:t>Double</a:t>
            </a:r>
          </a:p>
          <a:p>
            <a:r>
              <a:rPr lang="it-IT" sz="1200" b="1" dirty="0" smtClean="0">
                <a:solidFill>
                  <a:srgbClr val="FFFF00"/>
                </a:solidFill>
              </a:rPr>
              <a:t>bounce</a:t>
            </a:r>
            <a:endParaRPr lang="it-IT" sz="1200" b="1" dirty="0">
              <a:solidFill>
                <a:srgbClr val="FFFF00"/>
              </a:solidFill>
            </a:endParaRPr>
          </a:p>
        </p:txBody>
      </p:sp>
      <p:sp>
        <p:nvSpPr>
          <p:cNvPr id="37" name="CasellaDiTesto 21"/>
          <p:cNvSpPr txBox="1">
            <a:spLocks noChangeArrowheads="1"/>
          </p:cNvSpPr>
          <p:nvPr/>
        </p:nvSpPr>
        <p:spPr bwMode="auto">
          <a:xfrm>
            <a:off x="4040221" y="3846808"/>
            <a:ext cx="1298601" cy="646331"/>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r>
              <a:rPr lang="it-IT" sz="1200" b="1" dirty="0" smtClean="0"/>
              <a:t>Sediments showing </a:t>
            </a:r>
          </a:p>
          <a:p>
            <a:pPr algn="r"/>
            <a:r>
              <a:rPr lang="it-IT" sz="1200" b="1" dirty="0" smtClean="0"/>
              <a:t>water level</a:t>
            </a:r>
            <a:endParaRPr lang="it-IT" sz="1200" b="1" dirty="0"/>
          </a:p>
        </p:txBody>
      </p:sp>
      <p:sp>
        <p:nvSpPr>
          <p:cNvPr id="38" name="CasellaDiTesto 37"/>
          <p:cNvSpPr txBox="1"/>
          <p:nvPr/>
        </p:nvSpPr>
        <p:spPr>
          <a:xfrm>
            <a:off x="6047057" y="1160622"/>
            <a:ext cx="4839246" cy="769441"/>
          </a:xfrm>
          <a:prstGeom prst="rect">
            <a:avLst/>
          </a:prstGeom>
          <a:solidFill>
            <a:schemeClr val="accent6">
              <a:lumMod val="40000"/>
              <a:lumOff val="60000"/>
            </a:schemeClr>
          </a:solidFill>
          <a:ln w="19050">
            <a:solidFill>
              <a:srgbClr val="00B050"/>
            </a:solidFill>
          </a:ln>
          <a:effectLst>
            <a:innerShdw blurRad="63500" dist="50800" dir="13500000">
              <a:schemeClr val="accent5">
                <a:lumMod val="60000"/>
                <a:lumOff val="40000"/>
                <a:alpha val="50000"/>
              </a:schemeClr>
            </a:innerShdw>
          </a:effectLst>
        </p:spPr>
        <p:txBody>
          <a:bodyPr wrap="square" rtlCol="0">
            <a:spAutoFit/>
          </a:bodyPr>
          <a:lstStyle/>
          <a:p>
            <a:pPr algn="just">
              <a:spcAft>
                <a:spcPts val="1200"/>
              </a:spcAft>
            </a:pPr>
            <a:r>
              <a:rPr lang="it-IT" sz="2200" dirty="0" smtClean="0"/>
              <a:t>Example of </a:t>
            </a:r>
            <a:r>
              <a:rPr lang="it-IT" sz="2200" i="1" dirty="0" smtClean="0"/>
              <a:t>image segmentation </a:t>
            </a:r>
            <a:r>
              <a:rPr lang="it-IT" sz="2200" dirty="0" smtClean="0"/>
              <a:t>module application</a:t>
            </a:r>
            <a:endParaRPr lang="en-US" sz="2200" dirty="0"/>
          </a:p>
        </p:txBody>
      </p:sp>
      <p:sp>
        <p:nvSpPr>
          <p:cNvPr id="3" name="Freccia a destra 2"/>
          <p:cNvSpPr/>
          <p:nvPr/>
        </p:nvSpPr>
        <p:spPr>
          <a:xfrm rot="9225177">
            <a:off x="2028174" y="21029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ccia a destra 5"/>
          <p:cNvSpPr/>
          <p:nvPr/>
        </p:nvSpPr>
        <p:spPr>
          <a:xfrm rot="9239094">
            <a:off x="1869074" y="1791816"/>
            <a:ext cx="978408" cy="5100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873130"/>
      </p:ext>
    </p:extLst>
  </p:cSld>
  <p:clrMapOvr>
    <a:masterClrMapping/>
  </p:clrMapOvr>
  <mc:AlternateContent xmlns:mc="http://schemas.openxmlformats.org/markup-compatibility/2006" xmlns:p14="http://schemas.microsoft.com/office/powerpoint/2010/main">
    <mc:Choice Requires="p14">
      <p:transition spd="slow" p14:dur="2000" advTm="40501"/>
    </mc:Choice>
    <mc:Fallback xmlns="">
      <p:transition spd="slow" advTm="40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3"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7|21.6|29.6"/>
</p:tagLst>
</file>

<file path=ppt/tags/tag10.xml><?xml version="1.0" encoding="utf-8"?>
<p:tagLst xmlns:a="http://schemas.openxmlformats.org/drawingml/2006/main" xmlns:r="http://schemas.openxmlformats.org/officeDocument/2006/relationships" xmlns:p="http://schemas.openxmlformats.org/presentationml/2006/main">
  <p:tag name="TIMING" val="|0.9|5.8|1.7"/>
</p:tagLst>
</file>

<file path=ppt/tags/tag11.xml><?xml version="1.0" encoding="utf-8"?>
<p:tagLst xmlns:a="http://schemas.openxmlformats.org/drawingml/2006/main" xmlns:r="http://schemas.openxmlformats.org/officeDocument/2006/relationships" xmlns:p="http://schemas.openxmlformats.org/presentationml/2006/main">
  <p:tag name="TIMING" val="|1.4|3.9|10.6"/>
</p:tagLst>
</file>

<file path=ppt/tags/tag2.xml><?xml version="1.0" encoding="utf-8"?>
<p:tagLst xmlns:a="http://schemas.openxmlformats.org/drawingml/2006/main" xmlns:r="http://schemas.openxmlformats.org/officeDocument/2006/relationships" xmlns:p="http://schemas.openxmlformats.org/presentationml/2006/main">
  <p:tag name="TIMING" val="|3.1|4|8.6|6.6"/>
</p:tagLst>
</file>

<file path=ppt/tags/tag3.xml><?xml version="1.0" encoding="utf-8"?>
<p:tagLst xmlns:a="http://schemas.openxmlformats.org/drawingml/2006/main" xmlns:r="http://schemas.openxmlformats.org/officeDocument/2006/relationships" xmlns:p="http://schemas.openxmlformats.org/presentationml/2006/main">
  <p:tag name="TIMING" val="|19|26.9|32.9"/>
</p:tagLst>
</file>

<file path=ppt/tags/tag4.xml><?xml version="1.0" encoding="utf-8"?>
<p:tagLst xmlns:a="http://schemas.openxmlformats.org/drawingml/2006/main" xmlns:r="http://schemas.openxmlformats.org/officeDocument/2006/relationships" xmlns:p="http://schemas.openxmlformats.org/presentationml/2006/main">
  <p:tag name="TIMING" val="|0.9|21.5"/>
</p:tagLst>
</file>

<file path=ppt/tags/tag5.xml><?xml version="1.0" encoding="utf-8"?>
<p:tagLst xmlns:a="http://schemas.openxmlformats.org/drawingml/2006/main" xmlns:r="http://schemas.openxmlformats.org/officeDocument/2006/relationships" xmlns:p="http://schemas.openxmlformats.org/presentationml/2006/main">
  <p:tag name="TIMING" val="|0.8|11.5"/>
</p:tagLst>
</file>

<file path=ppt/tags/tag6.xml><?xml version="1.0" encoding="utf-8"?>
<p:tagLst xmlns:a="http://schemas.openxmlformats.org/drawingml/2006/main" xmlns:r="http://schemas.openxmlformats.org/officeDocument/2006/relationships" xmlns:p="http://schemas.openxmlformats.org/presentationml/2006/main">
  <p:tag name="TIMING" val="|2.1|17.1"/>
</p:tagLst>
</file>

<file path=ppt/tags/tag7.xml><?xml version="1.0" encoding="utf-8"?>
<p:tagLst xmlns:a="http://schemas.openxmlformats.org/drawingml/2006/main" xmlns:r="http://schemas.openxmlformats.org/officeDocument/2006/relationships" xmlns:p="http://schemas.openxmlformats.org/presentationml/2006/main">
  <p:tag name="TIMING" val="|5.5|8.9"/>
</p:tagLst>
</file>

<file path=ppt/tags/tag8.xml><?xml version="1.0" encoding="utf-8"?>
<p:tagLst xmlns:a="http://schemas.openxmlformats.org/drawingml/2006/main" xmlns:r="http://schemas.openxmlformats.org/officeDocument/2006/relationships" xmlns:p="http://schemas.openxmlformats.org/presentationml/2006/main">
  <p:tag name="TIMING" val="|14.1"/>
</p:tagLst>
</file>

<file path=ppt/tags/tag9.xml><?xml version="1.0" encoding="utf-8"?>
<p:tagLst xmlns:a="http://schemas.openxmlformats.org/drawingml/2006/main" xmlns:r="http://schemas.openxmlformats.org/officeDocument/2006/relationships" xmlns:p="http://schemas.openxmlformats.org/presentationml/2006/main">
  <p:tag name="TIMING" val="|0.9|4.3"/>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1609</TotalTime>
  <Words>2207</Words>
  <Application>Microsoft Office PowerPoint</Application>
  <PresentationFormat>Personalizzato</PresentationFormat>
  <Paragraphs>279</Paragraphs>
  <Slides>14</Slides>
  <Notes>13</Notes>
  <HiddenSlides>0</HiddenSlides>
  <MMClips>14</MMClips>
  <ScaleCrop>false</ScaleCrop>
  <HeadingPairs>
    <vt:vector size="4" baseType="variant">
      <vt:variant>
        <vt:lpstr>Tema</vt:lpstr>
      </vt:variant>
      <vt:variant>
        <vt:i4>1</vt:i4>
      </vt:variant>
      <vt:variant>
        <vt:lpstr>Titoli diapositive</vt:lpstr>
      </vt:variant>
      <vt:variant>
        <vt:i4>14</vt:i4>
      </vt:variant>
    </vt:vector>
  </HeadingPairs>
  <TitlesOfParts>
    <vt:vector size="15" baseType="lpstr">
      <vt:lpstr>Tema di Office</vt:lpstr>
      <vt:lpstr>Examples of DAFNE application to multi-temporal and multi-frequency remote sensed images and geomorphic data for accurate flood mapping.  A. D'Addabbo, A. Refice, F. Lovergine, and G. Pasquariello IREA, CNR, Bari, Italy (annarita.daddabbo@cnr.it)</vt:lpstr>
      <vt:lpstr>DAFNE (DAta Fusion by bayesian Network)</vt:lpstr>
      <vt:lpstr>DAFNE (DAta Fusion by bayesian Network)</vt:lpstr>
      <vt:lpstr>DAFNE (DAta Fusion by bayesian Network)</vt:lpstr>
      <vt:lpstr>DAFNE (DAta Fusion by bayesian Network)</vt:lpstr>
      <vt:lpstr>DAFNE (DAta Fusion by bayesian Network)</vt:lpstr>
      <vt:lpstr>Presentazione standard di PowerPoint</vt:lpstr>
      <vt:lpstr>DAFNE (DAta Fusion by bayesian Network)</vt:lpstr>
      <vt:lpstr>DAFNE (DAta Fusion by bayesian Network)</vt:lpstr>
      <vt:lpstr>Presentazione standard di PowerPoint</vt:lpstr>
      <vt:lpstr>Presentazione standard di PowerPoint</vt:lpstr>
      <vt:lpstr>DAFNE (DAta Fusion by bayesian Network)</vt:lpstr>
      <vt:lpstr>Presentazione standard di PowerPoint</vt:lpstr>
      <vt:lpstr>Presentazione standard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OPEN-SOURCE TOOL FOR THE INTEGRATION OF REMOTELY SENSED INFORMATION AND HYDRO-GEOMORPHIC PARAMETERS FOR PRECISE MONITORING OF INUNDATIONS</dc:title>
  <dc:creator>Alberto Refice</dc:creator>
  <cp:lastModifiedBy>D'ADDABBO</cp:lastModifiedBy>
  <cp:revision>121</cp:revision>
  <dcterms:created xsi:type="dcterms:W3CDTF">2018-06-22T11:48:22Z</dcterms:created>
  <dcterms:modified xsi:type="dcterms:W3CDTF">2020-04-29T09:10:56Z</dcterms:modified>
  <cp:contentStatus>Finale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