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94694"/>
  </p:normalViewPr>
  <p:slideViewPr>
    <p:cSldViewPr snapToGrid="0" snapToObjects="1">
      <p:cViewPr varScale="1">
        <p:scale>
          <a:sx n="148" d="100"/>
          <a:sy n="148" d="100"/>
        </p:scale>
        <p:origin x="11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D3CA-ECF2-A845-97BD-F78187D2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76DA4-EE0F-D34A-95E7-0F6BB26E1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01098-FDB5-594F-9257-5FA61E53D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122B-FC94-AE43-B3DB-51A26EAD82DD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E5C88-3D9E-E24C-A3DA-459324BB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7EBB-C5CD-2649-8D6C-9FA5E008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948A-CC81-DE4F-9518-48F74DF36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7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545C6-5411-3C40-9AE0-56A343CE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D6825-3173-7849-A560-926BC1F35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6CAF8-5759-264B-A658-5A97A1EA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122B-FC94-AE43-B3DB-51A26EAD82DD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1D330-525F-B94F-B659-A7C479EF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F1778-6103-A540-8128-D7608856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948A-CC81-DE4F-9518-48F74DF36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8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A433C7-86B2-D140-B011-909F63752E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96A31-D14D-1949-8C0B-34FF51A11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AFEBC-1066-4441-868E-B33F0F13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122B-FC94-AE43-B3DB-51A26EAD82DD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DF625-BA0F-C64A-A8D0-4686B5C81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DF4C3-06EA-7345-BDA7-CA9C67605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948A-CC81-DE4F-9518-48F74DF36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7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A0E8-7AB8-D149-98FC-B0A6F83B8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093AE-2B8E-BD4D-9A61-0303F766E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042FA-2ECD-DB4A-B74F-6485BFDE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122B-FC94-AE43-B3DB-51A26EAD82DD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E06B8-1108-C84F-8BCF-1D3252B0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61A7A-4A69-0E45-B551-2BC82320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948A-CC81-DE4F-9518-48F74DF36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4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E878-E251-994A-A93C-AED14023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912AB-3348-6B40-9D88-FC9FBC53B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C6E5F-7C42-FE46-9FD6-B0BBCFBF9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122B-FC94-AE43-B3DB-51A26EAD82DD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A965A-4AF3-3244-885B-99872EC28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21206-176F-F64A-9ED6-B5C2E10C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948A-CC81-DE4F-9518-48F74DF36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73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138DC-B1F8-AA49-B0ED-5CC873504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2779F-3848-7247-8954-612F3504F9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73FEB-260E-6942-BDFB-D79F98453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233780-B1D3-E64C-876B-5100CA96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122B-FC94-AE43-B3DB-51A26EAD82DD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A819F-FF09-0E4D-AB86-CB9FB62A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68707-35FA-D84B-BEB0-DA439214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948A-CC81-DE4F-9518-48F74DF36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68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BCF59-BEF5-C143-821B-A8223EEB8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F70DA-844C-DB4A-8872-AA70B6C7B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C0B6C-7071-3A44-9B4A-8DD252B1C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C236A3-B42C-A94C-9EC4-4FC1F1243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8BCDB-2EA4-5747-8ABA-A42FB9E34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12B004-2520-C74E-A270-2F5E64D79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122B-FC94-AE43-B3DB-51A26EAD82DD}" type="datetimeFigureOut">
              <a:rPr lang="en-US" smtClean="0"/>
              <a:t>5/6/20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232A8E-16C2-D849-9316-67E74E47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4EB5A-60EA-F847-B9A0-8E2D05C17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948A-CC81-DE4F-9518-48F74DF36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03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DA3C3-1921-894A-A56E-80A7E20E2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B26D61-D9FC-CA45-BA97-D6540257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122B-FC94-AE43-B3DB-51A26EAD82DD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BD4A3-5BCE-CD42-8E89-8F101F4F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76617-2282-3C4F-BD8C-14848A8B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948A-CC81-DE4F-9518-48F74DF36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33124-F537-ED4C-90BD-D1425705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122B-FC94-AE43-B3DB-51A26EAD82DD}" type="datetimeFigureOut">
              <a:rPr lang="en-US" smtClean="0"/>
              <a:t>5/6/20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5050F6-4FA6-C54B-BB70-89CD1A617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41FE5-6312-8A4E-9432-58DAC79A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948A-CC81-DE4F-9518-48F74DF36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2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E5ED0-68D9-FE46-B0C1-59E30865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FE69C-E748-BE43-A200-3D69DFEB5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DD94E-6437-BD44-85D0-E165634F1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CF86D-9F97-1748-9876-3BEAC0DD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122B-FC94-AE43-B3DB-51A26EAD82DD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FB77B-A235-FE40-B637-E3BD5BCF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D3EB6-21B9-9D4B-A438-839A19DA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948A-CC81-DE4F-9518-48F74DF36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66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D5174-B62B-C748-8262-03578DA9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F99C6F-7831-844A-8F54-481F98CD8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9A2FBA-B4A3-8443-8622-D421C09FC4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7C488-D9BA-7C4E-8415-7767940ED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122B-FC94-AE43-B3DB-51A26EAD82DD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0C115-65E3-214D-88D4-C4A443477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DB255-9E65-8745-B89E-000B6F73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6948A-CC81-DE4F-9518-48F74DF36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46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37F41-57FE-A84B-B9E5-4A11AAEDE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E87D5-D3BE-9648-9B73-D8FBB4B2B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EB9DB-9999-0649-9B24-C0398F437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F122B-FC94-AE43-B3DB-51A26EAD82DD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72FBF-4F3F-424A-8045-B0F879106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B246-8488-5B45-B763-2D04259D6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6948A-CC81-DE4F-9518-48F74DF36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B77C96-D197-D043-A11D-AEF626ABB3C6}"/>
              </a:ext>
            </a:extLst>
          </p:cNvPr>
          <p:cNvSpPr/>
          <p:nvPr/>
        </p:nvSpPr>
        <p:spPr>
          <a:xfrm>
            <a:off x="0" y="1"/>
            <a:ext cx="12192000" cy="1209964"/>
          </a:xfrm>
          <a:prstGeom prst="rect">
            <a:avLst/>
          </a:prstGeom>
          <a:solidFill>
            <a:srgbClr val="00502F"/>
          </a:solidFill>
          <a:ln>
            <a:solidFill>
              <a:srgbClr val="005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54B8E3-B974-884E-A27E-7780B9A90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1669" y="247155"/>
            <a:ext cx="10947601" cy="369332"/>
          </a:xfrm>
        </p:spPr>
        <p:txBody>
          <a:bodyPr wrap="square">
            <a:no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Unsupervised Classification of Convective </a:t>
            </a:r>
            <a:r>
              <a:rPr lang="en-US" sz="2400" dirty="0" err="1">
                <a:solidFill>
                  <a:schemeClr val="bg1"/>
                </a:solidFill>
              </a:rPr>
              <a:t>Organisation</a:t>
            </a:r>
            <a:r>
              <a:rPr lang="en-US" sz="2400" dirty="0">
                <a:solidFill>
                  <a:schemeClr val="bg1"/>
                </a:solidFill>
              </a:rPr>
              <a:t> in EUREC4A with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92259-F6DD-7348-AF8C-7CC4DA3F1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8098" y="639472"/>
            <a:ext cx="3731172" cy="341632"/>
          </a:xfrm>
        </p:spPr>
        <p:txBody>
          <a:bodyPr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</a:rPr>
              <a:t>Leif Denby, University of Leeds, UK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FB81B8-ADC4-CE40-8739-AE86DF68B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525" y="1590196"/>
            <a:ext cx="7463876" cy="390483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CBD101-4CA7-EF4B-9FD7-CF83A46DDF1C}"/>
              </a:ext>
            </a:extLst>
          </p:cNvPr>
          <p:cNvSpPr txBox="1">
            <a:spLocks/>
          </p:cNvSpPr>
          <p:nvPr/>
        </p:nvSpPr>
        <p:spPr>
          <a:xfrm>
            <a:off x="326648" y="1523999"/>
            <a:ext cx="4469639" cy="355624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Neural network (NN) trained unsupervised* on boreal winter 2018-2019 to produce similar </a:t>
            </a:r>
            <a:r>
              <a:rPr lang="en-US" i="1" dirty="0"/>
              <a:t>embedding vectors</a:t>
            </a:r>
            <a:r>
              <a:rPr lang="en-US" dirty="0"/>
              <a:t> for similar cloud structures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Spatial map of NN predictions from sliding-window of 200km x 200km tiles fed to neural network from GOES-16 RGB composites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100D embedding vectors reduced with Principle Component Analysis of </a:t>
            </a:r>
            <a:r>
              <a:rPr lang="en-US" i="1" dirty="0"/>
              <a:t>embedding vector</a:t>
            </a:r>
            <a:r>
              <a:rPr lang="en-US" dirty="0"/>
              <a:t> output across all days during campaign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90% of variance in embedding vector captured by first 5 PCA dims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1FD25A9-8C1C-EE48-B373-BB2325A1DAA3}"/>
              </a:ext>
            </a:extLst>
          </p:cNvPr>
          <p:cNvSpPr txBox="1">
            <a:spLocks/>
          </p:cNvSpPr>
          <p:nvPr/>
        </p:nvSpPr>
        <p:spPr>
          <a:xfrm>
            <a:off x="-103518" y="6610845"/>
            <a:ext cx="2730843" cy="345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*: see L Denby 2020 for details</a:t>
            </a:r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80226EB-F6EE-3740-B68C-D0FAEE4E7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2" y="73509"/>
            <a:ext cx="1044952" cy="104495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0013D7C8-1CAB-3740-BA3B-BAC2502C6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30" t="32370" r="9003" b="30443"/>
          <a:stretch/>
        </p:blipFill>
        <p:spPr>
          <a:xfrm>
            <a:off x="326648" y="5004337"/>
            <a:ext cx="4097804" cy="15263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D9351FF-3C63-2C41-B9B7-95F4B82B01F6}"/>
              </a:ext>
            </a:extLst>
          </p:cNvPr>
          <p:cNvSpPr txBox="1">
            <a:spLocks/>
          </p:cNvSpPr>
          <p:nvPr/>
        </p:nvSpPr>
        <p:spPr>
          <a:xfrm>
            <a:off x="5163491" y="5670165"/>
            <a:ext cx="3084607" cy="104118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1) NN produces contiguous regions, larger than the tile size (!), with similar embedding vectors, i.e. NN can identify </a:t>
            </a:r>
            <a:r>
              <a:rPr lang="en-US" dirty="0" err="1"/>
              <a:t>organisation</a:t>
            </a:r>
            <a:r>
              <a:rPr lang="en-US" dirty="0"/>
              <a:t> larger than it was trained 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A5D997-A196-E245-9676-64ADA441EB18}"/>
              </a:ext>
            </a:extLst>
          </p:cNvPr>
          <p:cNvSpPr txBox="1">
            <a:spLocks/>
          </p:cNvSpPr>
          <p:nvPr/>
        </p:nvSpPr>
        <p:spPr>
          <a:xfrm>
            <a:off x="8760707" y="5704670"/>
            <a:ext cx="2514018" cy="86056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2) Different PCA components appear to capture </a:t>
            </a:r>
            <a:r>
              <a:rPr lang="en-US" dirty="0" err="1"/>
              <a:t>organisation</a:t>
            </a:r>
            <a:r>
              <a:rPr lang="en-US" dirty="0"/>
              <a:t> on different scales / of different types</a:t>
            </a:r>
          </a:p>
        </p:txBody>
      </p:sp>
    </p:spTree>
    <p:extLst>
      <p:ext uri="{BB962C8B-B14F-4D97-AF65-F5344CB8AC3E}">
        <p14:creationId xmlns:p14="http://schemas.microsoft.com/office/powerpoint/2010/main" val="1724275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5DD1E-25DB-4E48-8539-A3E68B12B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23" y="1624779"/>
            <a:ext cx="5650302" cy="5063704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Regions of distinct types of organisation can be seen by forming RGB composites from PCA components (picking here 1st, 4</a:t>
            </a:r>
            <a:r>
              <a:rPr lang="en-GB" baseline="30000" dirty="0"/>
              <a:t>th</a:t>
            </a:r>
            <a:r>
              <a:rPr lang="en-GB" dirty="0"/>
              <a:t> and 5</a:t>
            </a:r>
            <a:r>
              <a:rPr lang="en-GB" baseline="30000" dirty="0"/>
              <a:t>th</a:t>
            </a:r>
            <a:r>
              <a:rPr lang="en-GB" dirty="0"/>
              <a:t> components)</a:t>
            </a:r>
          </a:p>
          <a:p>
            <a:r>
              <a:rPr lang="en-GB" dirty="0"/>
              <a:t>Appear to be able to pick up cold-pool arcs, “sugar” cloud-cover and larger “flower” clouds</a:t>
            </a:r>
          </a:p>
          <a:p>
            <a:pPr marL="0" indent="0">
              <a:buNone/>
            </a:pPr>
            <a:r>
              <a:rPr lang="en-GB" dirty="0"/>
              <a:t>Next steps:</a:t>
            </a:r>
          </a:p>
          <a:p>
            <a:r>
              <a:rPr lang="en-GB" dirty="0"/>
              <a:t>Identify contiguous regions of organisation to produce hierarchy of types of organisation</a:t>
            </a:r>
          </a:p>
          <a:p>
            <a:r>
              <a:rPr lang="en-GB" dirty="0"/>
              <a:t>Composite ERA5 reanalysis and observations from campaign to study environmental conditions for each type</a:t>
            </a:r>
          </a:p>
          <a:p>
            <a:r>
              <a:rPr lang="en-GB" dirty="0"/>
              <a:t>Produce </a:t>
            </a:r>
            <a:r>
              <a:rPr lang="en-GB" dirty="0" err="1"/>
              <a:t>netCDF</a:t>
            </a:r>
            <a:r>
              <a:rPr lang="en-GB" dirty="0"/>
              <a:t> dataset for EUREC4A community with organisation types (and underlying embedding vector data?)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057AED-D337-864A-8B10-3323C8125E7D}"/>
              </a:ext>
            </a:extLst>
          </p:cNvPr>
          <p:cNvSpPr/>
          <p:nvPr/>
        </p:nvSpPr>
        <p:spPr>
          <a:xfrm>
            <a:off x="0" y="1"/>
            <a:ext cx="12192000" cy="1209964"/>
          </a:xfrm>
          <a:prstGeom prst="rect">
            <a:avLst/>
          </a:prstGeom>
          <a:solidFill>
            <a:srgbClr val="00502F"/>
          </a:solidFill>
          <a:ln>
            <a:solidFill>
              <a:srgbClr val="005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F00657-EE15-454B-9001-4D5183FE69F0}"/>
              </a:ext>
            </a:extLst>
          </p:cNvPr>
          <p:cNvSpPr txBox="1">
            <a:spLocks/>
          </p:cNvSpPr>
          <p:nvPr/>
        </p:nvSpPr>
        <p:spPr>
          <a:xfrm>
            <a:off x="1031669" y="247155"/>
            <a:ext cx="10947601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>
                <a:solidFill>
                  <a:schemeClr val="bg1"/>
                </a:solidFill>
              </a:rPr>
              <a:t>Unsupervised Classification of Convective Organisation in EUREC4A with Deep Learning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AAE8372-E426-5843-B251-FA73F4C6D6C5}"/>
              </a:ext>
            </a:extLst>
          </p:cNvPr>
          <p:cNvSpPr txBox="1">
            <a:spLocks/>
          </p:cNvSpPr>
          <p:nvPr/>
        </p:nvSpPr>
        <p:spPr>
          <a:xfrm>
            <a:off x="8248098" y="639472"/>
            <a:ext cx="3731172" cy="3416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>
                <a:solidFill>
                  <a:schemeClr val="bg1"/>
                </a:solidFill>
              </a:rPr>
              <a:t>Leif Denby, University of Leeds, UK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1639C05-9CE6-1642-B4E2-977D62EE0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2" y="73509"/>
            <a:ext cx="1044952" cy="1044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B348DC-0030-0842-963E-060532849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662" y="1319213"/>
            <a:ext cx="4641274" cy="54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25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253</Words>
  <Application>Microsoft Macintosh PowerPoint</Application>
  <PresentationFormat>Widescreen</PresentationFormat>
  <Paragraphs>17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Unsupervised Classification of Convective Organisation in EUREC4A with Deep Learning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Unsupervised Classification of Convective Organisation in EUREC4A with Deep Learning</dc:title>
  <dc:creator>Leif Denby</dc:creator>
  <cp:lastModifiedBy>Leif Denby</cp:lastModifiedBy>
  <cp:revision>13</cp:revision>
  <dcterms:created xsi:type="dcterms:W3CDTF">2020-05-06T14:42:23Z</dcterms:created>
  <dcterms:modified xsi:type="dcterms:W3CDTF">2020-05-06T23:49:47Z</dcterms:modified>
</cp:coreProperties>
</file>