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19"/>
  </p:notesMasterIdLst>
  <p:sldIdLst>
    <p:sldId id="257" r:id="rId2"/>
    <p:sldId id="285" r:id="rId3"/>
    <p:sldId id="268" r:id="rId4"/>
    <p:sldId id="300" r:id="rId5"/>
    <p:sldId id="267" r:id="rId6"/>
    <p:sldId id="302" r:id="rId7"/>
    <p:sldId id="296" r:id="rId8"/>
    <p:sldId id="311" r:id="rId9"/>
    <p:sldId id="292" r:id="rId10"/>
    <p:sldId id="304" r:id="rId11"/>
    <p:sldId id="305" r:id="rId12"/>
    <p:sldId id="284" r:id="rId13"/>
    <p:sldId id="290" r:id="rId14"/>
    <p:sldId id="308" r:id="rId15"/>
    <p:sldId id="309" r:id="rId16"/>
    <p:sldId id="306" r:id="rId17"/>
    <p:sldId id="31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6F60A-8C23-4BB9-8CE3-8689685DA74A}" type="datetimeFigureOut">
              <a:rPr lang="en-US" smtClean="0"/>
              <a:t>4/28/2020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7BB8A-EEE8-46A4-A87A-C7C0DDA661EF}" type="slidenum">
              <a:rPr lang="en-US" smtClean="0"/>
              <a:t>‹nº›</a:t>
            </a:fld>
            <a:endParaRPr lang="en-US"/>
          </a:p>
        </p:txBody>
      </p:sp>
    </p:spTree>
    <p:extLst>
      <p:ext uri="{BB962C8B-B14F-4D97-AF65-F5344CB8AC3E}">
        <p14:creationId xmlns:p14="http://schemas.microsoft.com/office/powerpoint/2010/main" val="203291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CC7BB8A-EEE8-46A4-A87A-C7C0DDA661EF}" type="slidenum">
              <a:rPr lang="en-US" smtClean="0"/>
              <a:t>1</a:t>
            </a:fld>
            <a:endParaRPr lang="en-US"/>
          </a:p>
        </p:txBody>
      </p:sp>
    </p:spTree>
    <p:extLst>
      <p:ext uri="{BB962C8B-B14F-4D97-AF65-F5344CB8AC3E}">
        <p14:creationId xmlns:p14="http://schemas.microsoft.com/office/powerpoint/2010/main" val="58293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87CB8-5F8F-43C7-9F2E-FC44A9935650}"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6DC2AB-C894-4F02-97ED-70FC89522B38}"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28692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6B598CD-933D-46D3-A2EA-1F4DA473C81A}"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8977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D30452-DF63-41CC-B77B-F731A13BC069}"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171603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62EE447-88C7-4BBC-9282-0C266FDBE062}" type="datetime1">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D99F-5C89-4257-A3CD-63F72ABB65DA}"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3FBB26C-3E35-4A84-9357-802DE3B2FE50}" type="datetime1">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39831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0DA0B7E-5746-49AF-8095-C4BE1C79C0CC}" type="datetime1">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7352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D9ED75E-08C2-472D-BA4D-D5D467BA93C2}" type="datetime1">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302304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79FBD0-154B-4CFC-BF3B-D2B26CF75ED7}" type="datetime1">
              <a:rPr lang="en-US" smtClean="0"/>
              <a:t>4/28/2020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195784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21D1D9-9BD4-457C-9883-160178E10746}" type="datetime1">
              <a:rPr lang="en-US" smtClean="0"/>
              <a:t>4/28/2020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785675" y="6459784"/>
            <a:ext cx="1312025" cy="365125"/>
          </a:xfrm>
        </p:spPr>
        <p:txBody>
          <a:bodyPr/>
          <a:lstStyle>
            <a:lvl1pPr>
              <a:defRPr>
                <a:solidFill>
                  <a:schemeClr val="tx2"/>
                </a:solidFill>
              </a:defRPr>
            </a:lvl1pPr>
          </a:lstStyle>
          <a:p>
            <a:fld id="{5A24D99F-5C89-4257-A3CD-63F72ABB65DA}" type="slidenum">
              <a:rPr lang="en-US" smtClean="0"/>
              <a:t>‹nº›</a:t>
            </a:fld>
            <a:endParaRPr lang="en-US"/>
          </a:p>
        </p:txBody>
      </p:sp>
    </p:spTree>
    <p:extLst>
      <p:ext uri="{BB962C8B-B14F-4D97-AF65-F5344CB8AC3E}">
        <p14:creationId xmlns:p14="http://schemas.microsoft.com/office/powerpoint/2010/main" val="202206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7D7FF12-CA3A-49ED-A101-838A63F740C6}" type="datetime1">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D99F-5C89-4257-A3CD-63F72ABB65DA}" type="slidenum">
              <a:rPr lang="en-US" smtClean="0"/>
              <a:t>‹nº›</a:t>
            </a:fld>
            <a:endParaRPr lang="en-US"/>
          </a:p>
        </p:txBody>
      </p:sp>
    </p:spTree>
    <p:extLst>
      <p:ext uri="{BB962C8B-B14F-4D97-AF65-F5344CB8AC3E}">
        <p14:creationId xmlns:p14="http://schemas.microsoft.com/office/powerpoint/2010/main" val="291622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254D33-46B7-4F9E-A503-9FD914AF6C28}" type="datetime1">
              <a:rPr lang="en-US" smtClean="0"/>
              <a:t>4/28/2020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24D99F-5C89-4257-A3CD-63F72ABB65DA}"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82811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capes.gov.br/logomar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cs.ufscar.br/arquivos/imagens/Logo_UFSCar.jpg/view"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175/1525-7541(2003)4%3C141:ETCOHR%3E2.0.CO;2" TargetMode="External"/><Relationship Id="rId3" Type="http://schemas.openxmlformats.org/officeDocument/2006/relationships/hyperlink" Target="https://doi.org/10.1175/JAMC-D-16-0097.1" TargetMode="External"/><Relationship Id="rId7" Type="http://schemas.openxmlformats.org/officeDocument/2006/relationships/hyperlink" Target="https://journals.ametsoc.org/doi/abs/10.1175/1525-7541%282003%294%3C141%3AETCOHR%3E2.0.CO%3B2" TargetMode="External"/><Relationship Id="rId2" Type="http://schemas.openxmlformats.org/officeDocument/2006/relationships/hyperlink" Target="https://doi.org/10.1029/2019JD032024" TargetMode="External"/><Relationship Id="rId1" Type="http://schemas.openxmlformats.org/officeDocument/2006/relationships/slideLayout" Target="../slideLayouts/slideLayout8.xml"/><Relationship Id="rId6" Type="http://schemas.openxmlformats.org/officeDocument/2006/relationships/hyperlink" Target="https://doi.org/10.1029/2019JD030874" TargetMode="External"/><Relationship Id="rId5" Type="http://schemas.openxmlformats.org/officeDocument/2006/relationships/hyperlink" Target="https://doi.org/10.5194/angeo-20-107-2002" TargetMode="External"/><Relationship Id="rId4" Type="http://schemas.openxmlformats.org/officeDocument/2006/relationships/hyperlink" Target="https://doi.org/10.1175/JAMC-D-12-040.1" TargetMode="External"/><Relationship Id="rId9" Type="http://schemas.openxmlformats.org/officeDocument/2006/relationships/hyperlink" Target="https://doi.org/10.1175/1520-0450(1998)037%3C1497:EOCRFL%3E2.0.CO;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97279" y="758952"/>
            <a:ext cx="10199985" cy="3566160"/>
          </a:xfrm>
        </p:spPr>
        <p:txBody>
          <a:bodyPr>
            <a:normAutofit fontScale="90000"/>
          </a:bodyPr>
          <a:lstStyle/>
          <a:p>
            <a:r>
              <a:rPr lang="en-US" sz="6800" dirty="0"/>
              <a:t>On the use of Geostationary Lightning Mapper (GLM) data as proxy for heavy precipitation</a:t>
            </a:r>
            <a:endParaRPr lang="en-US" sz="6800" b="1" dirty="0"/>
          </a:p>
        </p:txBody>
      </p:sp>
      <p:sp>
        <p:nvSpPr>
          <p:cNvPr id="3" name="Espace réservé du contenu 2"/>
          <p:cNvSpPr>
            <a:spLocks noGrp="1"/>
          </p:cNvSpPr>
          <p:nvPr>
            <p:ph type="subTitle" idx="1"/>
          </p:nvPr>
        </p:nvSpPr>
        <p:spPr/>
        <p:txBody>
          <a:bodyPr>
            <a:normAutofit/>
          </a:bodyPr>
          <a:lstStyle/>
          <a:p>
            <a:r>
              <a:rPr lang="en-US" baseline="30000" dirty="0">
                <a:solidFill>
                  <a:schemeClr val="tx1"/>
                </a:solidFill>
              </a:rPr>
              <a:t>1</a:t>
            </a:r>
            <a:r>
              <a:rPr lang="en-US" dirty="0">
                <a:solidFill>
                  <a:schemeClr val="tx1"/>
                </a:solidFill>
              </a:rPr>
              <a:t>Vandoir Bourscheidt, </a:t>
            </a:r>
            <a:r>
              <a:rPr lang="en-US" baseline="30000" dirty="0">
                <a:solidFill>
                  <a:schemeClr val="tx1"/>
                </a:solidFill>
              </a:rPr>
              <a:t>2</a:t>
            </a:r>
            <a:r>
              <a:rPr lang="en-US" dirty="0">
                <a:solidFill>
                  <a:schemeClr val="tx1"/>
                </a:solidFill>
              </a:rPr>
              <a:t>Maria-Helena Ramos</a:t>
            </a:r>
          </a:p>
        </p:txBody>
      </p:sp>
      <p:pic>
        <p:nvPicPr>
          <p:cNvPr id="8" name="Picture 4" descr="Résultat de recherche d'images pour &quot;inrae&quot;">
            <a:extLst>
              <a:ext uri="{FF2B5EF4-FFF2-40B4-BE49-F238E27FC236}">
                <a16:creationId xmlns:a16="http://schemas.microsoft.com/office/drawing/2014/main" id="{89697E61-65D9-4FD5-A081-1BBA17D7D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509" y="452353"/>
            <a:ext cx="1765852" cy="46353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9BFA3F8A-926A-4A03-BF38-4F8F28A313C6}"/>
              </a:ext>
            </a:extLst>
          </p:cNvPr>
          <p:cNvSpPr txBox="1"/>
          <p:nvPr/>
        </p:nvSpPr>
        <p:spPr>
          <a:xfrm>
            <a:off x="1097280" y="5027121"/>
            <a:ext cx="9075433" cy="646331"/>
          </a:xfrm>
          <a:prstGeom prst="rect">
            <a:avLst/>
          </a:prstGeom>
          <a:noFill/>
        </p:spPr>
        <p:txBody>
          <a:bodyPr wrap="none" rtlCol="0">
            <a:spAutoFit/>
          </a:bodyPr>
          <a:lstStyle/>
          <a:p>
            <a:r>
              <a:rPr lang="en-US" baseline="30000" dirty="0"/>
              <a:t>1</a:t>
            </a:r>
            <a:r>
              <a:rPr lang="en-US" dirty="0"/>
              <a:t> Federal University of São Carlos (</a:t>
            </a:r>
            <a:r>
              <a:rPr lang="en-US" dirty="0" err="1"/>
              <a:t>UFSCar</a:t>
            </a:r>
            <a:r>
              <a:rPr lang="en-US" dirty="0"/>
              <a:t>, Brazil) - currently visiting scientist at INRAE</a:t>
            </a:r>
          </a:p>
          <a:p>
            <a:r>
              <a:rPr lang="en-US" baseline="30000" dirty="0"/>
              <a:t>2</a:t>
            </a:r>
            <a:r>
              <a:rPr lang="en-US" dirty="0"/>
              <a:t> National Institute for Research on Agriculture, Food and Environment (INRAE, Antony, France)</a:t>
            </a:r>
          </a:p>
        </p:txBody>
      </p:sp>
      <p:pic>
        <p:nvPicPr>
          <p:cNvPr id="6" name="Imagem 5" descr="Uma imagem contendo desenho&#10;&#10;Descrição gerada automaticamente">
            <a:extLst>
              <a:ext uri="{FF2B5EF4-FFF2-40B4-BE49-F238E27FC236}">
                <a16:creationId xmlns:a16="http://schemas.microsoft.com/office/drawing/2014/main" id="{A4AA80AD-2749-485B-BF4F-01DBC37EFCB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21252" y="193713"/>
            <a:ext cx="1557251" cy="1133921"/>
          </a:xfrm>
          <a:prstGeom prst="rect">
            <a:avLst/>
          </a:prstGeom>
        </p:spPr>
      </p:pic>
      <p:sp>
        <p:nvSpPr>
          <p:cNvPr id="9" name="Retângulo 8">
            <a:extLst>
              <a:ext uri="{FF2B5EF4-FFF2-40B4-BE49-F238E27FC236}">
                <a16:creationId xmlns:a16="http://schemas.microsoft.com/office/drawing/2014/main" id="{4680CABD-AF38-4302-B3DC-976A1787394A}"/>
              </a:ext>
            </a:extLst>
          </p:cNvPr>
          <p:cNvSpPr/>
          <p:nvPr/>
        </p:nvSpPr>
        <p:spPr>
          <a:xfrm>
            <a:off x="68825" y="6461325"/>
            <a:ext cx="11030633" cy="307777"/>
          </a:xfrm>
          <a:prstGeom prst="rect">
            <a:avLst/>
          </a:prstGeom>
        </p:spPr>
        <p:txBody>
          <a:bodyPr wrap="square">
            <a:spAutoFit/>
          </a:bodyPr>
          <a:lstStyle/>
          <a:p>
            <a:r>
              <a:rPr lang="en-GB" sz="1400" dirty="0"/>
              <a:t>EGU session HS7.1 - Precipitation measurement: techniques, processes and hydrological applications at the catchment scale, Tuesday, 05 May 2020</a:t>
            </a:r>
          </a:p>
        </p:txBody>
      </p:sp>
      <p:pic>
        <p:nvPicPr>
          <p:cNvPr id="11" name="Imagem 10" descr="Uma imagem contendo gráfico, desenho&#10;&#10;Descrição gerada automaticamente">
            <a:extLst>
              <a:ext uri="{FF2B5EF4-FFF2-40B4-BE49-F238E27FC236}">
                <a16:creationId xmlns:a16="http://schemas.microsoft.com/office/drawing/2014/main" id="{DA3AD38F-1FD2-4BAC-88EC-29B275995D4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17852" y="217184"/>
            <a:ext cx="1008644" cy="933874"/>
          </a:xfrm>
          <a:prstGeom prst="rect">
            <a:avLst/>
          </a:prstGeom>
        </p:spPr>
      </p:pic>
      <p:pic>
        <p:nvPicPr>
          <p:cNvPr id="14" name="Imagem 13" descr="Uma imagem contendo desenho&#10;&#10;Descrição gerada automaticamente">
            <a:extLst>
              <a:ext uri="{FF2B5EF4-FFF2-40B4-BE49-F238E27FC236}">
                <a16:creationId xmlns:a16="http://schemas.microsoft.com/office/drawing/2014/main" id="{C7350453-1E4A-4F75-8BB7-8ABEC3172C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7623" y="6390968"/>
            <a:ext cx="1334377" cy="467032"/>
          </a:xfrm>
          <a:prstGeom prst="rect">
            <a:avLst/>
          </a:prstGeom>
        </p:spPr>
      </p:pic>
    </p:spTree>
    <p:extLst>
      <p:ext uri="{BB962C8B-B14F-4D97-AF65-F5344CB8AC3E}">
        <p14:creationId xmlns:p14="http://schemas.microsoft.com/office/powerpoint/2010/main" val="185962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432077"/>
            <a:ext cx="7237848" cy="159553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The analysis was conducted at both regions</a:t>
            </a:r>
          </a:p>
          <a:p>
            <a:pPr marL="514350" indent="-514350">
              <a:buFont typeface="+mj-lt"/>
              <a:buAutoNum type="romanUcPeriod"/>
            </a:pPr>
            <a:r>
              <a:rPr lang="en-US" dirty="0">
                <a:solidFill>
                  <a:schemeClr val="tx1"/>
                </a:solidFill>
              </a:rPr>
              <a:t>Day-night variations seem to be important</a:t>
            </a:r>
          </a:p>
          <a:p>
            <a:pPr marL="514350" indent="-514350">
              <a:buFont typeface="+mj-lt"/>
              <a:buAutoNum type="romanUcPeriod"/>
            </a:pPr>
            <a:r>
              <a:rPr lang="en-US" dirty="0">
                <a:solidFill>
                  <a:schemeClr val="tx1"/>
                </a:solidFill>
              </a:rPr>
              <a:t>Variables with higher relation were chosen:</a:t>
            </a:r>
          </a:p>
          <a:p>
            <a:pPr marL="806958" lvl="1" indent="-514350">
              <a:buFont typeface="+mj-lt"/>
              <a:buAutoNum type="romanUcPeriod"/>
            </a:pPr>
            <a:r>
              <a:rPr lang="en-US" dirty="0">
                <a:solidFill>
                  <a:schemeClr val="tx1"/>
                </a:solidFill>
              </a:rPr>
              <a:t>Radar vs. FED	Radar vs. GED	Radar vs. Group Area</a:t>
            </a:r>
          </a:p>
          <a:p>
            <a:pPr marL="806958" lvl="1" indent="-514350">
              <a:buFont typeface="+mj-lt"/>
              <a:buAutoNum type="romanUcPeriod"/>
            </a:pPr>
            <a:r>
              <a:rPr lang="en-US" dirty="0">
                <a:solidFill>
                  <a:schemeClr val="tx1"/>
                </a:solidFill>
              </a:rPr>
              <a:t>Radar vs. KDE	Radar vs. Flash Area</a:t>
            </a:r>
          </a:p>
        </p:txBody>
      </p:sp>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0"/>
            <a:ext cx="6601871" cy="101081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Pixel-by-pixel analysis</a:t>
            </a:r>
          </a:p>
        </p:txBody>
      </p:sp>
      <p:pic>
        <p:nvPicPr>
          <p:cNvPr id="10" name="Imagem 9">
            <a:extLst>
              <a:ext uri="{FF2B5EF4-FFF2-40B4-BE49-F238E27FC236}">
                <a16:creationId xmlns:a16="http://schemas.microsoft.com/office/drawing/2014/main" id="{90E30E85-CE79-4CD9-872A-2840CF970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795" y="3179020"/>
            <a:ext cx="4036148" cy="2988000"/>
          </a:xfrm>
          <a:prstGeom prst="rect">
            <a:avLst/>
          </a:prstGeom>
        </p:spPr>
      </p:pic>
      <p:pic>
        <p:nvPicPr>
          <p:cNvPr id="17" name="Imagem 16">
            <a:extLst>
              <a:ext uri="{FF2B5EF4-FFF2-40B4-BE49-F238E27FC236}">
                <a16:creationId xmlns:a16="http://schemas.microsoft.com/office/drawing/2014/main" id="{740AB503-CBC4-4270-BDCC-DA90374E4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085" y="3179019"/>
            <a:ext cx="4074948" cy="2988000"/>
          </a:xfrm>
          <a:prstGeom prst="rect">
            <a:avLst/>
          </a:prstGeom>
        </p:spPr>
      </p:pic>
      <p:sp>
        <p:nvSpPr>
          <p:cNvPr id="2" name="CaixaDeTexto 1">
            <a:extLst>
              <a:ext uri="{FF2B5EF4-FFF2-40B4-BE49-F238E27FC236}">
                <a16:creationId xmlns:a16="http://schemas.microsoft.com/office/drawing/2014/main" id="{99839748-5C7A-4B1A-8AA2-16A61292A6F3}"/>
              </a:ext>
            </a:extLst>
          </p:cNvPr>
          <p:cNvSpPr txBox="1"/>
          <p:nvPr/>
        </p:nvSpPr>
        <p:spPr>
          <a:xfrm>
            <a:off x="9790887" y="6086687"/>
            <a:ext cx="1023935" cy="307777"/>
          </a:xfrm>
          <a:prstGeom prst="rect">
            <a:avLst/>
          </a:prstGeom>
          <a:noFill/>
        </p:spPr>
        <p:txBody>
          <a:bodyPr wrap="none" rtlCol="0">
            <a:spAutoFit/>
          </a:bodyPr>
          <a:lstStyle/>
          <a:p>
            <a:r>
              <a:rPr lang="pt-BR" sz="1400" dirty="0" err="1"/>
              <a:t>Tres</a:t>
            </a:r>
            <a:r>
              <a:rPr lang="pt-BR" sz="1400" dirty="0"/>
              <a:t> Marias</a:t>
            </a:r>
          </a:p>
        </p:txBody>
      </p:sp>
      <p:sp>
        <p:nvSpPr>
          <p:cNvPr id="3" name="CaixaDeTexto 2">
            <a:extLst>
              <a:ext uri="{FF2B5EF4-FFF2-40B4-BE49-F238E27FC236}">
                <a16:creationId xmlns:a16="http://schemas.microsoft.com/office/drawing/2014/main" id="{BE4C54A0-3DF5-4EFF-9E8F-4CE908EE5D25}"/>
              </a:ext>
            </a:extLst>
          </p:cNvPr>
          <p:cNvSpPr txBox="1"/>
          <p:nvPr/>
        </p:nvSpPr>
        <p:spPr>
          <a:xfrm>
            <a:off x="5864583" y="6086687"/>
            <a:ext cx="844655" cy="307777"/>
          </a:xfrm>
          <a:prstGeom prst="rect">
            <a:avLst/>
          </a:prstGeom>
          <a:noFill/>
        </p:spPr>
        <p:txBody>
          <a:bodyPr wrap="none" rtlCol="0">
            <a:spAutoFit/>
          </a:bodyPr>
          <a:lstStyle/>
          <a:p>
            <a:r>
              <a:rPr lang="pt-BR" sz="1400" dirty="0" err="1"/>
              <a:t>Jaraguari</a:t>
            </a:r>
            <a:endParaRPr lang="pt-BR" sz="1400" dirty="0"/>
          </a:p>
        </p:txBody>
      </p:sp>
      <p:sp>
        <p:nvSpPr>
          <p:cNvPr id="4" name="Espaço Reservado para Número de Slide 3">
            <a:extLst>
              <a:ext uri="{FF2B5EF4-FFF2-40B4-BE49-F238E27FC236}">
                <a16:creationId xmlns:a16="http://schemas.microsoft.com/office/drawing/2014/main" id="{3FC8DF08-ED77-43BA-9C96-FFC5C06BFD5D}"/>
              </a:ext>
            </a:extLst>
          </p:cNvPr>
          <p:cNvSpPr>
            <a:spLocks noGrp="1"/>
          </p:cNvSpPr>
          <p:nvPr>
            <p:ph type="sldNum" sz="quarter" idx="12"/>
          </p:nvPr>
        </p:nvSpPr>
        <p:spPr/>
        <p:txBody>
          <a:bodyPr/>
          <a:lstStyle/>
          <a:p>
            <a:fld id="{5A24D99F-5C89-4257-A3CD-63F72ABB65DA}" type="slidenum">
              <a:rPr lang="en-US" smtClean="0"/>
              <a:t>10</a:t>
            </a:fld>
            <a:endParaRPr lang="en-US"/>
          </a:p>
        </p:txBody>
      </p:sp>
    </p:spTree>
    <p:extLst>
      <p:ext uri="{BB962C8B-B14F-4D97-AF65-F5344CB8AC3E}">
        <p14:creationId xmlns:p14="http://schemas.microsoft.com/office/powerpoint/2010/main" val="280053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CA3AA9FC-64D0-4EE4-A940-91E20D43B886}"/>
              </a:ext>
            </a:extLst>
          </p:cNvPr>
          <p:cNvPicPr>
            <a:picLocks noChangeAspect="1"/>
          </p:cNvPicPr>
          <p:nvPr/>
        </p:nvPicPr>
        <p:blipFill>
          <a:blip r:embed="rId2"/>
          <a:stretch>
            <a:fillRect/>
          </a:stretch>
        </p:blipFill>
        <p:spPr>
          <a:xfrm>
            <a:off x="4097440" y="4626903"/>
            <a:ext cx="8094560" cy="2231097"/>
          </a:xfrm>
          <a:prstGeom prst="rect">
            <a:avLst/>
          </a:prstGeom>
        </p:spPr>
      </p:pic>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0"/>
            <a:ext cx="6367395"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Pixel-by-pixel analysis – correlation over time</a:t>
            </a:r>
          </a:p>
        </p:txBody>
      </p:sp>
      <p:grpSp>
        <p:nvGrpSpPr>
          <p:cNvPr id="7" name="Agrupar 6">
            <a:extLst>
              <a:ext uri="{FF2B5EF4-FFF2-40B4-BE49-F238E27FC236}">
                <a16:creationId xmlns:a16="http://schemas.microsoft.com/office/drawing/2014/main" id="{DA127618-724F-4A8D-BC2C-1E8E09C97538}"/>
              </a:ext>
            </a:extLst>
          </p:cNvPr>
          <p:cNvGrpSpPr/>
          <p:nvPr/>
        </p:nvGrpSpPr>
        <p:grpSpPr>
          <a:xfrm>
            <a:off x="8475115" y="3336036"/>
            <a:ext cx="3549338" cy="1104872"/>
            <a:chOff x="7044688" y="1297416"/>
            <a:chExt cx="5073338" cy="1368117"/>
          </a:xfrm>
          <a:solidFill>
            <a:schemeClr val="bg1"/>
          </a:solidFill>
        </p:grpSpPr>
        <p:pic>
          <p:nvPicPr>
            <p:cNvPr id="19" name="Imagem 18" descr="Mapa com linhas coloridas&#10;&#10;Descrição gerada automaticamente">
              <a:extLst>
                <a:ext uri="{FF2B5EF4-FFF2-40B4-BE49-F238E27FC236}">
                  <a16:creationId xmlns:a16="http://schemas.microsoft.com/office/drawing/2014/main" id="{0A6F479A-3500-4D3E-917A-E2ECB0B89C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38" t="12460" r="7016" b="14153"/>
            <a:stretch/>
          </p:blipFill>
          <p:spPr>
            <a:xfrm>
              <a:off x="9099377" y="1297416"/>
              <a:ext cx="3018649" cy="1332187"/>
            </a:xfrm>
            <a:prstGeom prst="rect">
              <a:avLst/>
            </a:prstGeom>
            <a:grpFill/>
          </p:spPr>
        </p:pic>
        <p:pic>
          <p:nvPicPr>
            <p:cNvPr id="20" name="Imagem 19" descr="Mapa colorido com texto preto sobre fundo branco&#10;&#10;Descrição gerada automaticamente">
              <a:extLst>
                <a:ext uri="{FF2B5EF4-FFF2-40B4-BE49-F238E27FC236}">
                  <a16:creationId xmlns:a16="http://schemas.microsoft.com/office/drawing/2014/main" id="{FB5D2263-72B1-4D03-9A48-84773B35583E}"/>
                </a:ext>
              </a:extLst>
            </p:cNvPr>
            <p:cNvPicPr>
              <a:picLocks noChangeAspect="1"/>
            </p:cNvPicPr>
            <p:nvPr/>
          </p:nvPicPr>
          <p:blipFill rotWithShape="1">
            <a:blip r:embed="rId4">
              <a:extLst>
                <a:ext uri="{28A0092B-C50C-407E-A947-70E740481C1C}">
                  <a14:useLocalDpi xmlns:a14="http://schemas.microsoft.com/office/drawing/2010/main" val="0"/>
                </a:ext>
              </a:extLst>
            </a:blip>
            <a:srcRect l="5566" t="7635" r="7537" b="5574"/>
            <a:stretch/>
          </p:blipFill>
          <p:spPr>
            <a:xfrm>
              <a:off x="7044688" y="1297416"/>
              <a:ext cx="2054689" cy="1368117"/>
            </a:xfrm>
            <a:prstGeom prst="rect">
              <a:avLst/>
            </a:prstGeom>
            <a:grpFill/>
          </p:spPr>
        </p:pic>
      </p:grpSp>
      <p:cxnSp>
        <p:nvCxnSpPr>
          <p:cNvPr id="5" name="Conector de Seta Reta 4">
            <a:extLst>
              <a:ext uri="{FF2B5EF4-FFF2-40B4-BE49-F238E27FC236}">
                <a16:creationId xmlns:a16="http://schemas.microsoft.com/office/drawing/2014/main" id="{1F55B4A2-0B3B-4F5B-81C9-6B4B978A37E3}"/>
              </a:ext>
            </a:extLst>
          </p:cNvPr>
          <p:cNvCxnSpPr>
            <a:cxnSpLocks/>
          </p:cNvCxnSpPr>
          <p:nvPr/>
        </p:nvCxnSpPr>
        <p:spPr>
          <a:xfrm flipH="1">
            <a:off x="8989068" y="4388756"/>
            <a:ext cx="1324972" cy="1028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Agrupar 28">
            <a:extLst>
              <a:ext uri="{FF2B5EF4-FFF2-40B4-BE49-F238E27FC236}">
                <a16:creationId xmlns:a16="http://schemas.microsoft.com/office/drawing/2014/main" id="{47048AA9-2CCA-4232-B8D3-C6B954509A9D}"/>
              </a:ext>
            </a:extLst>
          </p:cNvPr>
          <p:cNvGrpSpPr/>
          <p:nvPr/>
        </p:nvGrpSpPr>
        <p:grpSpPr>
          <a:xfrm>
            <a:off x="4281151" y="3336033"/>
            <a:ext cx="3549338" cy="1075855"/>
            <a:chOff x="7256206" y="1359506"/>
            <a:chExt cx="4916023" cy="1326614"/>
          </a:xfrm>
          <a:solidFill>
            <a:schemeClr val="bg1"/>
          </a:solidFill>
        </p:grpSpPr>
        <p:pic>
          <p:nvPicPr>
            <p:cNvPr id="26" name="Imagem 25" descr="Mapa colorido com texto preto sobre fundo branco&#10;&#10;Descrição gerada automaticamente">
              <a:extLst>
                <a:ext uri="{FF2B5EF4-FFF2-40B4-BE49-F238E27FC236}">
                  <a16:creationId xmlns:a16="http://schemas.microsoft.com/office/drawing/2014/main" id="{8557C636-008B-4D2D-A867-2E7B3A9BBD62}"/>
                </a:ext>
              </a:extLst>
            </p:cNvPr>
            <p:cNvPicPr>
              <a:picLocks noChangeAspect="1"/>
            </p:cNvPicPr>
            <p:nvPr/>
          </p:nvPicPr>
          <p:blipFill rotWithShape="1">
            <a:blip r:embed="rId5">
              <a:extLst>
                <a:ext uri="{28A0092B-C50C-407E-A947-70E740481C1C}">
                  <a14:useLocalDpi xmlns:a14="http://schemas.microsoft.com/office/drawing/2010/main" val="0"/>
                </a:ext>
              </a:extLst>
            </a:blip>
            <a:srcRect l="8112" t="10442" r="8752" b="6978"/>
            <a:stretch/>
          </p:blipFill>
          <p:spPr>
            <a:xfrm>
              <a:off x="7256206" y="1370627"/>
              <a:ext cx="1986531" cy="1315493"/>
            </a:xfrm>
            <a:prstGeom prst="rect">
              <a:avLst/>
            </a:prstGeom>
            <a:grpFill/>
          </p:spPr>
        </p:pic>
        <p:pic>
          <p:nvPicPr>
            <p:cNvPr id="28" name="Imagem 27" descr="Uma imagem contendo mapa&#10;&#10;Descrição gerada automaticamente">
              <a:extLst>
                <a:ext uri="{FF2B5EF4-FFF2-40B4-BE49-F238E27FC236}">
                  <a16:creationId xmlns:a16="http://schemas.microsoft.com/office/drawing/2014/main" id="{9CBE2C5E-7E3F-4000-86C3-EA533AE23B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090" t="13315" r="7339" b="13508"/>
            <a:stretch/>
          </p:blipFill>
          <p:spPr>
            <a:xfrm>
              <a:off x="9242737" y="1359506"/>
              <a:ext cx="2929492" cy="1298090"/>
            </a:xfrm>
            <a:prstGeom prst="rect">
              <a:avLst/>
            </a:prstGeom>
            <a:grpFill/>
          </p:spPr>
        </p:pic>
      </p:grpSp>
      <p:cxnSp>
        <p:nvCxnSpPr>
          <p:cNvPr id="30" name="Conector de Seta Reta 29">
            <a:extLst>
              <a:ext uri="{FF2B5EF4-FFF2-40B4-BE49-F238E27FC236}">
                <a16:creationId xmlns:a16="http://schemas.microsoft.com/office/drawing/2014/main" id="{B586A2E7-AA88-47C2-8AC8-FA01A729F0B7}"/>
              </a:ext>
            </a:extLst>
          </p:cNvPr>
          <p:cNvCxnSpPr>
            <a:cxnSpLocks/>
          </p:cNvCxnSpPr>
          <p:nvPr/>
        </p:nvCxnSpPr>
        <p:spPr>
          <a:xfrm>
            <a:off x="6017342" y="4388756"/>
            <a:ext cx="1546964" cy="342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Subtítulo 2">
            <a:extLst>
              <a:ext uri="{FF2B5EF4-FFF2-40B4-BE49-F238E27FC236}">
                <a16:creationId xmlns:a16="http://schemas.microsoft.com/office/drawing/2014/main" id="{5947D21C-8C26-46E7-860D-DC1BBC37B358}"/>
              </a:ext>
            </a:extLst>
          </p:cNvPr>
          <p:cNvSpPr txBox="1">
            <a:spLocks/>
          </p:cNvSpPr>
          <p:nvPr/>
        </p:nvSpPr>
        <p:spPr>
          <a:xfrm>
            <a:off x="4341239" y="1432076"/>
            <a:ext cx="7237848" cy="21890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Two variables are presented: Group Density and Group Area</a:t>
            </a:r>
          </a:p>
          <a:p>
            <a:pPr marL="514350" indent="-514350">
              <a:buFont typeface="+mj-lt"/>
              <a:buAutoNum type="romanUcPeriod"/>
            </a:pPr>
            <a:r>
              <a:rPr lang="en-US" dirty="0">
                <a:solidFill>
                  <a:schemeClr val="tx1"/>
                </a:solidFill>
              </a:rPr>
              <a:t>Correlation (Pearson) varies over time depending mainly on the amount of coverage between radar and GLM</a:t>
            </a:r>
          </a:p>
          <a:p>
            <a:pPr marL="514350" indent="-514350">
              <a:buFont typeface="+mj-lt"/>
              <a:buAutoNum type="romanUcPeriod"/>
            </a:pPr>
            <a:r>
              <a:rPr lang="en-US" dirty="0">
                <a:solidFill>
                  <a:schemeClr val="tx1"/>
                </a:solidFill>
              </a:rPr>
              <a:t>Large (small) R values for higher (lower) co-coverages</a:t>
            </a:r>
          </a:p>
        </p:txBody>
      </p:sp>
      <p:sp>
        <p:nvSpPr>
          <p:cNvPr id="45" name="Espaço Reservado para Número de Slide 44">
            <a:extLst>
              <a:ext uri="{FF2B5EF4-FFF2-40B4-BE49-F238E27FC236}">
                <a16:creationId xmlns:a16="http://schemas.microsoft.com/office/drawing/2014/main" id="{7DDD149F-2404-4D8F-83F6-25EA5F681734}"/>
              </a:ext>
            </a:extLst>
          </p:cNvPr>
          <p:cNvSpPr>
            <a:spLocks noGrp="1"/>
          </p:cNvSpPr>
          <p:nvPr>
            <p:ph type="sldNum" sz="quarter" idx="12"/>
          </p:nvPr>
        </p:nvSpPr>
        <p:spPr/>
        <p:txBody>
          <a:bodyPr/>
          <a:lstStyle/>
          <a:p>
            <a:fld id="{5A24D99F-5C89-4257-A3CD-63F72ABB65DA}" type="slidenum">
              <a:rPr lang="en-US" smtClean="0"/>
              <a:t>11</a:t>
            </a:fld>
            <a:endParaRPr lang="en-US"/>
          </a:p>
        </p:txBody>
      </p:sp>
    </p:spTree>
    <p:extLst>
      <p:ext uri="{BB962C8B-B14F-4D97-AF65-F5344CB8AC3E}">
        <p14:creationId xmlns:p14="http://schemas.microsoft.com/office/powerpoint/2010/main" val="141281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341239" y="1402133"/>
            <a:ext cx="6967728" cy="132676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Relationship </a:t>
            </a:r>
            <a:r>
              <a:rPr lang="en-US" dirty="0" err="1">
                <a:solidFill>
                  <a:schemeClr val="tx1"/>
                </a:solidFill>
              </a:rPr>
              <a:t>GLMxRadar</a:t>
            </a:r>
            <a:r>
              <a:rPr lang="en-US" dirty="0">
                <a:solidFill>
                  <a:schemeClr val="tx1"/>
                </a:solidFill>
              </a:rPr>
              <a:t> is better than </a:t>
            </a:r>
            <a:r>
              <a:rPr lang="en-US" dirty="0" err="1">
                <a:solidFill>
                  <a:schemeClr val="tx1"/>
                </a:solidFill>
              </a:rPr>
              <a:t>GLMxGauges</a:t>
            </a:r>
            <a:r>
              <a:rPr lang="en-US" dirty="0">
                <a:solidFill>
                  <a:schemeClr val="tx1"/>
                </a:solidFill>
              </a:rPr>
              <a:t> (slide 8)</a:t>
            </a:r>
          </a:p>
          <a:p>
            <a:pPr marL="514350" indent="-514350">
              <a:buFont typeface="+mj-lt"/>
              <a:buAutoNum type="romanUcPeriod"/>
            </a:pPr>
            <a:r>
              <a:rPr lang="en-US" dirty="0">
                <a:solidFill>
                  <a:schemeClr val="tx1"/>
                </a:solidFill>
              </a:rPr>
              <a:t>Inverse relation for </a:t>
            </a:r>
            <a:r>
              <a:rPr lang="en-US" dirty="0"/>
              <a:t>Flash /Group Area </a:t>
            </a:r>
            <a:r>
              <a:rPr lang="en-US" dirty="0">
                <a:solidFill>
                  <a:schemeClr val="tx1"/>
                </a:solidFill>
              </a:rPr>
              <a:t>might be useful to improve multiple regression models</a:t>
            </a:r>
          </a:p>
          <a:p>
            <a:pPr marL="514350" indent="-514350">
              <a:buFont typeface="+mj-lt"/>
              <a:buAutoNum type="romanUcPeriod"/>
            </a:pPr>
            <a:r>
              <a:rPr lang="en-US" dirty="0">
                <a:solidFill>
                  <a:schemeClr val="tx1"/>
                </a:solidFill>
              </a:rPr>
              <a:t>Group Density (logscale) shows the best relationship with radar</a:t>
            </a:r>
          </a:p>
        </p:txBody>
      </p:sp>
      <p:sp>
        <p:nvSpPr>
          <p:cNvPr id="16" name="Título 1">
            <a:extLst>
              <a:ext uri="{FF2B5EF4-FFF2-40B4-BE49-F238E27FC236}">
                <a16:creationId xmlns:a16="http://schemas.microsoft.com/office/drawing/2014/main" id="{69CE9240-5D88-4D97-AA65-469331DCB836}"/>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8" name="Espace réservé du texte 3">
            <a:extLst>
              <a:ext uri="{FF2B5EF4-FFF2-40B4-BE49-F238E27FC236}">
                <a16:creationId xmlns:a16="http://schemas.microsoft.com/office/drawing/2014/main" id="{6920C519-3C71-49FA-B096-7C8850D6A2D4}"/>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23" name="Rectangle 4">
            <a:extLst>
              <a:ext uri="{FF2B5EF4-FFF2-40B4-BE49-F238E27FC236}">
                <a16:creationId xmlns:a16="http://schemas.microsoft.com/office/drawing/2014/main" id="{5B40DA42-EC69-4C4C-BD1E-D841D78B412A}"/>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4" name="Conector reto 13">
            <a:extLst>
              <a:ext uri="{FF2B5EF4-FFF2-40B4-BE49-F238E27FC236}">
                <a16:creationId xmlns:a16="http://schemas.microsoft.com/office/drawing/2014/main" id="{00A01051-0D17-4CF4-BBCA-32DE88EAAEF2}"/>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923A4798-B13E-4B4D-A6AF-9C592DDAF8EF}"/>
              </a:ext>
            </a:extLst>
          </p:cNvPr>
          <p:cNvSpPr txBox="1">
            <a:spLocks/>
          </p:cNvSpPr>
          <p:nvPr/>
        </p:nvSpPr>
        <p:spPr>
          <a:xfrm>
            <a:off x="4231778" y="181890"/>
            <a:ext cx="7347307"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watersheds - relation between products</a:t>
            </a:r>
          </a:p>
        </p:txBody>
      </p:sp>
      <p:pic>
        <p:nvPicPr>
          <p:cNvPr id="11" name="Imagem 10">
            <a:extLst>
              <a:ext uri="{FF2B5EF4-FFF2-40B4-BE49-F238E27FC236}">
                <a16:creationId xmlns:a16="http://schemas.microsoft.com/office/drawing/2014/main" id="{C0FBC4A3-F857-4B28-89E7-FA9AA67D09EC}"/>
              </a:ext>
            </a:extLst>
          </p:cNvPr>
          <p:cNvPicPr>
            <a:picLocks noChangeAspect="1"/>
          </p:cNvPicPr>
          <p:nvPr/>
        </p:nvPicPr>
        <p:blipFill>
          <a:blip r:embed="rId2"/>
          <a:stretch>
            <a:fillRect/>
          </a:stretch>
        </p:blipFill>
        <p:spPr>
          <a:xfrm>
            <a:off x="9465897" y="2763674"/>
            <a:ext cx="2690931" cy="1836000"/>
          </a:xfrm>
          <a:prstGeom prst="rect">
            <a:avLst/>
          </a:prstGeom>
        </p:spPr>
      </p:pic>
      <p:pic>
        <p:nvPicPr>
          <p:cNvPr id="12" name="Imagem 11">
            <a:extLst>
              <a:ext uri="{FF2B5EF4-FFF2-40B4-BE49-F238E27FC236}">
                <a16:creationId xmlns:a16="http://schemas.microsoft.com/office/drawing/2014/main" id="{6183B4C0-EDAD-4E8D-B4D3-CC0090348414}"/>
              </a:ext>
            </a:extLst>
          </p:cNvPr>
          <p:cNvPicPr>
            <a:picLocks noChangeAspect="1"/>
          </p:cNvPicPr>
          <p:nvPr/>
        </p:nvPicPr>
        <p:blipFill>
          <a:blip r:embed="rId3"/>
          <a:stretch>
            <a:fillRect/>
          </a:stretch>
        </p:blipFill>
        <p:spPr>
          <a:xfrm>
            <a:off x="4102488" y="2801638"/>
            <a:ext cx="2683924" cy="1836000"/>
          </a:xfrm>
          <a:prstGeom prst="rect">
            <a:avLst/>
          </a:prstGeom>
        </p:spPr>
      </p:pic>
      <p:pic>
        <p:nvPicPr>
          <p:cNvPr id="13" name="Imagem 12">
            <a:extLst>
              <a:ext uri="{FF2B5EF4-FFF2-40B4-BE49-F238E27FC236}">
                <a16:creationId xmlns:a16="http://schemas.microsoft.com/office/drawing/2014/main" id="{4149F779-71FA-4BCF-9C09-A4FDC98765B0}"/>
              </a:ext>
            </a:extLst>
          </p:cNvPr>
          <p:cNvPicPr>
            <a:picLocks noChangeAspect="1"/>
          </p:cNvPicPr>
          <p:nvPr/>
        </p:nvPicPr>
        <p:blipFill>
          <a:blip r:embed="rId4"/>
          <a:stretch>
            <a:fillRect/>
          </a:stretch>
        </p:blipFill>
        <p:spPr>
          <a:xfrm>
            <a:off x="6770177" y="2772564"/>
            <a:ext cx="2718962" cy="1836000"/>
          </a:xfrm>
          <a:prstGeom prst="rect">
            <a:avLst/>
          </a:prstGeom>
        </p:spPr>
      </p:pic>
      <p:pic>
        <p:nvPicPr>
          <p:cNvPr id="25" name="Imagem 24">
            <a:extLst>
              <a:ext uri="{FF2B5EF4-FFF2-40B4-BE49-F238E27FC236}">
                <a16:creationId xmlns:a16="http://schemas.microsoft.com/office/drawing/2014/main" id="{8A880A99-4FD7-4189-8C88-3DA0DD9A384C}"/>
              </a:ext>
            </a:extLst>
          </p:cNvPr>
          <p:cNvPicPr>
            <a:picLocks noChangeAspect="1"/>
          </p:cNvPicPr>
          <p:nvPr/>
        </p:nvPicPr>
        <p:blipFill>
          <a:blip r:embed="rId5"/>
          <a:stretch>
            <a:fillRect/>
          </a:stretch>
        </p:blipFill>
        <p:spPr>
          <a:xfrm>
            <a:off x="8557791" y="4599674"/>
            <a:ext cx="3338043" cy="2198658"/>
          </a:xfrm>
          <a:prstGeom prst="rect">
            <a:avLst/>
          </a:prstGeom>
        </p:spPr>
      </p:pic>
      <p:pic>
        <p:nvPicPr>
          <p:cNvPr id="26" name="Imagem 25">
            <a:extLst>
              <a:ext uri="{FF2B5EF4-FFF2-40B4-BE49-F238E27FC236}">
                <a16:creationId xmlns:a16="http://schemas.microsoft.com/office/drawing/2014/main" id="{358130E7-25F1-4400-8ECB-3D6F71EC2529}"/>
              </a:ext>
            </a:extLst>
          </p:cNvPr>
          <p:cNvPicPr>
            <a:picLocks noChangeAspect="1"/>
          </p:cNvPicPr>
          <p:nvPr/>
        </p:nvPicPr>
        <p:blipFill>
          <a:blip r:embed="rId6"/>
          <a:stretch>
            <a:fillRect/>
          </a:stretch>
        </p:blipFill>
        <p:spPr>
          <a:xfrm>
            <a:off x="4122152" y="4775290"/>
            <a:ext cx="2594790" cy="1836000"/>
          </a:xfrm>
          <a:prstGeom prst="rect">
            <a:avLst/>
          </a:prstGeom>
        </p:spPr>
      </p:pic>
      <p:sp>
        <p:nvSpPr>
          <p:cNvPr id="27" name="Espaço Reservado para Número de Slide 26">
            <a:extLst>
              <a:ext uri="{FF2B5EF4-FFF2-40B4-BE49-F238E27FC236}">
                <a16:creationId xmlns:a16="http://schemas.microsoft.com/office/drawing/2014/main" id="{DA83EA01-6D29-4791-972D-CE71AD902493}"/>
              </a:ext>
            </a:extLst>
          </p:cNvPr>
          <p:cNvSpPr>
            <a:spLocks noGrp="1"/>
          </p:cNvSpPr>
          <p:nvPr>
            <p:ph type="sldNum" sz="quarter" idx="12"/>
          </p:nvPr>
        </p:nvSpPr>
        <p:spPr/>
        <p:txBody>
          <a:bodyPr/>
          <a:lstStyle/>
          <a:p>
            <a:fld id="{5A24D99F-5C89-4257-A3CD-63F72ABB65DA}" type="slidenum">
              <a:rPr lang="en-US" smtClean="0"/>
              <a:t>12</a:t>
            </a:fld>
            <a:endParaRPr lang="en-US"/>
          </a:p>
        </p:txBody>
      </p:sp>
      <p:sp>
        <p:nvSpPr>
          <p:cNvPr id="28" name="CaixaDeTexto 27">
            <a:extLst>
              <a:ext uri="{FF2B5EF4-FFF2-40B4-BE49-F238E27FC236}">
                <a16:creationId xmlns:a16="http://schemas.microsoft.com/office/drawing/2014/main" id="{F65A71B8-DF54-490E-BF8F-D105FE41E7F0}"/>
              </a:ext>
            </a:extLst>
          </p:cNvPr>
          <p:cNvSpPr txBox="1"/>
          <p:nvPr/>
        </p:nvSpPr>
        <p:spPr>
          <a:xfrm>
            <a:off x="6812226" y="5097751"/>
            <a:ext cx="1638983" cy="1169551"/>
          </a:xfrm>
          <a:prstGeom prst="rect">
            <a:avLst/>
          </a:prstGeom>
          <a:noFill/>
        </p:spPr>
        <p:txBody>
          <a:bodyPr wrap="square" rtlCol="0">
            <a:spAutoFit/>
          </a:bodyPr>
          <a:lstStyle/>
          <a:p>
            <a:pPr algn="r"/>
            <a:r>
              <a:rPr lang="en-US" sz="1400" dirty="0"/>
              <a:t>R</a:t>
            </a:r>
            <a:r>
              <a:rPr lang="en-US" sz="1400" baseline="30000" dirty="0"/>
              <a:t>2</a:t>
            </a:r>
            <a:r>
              <a:rPr lang="en-US" sz="1400" dirty="0"/>
              <a:t> (GLM x Radar) distribution for many watersheds and for each GLM variable (lower axis)</a:t>
            </a:r>
          </a:p>
        </p:txBody>
      </p:sp>
      <p:sp>
        <p:nvSpPr>
          <p:cNvPr id="29" name="Seta: para a Direita 28">
            <a:extLst>
              <a:ext uri="{FF2B5EF4-FFF2-40B4-BE49-F238E27FC236}">
                <a16:creationId xmlns:a16="http://schemas.microsoft.com/office/drawing/2014/main" id="{32FB9593-9B70-414C-938A-EABF1193948F}"/>
              </a:ext>
            </a:extLst>
          </p:cNvPr>
          <p:cNvSpPr/>
          <p:nvPr/>
        </p:nvSpPr>
        <p:spPr>
          <a:xfrm>
            <a:off x="8451209" y="5455867"/>
            <a:ext cx="154279" cy="453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1797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231779" y="1481443"/>
            <a:ext cx="7608528" cy="15065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Multiple regression suggested: Log(Group Density) + Group Area + Solar Elevation (Day/Night condition)</a:t>
            </a:r>
          </a:p>
          <a:p>
            <a:pPr marL="514350" indent="-514350">
              <a:buFont typeface="+mj-lt"/>
              <a:buAutoNum type="romanUcPeriod"/>
            </a:pPr>
            <a:r>
              <a:rPr lang="en-US" dirty="0">
                <a:solidFill>
                  <a:schemeClr val="tx1"/>
                </a:solidFill>
              </a:rPr>
              <a:t>R2 improved by 50% compared to a single variable.</a:t>
            </a:r>
          </a:p>
        </p:txBody>
      </p:sp>
      <p:sp>
        <p:nvSpPr>
          <p:cNvPr id="16" name="Título 1">
            <a:extLst>
              <a:ext uri="{FF2B5EF4-FFF2-40B4-BE49-F238E27FC236}">
                <a16:creationId xmlns:a16="http://schemas.microsoft.com/office/drawing/2014/main" id="{2A893436-A797-4046-AE9E-5ECE09668F3B}"/>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7" name="Espace réservé du texte 3">
            <a:extLst>
              <a:ext uri="{FF2B5EF4-FFF2-40B4-BE49-F238E27FC236}">
                <a16:creationId xmlns:a16="http://schemas.microsoft.com/office/drawing/2014/main" id="{6D52F961-53C9-42A0-976C-E53028BE5A8E}"/>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8" name="Rectangle 4">
            <a:extLst>
              <a:ext uri="{FF2B5EF4-FFF2-40B4-BE49-F238E27FC236}">
                <a16:creationId xmlns:a16="http://schemas.microsoft.com/office/drawing/2014/main" id="{040A925A-910F-4637-B4DF-EDFFEAEB3B7B}"/>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2" name="Conector reto 11">
            <a:extLst>
              <a:ext uri="{FF2B5EF4-FFF2-40B4-BE49-F238E27FC236}">
                <a16:creationId xmlns:a16="http://schemas.microsoft.com/office/drawing/2014/main" id="{DD2D713D-17EF-4FD4-9840-90DCFE5F07AF}"/>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D9EA71BE-EAE8-450D-8111-95015B85238A}"/>
              </a:ext>
            </a:extLst>
          </p:cNvPr>
          <p:cNvSpPr txBox="1">
            <a:spLocks/>
          </p:cNvSpPr>
          <p:nvPr/>
        </p:nvSpPr>
        <p:spPr>
          <a:xfrm>
            <a:off x="4231779" y="181890"/>
            <a:ext cx="7608529"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watersheds – multiple variables</a:t>
            </a:r>
          </a:p>
        </p:txBody>
      </p:sp>
      <p:pic>
        <p:nvPicPr>
          <p:cNvPr id="3" name="Imagem 2">
            <a:extLst>
              <a:ext uri="{FF2B5EF4-FFF2-40B4-BE49-F238E27FC236}">
                <a16:creationId xmlns:a16="http://schemas.microsoft.com/office/drawing/2014/main" id="{78BF759F-245E-484C-9FE9-5065B3FC60CF}"/>
              </a:ext>
            </a:extLst>
          </p:cNvPr>
          <p:cNvPicPr>
            <a:picLocks noChangeAspect="1"/>
          </p:cNvPicPr>
          <p:nvPr/>
        </p:nvPicPr>
        <p:blipFill>
          <a:blip r:embed="rId2"/>
          <a:stretch>
            <a:fillRect/>
          </a:stretch>
        </p:blipFill>
        <p:spPr>
          <a:xfrm>
            <a:off x="4286966" y="2579033"/>
            <a:ext cx="4763585" cy="4268172"/>
          </a:xfrm>
          <a:prstGeom prst="rect">
            <a:avLst/>
          </a:prstGeom>
        </p:spPr>
      </p:pic>
      <p:sp>
        <p:nvSpPr>
          <p:cNvPr id="4" name="Retângulo 3">
            <a:extLst>
              <a:ext uri="{FF2B5EF4-FFF2-40B4-BE49-F238E27FC236}">
                <a16:creationId xmlns:a16="http://schemas.microsoft.com/office/drawing/2014/main" id="{D2A5A0EE-D06C-4774-B4D5-AA69DEE639C9}"/>
              </a:ext>
            </a:extLst>
          </p:cNvPr>
          <p:cNvSpPr/>
          <p:nvPr/>
        </p:nvSpPr>
        <p:spPr>
          <a:xfrm>
            <a:off x="6071377" y="2671940"/>
            <a:ext cx="184678" cy="4082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9BBB5224-B799-4939-B4E8-127DB399A173}"/>
              </a:ext>
            </a:extLst>
          </p:cNvPr>
          <p:cNvPicPr>
            <a:picLocks noChangeAspect="1"/>
          </p:cNvPicPr>
          <p:nvPr/>
        </p:nvPicPr>
        <p:blipFill>
          <a:blip r:embed="rId3"/>
          <a:stretch>
            <a:fillRect/>
          </a:stretch>
        </p:blipFill>
        <p:spPr>
          <a:xfrm>
            <a:off x="9290415" y="2876954"/>
            <a:ext cx="2802684" cy="2886008"/>
          </a:xfrm>
          <a:prstGeom prst="rect">
            <a:avLst/>
          </a:prstGeom>
        </p:spPr>
      </p:pic>
      <p:sp>
        <p:nvSpPr>
          <p:cNvPr id="19" name="Retângulo 18">
            <a:extLst>
              <a:ext uri="{FF2B5EF4-FFF2-40B4-BE49-F238E27FC236}">
                <a16:creationId xmlns:a16="http://schemas.microsoft.com/office/drawing/2014/main" id="{5ECCF01B-42CF-4B4F-840D-C8BD4158C498}"/>
              </a:ext>
            </a:extLst>
          </p:cNvPr>
          <p:cNvSpPr/>
          <p:nvPr/>
        </p:nvSpPr>
        <p:spPr>
          <a:xfrm>
            <a:off x="11579087" y="2926148"/>
            <a:ext cx="184678" cy="2788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Número de Slide 6">
            <a:extLst>
              <a:ext uri="{FF2B5EF4-FFF2-40B4-BE49-F238E27FC236}">
                <a16:creationId xmlns:a16="http://schemas.microsoft.com/office/drawing/2014/main" id="{1D1271E4-DA61-4BAF-B47A-5C21D93CE947}"/>
              </a:ext>
            </a:extLst>
          </p:cNvPr>
          <p:cNvSpPr>
            <a:spLocks noGrp="1"/>
          </p:cNvSpPr>
          <p:nvPr>
            <p:ph type="sldNum" sz="quarter" idx="12"/>
          </p:nvPr>
        </p:nvSpPr>
        <p:spPr/>
        <p:txBody>
          <a:bodyPr/>
          <a:lstStyle/>
          <a:p>
            <a:fld id="{5A24D99F-5C89-4257-A3CD-63F72ABB65DA}" type="slidenum">
              <a:rPr lang="en-US" smtClean="0"/>
              <a:t>13</a:t>
            </a:fld>
            <a:endParaRPr lang="en-US" dirty="0"/>
          </a:p>
        </p:txBody>
      </p:sp>
    </p:spTree>
    <p:extLst>
      <p:ext uri="{BB962C8B-B14F-4D97-AF65-F5344CB8AC3E}">
        <p14:creationId xmlns:p14="http://schemas.microsoft.com/office/powerpoint/2010/main" val="179008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421569" y="1363459"/>
            <a:ext cx="7347308" cy="1006111"/>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Multiple regression suggested: Log(Group Density) + Group Area + Solar Elevation (Day/Night condition)</a:t>
            </a:r>
          </a:p>
          <a:p>
            <a:pPr marL="514350" indent="-514350">
              <a:buFont typeface="+mj-lt"/>
              <a:buAutoNum type="romanUcPeriod"/>
            </a:pPr>
            <a:r>
              <a:rPr lang="en-US" dirty="0">
                <a:solidFill>
                  <a:schemeClr val="tx1"/>
                </a:solidFill>
              </a:rPr>
              <a:t>R2 improved by 25% compared to a single variable.</a:t>
            </a:r>
          </a:p>
        </p:txBody>
      </p:sp>
      <p:cxnSp>
        <p:nvCxnSpPr>
          <p:cNvPr id="12" name="Conector reto 11">
            <a:extLst>
              <a:ext uri="{FF2B5EF4-FFF2-40B4-BE49-F238E27FC236}">
                <a16:creationId xmlns:a16="http://schemas.microsoft.com/office/drawing/2014/main" id="{7026852D-C404-4E2F-AE3D-7ACE6F0A41FE}"/>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FF5B79D6-6842-40F1-9EDB-A981FA547535}"/>
              </a:ext>
            </a:extLst>
          </p:cNvPr>
          <p:cNvSpPr txBox="1">
            <a:spLocks/>
          </p:cNvSpPr>
          <p:nvPr/>
        </p:nvSpPr>
        <p:spPr>
          <a:xfrm>
            <a:off x="4231779" y="181890"/>
            <a:ext cx="7439111" cy="1010811"/>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gauges and watersheds – multiple variables</a:t>
            </a:r>
          </a:p>
        </p:txBody>
      </p:sp>
      <p:sp>
        <p:nvSpPr>
          <p:cNvPr id="21" name="Título 1">
            <a:extLst>
              <a:ext uri="{FF2B5EF4-FFF2-40B4-BE49-F238E27FC236}">
                <a16:creationId xmlns:a16="http://schemas.microsoft.com/office/drawing/2014/main" id="{D1E06E6D-0AC1-44A9-8167-9D4EBA6E29DA}"/>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23" name="Espace réservé du texte 3">
            <a:extLst>
              <a:ext uri="{FF2B5EF4-FFF2-40B4-BE49-F238E27FC236}">
                <a16:creationId xmlns:a16="http://schemas.microsoft.com/office/drawing/2014/main" id="{237BB167-1AA2-4185-A3C0-1D7F2BF809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24" name="Rectangle 4">
            <a:extLst>
              <a:ext uri="{FF2B5EF4-FFF2-40B4-BE49-F238E27FC236}">
                <a16:creationId xmlns:a16="http://schemas.microsoft.com/office/drawing/2014/main" id="{BE6175BB-6DFE-47BB-87B1-D3325D560C1A}"/>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pic>
        <p:nvPicPr>
          <p:cNvPr id="5" name="Imagem 4">
            <a:extLst>
              <a:ext uri="{FF2B5EF4-FFF2-40B4-BE49-F238E27FC236}">
                <a16:creationId xmlns:a16="http://schemas.microsoft.com/office/drawing/2014/main" id="{A6B0E214-360A-43E9-96BD-22BB9B2F5A53}"/>
              </a:ext>
            </a:extLst>
          </p:cNvPr>
          <p:cNvPicPr>
            <a:picLocks noChangeAspect="1"/>
          </p:cNvPicPr>
          <p:nvPr/>
        </p:nvPicPr>
        <p:blipFill>
          <a:blip r:embed="rId2"/>
          <a:stretch>
            <a:fillRect/>
          </a:stretch>
        </p:blipFill>
        <p:spPr>
          <a:xfrm>
            <a:off x="4200623" y="4565712"/>
            <a:ext cx="4370256" cy="2292288"/>
          </a:xfrm>
          <a:prstGeom prst="rect">
            <a:avLst/>
          </a:prstGeom>
        </p:spPr>
      </p:pic>
      <p:sp>
        <p:nvSpPr>
          <p:cNvPr id="17" name="CaixaDeTexto 16">
            <a:extLst>
              <a:ext uri="{FF2B5EF4-FFF2-40B4-BE49-F238E27FC236}">
                <a16:creationId xmlns:a16="http://schemas.microsoft.com/office/drawing/2014/main" id="{1161A3F3-C0FE-4A4D-B8FC-C7A1FE9ECABB}"/>
              </a:ext>
            </a:extLst>
          </p:cNvPr>
          <p:cNvSpPr txBox="1"/>
          <p:nvPr/>
        </p:nvSpPr>
        <p:spPr>
          <a:xfrm>
            <a:off x="6412504" y="3255214"/>
            <a:ext cx="875240" cy="369332"/>
          </a:xfrm>
          <a:prstGeom prst="rect">
            <a:avLst/>
          </a:prstGeom>
          <a:noFill/>
        </p:spPr>
        <p:txBody>
          <a:bodyPr wrap="none" rtlCol="0">
            <a:spAutoFit/>
          </a:bodyPr>
          <a:lstStyle/>
          <a:p>
            <a:r>
              <a:rPr lang="pt-BR" dirty="0" err="1"/>
              <a:t>Gauges</a:t>
            </a:r>
            <a:endParaRPr lang="pt-BR" dirty="0"/>
          </a:p>
        </p:txBody>
      </p:sp>
      <p:sp>
        <p:nvSpPr>
          <p:cNvPr id="18" name="Chave Esquerda 17">
            <a:extLst>
              <a:ext uri="{FF2B5EF4-FFF2-40B4-BE49-F238E27FC236}">
                <a16:creationId xmlns:a16="http://schemas.microsoft.com/office/drawing/2014/main" id="{94BBA698-35CB-4C1D-BC80-6C166BF36EC8}"/>
              </a:ext>
            </a:extLst>
          </p:cNvPr>
          <p:cNvSpPr/>
          <p:nvPr/>
        </p:nvSpPr>
        <p:spPr>
          <a:xfrm>
            <a:off x="7392672" y="2458173"/>
            <a:ext cx="514344" cy="19793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Chave Direita 18">
            <a:extLst>
              <a:ext uri="{FF2B5EF4-FFF2-40B4-BE49-F238E27FC236}">
                <a16:creationId xmlns:a16="http://schemas.microsoft.com/office/drawing/2014/main" id="{BEE57020-F4CC-41DA-A293-62E41BA59056}"/>
              </a:ext>
            </a:extLst>
          </p:cNvPr>
          <p:cNvSpPr/>
          <p:nvPr/>
        </p:nvSpPr>
        <p:spPr>
          <a:xfrm>
            <a:off x="8613058" y="4869362"/>
            <a:ext cx="385646" cy="19527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CaixaDeTexto 19">
            <a:extLst>
              <a:ext uri="{FF2B5EF4-FFF2-40B4-BE49-F238E27FC236}">
                <a16:creationId xmlns:a16="http://schemas.microsoft.com/office/drawing/2014/main" id="{64E21591-DFE5-4509-A5C8-32283CC8F853}"/>
              </a:ext>
            </a:extLst>
          </p:cNvPr>
          <p:cNvSpPr txBox="1"/>
          <p:nvPr/>
        </p:nvSpPr>
        <p:spPr>
          <a:xfrm>
            <a:off x="9097947" y="5661048"/>
            <a:ext cx="1294970" cy="369332"/>
          </a:xfrm>
          <a:prstGeom prst="rect">
            <a:avLst/>
          </a:prstGeom>
          <a:noFill/>
        </p:spPr>
        <p:txBody>
          <a:bodyPr wrap="none" rtlCol="0">
            <a:spAutoFit/>
          </a:bodyPr>
          <a:lstStyle/>
          <a:p>
            <a:r>
              <a:rPr lang="en-US"/>
              <a:t>Watersheds</a:t>
            </a:r>
          </a:p>
        </p:txBody>
      </p:sp>
      <p:pic>
        <p:nvPicPr>
          <p:cNvPr id="7" name="Imagem 6">
            <a:extLst>
              <a:ext uri="{FF2B5EF4-FFF2-40B4-BE49-F238E27FC236}">
                <a16:creationId xmlns:a16="http://schemas.microsoft.com/office/drawing/2014/main" id="{8BEE684D-5EA8-4C27-BE44-CD93733FA9EA}"/>
              </a:ext>
            </a:extLst>
          </p:cNvPr>
          <p:cNvPicPr>
            <a:picLocks noChangeAspect="1"/>
          </p:cNvPicPr>
          <p:nvPr/>
        </p:nvPicPr>
        <p:blipFill>
          <a:blip r:embed="rId3"/>
          <a:stretch>
            <a:fillRect/>
          </a:stretch>
        </p:blipFill>
        <p:spPr>
          <a:xfrm>
            <a:off x="8042772" y="2400109"/>
            <a:ext cx="3985994" cy="2084069"/>
          </a:xfrm>
          <a:prstGeom prst="rect">
            <a:avLst/>
          </a:prstGeom>
        </p:spPr>
      </p:pic>
      <p:sp>
        <p:nvSpPr>
          <p:cNvPr id="11" name="Espaço Reservado para Número de Slide 10">
            <a:extLst>
              <a:ext uri="{FF2B5EF4-FFF2-40B4-BE49-F238E27FC236}">
                <a16:creationId xmlns:a16="http://schemas.microsoft.com/office/drawing/2014/main" id="{3B10F29D-ED85-4753-BE39-0A05A66440DE}"/>
              </a:ext>
            </a:extLst>
          </p:cNvPr>
          <p:cNvSpPr>
            <a:spLocks noGrp="1"/>
          </p:cNvSpPr>
          <p:nvPr>
            <p:ph type="sldNum" sz="quarter" idx="12"/>
          </p:nvPr>
        </p:nvSpPr>
        <p:spPr/>
        <p:txBody>
          <a:bodyPr/>
          <a:lstStyle/>
          <a:p>
            <a:fld id="{5A24D99F-5C89-4257-A3CD-63F72ABB65DA}" type="slidenum">
              <a:rPr lang="en-US" smtClean="0"/>
              <a:t>14</a:t>
            </a:fld>
            <a:endParaRPr lang="en-US" dirty="0"/>
          </a:p>
        </p:txBody>
      </p:sp>
    </p:spTree>
    <p:extLst>
      <p:ext uri="{BB962C8B-B14F-4D97-AF65-F5344CB8AC3E}">
        <p14:creationId xmlns:p14="http://schemas.microsoft.com/office/powerpoint/2010/main" val="18798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421569" y="1392954"/>
            <a:ext cx="6967728" cy="688097"/>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Random Forest applied to the variables using radar</a:t>
            </a:r>
          </a:p>
          <a:p>
            <a:pPr marL="514350" indent="-514350">
              <a:buFont typeface="+mj-lt"/>
              <a:buAutoNum type="romanUcPeriod"/>
            </a:pPr>
            <a:r>
              <a:rPr lang="en-US" dirty="0">
                <a:solidFill>
                  <a:schemeClr val="tx1"/>
                </a:solidFill>
              </a:rPr>
              <a:t>Relation (and N) is lower for gauges than over watersheds</a:t>
            </a:r>
          </a:p>
        </p:txBody>
      </p:sp>
      <p:cxnSp>
        <p:nvCxnSpPr>
          <p:cNvPr id="12" name="Conector reto 11">
            <a:extLst>
              <a:ext uri="{FF2B5EF4-FFF2-40B4-BE49-F238E27FC236}">
                <a16:creationId xmlns:a16="http://schemas.microsoft.com/office/drawing/2014/main" id="{7026852D-C404-4E2F-AE3D-7ACE6F0A41FE}"/>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FF5B79D6-6842-40F1-9EDB-A981FA547535}"/>
              </a:ext>
            </a:extLst>
          </p:cNvPr>
          <p:cNvSpPr txBox="1">
            <a:spLocks/>
          </p:cNvSpPr>
          <p:nvPr/>
        </p:nvSpPr>
        <p:spPr>
          <a:xfrm>
            <a:off x="4231779" y="181890"/>
            <a:ext cx="7793073" cy="101081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GLM</a:t>
            </a:r>
          </a:p>
          <a:p>
            <a:pPr>
              <a:lnSpc>
                <a:spcPct val="100000"/>
              </a:lnSpc>
            </a:pPr>
            <a:r>
              <a:rPr lang="en-US" sz="3000" dirty="0">
                <a:solidFill>
                  <a:schemeClr val="accent2">
                    <a:lumMod val="75000"/>
                  </a:schemeClr>
                </a:solidFill>
              </a:rPr>
              <a:t>Analysis for gauges and watersheds – multiple variables</a:t>
            </a:r>
          </a:p>
        </p:txBody>
      </p:sp>
      <p:sp>
        <p:nvSpPr>
          <p:cNvPr id="21" name="Título 1">
            <a:extLst>
              <a:ext uri="{FF2B5EF4-FFF2-40B4-BE49-F238E27FC236}">
                <a16:creationId xmlns:a16="http://schemas.microsoft.com/office/drawing/2014/main" id="{D1E06E6D-0AC1-44A9-8167-9D4EBA6E29DA}"/>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23" name="Espace réservé du texte 3">
            <a:extLst>
              <a:ext uri="{FF2B5EF4-FFF2-40B4-BE49-F238E27FC236}">
                <a16:creationId xmlns:a16="http://schemas.microsoft.com/office/drawing/2014/main" id="{237BB167-1AA2-4185-A3C0-1D7F2BF809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accent2">
                    <a:lumMod val="75000"/>
                  </a:schemeClr>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24" name="Rectangle 4">
            <a:extLst>
              <a:ext uri="{FF2B5EF4-FFF2-40B4-BE49-F238E27FC236}">
                <a16:creationId xmlns:a16="http://schemas.microsoft.com/office/drawing/2014/main" id="{BE6175BB-6DFE-47BB-87B1-D3325D560C1A}"/>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sp>
        <p:nvSpPr>
          <p:cNvPr id="6" name="Retângulo 5">
            <a:extLst>
              <a:ext uri="{FF2B5EF4-FFF2-40B4-BE49-F238E27FC236}">
                <a16:creationId xmlns:a16="http://schemas.microsoft.com/office/drawing/2014/main" id="{DFB1A2CA-FC54-40CC-8AC8-0066FF6E2445}"/>
              </a:ext>
            </a:extLst>
          </p:cNvPr>
          <p:cNvSpPr/>
          <p:nvPr/>
        </p:nvSpPr>
        <p:spPr>
          <a:xfrm>
            <a:off x="7539780" y="2459347"/>
            <a:ext cx="2872382" cy="1200329"/>
          </a:xfrm>
          <a:prstGeom prst="rect">
            <a:avLst/>
          </a:prstGeom>
        </p:spPr>
        <p:txBody>
          <a:bodyPr wrap="square">
            <a:spAutoFit/>
          </a:bodyPr>
          <a:lstStyle/>
          <a:p>
            <a:r>
              <a:rPr lang="en-US" sz="1200" dirty="0"/>
              <a:t>MSE: 21.02</a:t>
            </a:r>
          </a:p>
          <a:p>
            <a:r>
              <a:rPr lang="en-US" sz="1200" dirty="0"/>
              <a:t>R2: 0.24</a:t>
            </a:r>
          </a:p>
          <a:p>
            <a:r>
              <a:rPr lang="en-US" sz="1200" dirty="0"/>
              <a:t>Importance:</a:t>
            </a:r>
          </a:p>
          <a:p>
            <a:r>
              <a:rPr lang="en-US" sz="1200" dirty="0" err="1"/>
              <a:t>DenGED</a:t>
            </a:r>
            <a:r>
              <a:rPr lang="en-US" sz="1200" dirty="0"/>
              <a:t>: 0.37</a:t>
            </a:r>
          </a:p>
          <a:p>
            <a:r>
              <a:rPr lang="en-US" sz="1200" dirty="0" err="1"/>
              <a:t>Garea</a:t>
            </a:r>
            <a:r>
              <a:rPr lang="en-US" sz="1200" dirty="0"/>
              <a:t>: 0.35</a:t>
            </a:r>
          </a:p>
          <a:p>
            <a:r>
              <a:rPr lang="en-US" sz="1200" dirty="0" err="1"/>
              <a:t>Sun_Alt</a:t>
            </a:r>
            <a:r>
              <a:rPr lang="en-US" sz="1200" dirty="0"/>
              <a:t> : 0.29</a:t>
            </a:r>
            <a:endParaRPr lang="pt-BR" sz="1200" dirty="0"/>
          </a:p>
        </p:txBody>
      </p:sp>
      <p:sp>
        <p:nvSpPr>
          <p:cNvPr id="7" name="Retângulo 6">
            <a:extLst>
              <a:ext uri="{FF2B5EF4-FFF2-40B4-BE49-F238E27FC236}">
                <a16:creationId xmlns:a16="http://schemas.microsoft.com/office/drawing/2014/main" id="{DED042EA-411C-4652-8DCB-2E539D98C65C}"/>
              </a:ext>
            </a:extLst>
          </p:cNvPr>
          <p:cNvSpPr/>
          <p:nvPr/>
        </p:nvSpPr>
        <p:spPr>
          <a:xfrm>
            <a:off x="11034205" y="2502992"/>
            <a:ext cx="1063495" cy="1200329"/>
          </a:xfrm>
          <a:prstGeom prst="rect">
            <a:avLst/>
          </a:prstGeom>
        </p:spPr>
        <p:txBody>
          <a:bodyPr wrap="square">
            <a:spAutoFit/>
          </a:bodyPr>
          <a:lstStyle/>
          <a:p>
            <a:r>
              <a:rPr lang="en-US" sz="1200" dirty="0"/>
              <a:t>MSE</a:t>
            </a:r>
            <a:r>
              <a:rPr lang="pt-BR" sz="1200" dirty="0"/>
              <a:t>: 25.12</a:t>
            </a:r>
          </a:p>
          <a:p>
            <a:r>
              <a:rPr lang="pt-BR" sz="1200" dirty="0"/>
              <a:t>R2: 0.44</a:t>
            </a:r>
          </a:p>
          <a:p>
            <a:r>
              <a:rPr lang="pt-BR" sz="1200" dirty="0" err="1"/>
              <a:t>Importance</a:t>
            </a:r>
            <a:r>
              <a:rPr lang="pt-BR" sz="1200" dirty="0"/>
              <a:t>:</a:t>
            </a:r>
          </a:p>
          <a:p>
            <a:r>
              <a:rPr lang="pt-BR" sz="1200" dirty="0" err="1"/>
              <a:t>DenGED</a:t>
            </a:r>
            <a:r>
              <a:rPr lang="pt-BR" sz="1200" dirty="0"/>
              <a:t>: 0.43</a:t>
            </a:r>
          </a:p>
          <a:p>
            <a:r>
              <a:rPr lang="pt-BR" sz="1200" dirty="0" err="1"/>
              <a:t>Garea</a:t>
            </a:r>
            <a:r>
              <a:rPr lang="pt-BR" sz="1200" dirty="0"/>
              <a:t>: 0.32</a:t>
            </a:r>
          </a:p>
          <a:p>
            <a:r>
              <a:rPr lang="pt-BR" sz="1200" dirty="0" err="1"/>
              <a:t>Sun_Alt</a:t>
            </a:r>
            <a:r>
              <a:rPr lang="pt-BR" sz="1200" dirty="0"/>
              <a:t>: 0.25</a:t>
            </a:r>
          </a:p>
        </p:txBody>
      </p:sp>
      <p:sp>
        <p:nvSpPr>
          <p:cNvPr id="2" name="CaixaDeTexto 1">
            <a:extLst>
              <a:ext uri="{FF2B5EF4-FFF2-40B4-BE49-F238E27FC236}">
                <a16:creationId xmlns:a16="http://schemas.microsoft.com/office/drawing/2014/main" id="{C4DBA6D0-10C8-4FBC-A3E0-AEE0C4A2C571}"/>
              </a:ext>
            </a:extLst>
          </p:cNvPr>
          <p:cNvSpPr txBox="1"/>
          <p:nvPr/>
        </p:nvSpPr>
        <p:spPr>
          <a:xfrm rot="16200000">
            <a:off x="4310934" y="2806714"/>
            <a:ext cx="875240" cy="369332"/>
          </a:xfrm>
          <a:prstGeom prst="rect">
            <a:avLst/>
          </a:prstGeom>
          <a:noFill/>
        </p:spPr>
        <p:txBody>
          <a:bodyPr wrap="none" rtlCol="0">
            <a:spAutoFit/>
          </a:bodyPr>
          <a:lstStyle/>
          <a:p>
            <a:r>
              <a:rPr lang="pt-BR" dirty="0" err="1"/>
              <a:t>Gauges</a:t>
            </a:r>
            <a:endParaRPr lang="pt-BR" dirty="0"/>
          </a:p>
        </p:txBody>
      </p:sp>
      <p:sp>
        <p:nvSpPr>
          <p:cNvPr id="3" name="Chave Esquerda 2">
            <a:extLst>
              <a:ext uri="{FF2B5EF4-FFF2-40B4-BE49-F238E27FC236}">
                <a16:creationId xmlns:a16="http://schemas.microsoft.com/office/drawing/2014/main" id="{CFC11348-9FB1-4423-AB00-D955B7BE3981}"/>
              </a:ext>
            </a:extLst>
          </p:cNvPr>
          <p:cNvSpPr/>
          <p:nvPr/>
        </p:nvSpPr>
        <p:spPr>
          <a:xfrm>
            <a:off x="4959666" y="2176588"/>
            <a:ext cx="324457" cy="1855428"/>
          </a:xfrm>
          <a:prstGeom prst="leftBrace">
            <a:avLst>
              <a:gd name="adj1" fmla="val 8333"/>
              <a:gd name="adj2" fmla="val 450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6" name="Retângulo 15">
            <a:extLst>
              <a:ext uri="{FF2B5EF4-FFF2-40B4-BE49-F238E27FC236}">
                <a16:creationId xmlns:a16="http://schemas.microsoft.com/office/drawing/2014/main" id="{DFB7BBCE-424C-42E2-AADE-DEAB68284A62}"/>
              </a:ext>
            </a:extLst>
          </p:cNvPr>
          <p:cNvSpPr/>
          <p:nvPr/>
        </p:nvSpPr>
        <p:spPr>
          <a:xfrm>
            <a:off x="10235914" y="4838846"/>
            <a:ext cx="1099521" cy="1200329"/>
          </a:xfrm>
          <a:prstGeom prst="rect">
            <a:avLst/>
          </a:prstGeom>
        </p:spPr>
        <p:txBody>
          <a:bodyPr wrap="square">
            <a:spAutoFit/>
          </a:bodyPr>
          <a:lstStyle/>
          <a:p>
            <a:r>
              <a:rPr lang="en-US" sz="1200" dirty="0"/>
              <a:t>MSE: 3.59</a:t>
            </a:r>
          </a:p>
          <a:p>
            <a:r>
              <a:rPr lang="en-US" sz="1200" dirty="0"/>
              <a:t>R2: 0.61</a:t>
            </a:r>
          </a:p>
          <a:p>
            <a:r>
              <a:rPr lang="en-US" sz="1200" dirty="0" err="1"/>
              <a:t>IMportance</a:t>
            </a:r>
            <a:r>
              <a:rPr lang="en-US" sz="1200" dirty="0"/>
              <a:t>:</a:t>
            </a:r>
          </a:p>
          <a:p>
            <a:r>
              <a:rPr lang="en-US" sz="1200" dirty="0" err="1"/>
              <a:t>DenGED</a:t>
            </a:r>
            <a:r>
              <a:rPr lang="en-US" sz="1200" dirty="0"/>
              <a:t> : 0.46</a:t>
            </a:r>
          </a:p>
          <a:p>
            <a:r>
              <a:rPr lang="en-US" sz="1200" dirty="0" err="1"/>
              <a:t>Garea</a:t>
            </a:r>
            <a:r>
              <a:rPr lang="en-US" sz="1200" dirty="0"/>
              <a:t>: 0.28</a:t>
            </a:r>
          </a:p>
          <a:p>
            <a:r>
              <a:rPr lang="en-US" sz="1200" dirty="0" err="1"/>
              <a:t>Sun_Alt</a:t>
            </a:r>
            <a:r>
              <a:rPr lang="en-US" sz="1200" dirty="0"/>
              <a:t> : 0.26</a:t>
            </a:r>
            <a:endParaRPr lang="pt-BR" sz="1200" dirty="0"/>
          </a:p>
        </p:txBody>
      </p:sp>
      <p:sp>
        <p:nvSpPr>
          <p:cNvPr id="17" name="Retângulo 16">
            <a:extLst>
              <a:ext uri="{FF2B5EF4-FFF2-40B4-BE49-F238E27FC236}">
                <a16:creationId xmlns:a16="http://schemas.microsoft.com/office/drawing/2014/main" id="{0D96C8B8-DE8F-4638-98A0-476B63C51030}"/>
              </a:ext>
            </a:extLst>
          </p:cNvPr>
          <p:cNvSpPr/>
          <p:nvPr/>
        </p:nvSpPr>
        <p:spPr>
          <a:xfrm>
            <a:off x="6540571" y="4725153"/>
            <a:ext cx="1123116" cy="1200329"/>
          </a:xfrm>
          <a:prstGeom prst="rect">
            <a:avLst/>
          </a:prstGeom>
        </p:spPr>
        <p:txBody>
          <a:bodyPr wrap="square">
            <a:spAutoFit/>
          </a:bodyPr>
          <a:lstStyle/>
          <a:p>
            <a:r>
              <a:rPr lang="en-US" sz="1200" dirty="0"/>
              <a:t>MSE: 6.88</a:t>
            </a:r>
          </a:p>
          <a:p>
            <a:r>
              <a:rPr lang="en-US" sz="1200" dirty="0"/>
              <a:t>R2: 0.48</a:t>
            </a:r>
          </a:p>
          <a:p>
            <a:r>
              <a:rPr lang="en-US" sz="1200" dirty="0"/>
              <a:t>Importance:</a:t>
            </a:r>
          </a:p>
          <a:p>
            <a:r>
              <a:rPr lang="en-US" sz="1200" dirty="0" err="1"/>
              <a:t>DenGED</a:t>
            </a:r>
            <a:r>
              <a:rPr lang="en-US" sz="1200" dirty="0"/>
              <a:t>:  0.44</a:t>
            </a:r>
          </a:p>
          <a:p>
            <a:r>
              <a:rPr lang="en-US" sz="1200" dirty="0" err="1"/>
              <a:t>Garea</a:t>
            </a:r>
            <a:r>
              <a:rPr lang="en-US" sz="1200" dirty="0"/>
              <a:t>: 	     0.3</a:t>
            </a:r>
          </a:p>
          <a:p>
            <a:r>
              <a:rPr lang="en-US" sz="1200" dirty="0" err="1"/>
              <a:t>Sun_Alt</a:t>
            </a:r>
            <a:r>
              <a:rPr lang="en-US" sz="1200" dirty="0"/>
              <a:t>:   0.26</a:t>
            </a:r>
            <a:endParaRPr lang="pt-BR" sz="1200" dirty="0"/>
          </a:p>
        </p:txBody>
      </p:sp>
      <p:pic>
        <p:nvPicPr>
          <p:cNvPr id="18" name="Imagem 17" descr="Mapa com linhas pretas em fundo branco&#10;&#10;Descrição gerada automaticamente">
            <a:extLst>
              <a:ext uri="{FF2B5EF4-FFF2-40B4-BE49-F238E27FC236}">
                <a16:creationId xmlns:a16="http://schemas.microsoft.com/office/drawing/2014/main" id="{6A1ACA7E-72CF-4AC0-9ECC-FE8158E4B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482" y="4460080"/>
            <a:ext cx="2389556" cy="1780820"/>
          </a:xfrm>
          <a:prstGeom prst="rect">
            <a:avLst/>
          </a:prstGeom>
        </p:spPr>
      </p:pic>
      <p:pic>
        <p:nvPicPr>
          <p:cNvPr id="19" name="Imagem 18" descr="Mapa com linhas pretas em fundo branco&#10;&#10;Descrição gerada automaticamente">
            <a:extLst>
              <a:ext uri="{FF2B5EF4-FFF2-40B4-BE49-F238E27FC236}">
                <a16:creationId xmlns:a16="http://schemas.microsoft.com/office/drawing/2014/main" id="{BDCBEC83-A050-4B0E-AC64-E3026886B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717" y="4544539"/>
            <a:ext cx="2510550" cy="1870991"/>
          </a:xfrm>
          <a:prstGeom prst="rect">
            <a:avLst/>
          </a:prstGeom>
        </p:spPr>
      </p:pic>
      <p:sp>
        <p:nvSpPr>
          <p:cNvPr id="4" name="Chave Direita 3">
            <a:extLst>
              <a:ext uri="{FF2B5EF4-FFF2-40B4-BE49-F238E27FC236}">
                <a16:creationId xmlns:a16="http://schemas.microsoft.com/office/drawing/2014/main" id="{3B6DC5B3-9DDD-4F38-A390-E42C718CDF71}"/>
              </a:ext>
            </a:extLst>
          </p:cNvPr>
          <p:cNvSpPr/>
          <p:nvPr/>
        </p:nvSpPr>
        <p:spPr>
          <a:xfrm>
            <a:off x="11275838" y="4544539"/>
            <a:ext cx="226918" cy="20320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5" name="CaixaDeTexto 24">
            <a:extLst>
              <a:ext uri="{FF2B5EF4-FFF2-40B4-BE49-F238E27FC236}">
                <a16:creationId xmlns:a16="http://schemas.microsoft.com/office/drawing/2014/main" id="{BE3FA7DA-E96F-42A0-9766-EEE5C2B51934}"/>
              </a:ext>
            </a:extLst>
          </p:cNvPr>
          <p:cNvSpPr txBox="1"/>
          <p:nvPr/>
        </p:nvSpPr>
        <p:spPr>
          <a:xfrm rot="5400000">
            <a:off x="11183967" y="5436637"/>
            <a:ext cx="1294970" cy="369332"/>
          </a:xfrm>
          <a:prstGeom prst="rect">
            <a:avLst/>
          </a:prstGeom>
          <a:noFill/>
        </p:spPr>
        <p:txBody>
          <a:bodyPr wrap="none" rtlCol="0">
            <a:spAutoFit/>
          </a:bodyPr>
          <a:lstStyle/>
          <a:p>
            <a:r>
              <a:rPr lang="en-US"/>
              <a:t>Watersheds</a:t>
            </a:r>
          </a:p>
        </p:txBody>
      </p:sp>
      <p:pic>
        <p:nvPicPr>
          <p:cNvPr id="5" name="Imagem 4">
            <a:extLst>
              <a:ext uri="{FF2B5EF4-FFF2-40B4-BE49-F238E27FC236}">
                <a16:creationId xmlns:a16="http://schemas.microsoft.com/office/drawing/2014/main" id="{12DEDF07-BF5A-44DF-AC0D-6172032C494F}"/>
              </a:ext>
            </a:extLst>
          </p:cNvPr>
          <p:cNvPicPr>
            <a:picLocks noChangeAspect="1"/>
          </p:cNvPicPr>
          <p:nvPr/>
        </p:nvPicPr>
        <p:blipFill>
          <a:blip r:embed="rId4"/>
          <a:stretch>
            <a:fillRect/>
          </a:stretch>
        </p:blipFill>
        <p:spPr>
          <a:xfrm>
            <a:off x="5310569" y="2250324"/>
            <a:ext cx="2269111" cy="1780822"/>
          </a:xfrm>
          <a:prstGeom prst="rect">
            <a:avLst/>
          </a:prstGeom>
        </p:spPr>
      </p:pic>
      <p:pic>
        <p:nvPicPr>
          <p:cNvPr id="10" name="Imagem 9">
            <a:extLst>
              <a:ext uri="{FF2B5EF4-FFF2-40B4-BE49-F238E27FC236}">
                <a16:creationId xmlns:a16="http://schemas.microsoft.com/office/drawing/2014/main" id="{3653F68E-D5FF-4A3B-8FA4-B545BEE9AFC8}"/>
              </a:ext>
            </a:extLst>
          </p:cNvPr>
          <p:cNvPicPr>
            <a:picLocks noChangeAspect="1"/>
          </p:cNvPicPr>
          <p:nvPr/>
        </p:nvPicPr>
        <p:blipFill>
          <a:blip r:embed="rId5"/>
          <a:stretch>
            <a:fillRect/>
          </a:stretch>
        </p:blipFill>
        <p:spPr>
          <a:xfrm>
            <a:off x="8778548" y="2264618"/>
            <a:ext cx="2269111" cy="1767398"/>
          </a:xfrm>
          <a:prstGeom prst="rect">
            <a:avLst/>
          </a:prstGeom>
        </p:spPr>
      </p:pic>
      <p:sp>
        <p:nvSpPr>
          <p:cNvPr id="13" name="Espaço Reservado para Número de Slide 12">
            <a:extLst>
              <a:ext uri="{FF2B5EF4-FFF2-40B4-BE49-F238E27FC236}">
                <a16:creationId xmlns:a16="http://schemas.microsoft.com/office/drawing/2014/main" id="{8B292377-3E29-4B93-A5F6-89EA6D89014D}"/>
              </a:ext>
            </a:extLst>
          </p:cNvPr>
          <p:cNvSpPr>
            <a:spLocks noGrp="1"/>
          </p:cNvSpPr>
          <p:nvPr>
            <p:ph type="sldNum" sz="quarter" idx="12"/>
          </p:nvPr>
        </p:nvSpPr>
        <p:spPr/>
        <p:txBody>
          <a:bodyPr/>
          <a:lstStyle/>
          <a:p>
            <a:fld id="{5A24D99F-5C89-4257-A3CD-63F72ABB65DA}" type="slidenum">
              <a:rPr lang="en-US" smtClean="0"/>
              <a:t>15</a:t>
            </a:fld>
            <a:endParaRPr lang="en-US" dirty="0"/>
          </a:p>
        </p:txBody>
      </p:sp>
    </p:spTree>
    <p:extLst>
      <p:ext uri="{BB962C8B-B14F-4D97-AF65-F5344CB8AC3E}">
        <p14:creationId xmlns:p14="http://schemas.microsoft.com/office/powerpoint/2010/main" val="108742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432077"/>
            <a:ext cx="7237848" cy="5506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endParaRPr lang="en-US" dirty="0">
              <a:solidFill>
                <a:schemeClr val="tx1"/>
              </a:solidFill>
            </a:endParaRPr>
          </a:p>
        </p:txBody>
      </p:sp>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bg1"/>
                </a:solidFill>
              </a:rPr>
              <a:t>Results</a:t>
            </a:r>
          </a:p>
          <a:p>
            <a:pPr marL="342900" indent="-342900">
              <a:buFont typeface="+mj-lt"/>
              <a:buAutoNum type="arabicPeriod"/>
            </a:pPr>
            <a:r>
              <a:rPr lang="en-US" sz="1800" dirty="0">
                <a:solidFill>
                  <a:schemeClr val="accent2">
                    <a:lumMod val="75000"/>
                  </a:schemeClr>
                </a:solidFill>
              </a:rPr>
              <a:t>Final remarks</a:t>
            </a:r>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1"/>
            <a:ext cx="6601871" cy="8445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Final Remarks</a:t>
            </a:r>
          </a:p>
        </p:txBody>
      </p:sp>
      <p:sp>
        <p:nvSpPr>
          <p:cNvPr id="10" name="Espaço Reservado para Conteúdo 7">
            <a:extLst>
              <a:ext uri="{FF2B5EF4-FFF2-40B4-BE49-F238E27FC236}">
                <a16:creationId xmlns:a16="http://schemas.microsoft.com/office/drawing/2014/main" id="{381C1F0B-2F51-4B76-8A0E-8FB70DE57551}"/>
              </a:ext>
            </a:extLst>
          </p:cNvPr>
          <p:cNvSpPr>
            <a:spLocks noGrp="1"/>
          </p:cNvSpPr>
          <p:nvPr>
            <p:ph idx="1"/>
          </p:nvPr>
        </p:nvSpPr>
        <p:spPr>
          <a:xfrm>
            <a:off x="4323232" y="1432077"/>
            <a:ext cx="7164402" cy="4826080"/>
          </a:xfrm>
        </p:spPr>
        <p:txBody>
          <a:bodyPr>
            <a:normAutofit fontScale="92500" lnSpcReduction="10000"/>
          </a:bodyPr>
          <a:lstStyle/>
          <a:p>
            <a:pPr marL="457200" indent="-457200">
              <a:buFont typeface="+mj-lt"/>
              <a:buAutoNum type="arabicPeriod"/>
            </a:pPr>
            <a:r>
              <a:rPr lang="en-US" dirty="0"/>
              <a:t>Radar and gauges relationship is good considering a LOG scale</a:t>
            </a:r>
          </a:p>
          <a:p>
            <a:pPr marL="457200" indent="-457200">
              <a:buFont typeface="+mj-lt"/>
              <a:buAutoNum type="arabicPeriod"/>
            </a:pPr>
            <a:r>
              <a:rPr lang="en-US" dirty="0"/>
              <a:t>GLM is better related to radar than gauges possibly due to GLM pixel size limitation (originally ~8km);</a:t>
            </a:r>
          </a:p>
          <a:p>
            <a:pPr marL="457200" indent="-457200">
              <a:buFont typeface="+mj-lt"/>
              <a:buAutoNum type="arabicPeriod"/>
            </a:pPr>
            <a:r>
              <a:rPr lang="en-US" dirty="0"/>
              <a:t>Relationship increases when considering values averaged over the watershed areas;</a:t>
            </a:r>
          </a:p>
          <a:p>
            <a:pPr marL="457200" indent="-457200">
              <a:buFont typeface="+mj-lt"/>
              <a:buAutoNum type="arabicPeriod"/>
            </a:pPr>
            <a:r>
              <a:rPr lang="en-US" dirty="0"/>
              <a:t>General low relationship probably associated with the flash duration and flash rate trade-off (as discussed in Zhang and Cummins 2020): some severe systems seem to present less flashes than expected;</a:t>
            </a:r>
          </a:p>
          <a:p>
            <a:pPr marL="457200" indent="-457200">
              <a:buFont typeface="+mj-lt"/>
              <a:buAutoNum type="arabicPeriod"/>
            </a:pPr>
            <a:r>
              <a:rPr lang="en-US" dirty="0"/>
              <a:t>The join flash area and group density analysis seems promising, bearing in mind that smaller areas maybe more related to more intense thunderstorms</a:t>
            </a:r>
          </a:p>
          <a:p>
            <a:pPr marL="457200" indent="-457200">
              <a:buFont typeface="+mj-lt"/>
              <a:buAutoNum type="arabicPeriod"/>
            </a:pPr>
            <a:r>
              <a:rPr lang="en-US" dirty="0"/>
              <a:t>Next steps:</a:t>
            </a:r>
          </a:p>
          <a:p>
            <a:pPr marL="749808" lvl="1" indent="-457200">
              <a:buFont typeface="+mj-lt"/>
              <a:buAutoNum type="arabicPeriod"/>
            </a:pPr>
            <a:r>
              <a:rPr lang="en-US" dirty="0"/>
              <a:t>Evaluate the predicted models (regression and RF) with a hydrological model;</a:t>
            </a:r>
          </a:p>
          <a:p>
            <a:pPr marL="749808" lvl="1" indent="-457200">
              <a:buFont typeface="+mj-lt"/>
              <a:buAutoNum type="arabicPeriod"/>
            </a:pPr>
            <a:r>
              <a:rPr lang="en-US" dirty="0"/>
              <a:t>Extend the analysis over a larger dataset to confirm or improve the results.</a:t>
            </a:r>
          </a:p>
        </p:txBody>
      </p:sp>
      <p:sp>
        <p:nvSpPr>
          <p:cNvPr id="2" name="Espaço Reservado para Número de Slide 1">
            <a:extLst>
              <a:ext uri="{FF2B5EF4-FFF2-40B4-BE49-F238E27FC236}">
                <a16:creationId xmlns:a16="http://schemas.microsoft.com/office/drawing/2014/main" id="{5027637A-59A7-4816-B917-60C0B61E64B4}"/>
              </a:ext>
            </a:extLst>
          </p:cNvPr>
          <p:cNvSpPr>
            <a:spLocks noGrp="1"/>
          </p:cNvSpPr>
          <p:nvPr>
            <p:ph type="sldNum" sz="quarter" idx="12"/>
          </p:nvPr>
        </p:nvSpPr>
        <p:spPr/>
        <p:txBody>
          <a:bodyPr/>
          <a:lstStyle/>
          <a:p>
            <a:fld id="{5A24D99F-5C89-4257-A3CD-63F72ABB65DA}" type="slidenum">
              <a:rPr lang="en-US" smtClean="0"/>
              <a:t>16</a:t>
            </a:fld>
            <a:endParaRPr lang="en-US"/>
          </a:p>
        </p:txBody>
      </p:sp>
    </p:spTree>
    <p:extLst>
      <p:ext uri="{BB962C8B-B14F-4D97-AF65-F5344CB8AC3E}">
        <p14:creationId xmlns:p14="http://schemas.microsoft.com/office/powerpoint/2010/main" val="3487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432077"/>
            <a:ext cx="7237848" cy="5506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endParaRPr lang="en-US" dirty="0">
              <a:solidFill>
                <a:schemeClr val="tx1"/>
              </a:solidFill>
            </a:endParaRPr>
          </a:p>
        </p:txBody>
      </p:sp>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bg1"/>
                </a:solidFill>
              </a:rPr>
              <a:t>Results</a:t>
            </a:r>
          </a:p>
          <a:p>
            <a:pPr marL="342900" indent="-342900">
              <a:buFont typeface="+mj-lt"/>
              <a:buAutoNum type="arabicPeriod"/>
            </a:pPr>
            <a:r>
              <a:rPr lang="en-US" sz="1800" dirty="0">
                <a:solidFill>
                  <a:schemeClr val="bg1"/>
                </a:solidFill>
              </a:rPr>
              <a:t>Final remarks</a:t>
            </a:r>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1"/>
            <a:ext cx="6601871" cy="8445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Final remarks</a:t>
            </a:r>
          </a:p>
        </p:txBody>
      </p:sp>
      <p:sp>
        <p:nvSpPr>
          <p:cNvPr id="10" name="Espaço Reservado para Conteúdo 7">
            <a:extLst>
              <a:ext uri="{FF2B5EF4-FFF2-40B4-BE49-F238E27FC236}">
                <a16:creationId xmlns:a16="http://schemas.microsoft.com/office/drawing/2014/main" id="{381C1F0B-2F51-4B76-8A0E-8FB70DE57551}"/>
              </a:ext>
            </a:extLst>
          </p:cNvPr>
          <p:cNvSpPr>
            <a:spLocks noGrp="1"/>
          </p:cNvSpPr>
          <p:nvPr>
            <p:ph idx="1"/>
          </p:nvPr>
        </p:nvSpPr>
        <p:spPr>
          <a:xfrm>
            <a:off x="4323232" y="1432077"/>
            <a:ext cx="7661194" cy="5027707"/>
          </a:xfrm>
        </p:spPr>
        <p:txBody>
          <a:bodyPr>
            <a:normAutofit fontScale="77500" lnSpcReduction="20000"/>
          </a:bodyPr>
          <a:lstStyle/>
          <a:p>
            <a:pPr>
              <a:buFont typeface="Wingdings" panose="05000000000000000000" pitchFamily="2" charset="2"/>
              <a:buChar char="ü"/>
            </a:pPr>
            <a:r>
              <a:rPr lang="en-US" sz="2400" dirty="0"/>
              <a:t>Mentioned references:</a:t>
            </a:r>
          </a:p>
          <a:p>
            <a:pPr marL="452438" lvl="1" indent="-249238">
              <a:buFont typeface="Wingdings" panose="05000000000000000000" pitchFamily="2" charset="2"/>
              <a:buChar char="ü"/>
            </a:pPr>
            <a:r>
              <a:rPr lang="en-US" dirty="0"/>
              <a:t>Zhang, D., &amp; Cummins, K. L. ( 2020). Time evolution of satellite‐based optical properties in lightning flashes, and its impact on GLM flash detection. Journal of Geophysical Research: Atmospheres, 125, e2019JD032024. </a:t>
            </a:r>
            <a:r>
              <a:rPr lang="en-US" dirty="0">
                <a:hlinkClick r:id="rId2"/>
              </a:rPr>
              <a:t>https://doi.org/10.1029/2019JD032024 </a:t>
            </a:r>
            <a:endParaRPr lang="en-US" dirty="0"/>
          </a:p>
          <a:p>
            <a:pPr marL="452438" lvl="1" indent="-249238">
              <a:buFont typeface="Wingdings" panose="05000000000000000000" pitchFamily="2" charset="2"/>
              <a:buChar char="ü"/>
            </a:pPr>
            <a:r>
              <a:rPr lang="en-US" dirty="0" err="1"/>
              <a:t>Minjarez</a:t>
            </a:r>
            <a:r>
              <a:rPr lang="en-US" dirty="0"/>
              <a:t>-Sosa, C.M., C.L. Castro, K.L. Cummins, J. </a:t>
            </a:r>
            <a:r>
              <a:rPr lang="en-US" dirty="0" err="1"/>
              <a:t>Waissmann</a:t>
            </a:r>
            <a:r>
              <a:rPr lang="en-US" dirty="0"/>
              <a:t>, and D.K. Adams, 2017: An Improved QPE over Complex Terrain Employing Cloud-to-Ground Lightning Occurrences. J. Appl. Meteor. </a:t>
            </a:r>
            <a:r>
              <a:rPr lang="en-US" dirty="0" err="1"/>
              <a:t>Climatol</a:t>
            </a:r>
            <a:r>
              <a:rPr lang="en-US" dirty="0"/>
              <a:t>., 56, 2489–2507, </a:t>
            </a:r>
            <a:r>
              <a:rPr lang="en-US" dirty="0">
                <a:hlinkClick r:id="rId3"/>
              </a:rPr>
              <a:t>https://doi.org/10.1175/JAMC-D-16-0097.1</a:t>
            </a:r>
            <a:endParaRPr lang="en-US" dirty="0"/>
          </a:p>
          <a:p>
            <a:pPr marL="452438" lvl="1" indent="-249238">
              <a:buFont typeface="Wingdings" panose="05000000000000000000" pitchFamily="2" charset="2"/>
              <a:buChar char="ü"/>
            </a:pPr>
            <a:r>
              <a:rPr lang="en-US" dirty="0"/>
              <a:t>Xu, W., R.F. Adler, and N. Wang, 2013: Improving Geostationary Satellite Rainfall Estimates Using Lightning Observations: Underlying Lightning–Rainfall–Cloud Relationships. J. Appl. Meteor. </a:t>
            </a:r>
            <a:r>
              <a:rPr lang="en-US" dirty="0" err="1"/>
              <a:t>Climatol</a:t>
            </a:r>
            <a:r>
              <a:rPr lang="en-US" dirty="0"/>
              <a:t>., 52, 213–229, </a:t>
            </a:r>
            <a:r>
              <a:rPr lang="en-US" dirty="0">
                <a:hlinkClick r:id="rId4"/>
              </a:rPr>
              <a:t>https://doi.org/10.1175/JAMC-D-12-040.1</a:t>
            </a:r>
            <a:r>
              <a:rPr lang="en-US" dirty="0"/>
              <a:t> </a:t>
            </a:r>
          </a:p>
          <a:p>
            <a:pPr marL="452438" lvl="1" indent="-249238">
              <a:buFont typeface="Wingdings" panose="05000000000000000000" pitchFamily="2" charset="2"/>
              <a:buChar char="ü"/>
            </a:pPr>
            <a:r>
              <a:rPr lang="en-US" dirty="0"/>
              <a:t>Zhou, Y., </a:t>
            </a:r>
            <a:r>
              <a:rPr lang="en-US" dirty="0" err="1"/>
              <a:t>Qie</a:t>
            </a:r>
            <a:r>
              <a:rPr lang="en-US" dirty="0"/>
              <a:t>, X., and </a:t>
            </a:r>
            <a:r>
              <a:rPr lang="en-US" dirty="0" err="1"/>
              <a:t>Soula</a:t>
            </a:r>
            <a:r>
              <a:rPr lang="en-US" dirty="0"/>
              <a:t>, S.: A study of the relationship between cloud-to-ground lightning and precipitation in the convective weather system in China, Ann. </a:t>
            </a:r>
            <a:r>
              <a:rPr lang="en-US" dirty="0" err="1"/>
              <a:t>Geophys</a:t>
            </a:r>
            <a:r>
              <a:rPr lang="en-US" dirty="0"/>
              <a:t>., 20, 107–113, </a:t>
            </a:r>
            <a:r>
              <a:rPr lang="en-US" dirty="0">
                <a:hlinkClick r:id="rId5"/>
              </a:rPr>
              <a:t>https://doi.org/10.5194/angeo-20-107-2002</a:t>
            </a:r>
            <a:r>
              <a:rPr lang="en-US" dirty="0"/>
              <a:t>, 2002.</a:t>
            </a:r>
          </a:p>
          <a:p>
            <a:pPr marL="452438" lvl="1" indent="-249238">
              <a:buFont typeface="Wingdings" panose="05000000000000000000" pitchFamily="2" charset="2"/>
              <a:buChar char="ü"/>
            </a:pPr>
            <a:r>
              <a:rPr lang="pt-BR" dirty="0" err="1"/>
              <a:t>Bruning</a:t>
            </a:r>
            <a:r>
              <a:rPr lang="pt-BR" dirty="0"/>
              <a:t>, E., </a:t>
            </a:r>
            <a:r>
              <a:rPr lang="pt-BR" dirty="0" err="1"/>
              <a:t>Tillier</a:t>
            </a:r>
            <a:r>
              <a:rPr lang="pt-BR" dirty="0"/>
              <a:t>, C. E., </a:t>
            </a:r>
            <a:r>
              <a:rPr lang="pt-BR" dirty="0" err="1"/>
              <a:t>Edgington</a:t>
            </a:r>
            <a:r>
              <a:rPr lang="pt-BR" dirty="0"/>
              <a:t>, S. F., </a:t>
            </a:r>
            <a:r>
              <a:rPr lang="pt-BR" dirty="0" err="1"/>
              <a:t>Rudlosky</a:t>
            </a:r>
            <a:r>
              <a:rPr lang="pt-BR" dirty="0"/>
              <a:t>, S. D., </a:t>
            </a:r>
            <a:r>
              <a:rPr lang="pt-BR" dirty="0" err="1"/>
              <a:t>Zajic</a:t>
            </a:r>
            <a:r>
              <a:rPr lang="pt-BR" dirty="0"/>
              <a:t>, J., </a:t>
            </a:r>
            <a:r>
              <a:rPr lang="pt-BR" dirty="0" err="1"/>
              <a:t>Gravelle</a:t>
            </a:r>
            <a:r>
              <a:rPr lang="pt-BR" dirty="0"/>
              <a:t>, C., et al. ( 2019). </a:t>
            </a:r>
            <a:r>
              <a:rPr lang="pt-BR" dirty="0" err="1"/>
              <a:t>Meteorological</a:t>
            </a:r>
            <a:r>
              <a:rPr lang="pt-BR" dirty="0"/>
              <a:t> </a:t>
            </a:r>
            <a:r>
              <a:rPr lang="pt-BR" dirty="0" err="1"/>
              <a:t>imagery</a:t>
            </a:r>
            <a:r>
              <a:rPr lang="pt-BR" dirty="0"/>
              <a:t> for </a:t>
            </a:r>
            <a:r>
              <a:rPr lang="pt-BR" dirty="0" err="1"/>
              <a:t>the</a:t>
            </a:r>
            <a:r>
              <a:rPr lang="pt-BR" dirty="0"/>
              <a:t> </a:t>
            </a:r>
            <a:r>
              <a:rPr lang="pt-BR" dirty="0" err="1"/>
              <a:t>geostationary</a:t>
            </a:r>
            <a:r>
              <a:rPr lang="pt-BR" dirty="0"/>
              <a:t> </a:t>
            </a:r>
            <a:r>
              <a:rPr lang="pt-BR" dirty="0" err="1"/>
              <a:t>lightning</a:t>
            </a:r>
            <a:r>
              <a:rPr lang="pt-BR" dirty="0"/>
              <a:t> </a:t>
            </a:r>
            <a:r>
              <a:rPr lang="pt-BR" dirty="0" err="1"/>
              <a:t>mapper</a:t>
            </a:r>
            <a:r>
              <a:rPr lang="pt-BR" dirty="0"/>
              <a:t>. </a:t>
            </a:r>
            <a:r>
              <a:rPr lang="pt-BR" i="1" dirty="0" err="1"/>
              <a:t>Journal</a:t>
            </a:r>
            <a:r>
              <a:rPr lang="pt-BR" i="1" dirty="0"/>
              <a:t> </a:t>
            </a:r>
            <a:r>
              <a:rPr lang="pt-BR" i="1" dirty="0" err="1"/>
              <a:t>of</a:t>
            </a:r>
            <a:r>
              <a:rPr lang="pt-BR" i="1" dirty="0"/>
              <a:t> </a:t>
            </a:r>
            <a:r>
              <a:rPr lang="pt-BR" i="1" dirty="0" err="1"/>
              <a:t>Geophysical</a:t>
            </a:r>
            <a:r>
              <a:rPr lang="pt-BR" i="1" dirty="0"/>
              <a:t> </a:t>
            </a:r>
            <a:r>
              <a:rPr lang="pt-BR" i="1" dirty="0" err="1"/>
              <a:t>Research</a:t>
            </a:r>
            <a:r>
              <a:rPr lang="pt-BR" i="1" dirty="0"/>
              <a:t>: </a:t>
            </a:r>
            <a:r>
              <a:rPr lang="pt-BR" i="1" dirty="0" err="1"/>
              <a:t>Atmospheres</a:t>
            </a:r>
            <a:r>
              <a:rPr lang="pt-BR" dirty="0"/>
              <a:t>, 2019; 124: 14285– 14309. </a:t>
            </a:r>
            <a:r>
              <a:rPr lang="pt-BR" dirty="0">
                <a:hlinkClick r:id="rId6"/>
              </a:rPr>
              <a:t>https://doi.org/10.1029/2019JD030874</a:t>
            </a:r>
            <a:endParaRPr lang="pt-BR" dirty="0"/>
          </a:p>
          <a:p>
            <a:pPr marL="452438" lvl="1" indent="-249238">
              <a:buFont typeface="Wingdings" panose="05000000000000000000" pitchFamily="2" charset="2"/>
              <a:buChar char="ü"/>
            </a:pPr>
            <a:r>
              <a:rPr lang="en-US" dirty="0"/>
              <a:t>Morales, C.A. and E.N. </a:t>
            </a:r>
            <a:r>
              <a:rPr lang="en-US" dirty="0" err="1"/>
              <a:t>Anagnostou</a:t>
            </a:r>
            <a:r>
              <a:rPr lang="en-US" dirty="0"/>
              <a:t>, 2003: Extending the Capabilities of High-Frequency Rainfall Estimation from Geostationary-Based Satellite Infrared via a Network of Long-Range Lightning Observations</a:t>
            </a:r>
            <a:r>
              <a:rPr lang="en-US" u="sng" dirty="0">
                <a:hlinkClick r:id="rId7"/>
              </a:rPr>
              <a:t>.</a:t>
            </a:r>
            <a:r>
              <a:rPr lang="en-US" dirty="0"/>
              <a:t> </a:t>
            </a:r>
            <a:r>
              <a:rPr lang="en-US" i="1" dirty="0"/>
              <a:t>J. Hydrometeor.,</a:t>
            </a:r>
            <a:r>
              <a:rPr lang="en-US" dirty="0"/>
              <a:t> </a:t>
            </a:r>
            <a:r>
              <a:rPr lang="en-US" b="1" dirty="0"/>
              <a:t>4</a:t>
            </a:r>
            <a:r>
              <a:rPr lang="en-US" dirty="0"/>
              <a:t>, 141–159, </a:t>
            </a:r>
            <a:r>
              <a:rPr lang="en-US" u="sng" dirty="0">
                <a:hlinkClick r:id="rId8"/>
              </a:rPr>
              <a:t>https://doi.org/10.1175/1525-7541(2003)4&lt;141:ETCOHR&gt;2.0.CO;2</a:t>
            </a:r>
            <a:endParaRPr lang="en-US" u="sng" dirty="0"/>
          </a:p>
          <a:p>
            <a:pPr marL="452438" lvl="1" indent="-249238">
              <a:buFont typeface="Wingdings" panose="05000000000000000000" pitchFamily="2" charset="2"/>
              <a:buChar char="ü"/>
            </a:pPr>
            <a:r>
              <a:rPr lang="en-US" dirty="0"/>
              <a:t>Tapia, A., J.A. Smith, and M. Dixon, 1998: Estimation of Convective Rainfall from Lightning Observations. </a:t>
            </a:r>
            <a:r>
              <a:rPr lang="en-US" i="1" dirty="0"/>
              <a:t>J. Appl. Meteor.,</a:t>
            </a:r>
            <a:r>
              <a:rPr lang="en-US" dirty="0"/>
              <a:t> </a:t>
            </a:r>
            <a:r>
              <a:rPr lang="en-US" b="1" dirty="0"/>
              <a:t>37</a:t>
            </a:r>
            <a:r>
              <a:rPr lang="en-US" dirty="0"/>
              <a:t>, 1497–1509, </a:t>
            </a:r>
            <a:r>
              <a:rPr lang="en-US" u="sng" dirty="0">
                <a:hlinkClick r:id="rId9"/>
              </a:rPr>
              <a:t>https://doi.org/10.1175/1520-0450(1998)037&lt;1497:EOCRFL&gt;2.0.CO;2</a:t>
            </a:r>
            <a:endParaRPr lang="en-US" dirty="0"/>
          </a:p>
          <a:p>
            <a:pPr marL="0" indent="0">
              <a:buNone/>
            </a:pPr>
            <a:r>
              <a:rPr lang="en-US" sz="2400" dirty="0"/>
              <a:t>Acknowledgments:</a:t>
            </a:r>
          </a:p>
          <a:p>
            <a:pPr marL="0" lvl="1" indent="0">
              <a:buNone/>
            </a:pPr>
            <a:r>
              <a:rPr lang="en-US" dirty="0"/>
              <a:t>The authors would like to thank the Brazilian Agency CAPES for the financial support (process n. 88887.466472/2019-00).</a:t>
            </a:r>
          </a:p>
        </p:txBody>
      </p:sp>
      <p:sp>
        <p:nvSpPr>
          <p:cNvPr id="2" name="Espaço Reservado para Número de Slide 1">
            <a:extLst>
              <a:ext uri="{FF2B5EF4-FFF2-40B4-BE49-F238E27FC236}">
                <a16:creationId xmlns:a16="http://schemas.microsoft.com/office/drawing/2014/main" id="{5027637A-59A7-4816-B917-60C0B61E64B4}"/>
              </a:ext>
            </a:extLst>
          </p:cNvPr>
          <p:cNvSpPr>
            <a:spLocks noGrp="1"/>
          </p:cNvSpPr>
          <p:nvPr>
            <p:ph type="sldNum" sz="quarter" idx="12"/>
          </p:nvPr>
        </p:nvSpPr>
        <p:spPr/>
        <p:txBody>
          <a:bodyPr/>
          <a:lstStyle/>
          <a:p>
            <a:fld id="{5A24D99F-5C89-4257-A3CD-63F72ABB65DA}" type="slidenum">
              <a:rPr lang="en-US" smtClean="0"/>
              <a:t>17</a:t>
            </a:fld>
            <a:endParaRPr lang="en-US"/>
          </a:p>
        </p:txBody>
      </p:sp>
    </p:spTree>
    <p:extLst>
      <p:ext uri="{BB962C8B-B14F-4D97-AF65-F5344CB8AC3E}">
        <p14:creationId xmlns:p14="http://schemas.microsoft.com/office/powerpoint/2010/main" val="222828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751C7-2C02-42C5-BBB5-0DC9251D5887}"/>
              </a:ext>
            </a:extLst>
          </p:cNvPr>
          <p:cNvSpPr>
            <a:spLocks noGrp="1"/>
          </p:cNvSpPr>
          <p:nvPr>
            <p:ph type="title"/>
          </p:nvPr>
        </p:nvSpPr>
        <p:spPr>
          <a:xfrm>
            <a:off x="4231779" y="112317"/>
            <a:ext cx="6601871" cy="1111919"/>
          </a:xfrm>
        </p:spPr>
        <p:txBody>
          <a:bodyPr>
            <a:normAutofit/>
          </a:bodyPr>
          <a:lstStyle/>
          <a:p>
            <a:pPr>
              <a:lnSpc>
                <a:spcPct val="100000"/>
              </a:lnSpc>
            </a:pPr>
            <a:r>
              <a:rPr lang="en-US" b="1" dirty="0">
                <a:solidFill>
                  <a:schemeClr val="accent2">
                    <a:lumMod val="75000"/>
                  </a:schemeClr>
                </a:solidFill>
              </a:rPr>
              <a:t>Motivation</a:t>
            </a:r>
            <a:br>
              <a:rPr lang="en-US" sz="3600" dirty="0">
                <a:solidFill>
                  <a:schemeClr val="accent2">
                    <a:lumMod val="75000"/>
                  </a:schemeClr>
                </a:solidFill>
              </a:rPr>
            </a:br>
            <a:r>
              <a:rPr lang="en-US" sz="3000" dirty="0">
                <a:solidFill>
                  <a:schemeClr val="accent2">
                    <a:lumMod val="75000"/>
                  </a:schemeClr>
                </a:solidFill>
              </a:rPr>
              <a:t>Lightning data from GLM</a:t>
            </a:r>
          </a:p>
        </p:txBody>
      </p:sp>
      <p:sp>
        <p:nvSpPr>
          <p:cNvPr id="6" name="Espaço Reservado para Conteúdo 2">
            <a:extLst>
              <a:ext uri="{FF2B5EF4-FFF2-40B4-BE49-F238E27FC236}">
                <a16:creationId xmlns:a16="http://schemas.microsoft.com/office/drawing/2014/main" id="{8C1B5234-0460-487F-8265-1D03C214B2A7}"/>
              </a:ext>
            </a:extLst>
          </p:cNvPr>
          <p:cNvSpPr>
            <a:spLocks noGrp="1"/>
          </p:cNvSpPr>
          <p:nvPr>
            <p:ph idx="1"/>
          </p:nvPr>
        </p:nvSpPr>
        <p:spPr>
          <a:xfrm>
            <a:off x="4341408" y="1506135"/>
            <a:ext cx="7237679" cy="4815151"/>
          </a:xfrm>
        </p:spPr>
        <p:txBody>
          <a:bodyPr>
            <a:normAutofit/>
          </a:bodyPr>
          <a:lstStyle/>
          <a:p>
            <a:pPr marL="88900" indent="358775" algn="just">
              <a:buFont typeface="Wingdings" panose="05000000000000000000" pitchFamily="2" charset="2"/>
              <a:buChar char="ü"/>
            </a:pPr>
            <a:r>
              <a:rPr lang="en-US" sz="2200" dirty="0"/>
              <a:t> Geostationary Lightning Mapping (GLM) is a new sensor onboard GOES fourth generation (G16 and G17) with the unprecedent capability to detect the luminous energy from lightning at every few seconds and for whole Americas and Pacific (centered at 75°W and 137°W);</a:t>
            </a:r>
          </a:p>
          <a:p>
            <a:pPr marL="88900" indent="358775" algn="just">
              <a:buFont typeface="Wingdings" panose="05000000000000000000" pitchFamily="2" charset="2"/>
              <a:buChar char="ü"/>
            </a:pPr>
            <a:r>
              <a:rPr lang="en-US" sz="2200" dirty="0"/>
              <a:t> Similar sensors will be available on other satellites (METEOSAT and Fengyun) in the close future, hopefully extending its coverage to the entire world.</a:t>
            </a:r>
          </a:p>
          <a:p>
            <a:pPr marL="88900" indent="358775" algn="just">
              <a:buFont typeface="Wingdings" panose="05000000000000000000" pitchFamily="2" charset="2"/>
              <a:buChar char="ü"/>
            </a:pPr>
            <a:r>
              <a:rPr lang="en-US" sz="2200" dirty="0"/>
              <a:t> Since applications are expected to advance over deep convection and severe weather, hydrological rainfall-runoff models could benefit specially from the perspective of heavy rainfall events;</a:t>
            </a:r>
          </a:p>
          <a:p>
            <a:pPr marL="88900" indent="358775" algn="just">
              <a:buFont typeface="Wingdings" panose="05000000000000000000" pitchFamily="2" charset="2"/>
              <a:buChar char="ü"/>
            </a:pPr>
            <a:r>
              <a:rPr lang="en-US" sz="2200" dirty="0"/>
              <a:t> Studies of its applicability (and limitations) are just starting;</a:t>
            </a:r>
          </a:p>
        </p:txBody>
      </p:sp>
      <p:pic>
        <p:nvPicPr>
          <p:cNvPr id="13" name="Imagem 12">
            <a:extLst>
              <a:ext uri="{FF2B5EF4-FFF2-40B4-BE49-F238E27FC236}">
                <a16:creationId xmlns:a16="http://schemas.microsoft.com/office/drawing/2014/main" id="{4325E2F8-44CE-4502-9C7B-4A150F18D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913" y="4404300"/>
            <a:ext cx="2951947" cy="2295959"/>
          </a:xfrm>
          <a:prstGeom prst="rect">
            <a:avLst/>
          </a:prstGeom>
        </p:spPr>
      </p:pic>
      <p:sp>
        <p:nvSpPr>
          <p:cNvPr id="17" name="Título 1">
            <a:extLst>
              <a:ext uri="{FF2B5EF4-FFF2-40B4-BE49-F238E27FC236}">
                <a16:creationId xmlns:a16="http://schemas.microsoft.com/office/drawing/2014/main" id="{23E75142-18C2-438B-9030-1A6A1284A0CD}"/>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8" name="Espace réservé du texte 3">
            <a:extLst>
              <a:ext uri="{FF2B5EF4-FFF2-40B4-BE49-F238E27FC236}">
                <a16:creationId xmlns:a16="http://schemas.microsoft.com/office/drawing/2014/main" id="{6F0D7464-16F4-4EF6-9452-40901F9C9EE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accent2">
                    <a:lumMod val="75000"/>
                  </a:schemeClr>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t>Material and methods</a:t>
            </a: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9" name="Rectangle 4">
            <a:extLst>
              <a:ext uri="{FF2B5EF4-FFF2-40B4-BE49-F238E27FC236}">
                <a16:creationId xmlns:a16="http://schemas.microsoft.com/office/drawing/2014/main" id="{066254E9-51AE-421E-82E0-1837E4AFC82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21" name="Conector reto 20">
            <a:extLst>
              <a:ext uri="{FF2B5EF4-FFF2-40B4-BE49-F238E27FC236}">
                <a16:creationId xmlns:a16="http://schemas.microsoft.com/office/drawing/2014/main" id="{FB3B743B-F0AF-4FAA-AD2C-13888C1A9F58}"/>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Número de Slide 2">
            <a:extLst>
              <a:ext uri="{FF2B5EF4-FFF2-40B4-BE49-F238E27FC236}">
                <a16:creationId xmlns:a16="http://schemas.microsoft.com/office/drawing/2014/main" id="{CF92B78E-8604-4D0B-B6E5-2024661CF3F5}"/>
              </a:ext>
            </a:extLst>
          </p:cNvPr>
          <p:cNvSpPr>
            <a:spLocks noGrp="1"/>
          </p:cNvSpPr>
          <p:nvPr>
            <p:ph type="sldNum" sz="quarter" idx="12"/>
          </p:nvPr>
        </p:nvSpPr>
        <p:spPr/>
        <p:txBody>
          <a:bodyPr/>
          <a:lstStyle/>
          <a:p>
            <a:fld id="{5A24D99F-5C89-4257-A3CD-63F72ABB65DA}" type="slidenum">
              <a:rPr lang="en-US" smtClean="0"/>
              <a:t>2</a:t>
            </a:fld>
            <a:endParaRPr lang="en-US" dirty="0"/>
          </a:p>
        </p:txBody>
      </p:sp>
    </p:spTree>
    <p:extLst>
      <p:ext uri="{BB962C8B-B14F-4D97-AF65-F5344CB8AC3E}">
        <p14:creationId xmlns:p14="http://schemas.microsoft.com/office/powerpoint/2010/main" val="164603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3217" y="1470990"/>
            <a:ext cx="7205870" cy="4850291"/>
          </a:xfrm>
        </p:spPr>
        <p:txBody>
          <a:bodyPr>
            <a:normAutofit fontScale="85000" lnSpcReduction="10000"/>
          </a:bodyPr>
          <a:lstStyle/>
          <a:p>
            <a:pPr marL="90488" indent="446088">
              <a:buFont typeface="Wingdings" panose="05000000000000000000" pitchFamily="2" charset="2"/>
              <a:buChar char="ü"/>
            </a:pPr>
            <a:r>
              <a:rPr lang="en-US" sz="2800" dirty="0"/>
              <a:t>Several studies suggest a reasonable relation between lightning data and precipitation;</a:t>
            </a:r>
          </a:p>
          <a:p>
            <a:pPr marL="90488" indent="446088">
              <a:buFont typeface="Wingdings" panose="05000000000000000000" pitchFamily="2" charset="2"/>
              <a:buChar char="ü"/>
            </a:pPr>
            <a:r>
              <a:rPr lang="en-US" sz="2800" dirty="0"/>
              <a:t>Relations include:</a:t>
            </a:r>
          </a:p>
          <a:p>
            <a:pPr marL="806958" lvl="1" indent="-514350">
              <a:buFont typeface="Arial" panose="020B0604020202020204" pitchFamily="34" charset="0"/>
              <a:buChar char="•"/>
            </a:pPr>
            <a:r>
              <a:rPr lang="en-US" sz="2600" dirty="0"/>
              <a:t>Rainfall-lightning ratio (RLR) approach or rain mass per lightning </a:t>
            </a:r>
            <a:r>
              <a:rPr lang="en-US" sz="2400" dirty="0"/>
              <a:t>(</a:t>
            </a:r>
            <a:r>
              <a:rPr lang="en-US" sz="2600" dirty="0"/>
              <a:t>e.g. Tapia, Smith and Dixon, 1997)</a:t>
            </a:r>
          </a:p>
          <a:p>
            <a:pPr marL="806958" lvl="1" indent="-514350">
              <a:buFont typeface="Arial" panose="020B0604020202020204" pitchFamily="34" charset="0"/>
              <a:buChar char="•"/>
            </a:pPr>
            <a:r>
              <a:rPr lang="en-US" sz="2600" dirty="0"/>
              <a:t>The direct lightning-precipitation relationship (LPR) (e.g. </a:t>
            </a:r>
            <a:r>
              <a:rPr lang="en-US" sz="2600" dirty="0" err="1"/>
              <a:t>Minjarez</a:t>
            </a:r>
            <a:r>
              <a:rPr lang="en-US" sz="2600" dirty="0"/>
              <a:t>-Sosa et al. 2017; Zhou, </a:t>
            </a:r>
            <a:r>
              <a:rPr lang="en-US" sz="2600" dirty="0" err="1"/>
              <a:t>Qie</a:t>
            </a:r>
            <a:r>
              <a:rPr lang="en-US" sz="2600" dirty="0"/>
              <a:t> and S. </a:t>
            </a:r>
            <a:r>
              <a:rPr lang="en-US" sz="2600" dirty="0" err="1"/>
              <a:t>Soula</a:t>
            </a:r>
            <a:r>
              <a:rPr lang="en-US" sz="2600" dirty="0"/>
              <a:t>, 2001)</a:t>
            </a:r>
          </a:p>
          <a:p>
            <a:pPr marL="806958" lvl="1" indent="-514350">
              <a:buFont typeface="Arial" panose="020B0604020202020204" pitchFamily="34" charset="0"/>
              <a:buChar char="•"/>
            </a:pPr>
            <a:r>
              <a:rPr lang="en-US" sz="2600" dirty="0"/>
              <a:t>Probabilistic and qualitative relationships using classes (e.g. Xu et al., 2013; Morales and </a:t>
            </a:r>
            <a:r>
              <a:rPr lang="en-US" sz="2600" dirty="0" err="1"/>
              <a:t>Anagnostou</a:t>
            </a:r>
            <a:r>
              <a:rPr lang="en-US" sz="2600" dirty="0"/>
              <a:t>, 2003)</a:t>
            </a:r>
          </a:p>
          <a:p>
            <a:pPr marL="90488" indent="446088">
              <a:buFont typeface="Wingdings" panose="05000000000000000000" pitchFamily="2" charset="2"/>
              <a:buChar char="ü"/>
            </a:pPr>
            <a:r>
              <a:rPr lang="en-US" sz="2800" dirty="0"/>
              <a:t>Most of the studies are based on the comparison of lightning data against Weather Radar and Gauges;</a:t>
            </a:r>
          </a:p>
          <a:p>
            <a:pPr marL="90488" indent="446088">
              <a:buFont typeface="Wingdings" panose="05000000000000000000" pitchFamily="2" charset="2"/>
              <a:buChar char="ü"/>
            </a:pPr>
            <a:r>
              <a:rPr lang="en-US" sz="2800" dirty="0"/>
              <a:t>General observation suggest lightning as a tool to classify/distinguish precipitating systems;</a:t>
            </a:r>
            <a:endParaRPr lang="en-US" sz="2600" dirty="0"/>
          </a:p>
        </p:txBody>
      </p:sp>
      <p:cxnSp>
        <p:nvCxnSpPr>
          <p:cNvPr id="10" name="Conector reto 9">
            <a:extLst>
              <a:ext uri="{FF2B5EF4-FFF2-40B4-BE49-F238E27FC236}">
                <a16:creationId xmlns:a16="http://schemas.microsoft.com/office/drawing/2014/main" id="{6E1732F8-75A4-4057-8B2F-312999C800D3}"/>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36222E09-5352-4EA5-92E4-969768A347B1}"/>
              </a:ext>
            </a:extLst>
          </p:cNvPr>
          <p:cNvSpPr txBox="1">
            <a:spLocks/>
          </p:cNvSpPr>
          <p:nvPr/>
        </p:nvSpPr>
        <p:spPr>
          <a:xfrm>
            <a:off x="4231779" y="112317"/>
            <a:ext cx="6601871" cy="111191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Background</a:t>
            </a:r>
            <a:br>
              <a:rPr lang="en-US" dirty="0">
                <a:solidFill>
                  <a:schemeClr val="accent2">
                    <a:lumMod val="75000"/>
                  </a:schemeClr>
                </a:solidFill>
              </a:rPr>
            </a:br>
            <a:r>
              <a:rPr lang="en-US" sz="3000" dirty="0">
                <a:solidFill>
                  <a:schemeClr val="accent2">
                    <a:lumMod val="75000"/>
                  </a:schemeClr>
                </a:solidFill>
              </a:rPr>
              <a:t>Lightning x Precipitation relationship </a:t>
            </a:r>
          </a:p>
        </p:txBody>
      </p:sp>
      <p:sp>
        <p:nvSpPr>
          <p:cNvPr id="15" name="Título 1">
            <a:extLst>
              <a:ext uri="{FF2B5EF4-FFF2-40B4-BE49-F238E27FC236}">
                <a16:creationId xmlns:a16="http://schemas.microsoft.com/office/drawing/2014/main" id="{8B267462-C858-43C6-8C58-5D7830E6193E}"/>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6" name="Espace réservé du texte 3">
            <a:extLst>
              <a:ext uri="{FF2B5EF4-FFF2-40B4-BE49-F238E27FC236}">
                <a16:creationId xmlns:a16="http://schemas.microsoft.com/office/drawing/2014/main" id="{35641C7D-6C87-4280-9710-AADF6347AFCD}"/>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accent2">
                    <a:lumMod val="75000"/>
                  </a:schemeClr>
                </a:solidFill>
              </a:rPr>
              <a:t>Background</a:t>
            </a:r>
          </a:p>
          <a:p>
            <a:pPr marL="342900" indent="-342900">
              <a:buFont typeface="+mj-lt"/>
              <a:buAutoNum type="arabicPeriod"/>
            </a:pPr>
            <a:r>
              <a:rPr lang="en-US" sz="1800" dirty="0"/>
              <a:t>Material and methods</a:t>
            </a: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7" name="Rectangle 4">
            <a:extLst>
              <a:ext uri="{FF2B5EF4-FFF2-40B4-BE49-F238E27FC236}">
                <a16:creationId xmlns:a16="http://schemas.microsoft.com/office/drawing/2014/main" id="{E66030D8-0ABC-4667-A8D9-84FE091C9B7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sp>
        <p:nvSpPr>
          <p:cNvPr id="2" name="Espaço Reservado para Número de Slide 1">
            <a:extLst>
              <a:ext uri="{FF2B5EF4-FFF2-40B4-BE49-F238E27FC236}">
                <a16:creationId xmlns:a16="http://schemas.microsoft.com/office/drawing/2014/main" id="{889504E5-F758-4548-A55F-D696288ADE17}"/>
              </a:ext>
            </a:extLst>
          </p:cNvPr>
          <p:cNvSpPr>
            <a:spLocks noGrp="1"/>
          </p:cNvSpPr>
          <p:nvPr>
            <p:ph type="sldNum" sz="quarter" idx="12"/>
          </p:nvPr>
        </p:nvSpPr>
        <p:spPr/>
        <p:txBody>
          <a:bodyPr/>
          <a:lstStyle/>
          <a:p>
            <a:fld id="{5A24D99F-5C89-4257-A3CD-63F72ABB65DA}" type="slidenum">
              <a:rPr lang="en-US" smtClean="0"/>
              <a:t>3</a:t>
            </a:fld>
            <a:endParaRPr lang="en-US"/>
          </a:p>
        </p:txBody>
      </p:sp>
    </p:spTree>
    <p:extLst>
      <p:ext uri="{BB962C8B-B14F-4D97-AF65-F5344CB8AC3E}">
        <p14:creationId xmlns:p14="http://schemas.microsoft.com/office/powerpoint/2010/main" val="421698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C1B5234-0460-487F-8265-1D03C214B2A7}"/>
              </a:ext>
            </a:extLst>
          </p:cNvPr>
          <p:cNvSpPr>
            <a:spLocks noGrp="1"/>
          </p:cNvSpPr>
          <p:nvPr>
            <p:ph idx="1"/>
          </p:nvPr>
        </p:nvSpPr>
        <p:spPr>
          <a:xfrm>
            <a:off x="4286594" y="1440672"/>
            <a:ext cx="7292493" cy="5019108"/>
          </a:xfrm>
        </p:spPr>
        <p:txBody>
          <a:bodyPr>
            <a:normAutofit fontScale="92500"/>
          </a:bodyPr>
          <a:lstStyle/>
          <a:p>
            <a:pPr algn="just">
              <a:buFont typeface="Wingdings" panose="05000000000000000000" pitchFamily="2" charset="2"/>
              <a:buChar char="Ø"/>
            </a:pPr>
            <a:r>
              <a:rPr lang="en-US" sz="2400" dirty="0"/>
              <a:t> General idea: evaluate GLM against gauges and weather radar data</a:t>
            </a:r>
          </a:p>
          <a:p>
            <a:pPr algn="just">
              <a:buFont typeface="Wingdings" panose="05000000000000000000" pitchFamily="2" charset="2"/>
              <a:buChar char="Ø"/>
            </a:pPr>
            <a:r>
              <a:rPr lang="en-US" sz="2400" dirty="0"/>
              <a:t> Based on the physical aspects of lightning that constitute its products (flash, groups, energy, flash area, etc.), GLM data may be analyzed in several ways.</a:t>
            </a:r>
          </a:p>
          <a:p>
            <a:pPr algn="just">
              <a:buFont typeface="Wingdings" panose="05000000000000000000" pitchFamily="2" charset="2"/>
              <a:buChar char="Ø"/>
            </a:pPr>
            <a:r>
              <a:rPr lang="en-US" sz="2400" dirty="0"/>
              <a:t> For the present work, three approaches will be evaluated:</a:t>
            </a:r>
          </a:p>
          <a:p>
            <a:pPr lvl="1" algn="just">
              <a:buFont typeface="Wingdings" panose="05000000000000000000" pitchFamily="2" charset="2"/>
              <a:buChar char="Ø"/>
            </a:pPr>
            <a:r>
              <a:rPr lang="en-US" sz="2000" dirty="0"/>
              <a:t> Use the gridded product (GLM GRIDS);</a:t>
            </a:r>
          </a:p>
          <a:p>
            <a:pPr lvl="1" algn="just">
              <a:buFont typeface="Wingdings" panose="05000000000000000000" pitchFamily="2" charset="2"/>
              <a:buChar char="Ø"/>
            </a:pPr>
            <a:r>
              <a:rPr lang="en-US" sz="2000" dirty="0"/>
              <a:t> Evaluate a Gaussian Kernel (KDE) method to spread discharges over an area;</a:t>
            </a:r>
          </a:p>
          <a:p>
            <a:pPr lvl="1" algn="just">
              <a:buFont typeface="Wingdings" panose="05000000000000000000" pitchFamily="2" charset="2"/>
              <a:buChar char="Ø"/>
            </a:pPr>
            <a:r>
              <a:rPr lang="en-US" sz="2000" dirty="0"/>
              <a:t> Count detected flash (filtered by quality flag);</a:t>
            </a:r>
          </a:p>
          <a:p>
            <a:pPr algn="just">
              <a:buFont typeface="Wingdings" panose="05000000000000000000" pitchFamily="2" charset="2"/>
              <a:buChar char="Ø"/>
            </a:pPr>
            <a:r>
              <a:rPr lang="en-US" sz="2400" dirty="0"/>
              <a:t> Besides, different areas will be considered:</a:t>
            </a:r>
          </a:p>
          <a:p>
            <a:pPr lvl="1" algn="just">
              <a:buFont typeface="Wingdings" panose="05000000000000000000" pitchFamily="2" charset="2"/>
              <a:buChar char="Ø"/>
            </a:pPr>
            <a:r>
              <a:rPr lang="en-US" sz="2000" dirty="0"/>
              <a:t> Average around ground stations</a:t>
            </a:r>
          </a:p>
          <a:p>
            <a:pPr lvl="1" algn="just">
              <a:buFont typeface="Wingdings" panose="05000000000000000000" pitchFamily="2" charset="2"/>
              <a:buChar char="Ø"/>
            </a:pPr>
            <a:r>
              <a:rPr lang="en-US" sz="2000" dirty="0"/>
              <a:t> Average over watershed areas (based only on the radar)</a:t>
            </a:r>
          </a:p>
          <a:p>
            <a:pPr lvl="1" algn="just">
              <a:buFont typeface="Wingdings" panose="05000000000000000000" pitchFamily="2" charset="2"/>
              <a:buChar char="Ø"/>
            </a:pPr>
            <a:r>
              <a:rPr lang="en-US" sz="2000" dirty="0"/>
              <a:t> Pixel by pixel</a:t>
            </a:r>
          </a:p>
        </p:txBody>
      </p:sp>
      <p:cxnSp>
        <p:nvCxnSpPr>
          <p:cNvPr id="7" name="Conector reto 6">
            <a:extLst>
              <a:ext uri="{FF2B5EF4-FFF2-40B4-BE49-F238E27FC236}">
                <a16:creationId xmlns:a16="http://schemas.microsoft.com/office/drawing/2014/main" id="{90263DF3-2D0E-492F-A585-C8C21969FC65}"/>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B012801C-5A64-4086-99BA-68A4435018E2}"/>
              </a:ext>
            </a:extLst>
          </p:cNvPr>
          <p:cNvSpPr txBox="1">
            <a:spLocks/>
          </p:cNvSpPr>
          <p:nvPr/>
        </p:nvSpPr>
        <p:spPr>
          <a:xfrm>
            <a:off x="4231779" y="181891"/>
            <a:ext cx="6601871" cy="7974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Material and methods</a:t>
            </a:r>
            <a:endParaRPr lang="en-US" sz="3000" dirty="0">
              <a:solidFill>
                <a:schemeClr val="accent2">
                  <a:lumMod val="75000"/>
                </a:schemeClr>
              </a:solidFill>
            </a:endParaRPr>
          </a:p>
        </p:txBody>
      </p:sp>
      <p:sp>
        <p:nvSpPr>
          <p:cNvPr id="11" name="Título 1">
            <a:extLst>
              <a:ext uri="{FF2B5EF4-FFF2-40B4-BE49-F238E27FC236}">
                <a16:creationId xmlns:a16="http://schemas.microsoft.com/office/drawing/2014/main" id="{2BA44DE0-8C09-49AE-A081-6A1AF68B6B20}"/>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2" name="Espace réservé du texte 3">
            <a:extLst>
              <a:ext uri="{FF2B5EF4-FFF2-40B4-BE49-F238E27FC236}">
                <a16:creationId xmlns:a16="http://schemas.microsoft.com/office/drawing/2014/main" id="{D322CBC3-AA87-4175-A48F-671895DA1D91}"/>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accent2">
                    <a:lumMod val="75000"/>
                  </a:schemeClr>
                </a:solidFill>
              </a:rPr>
              <a:t>Material and methods</a:t>
            </a:r>
          </a:p>
          <a:p>
            <a:pPr marL="800100" lvl="1" indent="-342900">
              <a:buFont typeface="+mj-lt"/>
              <a:buAutoNum type="arabicPeriod"/>
            </a:pPr>
            <a:r>
              <a:rPr lang="en-US" sz="1500" dirty="0">
                <a:solidFill>
                  <a:schemeClr val="bg1"/>
                </a:solidFill>
              </a:rPr>
              <a:t>About the GLM GRIDDED product</a:t>
            </a:r>
          </a:p>
          <a:p>
            <a:pPr marL="800100" lvl="1" indent="-342900">
              <a:buFont typeface="+mj-lt"/>
              <a:buAutoNum type="arabicPeriod"/>
            </a:pPr>
            <a:r>
              <a:rPr lang="en-US" sz="1500" dirty="0">
                <a:solidFill>
                  <a:schemeClr val="bg1"/>
                </a:solidFill>
              </a:rPr>
              <a:t>About the study area</a:t>
            </a:r>
            <a:endParaRPr lang="en-US" sz="1800" dirty="0">
              <a:solidFill>
                <a:schemeClr val="bg1"/>
              </a:solidFill>
            </a:endParaRP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3" name="Rectangle 4">
            <a:extLst>
              <a:ext uri="{FF2B5EF4-FFF2-40B4-BE49-F238E27FC236}">
                <a16:creationId xmlns:a16="http://schemas.microsoft.com/office/drawing/2014/main" id="{6EA0FC90-4541-487C-8431-74A90FDFC17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sp>
        <p:nvSpPr>
          <p:cNvPr id="2" name="CaixaDeTexto 1">
            <a:extLst>
              <a:ext uri="{FF2B5EF4-FFF2-40B4-BE49-F238E27FC236}">
                <a16:creationId xmlns:a16="http://schemas.microsoft.com/office/drawing/2014/main" id="{9E0C6E5B-B8C1-4041-B72C-2B8CE2206E93}"/>
              </a:ext>
            </a:extLst>
          </p:cNvPr>
          <p:cNvSpPr txBox="1"/>
          <p:nvPr/>
        </p:nvSpPr>
        <p:spPr>
          <a:xfrm>
            <a:off x="10263262" y="6143043"/>
            <a:ext cx="1928738" cy="523220"/>
          </a:xfrm>
          <a:prstGeom prst="rect">
            <a:avLst/>
          </a:prstGeom>
          <a:noFill/>
        </p:spPr>
        <p:txBody>
          <a:bodyPr wrap="square" rtlCol="0">
            <a:spAutoFit/>
          </a:bodyPr>
          <a:lstStyle/>
          <a:p>
            <a:pPr algn="ctr"/>
            <a:r>
              <a:rPr lang="en-US" sz="1400" dirty="0"/>
              <a:t>Example of GLM flashes and related KDE</a:t>
            </a:r>
          </a:p>
        </p:txBody>
      </p:sp>
      <p:sp>
        <p:nvSpPr>
          <p:cNvPr id="5" name="Espaço Reservado para Número de Slide 4">
            <a:extLst>
              <a:ext uri="{FF2B5EF4-FFF2-40B4-BE49-F238E27FC236}">
                <a16:creationId xmlns:a16="http://schemas.microsoft.com/office/drawing/2014/main" id="{6251D92C-6CE1-4702-A0DB-B880EAF4FBE2}"/>
              </a:ext>
            </a:extLst>
          </p:cNvPr>
          <p:cNvSpPr>
            <a:spLocks noGrp="1"/>
          </p:cNvSpPr>
          <p:nvPr>
            <p:ph type="sldNum" sz="quarter" idx="12"/>
          </p:nvPr>
        </p:nvSpPr>
        <p:spPr/>
        <p:txBody>
          <a:bodyPr/>
          <a:lstStyle/>
          <a:p>
            <a:fld id="{5A24D99F-5C89-4257-A3CD-63F72ABB65DA}" type="slidenum">
              <a:rPr lang="en-US" smtClean="0"/>
              <a:t>4</a:t>
            </a:fld>
            <a:endParaRPr lang="en-US"/>
          </a:p>
        </p:txBody>
      </p:sp>
      <p:pic>
        <p:nvPicPr>
          <p:cNvPr id="9" name="Imagem 8">
            <a:extLst>
              <a:ext uri="{FF2B5EF4-FFF2-40B4-BE49-F238E27FC236}">
                <a16:creationId xmlns:a16="http://schemas.microsoft.com/office/drawing/2014/main" id="{DD423551-24DB-4C8B-992B-45B77269E72F}"/>
              </a:ext>
            </a:extLst>
          </p:cNvPr>
          <p:cNvPicPr>
            <a:picLocks noChangeAspect="1"/>
          </p:cNvPicPr>
          <p:nvPr/>
        </p:nvPicPr>
        <p:blipFill rotWithShape="1">
          <a:blip r:embed="rId2"/>
          <a:srcRect l="51083" t="1900" r="13599" b="63588"/>
          <a:stretch/>
        </p:blipFill>
        <p:spPr>
          <a:xfrm>
            <a:off x="10380034" y="4596558"/>
            <a:ext cx="1695194" cy="1546481"/>
          </a:xfrm>
          <a:prstGeom prst="rect">
            <a:avLst/>
          </a:prstGeom>
          <a:ln w="3175">
            <a:solidFill>
              <a:schemeClr val="tx1"/>
            </a:solidFill>
          </a:ln>
        </p:spPr>
      </p:pic>
    </p:spTree>
    <p:extLst>
      <p:ext uri="{BB962C8B-B14F-4D97-AF65-F5344CB8AC3E}">
        <p14:creationId xmlns:p14="http://schemas.microsoft.com/office/powerpoint/2010/main" val="331970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1CF95E3-21F0-4E8E-82A3-186E4B7FC9EA}"/>
              </a:ext>
            </a:extLst>
          </p:cNvPr>
          <p:cNvSpPr>
            <a:spLocks noGrp="1"/>
          </p:cNvSpPr>
          <p:nvPr>
            <p:ph idx="1"/>
          </p:nvPr>
        </p:nvSpPr>
        <p:spPr>
          <a:xfrm>
            <a:off x="4202282" y="1334348"/>
            <a:ext cx="7347308" cy="5172897"/>
          </a:xfrm>
        </p:spPr>
        <p:txBody>
          <a:bodyPr>
            <a:normAutofit fontScale="92500" lnSpcReduction="10000"/>
          </a:bodyPr>
          <a:lstStyle/>
          <a:p>
            <a:pPr marL="806958" lvl="1" indent="-514350">
              <a:buFont typeface="Wingdings" panose="05000000000000000000" pitchFamily="2" charset="2"/>
              <a:buChar char="Ø"/>
            </a:pPr>
            <a:r>
              <a:rPr lang="en-US" sz="2400" dirty="0">
                <a:solidFill>
                  <a:schemeClr val="tx1"/>
                </a:solidFill>
              </a:rPr>
              <a:t>Gridded format implemented by </a:t>
            </a:r>
            <a:r>
              <a:rPr lang="en-US" sz="2400" dirty="0" err="1">
                <a:solidFill>
                  <a:schemeClr val="tx1"/>
                </a:solidFill>
              </a:rPr>
              <a:t>Bruning</a:t>
            </a:r>
            <a:r>
              <a:rPr lang="en-US" sz="2400" dirty="0">
                <a:solidFill>
                  <a:schemeClr val="tx1"/>
                </a:solidFill>
              </a:rPr>
              <a:t> et al. (2019) for operational use that aggregates multiple information from original GLM file;</a:t>
            </a:r>
          </a:p>
          <a:p>
            <a:pPr marL="989838" lvl="2" indent="-514350">
              <a:buFont typeface="Wingdings" panose="05000000000000000000" pitchFamily="2" charset="2"/>
              <a:buChar char="Ø"/>
            </a:pPr>
            <a:r>
              <a:rPr lang="en-US" sz="2000" dirty="0">
                <a:solidFill>
                  <a:schemeClr val="tx1"/>
                </a:solidFill>
              </a:rPr>
              <a:t>Product with the same grid as GOES ABI (fixed grid);</a:t>
            </a:r>
          </a:p>
          <a:p>
            <a:pPr marL="989838" lvl="2" indent="-514350">
              <a:buFont typeface="Wingdings" panose="05000000000000000000" pitchFamily="2" charset="2"/>
              <a:buChar char="Ø"/>
            </a:pPr>
            <a:r>
              <a:rPr lang="en-US" sz="2000" dirty="0">
                <a:solidFill>
                  <a:schemeClr val="tx1"/>
                </a:solidFill>
              </a:rPr>
              <a:t>More focused on the meteorological aspects of lightning occurrence;</a:t>
            </a:r>
          </a:p>
          <a:p>
            <a:pPr marL="989838" lvl="2" indent="-514350">
              <a:buFont typeface="Wingdings" panose="05000000000000000000" pitchFamily="2" charset="2"/>
              <a:buChar char="Ø"/>
            </a:pPr>
            <a:r>
              <a:rPr lang="en-US" sz="2000" dirty="0">
                <a:solidFill>
                  <a:schemeClr val="tx1"/>
                </a:solidFill>
              </a:rPr>
              <a:t>Possibility to obtain many variables at once.</a:t>
            </a:r>
          </a:p>
          <a:p>
            <a:pPr marL="806958" lvl="1" indent="-514350">
              <a:buFont typeface="Wingdings" panose="05000000000000000000" pitchFamily="2" charset="2"/>
              <a:buChar char="Ø"/>
            </a:pPr>
            <a:r>
              <a:rPr lang="en-US" sz="2400" dirty="0">
                <a:solidFill>
                  <a:schemeClr val="tx1"/>
                </a:solidFill>
              </a:rPr>
              <a:t>Data is downloaded as NETCDF and afterward converted in a grid with 2x2km and hourly time steps </a:t>
            </a:r>
          </a:p>
          <a:p>
            <a:pPr marL="806958" lvl="1" indent="-514350">
              <a:buFont typeface="Wingdings" panose="05000000000000000000" pitchFamily="2" charset="2"/>
              <a:buChar char="Ø"/>
            </a:pPr>
            <a:r>
              <a:rPr lang="en-US" sz="2400" dirty="0">
                <a:solidFill>
                  <a:schemeClr val="tx1"/>
                </a:solidFill>
              </a:rPr>
              <a:t>6 products are used in this study:</a:t>
            </a:r>
          </a:p>
          <a:p>
            <a:pPr marL="989838" lvl="2" indent="-514350">
              <a:buFont typeface="Wingdings" panose="05000000000000000000" pitchFamily="2" charset="2"/>
              <a:buChar char="Ø"/>
            </a:pPr>
            <a:r>
              <a:rPr lang="en-US" sz="2200" dirty="0">
                <a:solidFill>
                  <a:schemeClr val="tx1"/>
                </a:solidFill>
              </a:rPr>
              <a:t>Flash extent density (FED)</a:t>
            </a:r>
          </a:p>
          <a:p>
            <a:pPr marL="989838" lvl="2" indent="-514350">
              <a:buFont typeface="Wingdings" panose="05000000000000000000" pitchFamily="2" charset="2"/>
              <a:buChar char="Ø"/>
            </a:pPr>
            <a:r>
              <a:rPr lang="en-US" sz="2200" dirty="0">
                <a:solidFill>
                  <a:schemeClr val="tx1"/>
                </a:solidFill>
              </a:rPr>
              <a:t>Group extent density (GED)</a:t>
            </a:r>
          </a:p>
          <a:p>
            <a:pPr marL="989838" lvl="2" indent="-514350">
              <a:buFont typeface="Wingdings" panose="05000000000000000000" pitchFamily="2" charset="2"/>
              <a:buChar char="Ø"/>
            </a:pPr>
            <a:r>
              <a:rPr lang="en-US" sz="2200" dirty="0">
                <a:solidFill>
                  <a:schemeClr val="tx1"/>
                </a:solidFill>
              </a:rPr>
              <a:t>Flash centroid average (FCT)</a:t>
            </a:r>
          </a:p>
          <a:p>
            <a:pPr marL="989838" lvl="2" indent="-514350">
              <a:buFont typeface="Wingdings" panose="05000000000000000000" pitchFamily="2" charset="2"/>
              <a:buChar char="Ø"/>
            </a:pPr>
            <a:r>
              <a:rPr lang="en-US" sz="2200" dirty="0">
                <a:solidFill>
                  <a:schemeClr val="tx1"/>
                </a:solidFill>
              </a:rPr>
              <a:t>Group centroid average (GCT)</a:t>
            </a:r>
          </a:p>
          <a:p>
            <a:pPr marL="989838" lvl="2" indent="-514350">
              <a:buFont typeface="Wingdings" panose="05000000000000000000" pitchFamily="2" charset="2"/>
              <a:buChar char="Ø"/>
            </a:pPr>
            <a:r>
              <a:rPr lang="en-US" sz="2200" dirty="0">
                <a:solidFill>
                  <a:schemeClr val="tx1"/>
                </a:solidFill>
              </a:rPr>
              <a:t>Flash Area (</a:t>
            </a:r>
            <a:r>
              <a:rPr lang="en-US" sz="2200" dirty="0" err="1">
                <a:solidFill>
                  <a:schemeClr val="tx1"/>
                </a:solidFill>
              </a:rPr>
              <a:t>Farea</a:t>
            </a:r>
            <a:r>
              <a:rPr lang="en-US" sz="2200" dirty="0">
                <a:solidFill>
                  <a:schemeClr val="tx1"/>
                </a:solidFill>
              </a:rPr>
              <a:t>, in km</a:t>
            </a:r>
            <a:r>
              <a:rPr lang="en-US" sz="2200" baseline="30000" dirty="0">
                <a:solidFill>
                  <a:schemeClr val="tx1"/>
                </a:solidFill>
              </a:rPr>
              <a:t>2</a:t>
            </a:r>
            <a:r>
              <a:rPr lang="en-US" sz="2200" dirty="0">
                <a:solidFill>
                  <a:schemeClr val="tx1"/>
                </a:solidFill>
              </a:rPr>
              <a:t>)</a:t>
            </a:r>
          </a:p>
          <a:p>
            <a:pPr marL="989838" lvl="2" indent="-514350">
              <a:buFont typeface="Wingdings" panose="05000000000000000000" pitchFamily="2" charset="2"/>
              <a:buChar char="Ø"/>
            </a:pPr>
            <a:r>
              <a:rPr lang="en-US" sz="2200" dirty="0">
                <a:solidFill>
                  <a:schemeClr val="tx1"/>
                </a:solidFill>
              </a:rPr>
              <a:t>Group Area (</a:t>
            </a:r>
            <a:r>
              <a:rPr lang="en-US" sz="2200" dirty="0" err="1">
                <a:solidFill>
                  <a:schemeClr val="tx1"/>
                </a:solidFill>
              </a:rPr>
              <a:t>Garea</a:t>
            </a:r>
            <a:r>
              <a:rPr lang="en-US" sz="2200" dirty="0">
                <a:solidFill>
                  <a:schemeClr val="tx1"/>
                </a:solidFill>
              </a:rPr>
              <a:t>, km</a:t>
            </a:r>
            <a:r>
              <a:rPr lang="en-US" sz="2200" baseline="30000" dirty="0">
                <a:solidFill>
                  <a:schemeClr val="tx1"/>
                </a:solidFill>
              </a:rPr>
              <a:t>2</a:t>
            </a:r>
            <a:r>
              <a:rPr lang="en-US" sz="2200" dirty="0">
                <a:solidFill>
                  <a:schemeClr val="tx1"/>
                </a:solidFill>
              </a:rPr>
              <a:t>)</a:t>
            </a:r>
            <a:endParaRPr lang="en-US" sz="1700" dirty="0">
              <a:solidFill>
                <a:schemeClr val="tx1"/>
              </a:solidFill>
            </a:endParaRPr>
          </a:p>
        </p:txBody>
      </p:sp>
      <p:sp>
        <p:nvSpPr>
          <p:cNvPr id="11" name="Título 1">
            <a:extLst>
              <a:ext uri="{FF2B5EF4-FFF2-40B4-BE49-F238E27FC236}">
                <a16:creationId xmlns:a16="http://schemas.microsoft.com/office/drawing/2014/main" id="{E6BAF418-7F6F-4E23-9072-ED344FD76F93}"/>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2" name="Espace réservé du texte 3">
            <a:extLst>
              <a:ext uri="{FF2B5EF4-FFF2-40B4-BE49-F238E27FC236}">
                <a16:creationId xmlns:a16="http://schemas.microsoft.com/office/drawing/2014/main" id="{32245847-D528-4D54-9A2A-520D67644B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accent2">
                    <a:lumMod val="75000"/>
                  </a:schemeClr>
                </a:solidFill>
              </a:rPr>
              <a:t>Material and methods</a:t>
            </a:r>
          </a:p>
          <a:p>
            <a:pPr marL="800100" lvl="1" indent="-342900">
              <a:buFont typeface="+mj-lt"/>
              <a:buAutoNum type="arabicPeriod"/>
            </a:pPr>
            <a:r>
              <a:rPr lang="en-US" sz="1500" dirty="0">
                <a:solidFill>
                  <a:schemeClr val="accent2">
                    <a:lumMod val="75000"/>
                  </a:schemeClr>
                </a:solidFill>
              </a:rPr>
              <a:t>About the GLM GRIDDED product</a:t>
            </a:r>
          </a:p>
          <a:p>
            <a:pPr marL="800100" lvl="1" indent="-342900">
              <a:buFont typeface="+mj-lt"/>
              <a:buAutoNum type="arabicPeriod"/>
            </a:pPr>
            <a:r>
              <a:rPr lang="en-US" sz="1500" dirty="0">
                <a:solidFill>
                  <a:schemeClr val="bg1"/>
                </a:solidFill>
              </a:rPr>
              <a:t>About the study area</a:t>
            </a:r>
            <a:endParaRPr lang="en-US" sz="1800" dirty="0">
              <a:solidFill>
                <a:schemeClr val="bg1"/>
              </a:solidFill>
            </a:endParaRP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3" name="Rectangle 4">
            <a:extLst>
              <a:ext uri="{FF2B5EF4-FFF2-40B4-BE49-F238E27FC236}">
                <a16:creationId xmlns:a16="http://schemas.microsoft.com/office/drawing/2014/main" id="{AC235D78-4D8C-4C97-ABA3-4BE5D4244DA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4" name="Conector reto 13">
            <a:extLst>
              <a:ext uri="{FF2B5EF4-FFF2-40B4-BE49-F238E27FC236}">
                <a16:creationId xmlns:a16="http://schemas.microsoft.com/office/drawing/2014/main" id="{0FB49EC6-FDC4-4A3D-AB4D-136BFA732029}"/>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CE30D498-AE84-435A-84B9-5BD810741F2A}"/>
              </a:ext>
            </a:extLst>
          </p:cNvPr>
          <p:cNvSpPr txBox="1">
            <a:spLocks/>
          </p:cNvSpPr>
          <p:nvPr/>
        </p:nvSpPr>
        <p:spPr>
          <a:xfrm>
            <a:off x="4231779" y="181891"/>
            <a:ext cx="6601871" cy="7974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About the GLM gridded product</a:t>
            </a:r>
            <a:endParaRPr lang="en-US" sz="3000" dirty="0">
              <a:solidFill>
                <a:schemeClr val="accent2">
                  <a:lumMod val="75000"/>
                </a:schemeClr>
              </a:solidFill>
            </a:endParaRPr>
          </a:p>
        </p:txBody>
      </p:sp>
      <p:pic>
        <p:nvPicPr>
          <p:cNvPr id="17" name="Imagem 16" descr="Mapa com linhas pretas em fundo branco&#10;&#10;Descrição gerada automaticamente">
            <a:extLst>
              <a:ext uri="{FF2B5EF4-FFF2-40B4-BE49-F238E27FC236}">
                <a16:creationId xmlns:a16="http://schemas.microsoft.com/office/drawing/2014/main" id="{F8696130-5239-4D42-9904-15AECE2FB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149" y="4366360"/>
            <a:ext cx="2782528" cy="2420053"/>
          </a:xfrm>
          <a:prstGeom prst="rect">
            <a:avLst/>
          </a:prstGeom>
        </p:spPr>
      </p:pic>
      <p:sp>
        <p:nvSpPr>
          <p:cNvPr id="18" name="Espaço Reservado para Número de Slide 17">
            <a:extLst>
              <a:ext uri="{FF2B5EF4-FFF2-40B4-BE49-F238E27FC236}">
                <a16:creationId xmlns:a16="http://schemas.microsoft.com/office/drawing/2014/main" id="{62F615CB-FA97-4DD8-926B-F5BA75245E8E}"/>
              </a:ext>
            </a:extLst>
          </p:cNvPr>
          <p:cNvSpPr>
            <a:spLocks noGrp="1"/>
          </p:cNvSpPr>
          <p:nvPr>
            <p:ph type="sldNum" sz="quarter" idx="12"/>
          </p:nvPr>
        </p:nvSpPr>
        <p:spPr/>
        <p:txBody>
          <a:bodyPr/>
          <a:lstStyle/>
          <a:p>
            <a:fld id="{5A24D99F-5C89-4257-A3CD-63F72ABB65DA}" type="slidenum">
              <a:rPr lang="en-US" smtClean="0"/>
              <a:t>5</a:t>
            </a:fld>
            <a:endParaRPr lang="en-US"/>
          </a:p>
        </p:txBody>
      </p:sp>
    </p:spTree>
    <p:extLst>
      <p:ext uri="{BB962C8B-B14F-4D97-AF65-F5344CB8AC3E}">
        <p14:creationId xmlns:p14="http://schemas.microsoft.com/office/powerpoint/2010/main" val="384573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1CF95E3-21F0-4E8E-82A3-186E4B7FC9EA}"/>
              </a:ext>
            </a:extLst>
          </p:cNvPr>
          <p:cNvSpPr>
            <a:spLocks noGrp="1"/>
          </p:cNvSpPr>
          <p:nvPr>
            <p:ph idx="1"/>
          </p:nvPr>
        </p:nvSpPr>
        <p:spPr>
          <a:xfrm>
            <a:off x="4104119" y="1439093"/>
            <a:ext cx="7347308" cy="5172897"/>
          </a:xfrm>
        </p:spPr>
        <p:txBody>
          <a:bodyPr>
            <a:normAutofit/>
          </a:bodyPr>
          <a:lstStyle/>
          <a:p>
            <a:pPr marL="806958" lvl="1" indent="-514350">
              <a:buFont typeface="Wingdings" panose="05000000000000000000" pitchFamily="2" charset="2"/>
              <a:buChar char="Ø"/>
            </a:pPr>
            <a:r>
              <a:rPr lang="en-US" sz="2000" dirty="0">
                <a:solidFill>
                  <a:schemeClr val="tx1"/>
                </a:solidFill>
              </a:rPr>
              <a:t>Data for this analysis result from CEMADEN (Brazilian National Centre for Monitoring and Early Warning of Natural Disasters)</a:t>
            </a:r>
          </a:p>
          <a:p>
            <a:pPr marL="806958" lvl="1" indent="-514350">
              <a:buFont typeface="Wingdings" panose="05000000000000000000" pitchFamily="2" charset="2"/>
              <a:buChar char="Ø"/>
            </a:pPr>
            <a:r>
              <a:rPr lang="en-US" sz="2000" dirty="0">
                <a:solidFill>
                  <a:schemeClr val="tx1"/>
                </a:solidFill>
              </a:rPr>
              <a:t>Radar and Gauge data were selected based on its availability</a:t>
            </a:r>
          </a:p>
          <a:p>
            <a:pPr marL="989838" lvl="2" indent="-514350">
              <a:buFont typeface="Wingdings" panose="05000000000000000000" pitchFamily="2" charset="2"/>
              <a:buChar char="Ø"/>
            </a:pPr>
            <a:r>
              <a:rPr lang="en-US" sz="1600" dirty="0">
                <a:solidFill>
                  <a:schemeClr val="tx1"/>
                </a:solidFill>
              </a:rPr>
              <a:t>Ready to use “rain product” was further processed to improve relation against rain gauges based on simple arithmetic and a spatial filter (Wiener)</a:t>
            </a:r>
          </a:p>
          <a:p>
            <a:pPr marL="806958" lvl="1" indent="-514350">
              <a:buFont typeface="Wingdings" panose="05000000000000000000" pitchFamily="2" charset="2"/>
              <a:buChar char="Ø"/>
            </a:pPr>
            <a:r>
              <a:rPr lang="en-US" sz="2000" dirty="0">
                <a:solidFill>
                  <a:schemeClr val="tx1"/>
                </a:solidFill>
              </a:rPr>
              <a:t>Analysis were conducted in 2 areas:</a:t>
            </a:r>
          </a:p>
          <a:p>
            <a:pPr marL="989838" lvl="2" indent="-514350">
              <a:buFont typeface="Wingdings" panose="05000000000000000000" pitchFamily="2" charset="2"/>
              <a:buChar char="Ø"/>
            </a:pPr>
            <a:r>
              <a:rPr lang="en-US" sz="1800" dirty="0" err="1">
                <a:solidFill>
                  <a:schemeClr val="tx1"/>
                </a:solidFill>
              </a:rPr>
              <a:t>Jaraguari</a:t>
            </a:r>
            <a:r>
              <a:rPr lang="en-US" sz="1800" dirty="0">
                <a:solidFill>
                  <a:schemeClr val="tx1"/>
                </a:solidFill>
              </a:rPr>
              <a:t> (MS)</a:t>
            </a:r>
          </a:p>
          <a:p>
            <a:pPr marL="989838" lvl="2" indent="-514350">
              <a:buFont typeface="Wingdings" panose="05000000000000000000" pitchFamily="2" charset="2"/>
              <a:buChar char="Ø"/>
            </a:pPr>
            <a:r>
              <a:rPr lang="en-US" sz="1800" dirty="0">
                <a:solidFill>
                  <a:schemeClr val="tx1"/>
                </a:solidFill>
              </a:rPr>
              <a:t>Tres Marias (MG)</a:t>
            </a:r>
          </a:p>
          <a:p>
            <a:pPr marL="806958" lvl="1" indent="-514350">
              <a:buFont typeface="Wingdings" panose="05000000000000000000" pitchFamily="2" charset="2"/>
              <a:buChar char="Ø"/>
            </a:pPr>
            <a:r>
              <a:rPr lang="en-US" sz="2000" dirty="0">
                <a:solidFill>
                  <a:schemeClr val="tx1"/>
                </a:solidFill>
              </a:rPr>
              <a:t>Period:</a:t>
            </a:r>
          </a:p>
          <a:p>
            <a:pPr marL="989838" lvl="2" indent="-514350">
              <a:buFont typeface="Wingdings" panose="05000000000000000000" pitchFamily="2" charset="2"/>
              <a:buChar char="Ø"/>
            </a:pPr>
            <a:r>
              <a:rPr lang="en-US" sz="1800" dirty="0">
                <a:solidFill>
                  <a:schemeClr val="tx1"/>
                </a:solidFill>
              </a:rPr>
              <a:t>27 Jan 2020 – 15 Mar 2020</a:t>
            </a:r>
          </a:p>
        </p:txBody>
      </p:sp>
      <p:sp>
        <p:nvSpPr>
          <p:cNvPr id="11" name="Título 1">
            <a:extLst>
              <a:ext uri="{FF2B5EF4-FFF2-40B4-BE49-F238E27FC236}">
                <a16:creationId xmlns:a16="http://schemas.microsoft.com/office/drawing/2014/main" id="{E6BAF418-7F6F-4E23-9072-ED344FD76F93}"/>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2" name="Espace réservé du texte 3">
            <a:extLst>
              <a:ext uri="{FF2B5EF4-FFF2-40B4-BE49-F238E27FC236}">
                <a16:creationId xmlns:a16="http://schemas.microsoft.com/office/drawing/2014/main" id="{32245847-D528-4D54-9A2A-520D67644B7C}"/>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accent2">
                    <a:lumMod val="75000"/>
                  </a:schemeClr>
                </a:solidFill>
              </a:rPr>
              <a:t>Material and methods</a:t>
            </a:r>
          </a:p>
          <a:p>
            <a:pPr marL="800100" lvl="1" indent="-342900">
              <a:buFont typeface="+mj-lt"/>
              <a:buAutoNum type="arabicPeriod"/>
            </a:pPr>
            <a:r>
              <a:rPr lang="en-US" sz="1500" dirty="0">
                <a:solidFill>
                  <a:schemeClr val="bg1"/>
                </a:solidFill>
              </a:rPr>
              <a:t>About the GLM GRIDDED product</a:t>
            </a:r>
          </a:p>
          <a:p>
            <a:pPr marL="800100" lvl="1" indent="-342900">
              <a:buFont typeface="+mj-lt"/>
              <a:buAutoNum type="arabicPeriod"/>
            </a:pPr>
            <a:r>
              <a:rPr lang="en-US" sz="1500" dirty="0">
                <a:solidFill>
                  <a:schemeClr val="accent2">
                    <a:lumMod val="75000"/>
                  </a:schemeClr>
                </a:solidFill>
              </a:rPr>
              <a:t>About the study area</a:t>
            </a:r>
          </a:p>
          <a:p>
            <a:pPr marL="342900" indent="-342900">
              <a:buFont typeface="+mj-lt"/>
              <a:buAutoNum type="arabicPeriod"/>
            </a:pPr>
            <a:r>
              <a:rPr lang="en-US" sz="1800" dirty="0"/>
              <a:t>Results</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3" name="Rectangle 4">
            <a:extLst>
              <a:ext uri="{FF2B5EF4-FFF2-40B4-BE49-F238E27FC236}">
                <a16:creationId xmlns:a16="http://schemas.microsoft.com/office/drawing/2014/main" id="{AC235D78-4D8C-4C97-ABA3-4BE5D4244DAC}"/>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4" name="Conector reto 13">
            <a:extLst>
              <a:ext uri="{FF2B5EF4-FFF2-40B4-BE49-F238E27FC236}">
                <a16:creationId xmlns:a16="http://schemas.microsoft.com/office/drawing/2014/main" id="{0FB49EC6-FDC4-4A3D-AB4D-136BFA732029}"/>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CE30D498-AE84-435A-84B9-5BD810741F2A}"/>
              </a:ext>
            </a:extLst>
          </p:cNvPr>
          <p:cNvSpPr txBox="1">
            <a:spLocks/>
          </p:cNvSpPr>
          <p:nvPr/>
        </p:nvSpPr>
        <p:spPr>
          <a:xfrm>
            <a:off x="4231779" y="181891"/>
            <a:ext cx="6601871" cy="7974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About the study area</a:t>
            </a:r>
            <a:endParaRPr lang="en-US" sz="3000" dirty="0">
              <a:solidFill>
                <a:schemeClr val="accent2">
                  <a:lumMod val="75000"/>
                </a:schemeClr>
              </a:solidFill>
            </a:endParaRPr>
          </a:p>
        </p:txBody>
      </p:sp>
      <p:pic>
        <p:nvPicPr>
          <p:cNvPr id="9" name="Imagem 8">
            <a:extLst>
              <a:ext uri="{FF2B5EF4-FFF2-40B4-BE49-F238E27FC236}">
                <a16:creationId xmlns:a16="http://schemas.microsoft.com/office/drawing/2014/main" id="{079A04F5-A433-4464-96A4-0205345D14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410" t="3039" r="3430"/>
          <a:stretch/>
        </p:blipFill>
        <p:spPr>
          <a:xfrm>
            <a:off x="8588661" y="2955485"/>
            <a:ext cx="3550252" cy="3297303"/>
          </a:xfrm>
          <a:prstGeom prst="rect">
            <a:avLst/>
          </a:prstGeom>
        </p:spPr>
      </p:pic>
      <p:pic>
        <p:nvPicPr>
          <p:cNvPr id="10" name="Imagem 9">
            <a:extLst>
              <a:ext uri="{FF2B5EF4-FFF2-40B4-BE49-F238E27FC236}">
                <a16:creationId xmlns:a16="http://schemas.microsoft.com/office/drawing/2014/main" id="{A90CCF25-3E89-4DAD-AE66-BDCF045DC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97" y="5072052"/>
            <a:ext cx="1830046" cy="1785948"/>
          </a:xfrm>
          <a:prstGeom prst="rect">
            <a:avLst/>
          </a:prstGeom>
        </p:spPr>
      </p:pic>
      <p:pic>
        <p:nvPicPr>
          <p:cNvPr id="16" name="Imagem 15">
            <a:extLst>
              <a:ext uri="{FF2B5EF4-FFF2-40B4-BE49-F238E27FC236}">
                <a16:creationId xmlns:a16="http://schemas.microsoft.com/office/drawing/2014/main" id="{AC608A98-7629-45F5-ABE4-8BC02B1B919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336690" y="5072052"/>
            <a:ext cx="1902652" cy="1744097"/>
          </a:xfrm>
          <a:prstGeom prst="rect">
            <a:avLst/>
          </a:prstGeom>
        </p:spPr>
      </p:pic>
      <p:pic>
        <p:nvPicPr>
          <p:cNvPr id="17" name="Gráfico 16" descr="Marca de seleção">
            <a:extLst>
              <a:ext uri="{FF2B5EF4-FFF2-40B4-BE49-F238E27FC236}">
                <a16:creationId xmlns:a16="http://schemas.microsoft.com/office/drawing/2014/main" id="{84F91336-6CED-40E8-86D3-D87936397E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3771" y="5082914"/>
            <a:ext cx="260405" cy="260405"/>
          </a:xfrm>
          <a:prstGeom prst="rect">
            <a:avLst/>
          </a:prstGeom>
        </p:spPr>
      </p:pic>
      <p:pic>
        <p:nvPicPr>
          <p:cNvPr id="18" name="Gráfico 17" descr="Marca de seleção">
            <a:extLst>
              <a:ext uri="{FF2B5EF4-FFF2-40B4-BE49-F238E27FC236}">
                <a16:creationId xmlns:a16="http://schemas.microsoft.com/office/drawing/2014/main" id="{669ABEAA-50FF-4298-8758-B12A8CD7B6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78190" y="4854606"/>
            <a:ext cx="260405" cy="260405"/>
          </a:xfrm>
          <a:prstGeom prst="rect">
            <a:avLst/>
          </a:prstGeom>
        </p:spPr>
      </p:pic>
      <p:pic>
        <p:nvPicPr>
          <p:cNvPr id="19" name="Gráfico 18" descr="Marca de seleção">
            <a:extLst>
              <a:ext uri="{FF2B5EF4-FFF2-40B4-BE49-F238E27FC236}">
                <a16:creationId xmlns:a16="http://schemas.microsoft.com/office/drawing/2014/main" id="{F0069F9C-69D6-4262-858E-82FE343FE8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17785" y="5978493"/>
            <a:ext cx="260405" cy="260405"/>
          </a:xfrm>
          <a:prstGeom prst="rect">
            <a:avLst/>
          </a:prstGeom>
        </p:spPr>
      </p:pic>
      <p:sp>
        <p:nvSpPr>
          <p:cNvPr id="20" name="CaixaDeTexto 19">
            <a:extLst>
              <a:ext uri="{FF2B5EF4-FFF2-40B4-BE49-F238E27FC236}">
                <a16:creationId xmlns:a16="http://schemas.microsoft.com/office/drawing/2014/main" id="{1C6E3789-578D-49FE-91D3-8484E884870F}"/>
              </a:ext>
            </a:extLst>
          </p:cNvPr>
          <p:cNvSpPr txBox="1"/>
          <p:nvPr/>
        </p:nvSpPr>
        <p:spPr>
          <a:xfrm>
            <a:off x="10865190" y="5820516"/>
            <a:ext cx="1427793" cy="523220"/>
          </a:xfrm>
          <a:prstGeom prst="rect">
            <a:avLst/>
          </a:prstGeom>
          <a:noFill/>
        </p:spPr>
        <p:txBody>
          <a:bodyPr wrap="square" rtlCol="0">
            <a:spAutoFit/>
          </a:bodyPr>
          <a:lstStyle/>
          <a:p>
            <a:r>
              <a:rPr lang="en-US" sz="1400" dirty="0"/>
              <a:t>Radar evaluated so far</a:t>
            </a:r>
          </a:p>
        </p:txBody>
      </p:sp>
      <p:sp>
        <p:nvSpPr>
          <p:cNvPr id="2" name="CaixaDeTexto 1">
            <a:extLst>
              <a:ext uri="{FF2B5EF4-FFF2-40B4-BE49-F238E27FC236}">
                <a16:creationId xmlns:a16="http://schemas.microsoft.com/office/drawing/2014/main" id="{894EC5C5-579F-4BF3-ADE5-A87B257944DA}"/>
              </a:ext>
            </a:extLst>
          </p:cNvPr>
          <p:cNvSpPr txBox="1"/>
          <p:nvPr/>
        </p:nvSpPr>
        <p:spPr>
          <a:xfrm>
            <a:off x="5215963" y="4800142"/>
            <a:ext cx="1029513" cy="369332"/>
          </a:xfrm>
          <a:prstGeom prst="rect">
            <a:avLst/>
          </a:prstGeom>
          <a:noFill/>
        </p:spPr>
        <p:txBody>
          <a:bodyPr wrap="none" rtlCol="0">
            <a:spAutoFit/>
          </a:bodyPr>
          <a:lstStyle/>
          <a:p>
            <a:r>
              <a:rPr lang="pt-BR" dirty="0" err="1"/>
              <a:t>Jaraguari</a:t>
            </a:r>
            <a:endParaRPr lang="pt-BR" dirty="0"/>
          </a:p>
        </p:txBody>
      </p:sp>
      <p:sp>
        <p:nvSpPr>
          <p:cNvPr id="21" name="CaixaDeTexto 20">
            <a:extLst>
              <a:ext uri="{FF2B5EF4-FFF2-40B4-BE49-F238E27FC236}">
                <a16:creationId xmlns:a16="http://schemas.microsoft.com/office/drawing/2014/main" id="{192CC358-6F76-453E-85C7-5326DD548B36}"/>
              </a:ext>
            </a:extLst>
          </p:cNvPr>
          <p:cNvSpPr txBox="1"/>
          <p:nvPr/>
        </p:nvSpPr>
        <p:spPr>
          <a:xfrm>
            <a:off x="7630106" y="4798749"/>
            <a:ext cx="1258999" cy="369332"/>
          </a:xfrm>
          <a:prstGeom prst="rect">
            <a:avLst/>
          </a:prstGeom>
          <a:noFill/>
        </p:spPr>
        <p:txBody>
          <a:bodyPr wrap="none" rtlCol="0">
            <a:spAutoFit/>
          </a:bodyPr>
          <a:lstStyle/>
          <a:p>
            <a:r>
              <a:rPr lang="pt-BR" dirty="0" err="1"/>
              <a:t>Tres</a:t>
            </a:r>
            <a:r>
              <a:rPr lang="pt-BR" dirty="0"/>
              <a:t> Marias</a:t>
            </a:r>
          </a:p>
        </p:txBody>
      </p:sp>
      <p:sp>
        <p:nvSpPr>
          <p:cNvPr id="4" name="Espaço Reservado para Número de Slide 3">
            <a:extLst>
              <a:ext uri="{FF2B5EF4-FFF2-40B4-BE49-F238E27FC236}">
                <a16:creationId xmlns:a16="http://schemas.microsoft.com/office/drawing/2014/main" id="{5D4F7DA1-DC57-4696-93A7-269A28D860ED}"/>
              </a:ext>
            </a:extLst>
          </p:cNvPr>
          <p:cNvSpPr>
            <a:spLocks noGrp="1"/>
          </p:cNvSpPr>
          <p:nvPr>
            <p:ph type="sldNum" sz="quarter" idx="12"/>
          </p:nvPr>
        </p:nvSpPr>
        <p:spPr/>
        <p:txBody>
          <a:bodyPr/>
          <a:lstStyle/>
          <a:p>
            <a:fld id="{5A24D99F-5C89-4257-A3CD-63F72ABB65DA}" type="slidenum">
              <a:rPr lang="en-US" smtClean="0"/>
              <a:t>6</a:t>
            </a:fld>
            <a:endParaRPr lang="en-US"/>
          </a:p>
        </p:txBody>
      </p:sp>
    </p:spTree>
    <p:extLst>
      <p:ext uri="{BB962C8B-B14F-4D97-AF65-F5344CB8AC3E}">
        <p14:creationId xmlns:p14="http://schemas.microsoft.com/office/powerpoint/2010/main" val="175101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342913" y="1376428"/>
            <a:ext cx="7347308" cy="1168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spcBef>
                <a:spcPts val="600"/>
              </a:spcBef>
              <a:spcAft>
                <a:spcPts val="600"/>
              </a:spcAft>
              <a:buFont typeface="+mj-lt"/>
              <a:buAutoNum type="romanUcPeriod"/>
            </a:pPr>
            <a:r>
              <a:rPr lang="en-US" dirty="0">
                <a:solidFill>
                  <a:schemeClr val="tx1"/>
                </a:solidFill>
              </a:rPr>
              <a:t>Lightning is more “localized” than radar</a:t>
            </a:r>
          </a:p>
          <a:p>
            <a:pPr marL="514350" indent="-514350">
              <a:spcBef>
                <a:spcPts val="600"/>
              </a:spcBef>
              <a:spcAft>
                <a:spcPts val="600"/>
              </a:spcAft>
              <a:buFont typeface="+mj-lt"/>
              <a:buAutoNum type="romanUcPeriod"/>
            </a:pPr>
            <a:r>
              <a:rPr lang="en-US" dirty="0">
                <a:solidFill>
                  <a:schemeClr val="tx1"/>
                </a:solidFill>
              </a:rPr>
              <a:t>Gauges X Radar fits better with LOG SCALE</a:t>
            </a:r>
          </a:p>
          <a:p>
            <a:pPr marL="514350" indent="-514350">
              <a:spcBef>
                <a:spcPts val="600"/>
              </a:spcBef>
              <a:spcAft>
                <a:spcPts val="600"/>
              </a:spcAft>
              <a:buFont typeface="+mj-lt"/>
              <a:buAutoNum type="romanUcPeriod"/>
            </a:pPr>
            <a:r>
              <a:rPr lang="en-US" dirty="0">
                <a:solidFill>
                  <a:schemeClr val="tx1"/>
                </a:solidFill>
              </a:rPr>
              <a:t>Relation between Flash /Group Area and Density might be useful</a:t>
            </a:r>
          </a:p>
          <a:p>
            <a:pPr marL="514350" indent="-514350">
              <a:spcBef>
                <a:spcPts val="600"/>
              </a:spcBef>
              <a:spcAft>
                <a:spcPts val="600"/>
              </a:spcAft>
              <a:buFont typeface="+mj-lt"/>
              <a:buAutoNum type="romanUcPeriod"/>
            </a:pPr>
            <a:endParaRPr lang="en-US" dirty="0">
              <a:solidFill>
                <a:schemeClr val="tx1"/>
              </a:solidFill>
            </a:endParaRPr>
          </a:p>
        </p:txBody>
      </p:sp>
      <p:pic>
        <p:nvPicPr>
          <p:cNvPr id="8" name="Imagem 7">
            <a:extLst>
              <a:ext uri="{FF2B5EF4-FFF2-40B4-BE49-F238E27FC236}">
                <a16:creationId xmlns:a16="http://schemas.microsoft.com/office/drawing/2014/main" id="{53DEB412-5E3F-44D0-A408-A3E1DA9FD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549" y="2536726"/>
            <a:ext cx="8032955" cy="4157041"/>
          </a:xfrm>
          <a:prstGeom prst="rect">
            <a:avLst/>
          </a:prstGeom>
        </p:spPr>
      </p:pic>
      <p:sp>
        <p:nvSpPr>
          <p:cNvPr id="16" name="Título 1">
            <a:extLst>
              <a:ext uri="{FF2B5EF4-FFF2-40B4-BE49-F238E27FC236}">
                <a16:creationId xmlns:a16="http://schemas.microsoft.com/office/drawing/2014/main" id="{105E53F7-5DED-4F54-9DD3-AA22BAE07978}"/>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7" name="Espace réservé du texte 3">
            <a:extLst>
              <a:ext uri="{FF2B5EF4-FFF2-40B4-BE49-F238E27FC236}">
                <a16:creationId xmlns:a16="http://schemas.microsoft.com/office/drawing/2014/main" id="{4BB512E9-D6E9-4012-9F57-BD68A859CCFD}"/>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accent2">
                    <a:lumMod val="75000"/>
                  </a:schemeClr>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bg1"/>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8" name="Rectangle 4">
            <a:extLst>
              <a:ext uri="{FF2B5EF4-FFF2-40B4-BE49-F238E27FC236}">
                <a16:creationId xmlns:a16="http://schemas.microsoft.com/office/drawing/2014/main" id="{79FE1F1E-7A0D-4F52-AA6D-5A51E78E35D0}"/>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9" name="Conector reto 18">
            <a:extLst>
              <a:ext uri="{FF2B5EF4-FFF2-40B4-BE49-F238E27FC236}">
                <a16:creationId xmlns:a16="http://schemas.microsoft.com/office/drawing/2014/main" id="{05C0FFC5-11AB-426F-B207-A95BAD6C1AB0}"/>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ítulo 1">
            <a:extLst>
              <a:ext uri="{FF2B5EF4-FFF2-40B4-BE49-F238E27FC236}">
                <a16:creationId xmlns:a16="http://schemas.microsoft.com/office/drawing/2014/main" id="{0EBB260F-E457-421F-86AF-D2122AEB73BE}"/>
              </a:ext>
            </a:extLst>
          </p:cNvPr>
          <p:cNvSpPr txBox="1">
            <a:spLocks/>
          </p:cNvSpPr>
          <p:nvPr/>
        </p:nvSpPr>
        <p:spPr>
          <a:xfrm>
            <a:off x="4231779" y="181890"/>
            <a:ext cx="6601871" cy="110722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Overview (using Gauges)</a:t>
            </a:r>
          </a:p>
          <a:p>
            <a:pPr>
              <a:lnSpc>
                <a:spcPct val="100000"/>
              </a:lnSpc>
            </a:pPr>
            <a:r>
              <a:rPr lang="en-US" sz="3000" b="1" dirty="0">
                <a:solidFill>
                  <a:schemeClr val="accent2">
                    <a:lumMod val="75000"/>
                  </a:schemeClr>
                </a:solidFill>
              </a:rPr>
              <a:t>Time series analysis and general relationship</a:t>
            </a:r>
            <a:endParaRPr lang="en-US" sz="3000" dirty="0">
              <a:solidFill>
                <a:schemeClr val="accent2">
                  <a:lumMod val="75000"/>
                </a:schemeClr>
              </a:solidFill>
            </a:endParaRPr>
          </a:p>
        </p:txBody>
      </p:sp>
      <p:sp>
        <p:nvSpPr>
          <p:cNvPr id="2" name="Espaço Reservado para Número de Slide 1">
            <a:extLst>
              <a:ext uri="{FF2B5EF4-FFF2-40B4-BE49-F238E27FC236}">
                <a16:creationId xmlns:a16="http://schemas.microsoft.com/office/drawing/2014/main" id="{B210A2B7-E5A8-4780-B769-EF3C2760FFC7}"/>
              </a:ext>
            </a:extLst>
          </p:cNvPr>
          <p:cNvSpPr>
            <a:spLocks noGrp="1"/>
          </p:cNvSpPr>
          <p:nvPr>
            <p:ph type="sldNum" sz="quarter" idx="12"/>
          </p:nvPr>
        </p:nvSpPr>
        <p:spPr/>
        <p:txBody>
          <a:bodyPr/>
          <a:lstStyle/>
          <a:p>
            <a:fld id="{5A24D99F-5C89-4257-A3CD-63F72ABB65DA}" type="slidenum">
              <a:rPr lang="en-US" smtClean="0"/>
              <a:t>7</a:t>
            </a:fld>
            <a:endParaRPr lang="en-US"/>
          </a:p>
        </p:txBody>
      </p:sp>
      <p:sp>
        <p:nvSpPr>
          <p:cNvPr id="12" name="CaixaDeTexto 11">
            <a:extLst>
              <a:ext uri="{FF2B5EF4-FFF2-40B4-BE49-F238E27FC236}">
                <a16:creationId xmlns:a16="http://schemas.microsoft.com/office/drawing/2014/main" id="{24EED1BE-B478-4218-AAC0-4F7FDEA71CEA}"/>
              </a:ext>
            </a:extLst>
          </p:cNvPr>
          <p:cNvSpPr txBox="1"/>
          <p:nvPr/>
        </p:nvSpPr>
        <p:spPr>
          <a:xfrm>
            <a:off x="509006" y="6557492"/>
            <a:ext cx="1136850" cy="338554"/>
          </a:xfrm>
          <a:prstGeom prst="rect">
            <a:avLst/>
          </a:prstGeom>
          <a:noFill/>
        </p:spPr>
        <p:txBody>
          <a:bodyPr wrap="none" rtlCol="0">
            <a:spAutoFit/>
          </a:bodyPr>
          <a:lstStyle/>
          <a:p>
            <a:r>
              <a:rPr lang="pt-BR" sz="1600" dirty="0">
                <a:solidFill>
                  <a:schemeClr val="bg1"/>
                </a:solidFill>
              </a:rPr>
              <a:t>GLM GRIDS</a:t>
            </a:r>
          </a:p>
        </p:txBody>
      </p:sp>
      <p:sp>
        <p:nvSpPr>
          <p:cNvPr id="13" name="CaixaDeTexto 12">
            <a:extLst>
              <a:ext uri="{FF2B5EF4-FFF2-40B4-BE49-F238E27FC236}">
                <a16:creationId xmlns:a16="http://schemas.microsoft.com/office/drawing/2014/main" id="{377F18FA-D123-4C86-966B-1FBC694EA1B3}"/>
              </a:ext>
            </a:extLst>
          </p:cNvPr>
          <p:cNvSpPr txBox="1"/>
          <p:nvPr/>
        </p:nvSpPr>
        <p:spPr>
          <a:xfrm>
            <a:off x="2706732" y="6548825"/>
            <a:ext cx="769954" cy="279796"/>
          </a:xfrm>
          <a:prstGeom prst="rect">
            <a:avLst/>
          </a:prstGeom>
          <a:noFill/>
        </p:spPr>
        <p:txBody>
          <a:bodyPr wrap="none" rtlCol="0">
            <a:spAutoFit/>
          </a:bodyPr>
          <a:lstStyle/>
          <a:p>
            <a:r>
              <a:rPr lang="pt-BR" sz="1600" dirty="0">
                <a:solidFill>
                  <a:schemeClr val="bg1"/>
                </a:solidFill>
              </a:rPr>
              <a:t>RADAR</a:t>
            </a:r>
          </a:p>
        </p:txBody>
      </p:sp>
      <p:pic>
        <p:nvPicPr>
          <p:cNvPr id="4" name="Imagem 3" descr="Mapa com linhas pretas em fundo branco&#10;&#10;Descrição gerada automaticamente">
            <a:extLst>
              <a:ext uri="{FF2B5EF4-FFF2-40B4-BE49-F238E27FC236}">
                <a16:creationId xmlns:a16="http://schemas.microsoft.com/office/drawing/2014/main" id="{4D73FEA8-1C59-40B7-A45A-D4634E9C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8" y="4925963"/>
            <a:ext cx="3814158" cy="1686888"/>
          </a:xfrm>
          <a:prstGeom prst="rect">
            <a:avLst/>
          </a:prstGeom>
        </p:spPr>
      </p:pic>
    </p:spTree>
    <p:extLst>
      <p:ext uri="{BB962C8B-B14F-4D97-AF65-F5344CB8AC3E}">
        <p14:creationId xmlns:p14="http://schemas.microsoft.com/office/powerpoint/2010/main" val="386661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ítulo 2">
            <a:extLst>
              <a:ext uri="{FF2B5EF4-FFF2-40B4-BE49-F238E27FC236}">
                <a16:creationId xmlns:a16="http://schemas.microsoft.com/office/drawing/2014/main" id="{C9EBA9AC-4220-41A1-9360-4FA0B893189E}"/>
              </a:ext>
            </a:extLst>
          </p:cNvPr>
          <p:cNvSpPr txBox="1">
            <a:spLocks/>
          </p:cNvSpPr>
          <p:nvPr/>
        </p:nvSpPr>
        <p:spPr>
          <a:xfrm>
            <a:off x="4342913" y="1376428"/>
            <a:ext cx="7347308" cy="1168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spcBef>
                <a:spcPts val="600"/>
              </a:spcBef>
              <a:spcAft>
                <a:spcPts val="600"/>
              </a:spcAft>
              <a:buFont typeface="+mj-lt"/>
              <a:buAutoNum type="romanUcPeriod"/>
            </a:pPr>
            <a:r>
              <a:rPr lang="en-US" dirty="0">
                <a:solidFill>
                  <a:schemeClr val="tx1"/>
                </a:solidFill>
              </a:rPr>
              <a:t>Low/No relation between GLM vs. Gauges: effect of GLM pixel size?</a:t>
            </a:r>
          </a:p>
          <a:p>
            <a:pPr marL="514350" indent="-514350">
              <a:spcBef>
                <a:spcPts val="600"/>
              </a:spcBef>
              <a:spcAft>
                <a:spcPts val="600"/>
              </a:spcAft>
              <a:buFont typeface="+mj-lt"/>
              <a:buAutoNum type="romanUcPeriod"/>
            </a:pPr>
            <a:r>
              <a:rPr lang="en-US" dirty="0">
                <a:solidFill>
                  <a:schemeClr val="tx1"/>
                </a:solidFill>
              </a:rPr>
              <a:t>Relation varies for individual stations (see boxplot)</a:t>
            </a:r>
          </a:p>
          <a:p>
            <a:pPr marL="514350" indent="-514350">
              <a:spcBef>
                <a:spcPts val="600"/>
              </a:spcBef>
              <a:spcAft>
                <a:spcPts val="600"/>
              </a:spcAft>
              <a:buFont typeface="+mj-lt"/>
              <a:buAutoNum type="romanUcPeriod"/>
            </a:pPr>
            <a:r>
              <a:rPr lang="en-US" dirty="0">
                <a:solidFill>
                  <a:schemeClr val="tx1"/>
                </a:solidFill>
              </a:rPr>
              <a:t>Low improvements in multiple regression (&lt;0.1)</a:t>
            </a:r>
          </a:p>
        </p:txBody>
      </p:sp>
      <p:sp>
        <p:nvSpPr>
          <p:cNvPr id="16" name="Título 1">
            <a:extLst>
              <a:ext uri="{FF2B5EF4-FFF2-40B4-BE49-F238E27FC236}">
                <a16:creationId xmlns:a16="http://schemas.microsoft.com/office/drawing/2014/main" id="{105E53F7-5DED-4F54-9DD3-AA22BAE07978}"/>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7" name="Espace réservé du texte 3">
            <a:extLst>
              <a:ext uri="{FF2B5EF4-FFF2-40B4-BE49-F238E27FC236}">
                <a16:creationId xmlns:a16="http://schemas.microsoft.com/office/drawing/2014/main" id="{4BB512E9-D6E9-4012-9F57-BD68A859CCFD}"/>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accent2">
                    <a:lumMod val="75000"/>
                  </a:schemeClr>
                </a:solidFill>
              </a:rPr>
              <a:t>Overview</a:t>
            </a:r>
          </a:p>
          <a:p>
            <a:pPr marL="800100" lvl="1" indent="-342900">
              <a:buFont typeface="+mj-lt"/>
              <a:buAutoNum type="alphaLcParenR"/>
            </a:pPr>
            <a:r>
              <a:rPr lang="en-US" sz="1500" dirty="0">
                <a:solidFill>
                  <a:schemeClr val="bg1"/>
                </a:solidFill>
              </a:rPr>
              <a:t>Radar x Gauges</a:t>
            </a:r>
          </a:p>
          <a:p>
            <a:pPr marL="800100" lvl="1" indent="-342900">
              <a:buFont typeface="+mj-lt"/>
              <a:buAutoNum type="alphaLcParenR"/>
            </a:pPr>
            <a:r>
              <a:rPr lang="en-US" sz="1500" dirty="0">
                <a:solidFill>
                  <a:schemeClr val="bg1"/>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8" name="Rectangle 4">
            <a:extLst>
              <a:ext uri="{FF2B5EF4-FFF2-40B4-BE49-F238E27FC236}">
                <a16:creationId xmlns:a16="http://schemas.microsoft.com/office/drawing/2014/main" id="{79FE1F1E-7A0D-4F52-AA6D-5A51E78E35D0}"/>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9" name="Conector reto 18">
            <a:extLst>
              <a:ext uri="{FF2B5EF4-FFF2-40B4-BE49-F238E27FC236}">
                <a16:creationId xmlns:a16="http://schemas.microsoft.com/office/drawing/2014/main" id="{05C0FFC5-11AB-426F-B207-A95BAD6C1AB0}"/>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ítulo 1">
            <a:extLst>
              <a:ext uri="{FF2B5EF4-FFF2-40B4-BE49-F238E27FC236}">
                <a16:creationId xmlns:a16="http://schemas.microsoft.com/office/drawing/2014/main" id="{0EBB260F-E457-421F-86AF-D2122AEB73BE}"/>
              </a:ext>
            </a:extLst>
          </p:cNvPr>
          <p:cNvSpPr txBox="1">
            <a:spLocks/>
          </p:cNvSpPr>
          <p:nvPr/>
        </p:nvSpPr>
        <p:spPr>
          <a:xfrm>
            <a:off x="4231779" y="181890"/>
            <a:ext cx="6601871" cy="110722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Overview (using Gauges)</a:t>
            </a:r>
          </a:p>
          <a:p>
            <a:pPr>
              <a:lnSpc>
                <a:spcPct val="100000"/>
              </a:lnSpc>
            </a:pPr>
            <a:r>
              <a:rPr lang="en-US" sz="3000" b="1" dirty="0">
                <a:solidFill>
                  <a:schemeClr val="accent2">
                    <a:lumMod val="75000"/>
                  </a:schemeClr>
                </a:solidFill>
              </a:rPr>
              <a:t>Time series analysis and general relationship</a:t>
            </a:r>
            <a:endParaRPr lang="en-US" sz="3000" dirty="0">
              <a:solidFill>
                <a:schemeClr val="accent2">
                  <a:lumMod val="75000"/>
                </a:schemeClr>
              </a:solidFill>
            </a:endParaRPr>
          </a:p>
        </p:txBody>
      </p:sp>
      <p:sp>
        <p:nvSpPr>
          <p:cNvPr id="5" name="CaixaDeTexto 4">
            <a:extLst>
              <a:ext uri="{FF2B5EF4-FFF2-40B4-BE49-F238E27FC236}">
                <a16:creationId xmlns:a16="http://schemas.microsoft.com/office/drawing/2014/main" id="{73508887-6186-4934-8577-C39B692548B1}"/>
              </a:ext>
            </a:extLst>
          </p:cNvPr>
          <p:cNvSpPr txBox="1"/>
          <p:nvPr/>
        </p:nvSpPr>
        <p:spPr>
          <a:xfrm>
            <a:off x="4562186" y="2803309"/>
            <a:ext cx="1254831" cy="307777"/>
          </a:xfrm>
          <a:prstGeom prst="rect">
            <a:avLst/>
          </a:prstGeom>
          <a:noFill/>
        </p:spPr>
        <p:txBody>
          <a:bodyPr wrap="none" rtlCol="0">
            <a:spAutoFit/>
          </a:bodyPr>
          <a:lstStyle/>
          <a:p>
            <a:r>
              <a:rPr lang="pt-BR" sz="1400" dirty="0"/>
              <a:t>LOG(</a:t>
            </a:r>
            <a:r>
              <a:rPr lang="pt-BR" sz="1400" dirty="0" err="1"/>
              <a:t>Gauges</a:t>
            </a:r>
            <a:r>
              <a:rPr lang="pt-BR" sz="1400" dirty="0"/>
              <a:t>) x</a:t>
            </a:r>
          </a:p>
        </p:txBody>
      </p:sp>
      <p:graphicFrame>
        <p:nvGraphicFramePr>
          <p:cNvPr id="7" name="Tabela 6">
            <a:extLst>
              <a:ext uri="{FF2B5EF4-FFF2-40B4-BE49-F238E27FC236}">
                <a16:creationId xmlns:a16="http://schemas.microsoft.com/office/drawing/2014/main" id="{4324DE4F-4D55-42DB-B8D4-B7A318CB3D0A}"/>
              </a:ext>
            </a:extLst>
          </p:cNvPr>
          <p:cNvGraphicFramePr>
            <a:graphicFrameLocks noGrp="1"/>
          </p:cNvGraphicFramePr>
          <p:nvPr>
            <p:extLst>
              <p:ext uri="{D42A27DB-BD31-4B8C-83A1-F6EECF244321}">
                <p14:modId xmlns:p14="http://schemas.microsoft.com/office/powerpoint/2010/main" val="2347229049"/>
              </p:ext>
            </p:extLst>
          </p:nvPr>
        </p:nvGraphicFramePr>
        <p:xfrm>
          <a:off x="5817017" y="2484173"/>
          <a:ext cx="1320800" cy="731520"/>
        </p:xfrm>
        <a:graphic>
          <a:graphicData uri="http://schemas.openxmlformats.org/drawingml/2006/table">
            <a:tbl>
              <a:tblPr>
                <a:tableStyleId>{5C22544A-7EE6-4342-B048-85BDC9FD1C3A}</a:tableStyleId>
              </a:tblPr>
              <a:tblGrid>
                <a:gridCol w="558800">
                  <a:extLst>
                    <a:ext uri="{9D8B030D-6E8A-4147-A177-3AD203B41FA5}">
                      <a16:colId xmlns:a16="http://schemas.microsoft.com/office/drawing/2014/main" val="394588611"/>
                    </a:ext>
                  </a:extLst>
                </a:gridCol>
                <a:gridCol w="368300">
                  <a:extLst>
                    <a:ext uri="{9D8B030D-6E8A-4147-A177-3AD203B41FA5}">
                      <a16:colId xmlns:a16="http://schemas.microsoft.com/office/drawing/2014/main" val="4233686191"/>
                    </a:ext>
                  </a:extLst>
                </a:gridCol>
                <a:gridCol w="393700">
                  <a:extLst>
                    <a:ext uri="{9D8B030D-6E8A-4147-A177-3AD203B41FA5}">
                      <a16:colId xmlns:a16="http://schemas.microsoft.com/office/drawing/2014/main" val="1698986506"/>
                    </a:ext>
                  </a:extLst>
                </a:gridCol>
              </a:tblGrid>
              <a:tr h="182880">
                <a:tc>
                  <a:txBody>
                    <a:bodyPr/>
                    <a:lstStyle/>
                    <a:p>
                      <a:pPr algn="l" fontAlgn="b"/>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t-BR" sz="1100" u="none" strike="noStrike">
                          <a:effectLst/>
                        </a:rPr>
                        <a:t>N</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t-BR" sz="1100" u="none" strike="noStrike">
                          <a:effectLst/>
                        </a:rPr>
                        <a:t>R2</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1429574"/>
                  </a:ext>
                </a:extLst>
              </a:tr>
              <a:tr h="182880">
                <a:tc>
                  <a:txBody>
                    <a:bodyPr/>
                    <a:lstStyle/>
                    <a:p>
                      <a:pPr algn="l" fontAlgn="b"/>
                      <a:r>
                        <a:rPr lang="pt-BR" sz="1100" u="none" strike="noStrike">
                          <a:effectLst/>
                        </a:rPr>
                        <a:t>Radar</a:t>
                      </a:r>
                      <a:endParaRPr lang="pt-BR" sz="1100" b="0" i="0" u="none" strike="noStrike">
                        <a:solidFill>
                          <a:srgbClr val="000000"/>
                        </a:solidFill>
                        <a:effectLst/>
                        <a:latin typeface="Calibri" panose="020F0502020204030204" pitchFamily="34" charset="0"/>
                      </a:endParaRPr>
                    </a:p>
                  </a:txBody>
                  <a:tcPr marL="7620" marR="7620" marT="7620" marB="0" anchor="b">
                    <a:solidFill>
                      <a:schemeClr val="accent2"/>
                    </a:solidFill>
                  </a:tcPr>
                </a:tc>
                <a:tc>
                  <a:txBody>
                    <a:bodyPr/>
                    <a:lstStyle/>
                    <a:p>
                      <a:pPr algn="r" fontAlgn="b"/>
                      <a:r>
                        <a:rPr lang="pt-BR" sz="1100" b="0" i="0" u="none" strike="noStrike">
                          <a:solidFill>
                            <a:srgbClr val="000000"/>
                          </a:solidFill>
                          <a:effectLst/>
                          <a:latin typeface="Calibri" panose="020F0502020204030204" pitchFamily="34" charset="0"/>
                        </a:rPr>
                        <a:t>297</a:t>
                      </a:r>
                    </a:p>
                  </a:txBody>
                  <a:tcPr marL="7620" marR="7620" marT="7620" marB="0" anchor="b">
                    <a:solidFill>
                      <a:schemeClr val="accent2"/>
                    </a:solidFill>
                  </a:tcPr>
                </a:tc>
                <a:tc>
                  <a:txBody>
                    <a:bodyPr/>
                    <a:lstStyle/>
                    <a:p>
                      <a:pPr algn="r" fontAlgn="b"/>
                      <a:r>
                        <a:rPr lang="pt-BR" sz="1100" b="0" i="0" u="none" strike="noStrike" dirty="0">
                          <a:solidFill>
                            <a:srgbClr val="000000"/>
                          </a:solidFill>
                          <a:effectLst/>
                          <a:latin typeface="Calibri" panose="020F0502020204030204" pitchFamily="34" charset="0"/>
                        </a:rPr>
                        <a:t>0,300</a:t>
                      </a:r>
                    </a:p>
                  </a:txBody>
                  <a:tcPr marL="7620" marR="7620" marT="7620" marB="0" anchor="b">
                    <a:solidFill>
                      <a:schemeClr val="accent2"/>
                    </a:solidFill>
                  </a:tcPr>
                </a:tc>
                <a:extLst>
                  <a:ext uri="{0D108BD9-81ED-4DB2-BD59-A6C34878D82A}">
                    <a16:rowId xmlns:a16="http://schemas.microsoft.com/office/drawing/2014/main" val="3027870136"/>
                  </a:ext>
                </a:extLst>
              </a:tr>
              <a:tr h="182880">
                <a:tc>
                  <a:txBody>
                    <a:bodyPr/>
                    <a:lstStyle/>
                    <a:p>
                      <a:pPr algn="l" fontAlgn="b"/>
                      <a:r>
                        <a:rPr lang="pt-BR" sz="1100" u="none" strike="noStrike">
                          <a:effectLst/>
                        </a:rPr>
                        <a:t>Farea</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427</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dirty="0">
                          <a:effectLst/>
                        </a:rPr>
                        <a:t>0,025</a:t>
                      </a:r>
                      <a:endParaRPr lang="pt-B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001944"/>
                  </a:ext>
                </a:extLst>
              </a:tr>
              <a:tr h="182880">
                <a:tc>
                  <a:txBody>
                    <a:bodyPr/>
                    <a:lstStyle/>
                    <a:p>
                      <a:pPr algn="l" fontAlgn="b"/>
                      <a:r>
                        <a:rPr lang="pt-BR" sz="1100" u="none" strike="noStrike" dirty="0" err="1">
                          <a:effectLst/>
                        </a:rPr>
                        <a:t>Garea</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427</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dirty="0">
                          <a:effectLst/>
                        </a:rPr>
                        <a:t>0,042</a:t>
                      </a:r>
                      <a:endParaRPr lang="pt-B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7299546"/>
                  </a:ext>
                </a:extLst>
              </a:tr>
            </a:tbl>
          </a:graphicData>
        </a:graphic>
      </p:graphicFrame>
      <p:pic>
        <p:nvPicPr>
          <p:cNvPr id="10" name="Imagem 9">
            <a:extLst>
              <a:ext uri="{FF2B5EF4-FFF2-40B4-BE49-F238E27FC236}">
                <a16:creationId xmlns:a16="http://schemas.microsoft.com/office/drawing/2014/main" id="{3EC2BE1D-A28B-4CA1-8FB6-E806873DE709}"/>
              </a:ext>
            </a:extLst>
          </p:cNvPr>
          <p:cNvPicPr>
            <a:picLocks noChangeAspect="1"/>
          </p:cNvPicPr>
          <p:nvPr/>
        </p:nvPicPr>
        <p:blipFill>
          <a:blip r:embed="rId2"/>
          <a:stretch>
            <a:fillRect/>
          </a:stretch>
        </p:blipFill>
        <p:spPr>
          <a:xfrm>
            <a:off x="7397978" y="2484173"/>
            <a:ext cx="1989339" cy="1362209"/>
          </a:xfrm>
          <a:prstGeom prst="rect">
            <a:avLst/>
          </a:prstGeom>
        </p:spPr>
      </p:pic>
      <p:pic>
        <p:nvPicPr>
          <p:cNvPr id="23" name="Imagem 22">
            <a:extLst>
              <a:ext uri="{FF2B5EF4-FFF2-40B4-BE49-F238E27FC236}">
                <a16:creationId xmlns:a16="http://schemas.microsoft.com/office/drawing/2014/main" id="{12932009-44B9-4229-BEBC-92DFC5C43FBF}"/>
              </a:ext>
            </a:extLst>
          </p:cNvPr>
          <p:cNvPicPr>
            <a:picLocks noChangeAspect="1"/>
          </p:cNvPicPr>
          <p:nvPr/>
        </p:nvPicPr>
        <p:blipFill>
          <a:blip r:embed="rId3"/>
          <a:stretch>
            <a:fillRect/>
          </a:stretch>
        </p:blipFill>
        <p:spPr>
          <a:xfrm>
            <a:off x="9680459" y="2488273"/>
            <a:ext cx="2049381" cy="1358109"/>
          </a:xfrm>
          <a:prstGeom prst="rect">
            <a:avLst/>
          </a:prstGeom>
        </p:spPr>
      </p:pic>
      <p:graphicFrame>
        <p:nvGraphicFramePr>
          <p:cNvPr id="24" name="Tabela 23">
            <a:extLst>
              <a:ext uri="{FF2B5EF4-FFF2-40B4-BE49-F238E27FC236}">
                <a16:creationId xmlns:a16="http://schemas.microsoft.com/office/drawing/2014/main" id="{B9F00FFC-A478-4428-8FF8-A6E7CF8F6E52}"/>
              </a:ext>
            </a:extLst>
          </p:cNvPr>
          <p:cNvGraphicFramePr>
            <a:graphicFrameLocks noGrp="1"/>
          </p:cNvGraphicFramePr>
          <p:nvPr>
            <p:extLst>
              <p:ext uri="{D42A27DB-BD31-4B8C-83A1-F6EECF244321}">
                <p14:modId xmlns:p14="http://schemas.microsoft.com/office/powerpoint/2010/main" val="3458245814"/>
              </p:ext>
            </p:extLst>
          </p:nvPr>
        </p:nvGraphicFramePr>
        <p:xfrm>
          <a:off x="5460274" y="3329286"/>
          <a:ext cx="1677543" cy="5486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4243282626"/>
                    </a:ext>
                  </a:extLst>
                </a:gridCol>
                <a:gridCol w="378823">
                  <a:extLst>
                    <a:ext uri="{9D8B030D-6E8A-4147-A177-3AD203B41FA5}">
                      <a16:colId xmlns:a16="http://schemas.microsoft.com/office/drawing/2014/main" val="269005072"/>
                    </a:ext>
                  </a:extLst>
                </a:gridCol>
                <a:gridCol w="384320">
                  <a:extLst>
                    <a:ext uri="{9D8B030D-6E8A-4147-A177-3AD203B41FA5}">
                      <a16:colId xmlns:a16="http://schemas.microsoft.com/office/drawing/2014/main" val="2995896778"/>
                    </a:ext>
                  </a:extLst>
                </a:gridCol>
              </a:tblGrid>
              <a:tr h="182880">
                <a:tc>
                  <a:txBody>
                    <a:bodyPr/>
                    <a:lstStyle/>
                    <a:p>
                      <a:pPr algn="l" fontAlgn="b"/>
                      <a:r>
                        <a:rPr lang="pt-BR" sz="1100" u="none" strike="noStrike" dirty="0">
                          <a:effectLst/>
                        </a:rPr>
                        <a:t>Log(</a:t>
                      </a:r>
                      <a:r>
                        <a:rPr lang="pt-BR" sz="1100" u="none" strike="noStrike" dirty="0" err="1">
                          <a:effectLst/>
                        </a:rPr>
                        <a:t>DenFED</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336</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0,026</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44838492"/>
                  </a:ext>
                </a:extLst>
              </a:tr>
              <a:tr h="182880">
                <a:tc>
                  <a:txBody>
                    <a:bodyPr/>
                    <a:lstStyle/>
                    <a:p>
                      <a:pPr algn="l" fontAlgn="b"/>
                      <a:r>
                        <a:rPr lang="pt-BR" sz="1100" u="none" strike="noStrike" dirty="0">
                          <a:effectLst/>
                        </a:rPr>
                        <a:t>Log(</a:t>
                      </a:r>
                      <a:r>
                        <a:rPr lang="pt-BR" sz="1100" u="none" strike="noStrike" dirty="0" err="1">
                          <a:effectLst/>
                        </a:rPr>
                        <a:t>DenGED</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336</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0,041</a:t>
                      </a:r>
                      <a:endParaRPr lang="pt-B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2387198"/>
                  </a:ext>
                </a:extLst>
              </a:tr>
              <a:tr h="182880">
                <a:tc>
                  <a:txBody>
                    <a:bodyPr/>
                    <a:lstStyle/>
                    <a:p>
                      <a:pPr algn="l" fontAlgn="b"/>
                      <a:r>
                        <a:rPr lang="pt-BR" sz="1100" u="none" strike="noStrike" dirty="0">
                          <a:effectLst/>
                        </a:rPr>
                        <a:t>Log(</a:t>
                      </a:r>
                      <a:r>
                        <a:rPr lang="pt-BR" sz="1100" u="none" strike="noStrike" dirty="0" err="1">
                          <a:effectLst/>
                        </a:rPr>
                        <a:t>DenKDE</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a:effectLst/>
                        </a:rPr>
                        <a:t>336</a:t>
                      </a:r>
                      <a:endParaRPr lang="pt-B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100" u="none" strike="noStrike" dirty="0">
                          <a:effectLst/>
                        </a:rPr>
                        <a:t>0,053</a:t>
                      </a:r>
                      <a:endParaRPr lang="pt-B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1049525"/>
                  </a:ext>
                </a:extLst>
              </a:tr>
            </a:tbl>
          </a:graphicData>
        </a:graphic>
      </p:graphicFrame>
      <p:sp>
        <p:nvSpPr>
          <p:cNvPr id="25" name="CaixaDeTexto 24">
            <a:extLst>
              <a:ext uri="{FF2B5EF4-FFF2-40B4-BE49-F238E27FC236}">
                <a16:creationId xmlns:a16="http://schemas.microsoft.com/office/drawing/2014/main" id="{003EDA86-52B0-40AE-81C2-C425254EB37D}"/>
              </a:ext>
            </a:extLst>
          </p:cNvPr>
          <p:cNvSpPr txBox="1"/>
          <p:nvPr/>
        </p:nvSpPr>
        <p:spPr>
          <a:xfrm>
            <a:off x="4451286" y="3449717"/>
            <a:ext cx="842025" cy="307777"/>
          </a:xfrm>
          <a:prstGeom prst="rect">
            <a:avLst/>
          </a:prstGeom>
          <a:noFill/>
        </p:spPr>
        <p:txBody>
          <a:bodyPr wrap="none" rtlCol="0">
            <a:spAutoFit/>
          </a:bodyPr>
          <a:lstStyle/>
          <a:p>
            <a:r>
              <a:rPr lang="pt-BR" sz="1400" dirty="0" err="1"/>
              <a:t>Gauges</a:t>
            </a:r>
            <a:r>
              <a:rPr lang="pt-BR" sz="1400" dirty="0"/>
              <a:t> x</a:t>
            </a:r>
          </a:p>
        </p:txBody>
      </p:sp>
      <p:sp>
        <p:nvSpPr>
          <p:cNvPr id="26" name="CaixaDeTexto 25">
            <a:extLst>
              <a:ext uri="{FF2B5EF4-FFF2-40B4-BE49-F238E27FC236}">
                <a16:creationId xmlns:a16="http://schemas.microsoft.com/office/drawing/2014/main" id="{61B9B9BD-439F-4DD0-B683-F45E9C9524EF}"/>
              </a:ext>
            </a:extLst>
          </p:cNvPr>
          <p:cNvSpPr txBox="1"/>
          <p:nvPr/>
        </p:nvSpPr>
        <p:spPr>
          <a:xfrm>
            <a:off x="4145890" y="4140104"/>
            <a:ext cx="1254831" cy="307777"/>
          </a:xfrm>
          <a:prstGeom prst="rect">
            <a:avLst/>
          </a:prstGeom>
          <a:noFill/>
        </p:spPr>
        <p:txBody>
          <a:bodyPr wrap="none" rtlCol="0">
            <a:spAutoFit/>
          </a:bodyPr>
          <a:lstStyle/>
          <a:p>
            <a:r>
              <a:rPr lang="pt-BR" sz="1400" dirty="0"/>
              <a:t>LOG(</a:t>
            </a:r>
            <a:r>
              <a:rPr lang="pt-BR" sz="1400" dirty="0" err="1"/>
              <a:t>Gauges</a:t>
            </a:r>
            <a:r>
              <a:rPr lang="pt-BR" sz="1400" dirty="0"/>
              <a:t>) x</a:t>
            </a:r>
          </a:p>
        </p:txBody>
      </p:sp>
      <p:graphicFrame>
        <p:nvGraphicFramePr>
          <p:cNvPr id="27" name="Tabela 26">
            <a:extLst>
              <a:ext uri="{FF2B5EF4-FFF2-40B4-BE49-F238E27FC236}">
                <a16:creationId xmlns:a16="http://schemas.microsoft.com/office/drawing/2014/main" id="{98F97BCA-E85E-41BF-8FE9-11C061859BBC}"/>
              </a:ext>
            </a:extLst>
          </p:cNvPr>
          <p:cNvGraphicFramePr>
            <a:graphicFrameLocks noGrp="1"/>
          </p:cNvGraphicFramePr>
          <p:nvPr>
            <p:extLst>
              <p:ext uri="{D42A27DB-BD31-4B8C-83A1-F6EECF244321}">
                <p14:modId xmlns:p14="http://schemas.microsoft.com/office/powerpoint/2010/main" val="2655294370"/>
              </p:ext>
            </p:extLst>
          </p:nvPr>
        </p:nvGraphicFramePr>
        <p:xfrm>
          <a:off x="5442857" y="4019672"/>
          <a:ext cx="1677543" cy="54864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4243282626"/>
                    </a:ext>
                  </a:extLst>
                </a:gridCol>
                <a:gridCol w="378823">
                  <a:extLst>
                    <a:ext uri="{9D8B030D-6E8A-4147-A177-3AD203B41FA5}">
                      <a16:colId xmlns:a16="http://schemas.microsoft.com/office/drawing/2014/main" val="269005072"/>
                    </a:ext>
                  </a:extLst>
                </a:gridCol>
                <a:gridCol w="384320">
                  <a:extLst>
                    <a:ext uri="{9D8B030D-6E8A-4147-A177-3AD203B41FA5}">
                      <a16:colId xmlns:a16="http://schemas.microsoft.com/office/drawing/2014/main" val="2995896778"/>
                    </a:ext>
                  </a:extLst>
                </a:gridCol>
              </a:tblGrid>
              <a:tr h="182880">
                <a:tc>
                  <a:txBody>
                    <a:bodyPr/>
                    <a:lstStyle/>
                    <a:p>
                      <a:pPr algn="l" fontAlgn="b"/>
                      <a:r>
                        <a:rPr lang="pt-BR" sz="1100" u="none" strike="noStrike" dirty="0">
                          <a:effectLst/>
                        </a:rPr>
                        <a:t>Log(</a:t>
                      </a:r>
                      <a:r>
                        <a:rPr lang="pt-BR" sz="1100" u="none" strike="noStrike" dirty="0" err="1">
                          <a:effectLst/>
                        </a:rPr>
                        <a:t>DenFCT</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169</a:t>
                      </a: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0,063</a:t>
                      </a:r>
                    </a:p>
                  </a:txBody>
                  <a:tcPr marL="7620" marR="7620" marT="7620" marB="0" anchor="b"/>
                </a:tc>
                <a:extLst>
                  <a:ext uri="{0D108BD9-81ED-4DB2-BD59-A6C34878D82A}">
                    <a16:rowId xmlns:a16="http://schemas.microsoft.com/office/drawing/2014/main" val="2344838492"/>
                  </a:ext>
                </a:extLst>
              </a:tr>
              <a:tr h="182880">
                <a:tc>
                  <a:txBody>
                    <a:bodyPr/>
                    <a:lstStyle/>
                    <a:p>
                      <a:pPr algn="l" fontAlgn="b"/>
                      <a:r>
                        <a:rPr lang="pt-BR" sz="1100" u="none" strike="noStrike" dirty="0">
                          <a:effectLst/>
                        </a:rPr>
                        <a:t>Log(</a:t>
                      </a:r>
                      <a:r>
                        <a:rPr lang="pt-BR" sz="1100" u="none" strike="noStrike" dirty="0" err="1">
                          <a:effectLst/>
                        </a:rPr>
                        <a:t>DenGCT</a:t>
                      </a:r>
                      <a:r>
                        <a:rPr lang="pt-BR" sz="1100" u="none" strike="noStrike" dirty="0">
                          <a:effectLst/>
                        </a:rPr>
                        <a:t>)</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252</a:t>
                      </a: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0,015</a:t>
                      </a:r>
                    </a:p>
                  </a:txBody>
                  <a:tcPr marL="7620" marR="7620" marT="7620" marB="0" anchor="b"/>
                </a:tc>
                <a:extLst>
                  <a:ext uri="{0D108BD9-81ED-4DB2-BD59-A6C34878D82A}">
                    <a16:rowId xmlns:a16="http://schemas.microsoft.com/office/drawing/2014/main" val="2162387198"/>
                  </a:ext>
                </a:extLst>
              </a:tr>
              <a:tr h="182880">
                <a:tc>
                  <a:txBody>
                    <a:bodyPr/>
                    <a:lstStyle/>
                    <a:p>
                      <a:pPr algn="l" fontAlgn="b"/>
                      <a:r>
                        <a:rPr lang="pt-BR" sz="1100" u="none" strike="noStrike" dirty="0">
                          <a:effectLst/>
                        </a:rPr>
                        <a:t>Log(Flashes)</a:t>
                      </a:r>
                      <a:endParaRPr lang="pt-B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100" b="0" i="0" u="none" strike="noStrike">
                          <a:solidFill>
                            <a:srgbClr val="000000"/>
                          </a:solidFill>
                          <a:effectLst/>
                          <a:latin typeface="Calibri" panose="020F0502020204030204" pitchFamily="34" charset="0"/>
                        </a:rPr>
                        <a:t>104</a:t>
                      </a:r>
                    </a:p>
                  </a:txBody>
                  <a:tcPr marL="7620" marR="7620" marT="7620" marB="0" anchor="b"/>
                </a:tc>
                <a:tc>
                  <a:txBody>
                    <a:bodyPr/>
                    <a:lstStyle/>
                    <a:p>
                      <a:pPr algn="r" fontAlgn="b"/>
                      <a:r>
                        <a:rPr lang="pt-BR" sz="1100" b="0" i="0" u="none" strike="noStrike" dirty="0">
                          <a:solidFill>
                            <a:srgbClr val="000000"/>
                          </a:solidFill>
                          <a:effectLst/>
                          <a:latin typeface="Calibri" panose="020F0502020204030204" pitchFamily="34" charset="0"/>
                        </a:rPr>
                        <a:t>0,034</a:t>
                      </a:r>
                    </a:p>
                  </a:txBody>
                  <a:tcPr marL="7620" marR="7620" marT="7620" marB="0" anchor="b"/>
                </a:tc>
                <a:extLst>
                  <a:ext uri="{0D108BD9-81ED-4DB2-BD59-A6C34878D82A}">
                    <a16:rowId xmlns:a16="http://schemas.microsoft.com/office/drawing/2014/main" val="4221049525"/>
                  </a:ext>
                </a:extLst>
              </a:tr>
            </a:tbl>
          </a:graphicData>
        </a:graphic>
      </p:graphicFrame>
      <p:pic>
        <p:nvPicPr>
          <p:cNvPr id="28" name="Imagem 27">
            <a:extLst>
              <a:ext uri="{FF2B5EF4-FFF2-40B4-BE49-F238E27FC236}">
                <a16:creationId xmlns:a16="http://schemas.microsoft.com/office/drawing/2014/main" id="{A0AC3FE3-CDD8-4F62-9B55-9695927C658C}"/>
              </a:ext>
            </a:extLst>
          </p:cNvPr>
          <p:cNvPicPr>
            <a:picLocks noChangeAspect="1"/>
          </p:cNvPicPr>
          <p:nvPr/>
        </p:nvPicPr>
        <p:blipFill>
          <a:blip r:embed="rId4"/>
          <a:stretch>
            <a:fillRect/>
          </a:stretch>
        </p:blipFill>
        <p:spPr>
          <a:xfrm>
            <a:off x="9740501" y="5340627"/>
            <a:ext cx="1988107" cy="1407600"/>
          </a:xfrm>
          <a:prstGeom prst="rect">
            <a:avLst/>
          </a:prstGeom>
        </p:spPr>
      </p:pic>
      <p:pic>
        <p:nvPicPr>
          <p:cNvPr id="29" name="Imagem 28">
            <a:extLst>
              <a:ext uri="{FF2B5EF4-FFF2-40B4-BE49-F238E27FC236}">
                <a16:creationId xmlns:a16="http://schemas.microsoft.com/office/drawing/2014/main" id="{2CD39551-52AD-40B8-BBBB-2710AE5898D3}"/>
              </a:ext>
            </a:extLst>
          </p:cNvPr>
          <p:cNvPicPr>
            <a:picLocks noChangeAspect="1"/>
          </p:cNvPicPr>
          <p:nvPr/>
        </p:nvPicPr>
        <p:blipFill>
          <a:blip r:embed="rId5"/>
          <a:stretch>
            <a:fillRect/>
          </a:stretch>
        </p:blipFill>
        <p:spPr>
          <a:xfrm>
            <a:off x="9740501" y="3933027"/>
            <a:ext cx="1989339" cy="1407600"/>
          </a:xfrm>
          <a:prstGeom prst="rect">
            <a:avLst/>
          </a:prstGeom>
        </p:spPr>
      </p:pic>
      <p:pic>
        <p:nvPicPr>
          <p:cNvPr id="30" name="Imagem 29">
            <a:extLst>
              <a:ext uri="{FF2B5EF4-FFF2-40B4-BE49-F238E27FC236}">
                <a16:creationId xmlns:a16="http://schemas.microsoft.com/office/drawing/2014/main" id="{A8D0AFBF-C56D-481B-9423-65068E454B76}"/>
              </a:ext>
            </a:extLst>
          </p:cNvPr>
          <p:cNvPicPr>
            <a:picLocks noChangeAspect="1"/>
          </p:cNvPicPr>
          <p:nvPr/>
        </p:nvPicPr>
        <p:blipFill>
          <a:blip r:embed="rId6"/>
          <a:stretch>
            <a:fillRect/>
          </a:stretch>
        </p:blipFill>
        <p:spPr>
          <a:xfrm>
            <a:off x="7454540" y="3933027"/>
            <a:ext cx="1989339" cy="1407600"/>
          </a:xfrm>
          <a:prstGeom prst="rect">
            <a:avLst/>
          </a:prstGeom>
        </p:spPr>
      </p:pic>
      <p:pic>
        <p:nvPicPr>
          <p:cNvPr id="31" name="Imagem 30">
            <a:extLst>
              <a:ext uri="{FF2B5EF4-FFF2-40B4-BE49-F238E27FC236}">
                <a16:creationId xmlns:a16="http://schemas.microsoft.com/office/drawing/2014/main" id="{4EFF2145-75DD-48F8-8B0B-EF8F89036948}"/>
              </a:ext>
            </a:extLst>
          </p:cNvPr>
          <p:cNvPicPr>
            <a:picLocks noChangeAspect="1"/>
          </p:cNvPicPr>
          <p:nvPr/>
        </p:nvPicPr>
        <p:blipFill>
          <a:blip r:embed="rId7"/>
          <a:stretch>
            <a:fillRect/>
          </a:stretch>
        </p:blipFill>
        <p:spPr>
          <a:xfrm>
            <a:off x="4285897" y="4837204"/>
            <a:ext cx="2851920" cy="1903850"/>
          </a:xfrm>
          <a:prstGeom prst="rect">
            <a:avLst/>
          </a:prstGeom>
        </p:spPr>
      </p:pic>
      <p:sp>
        <p:nvSpPr>
          <p:cNvPr id="32" name="Espaço Reservado para Número de Slide 31">
            <a:extLst>
              <a:ext uri="{FF2B5EF4-FFF2-40B4-BE49-F238E27FC236}">
                <a16:creationId xmlns:a16="http://schemas.microsoft.com/office/drawing/2014/main" id="{4D0E174B-E597-41B3-B1DB-9FC8520905A1}"/>
              </a:ext>
            </a:extLst>
          </p:cNvPr>
          <p:cNvSpPr>
            <a:spLocks noGrp="1"/>
          </p:cNvSpPr>
          <p:nvPr>
            <p:ph type="sldNum" sz="quarter" idx="12"/>
          </p:nvPr>
        </p:nvSpPr>
        <p:spPr/>
        <p:txBody>
          <a:bodyPr/>
          <a:lstStyle/>
          <a:p>
            <a:fld id="{5A24D99F-5C89-4257-A3CD-63F72ABB65DA}" type="slidenum">
              <a:rPr lang="en-US" smtClean="0"/>
              <a:t>8</a:t>
            </a:fld>
            <a:endParaRPr lang="en-US"/>
          </a:p>
        </p:txBody>
      </p:sp>
      <p:sp>
        <p:nvSpPr>
          <p:cNvPr id="33" name="CaixaDeTexto 32">
            <a:extLst>
              <a:ext uri="{FF2B5EF4-FFF2-40B4-BE49-F238E27FC236}">
                <a16:creationId xmlns:a16="http://schemas.microsoft.com/office/drawing/2014/main" id="{50735DC7-3606-4A7F-96B2-FE8F7ACA86A2}"/>
              </a:ext>
            </a:extLst>
          </p:cNvPr>
          <p:cNvSpPr txBox="1"/>
          <p:nvPr/>
        </p:nvSpPr>
        <p:spPr>
          <a:xfrm>
            <a:off x="7358393" y="5811349"/>
            <a:ext cx="1859521" cy="830997"/>
          </a:xfrm>
          <a:prstGeom prst="rect">
            <a:avLst/>
          </a:prstGeom>
          <a:noFill/>
        </p:spPr>
        <p:txBody>
          <a:bodyPr wrap="square" rtlCol="0">
            <a:spAutoFit/>
          </a:bodyPr>
          <a:lstStyle/>
          <a:p>
            <a:r>
              <a:rPr lang="en-US" sz="1600" dirty="0"/>
              <a:t>Boxplot of R</a:t>
            </a:r>
            <a:r>
              <a:rPr lang="en-US" sz="1600" baseline="30000" dirty="0"/>
              <a:t>2</a:t>
            </a:r>
            <a:r>
              <a:rPr lang="en-US" sz="1600" dirty="0"/>
              <a:t> values distribution over gauge stations</a:t>
            </a:r>
          </a:p>
        </p:txBody>
      </p:sp>
      <p:sp>
        <p:nvSpPr>
          <p:cNvPr id="34" name="Seta: para a Direita 33">
            <a:extLst>
              <a:ext uri="{FF2B5EF4-FFF2-40B4-BE49-F238E27FC236}">
                <a16:creationId xmlns:a16="http://schemas.microsoft.com/office/drawing/2014/main" id="{2C0D97CD-EB29-4FE9-981F-2DFF95732274}"/>
              </a:ext>
            </a:extLst>
          </p:cNvPr>
          <p:cNvSpPr/>
          <p:nvPr/>
        </p:nvSpPr>
        <p:spPr>
          <a:xfrm rot="10800000">
            <a:off x="7155917" y="6044427"/>
            <a:ext cx="146903" cy="357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de Seta Reta 35">
            <a:extLst>
              <a:ext uri="{FF2B5EF4-FFF2-40B4-BE49-F238E27FC236}">
                <a16:creationId xmlns:a16="http://schemas.microsoft.com/office/drawing/2014/main" id="{73C84E6C-D80C-4BB2-BB9B-68621E8C7A28}"/>
              </a:ext>
            </a:extLst>
          </p:cNvPr>
          <p:cNvCxnSpPr/>
          <p:nvPr/>
        </p:nvCxnSpPr>
        <p:spPr>
          <a:xfrm>
            <a:off x="7155916" y="2803309"/>
            <a:ext cx="202477" cy="20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5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2">
            <a:extLst>
              <a:ext uri="{FF2B5EF4-FFF2-40B4-BE49-F238E27FC236}">
                <a16:creationId xmlns:a16="http://schemas.microsoft.com/office/drawing/2014/main" id="{545B6638-78CE-49E5-B96F-458DA827D9C2}"/>
              </a:ext>
            </a:extLst>
          </p:cNvPr>
          <p:cNvSpPr txBox="1">
            <a:spLocks/>
          </p:cNvSpPr>
          <p:nvPr/>
        </p:nvSpPr>
        <p:spPr>
          <a:xfrm>
            <a:off x="4341239" y="1374543"/>
            <a:ext cx="7237848" cy="96941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romanUcPeriod"/>
            </a:pPr>
            <a:r>
              <a:rPr lang="en-US" dirty="0">
                <a:solidFill>
                  <a:schemeClr val="tx1"/>
                </a:solidFill>
              </a:rPr>
              <a:t>The relation includes LOG transformation on precipitation data.</a:t>
            </a:r>
          </a:p>
          <a:p>
            <a:pPr marL="514350" indent="-514350">
              <a:buFont typeface="+mj-lt"/>
              <a:buAutoNum type="romanUcPeriod"/>
            </a:pPr>
            <a:r>
              <a:rPr lang="en-US" dirty="0">
                <a:solidFill>
                  <a:schemeClr val="tx1"/>
                </a:solidFill>
              </a:rPr>
              <a:t>A good agreement is observed for all stations; results are similar for </a:t>
            </a:r>
            <a:r>
              <a:rPr lang="en-US" dirty="0" err="1">
                <a:solidFill>
                  <a:schemeClr val="tx1"/>
                </a:solidFill>
              </a:rPr>
              <a:t>Jaraguari</a:t>
            </a:r>
            <a:r>
              <a:rPr lang="en-US" dirty="0">
                <a:solidFill>
                  <a:schemeClr val="tx1"/>
                </a:solidFill>
              </a:rPr>
              <a:t>.</a:t>
            </a:r>
          </a:p>
        </p:txBody>
      </p:sp>
      <p:pic>
        <p:nvPicPr>
          <p:cNvPr id="6" name="Imagem 5" descr="Mapa com linhas pretas em fundo branco&#10;&#10;Descrição gerada automaticamente">
            <a:extLst>
              <a:ext uri="{FF2B5EF4-FFF2-40B4-BE49-F238E27FC236}">
                <a16:creationId xmlns:a16="http://schemas.microsoft.com/office/drawing/2014/main" id="{DAD9F6C4-2985-4EB6-90A8-38F6072D1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779" y="2366134"/>
            <a:ext cx="7785700" cy="4006155"/>
          </a:xfrm>
          <a:prstGeom prst="rect">
            <a:avLst/>
          </a:prstGeom>
        </p:spPr>
      </p:pic>
      <p:sp>
        <p:nvSpPr>
          <p:cNvPr id="12" name="Título 1">
            <a:extLst>
              <a:ext uri="{FF2B5EF4-FFF2-40B4-BE49-F238E27FC236}">
                <a16:creationId xmlns:a16="http://schemas.microsoft.com/office/drawing/2014/main" id="{68F70588-93A6-4DAB-A6F2-AEFA370EC2E2}"/>
              </a:ext>
            </a:extLst>
          </p:cNvPr>
          <p:cNvSpPr txBox="1">
            <a:spLocks/>
          </p:cNvSpPr>
          <p:nvPr/>
        </p:nvSpPr>
        <p:spPr>
          <a:xfrm>
            <a:off x="1230157" y="1305720"/>
            <a:ext cx="1351935" cy="5506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pt-BR" sz="2800" b="1" dirty="0" err="1"/>
              <a:t>Outline</a:t>
            </a:r>
            <a:endParaRPr lang="pt-BR" sz="3200" b="1" dirty="0"/>
          </a:p>
        </p:txBody>
      </p:sp>
      <p:sp>
        <p:nvSpPr>
          <p:cNvPr id="13" name="Espace réservé du texte 3">
            <a:extLst>
              <a:ext uri="{FF2B5EF4-FFF2-40B4-BE49-F238E27FC236}">
                <a16:creationId xmlns:a16="http://schemas.microsoft.com/office/drawing/2014/main" id="{6EE4EAA0-FC90-4070-85F1-D02ABAB803B6}"/>
              </a:ext>
            </a:extLst>
          </p:cNvPr>
          <p:cNvSpPr>
            <a:spLocks noGrp="1"/>
          </p:cNvSpPr>
          <p:nvPr>
            <p:ph type="body" sz="half" idx="2"/>
          </p:nvPr>
        </p:nvSpPr>
        <p:spPr>
          <a:xfrm>
            <a:off x="207574" y="1954648"/>
            <a:ext cx="3699651" cy="3379124"/>
          </a:xfrm>
        </p:spPr>
        <p:txBody>
          <a:bodyPr>
            <a:normAutofit/>
          </a:bodyPr>
          <a:lstStyle/>
          <a:p>
            <a:pPr marL="342900" indent="-342900">
              <a:buFont typeface="+mj-lt"/>
              <a:buAutoNum type="arabicPeriod"/>
            </a:pPr>
            <a:r>
              <a:rPr lang="en-US" sz="1800" dirty="0">
                <a:solidFill>
                  <a:schemeClr val="bg1"/>
                </a:solidFill>
              </a:rPr>
              <a:t>Motivation</a:t>
            </a:r>
          </a:p>
          <a:p>
            <a:pPr marL="342900" indent="-342900">
              <a:buFont typeface="+mj-lt"/>
              <a:buAutoNum type="arabicPeriod"/>
            </a:pPr>
            <a:r>
              <a:rPr lang="en-US" sz="1800" dirty="0">
                <a:solidFill>
                  <a:schemeClr val="bg1"/>
                </a:solidFill>
              </a:rPr>
              <a:t>Background</a:t>
            </a:r>
          </a:p>
          <a:p>
            <a:pPr marL="342900" indent="-342900">
              <a:buFont typeface="+mj-lt"/>
              <a:buAutoNum type="arabicPeriod"/>
            </a:pPr>
            <a:r>
              <a:rPr lang="en-US" sz="1800" dirty="0">
                <a:solidFill>
                  <a:schemeClr val="bg1"/>
                </a:solidFill>
              </a:rPr>
              <a:t>Material and methods</a:t>
            </a:r>
          </a:p>
          <a:p>
            <a:pPr marL="342900" indent="-342900">
              <a:buFont typeface="+mj-lt"/>
              <a:buAutoNum type="arabicPeriod"/>
            </a:pPr>
            <a:r>
              <a:rPr lang="en-US" sz="1800" dirty="0">
                <a:solidFill>
                  <a:schemeClr val="accent2">
                    <a:lumMod val="75000"/>
                  </a:schemeClr>
                </a:solidFill>
              </a:rPr>
              <a:t>Results</a:t>
            </a:r>
          </a:p>
          <a:p>
            <a:pPr marL="800100" lvl="1" indent="-342900">
              <a:buFont typeface="+mj-lt"/>
              <a:buAutoNum type="alphaLcParenR"/>
            </a:pPr>
            <a:r>
              <a:rPr lang="en-US" sz="1500" dirty="0">
                <a:solidFill>
                  <a:schemeClr val="bg1"/>
                </a:solidFill>
              </a:rPr>
              <a:t>Overview</a:t>
            </a:r>
          </a:p>
          <a:p>
            <a:pPr marL="800100" lvl="1" indent="-342900">
              <a:buFont typeface="+mj-lt"/>
              <a:buAutoNum type="alphaLcParenR"/>
            </a:pPr>
            <a:r>
              <a:rPr lang="en-US" sz="1500" dirty="0">
                <a:solidFill>
                  <a:schemeClr val="accent2">
                    <a:lumMod val="75000"/>
                  </a:schemeClr>
                </a:solidFill>
              </a:rPr>
              <a:t>Radar x Gauges</a:t>
            </a:r>
          </a:p>
          <a:p>
            <a:pPr marL="800100" lvl="1" indent="-342900">
              <a:buFont typeface="+mj-lt"/>
              <a:buAutoNum type="alphaLcParenR"/>
            </a:pPr>
            <a:r>
              <a:rPr lang="en-US" sz="1500" dirty="0">
                <a:solidFill>
                  <a:schemeClr val="bg1"/>
                </a:solidFill>
              </a:rPr>
              <a:t>Radar x GLM</a:t>
            </a:r>
          </a:p>
          <a:p>
            <a:pPr marL="342900" indent="-342900">
              <a:buFont typeface="+mj-lt"/>
              <a:buAutoNum type="arabicPeriod"/>
            </a:pPr>
            <a:r>
              <a:rPr lang="en-US" sz="1800" dirty="0"/>
              <a:t>Final remarks</a:t>
            </a:r>
          </a:p>
          <a:p>
            <a:pPr marL="342900" indent="-342900">
              <a:buFont typeface="+mj-lt"/>
              <a:buAutoNum type="arabicPeriod"/>
            </a:pPr>
            <a:endParaRPr lang="en-US" sz="1800" dirty="0"/>
          </a:p>
        </p:txBody>
      </p:sp>
      <p:sp>
        <p:nvSpPr>
          <p:cNvPr id="14" name="Rectangle 4">
            <a:extLst>
              <a:ext uri="{FF2B5EF4-FFF2-40B4-BE49-F238E27FC236}">
                <a16:creationId xmlns:a16="http://schemas.microsoft.com/office/drawing/2014/main" id="{712B8064-4DF4-4FCA-A08E-26CAA46AC476}"/>
              </a:ext>
            </a:extLst>
          </p:cNvPr>
          <p:cNvSpPr/>
          <p:nvPr/>
        </p:nvSpPr>
        <p:spPr>
          <a:xfrm>
            <a:off x="351692" y="92380"/>
            <a:ext cx="3411416" cy="1015663"/>
          </a:xfrm>
          <a:prstGeom prst="rect">
            <a:avLst/>
          </a:prstGeom>
        </p:spPr>
        <p:txBody>
          <a:bodyPr wrap="square">
            <a:spAutoFit/>
          </a:bodyPr>
          <a:lstStyle/>
          <a:p>
            <a:pPr marL="0" lvl="1" algn="just"/>
            <a:r>
              <a:rPr lang="en-US" sz="2000" b="1" dirty="0">
                <a:solidFill>
                  <a:schemeClr val="bg1"/>
                </a:solidFill>
              </a:rPr>
              <a:t>On the use of Geostationary Lightning Mapper data as proxy for heavy precipitation</a:t>
            </a:r>
          </a:p>
        </p:txBody>
      </p:sp>
      <p:cxnSp>
        <p:nvCxnSpPr>
          <p:cNvPr id="15" name="Conector reto 14">
            <a:extLst>
              <a:ext uri="{FF2B5EF4-FFF2-40B4-BE49-F238E27FC236}">
                <a16:creationId xmlns:a16="http://schemas.microsoft.com/office/drawing/2014/main" id="{3754DB8B-B634-4F62-8AF7-524AA01CE9AC}"/>
              </a:ext>
            </a:extLst>
          </p:cNvPr>
          <p:cNvCxnSpPr/>
          <p:nvPr/>
        </p:nvCxnSpPr>
        <p:spPr>
          <a:xfrm>
            <a:off x="4231779" y="1297416"/>
            <a:ext cx="734730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FC14F74C-F861-4880-B344-CC63365DBA35}"/>
              </a:ext>
            </a:extLst>
          </p:cNvPr>
          <p:cNvSpPr txBox="1">
            <a:spLocks/>
          </p:cNvSpPr>
          <p:nvPr/>
        </p:nvSpPr>
        <p:spPr>
          <a:xfrm>
            <a:off x="4231779" y="181890"/>
            <a:ext cx="6601871" cy="101081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n-US" b="1" dirty="0">
                <a:solidFill>
                  <a:schemeClr val="accent2">
                    <a:lumMod val="75000"/>
                  </a:schemeClr>
                </a:solidFill>
              </a:rPr>
              <a:t>Radar versus Gauges</a:t>
            </a:r>
          </a:p>
          <a:p>
            <a:pPr>
              <a:lnSpc>
                <a:spcPct val="100000"/>
              </a:lnSpc>
            </a:pPr>
            <a:r>
              <a:rPr lang="en-US" sz="3000" dirty="0">
                <a:solidFill>
                  <a:schemeClr val="accent2">
                    <a:lumMod val="75000"/>
                  </a:schemeClr>
                </a:solidFill>
              </a:rPr>
              <a:t>Example for Tres Marias radar/stations</a:t>
            </a:r>
          </a:p>
        </p:txBody>
      </p:sp>
      <p:sp>
        <p:nvSpPr>
          <p:cNvPr id="2" name="Espaço Reservado para Número de Slide 1">
            <a:extLst>
              <a:ext uri="{FF2B5EF4-FFF2-40B4-BE49-F238E27FC236}">
                <a16:creationId xmlns:a16="http://schemas.microsoft.com/office/drawing/2014/main" id="{4BB61F9E-3514-4E2F-BEC7-256FBA7FEEC9}"/>
              </a:ext>
            </a:extLst>
          </p:cNvPr>
          <p:cNvSpPr>
            <a:spLocks noGrp="1"/>
          </p:cNvSpPr>
          <p:nvPr>
            <p:ph type="sldNum" sz="quarter" idx="12"/>
          </p:nvPr>
        </p:nvSpPr>
        <p:spPr/>
        <p:txBody>
          <a:bodyPr/>
          <a:lstStyle/>
          <a:p>
            <a:fld id="{5A24D99F-5C89-4257-A3CD-63F72ABB65DA}" type="slidenum">
              <a:rPr lang="en-US" smtClean="0"/>
              <a:t>9</a:t>
            </a:fld>
            <a:endParaRPr lang="en-US"/>
          </a:p>
        </p:txBody>
      </p:sp>
    </p:spTree>
    <p:extLst>
      <p:ext uri="{BB962C8B-B14F-4D97-AF65-F5344CB8AC3E}">
        <p14:creationId xmlns:p14="http://schemas.microsoft.com/office/powerpoint/2010/main" val="3483593865"/>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13052</TotalTime>
  <Words>2242</Words>
  <Application>Microsoft Office PowerPoint</Application>
  <PresentationFormat>Widescreen</PresentationFormat>
  <Paragraphs>346</Paragraphs>
  <Slides>17</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Calibri Light</vt:lpstr>
      <vt:lpstr>Wingdings</vt:lpstr>
      <vt:lpstr>Retrospectiva</vt:lpstr>
      <vt:lpstr>On the use of Geostationary Lightning Mapper (GLM) data as proxy for heavy precipitation</vt:lpstr>
      <vt:lpstr>Motivation Lightning data from GLM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use of Geostationary Lightning Mapper data as proxy for heavy precipitation</dc:title>
  <dc:creator>V. BOURSCHEIDT</dc:creator>
  <cp:lastModifiedBy>V. BOURSCHEIDT</cp:lastModifiedBy>
  <cp:revision>148</cp:revision>
  <dcterms:created xsi:type="dcterms:W3CDTF">2020-04-12T08:21:46Z</dcterms:created>
  <dcterms:modified xsi:type="dcterms:W3CDTF">2020-04-28T20:41:11Z</dcterms:modified>
</cp:coreProperties>
</file>