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8A625-4977-C245-9B6C-DEB8C763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EA9DA-9EAC-294C-A36E-5C00B97D2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27BB-FC1E-BD4B-A705-D4732BF5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7C89-1199-0A4C-8A02-A96830B4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F003E-226E-5540-A0E2-5FA73CD4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6725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9B29C-C0A9-624F-B18B-58949366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6A8D4-AC87-7F4E-B82C-F7046E670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8D27E-120A-114D-B0D2-5028009C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7D2C5-E2E5-314B-8C00-A2D000AE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C1D41-0415-B145-9F17-FC2CFD152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1999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B0607-F79F-6B41-A61E-F035A43D7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D1D74-6327-7F40-8425-F4E2B4475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272EB-D279-864E-9385-0F3BFE7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71898-50D2-D446-B17C-D1EB3C6C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EF0F-1647-5B47-945F-0FEA43EB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5859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FC66-3627-3442-A610-59873AE9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A61F7-11F5-4D43-BFFD-08EC264AA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ADF0-7A88-F44D-A34D-F0445590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B290C-9409-C043-AA16-595DF5D4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94DB-D45F-7747-848F-70F25CD4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5419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77C5-32EF-5442-82B4-92158200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CF54-D66E-8C42-A96B-F4A7463AD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0A70-0E13-9246-9E70-47E83321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011CE-0747-C340-85A7-BBDEC7E3B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1717A-AF19-7040-A825-A2CEA79B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7557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425A-F284-764A-B52D-EA649F830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6EFF9-23CC-7E45-8952-ECF1FEAC1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85CB1-6927-8346-8967-B5C784B58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2605E-EA43-8544-96D3-C697567D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EF2F4-E595-714E-B8D3-48EEC5A6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875D7-8766-0441-85B9-67313FA6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9545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D799B-1BFB-DD4B-B268-804AA9D9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8F31C-419C-EF4F-941E-AD61E86E3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77D3AE-48CA-6A4F-BE7A-5755C6EBF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AA4BA-6332-FD42-B4E3-59BFDAFC6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33C7E-E59E-504D-82B9-8E832BAB06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2855F-4EE3-D548-996B-25EDB3039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877D7-428F-1340-BF87-32EA3D6E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2C14D-1160-6E4E-B430-3C0B8F4B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1887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D567-7957-B34E-8590-E206D3C6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5B8DD-8B45-9B46-B9F8-B0E1C6D3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D7D7F-177C-B541-9237-49211923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E1475-2A63-2747-A44B-EE0E4E4E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7002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CD8EE8-9629-AF45-9731-5BAB9895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24454-3E42-4E44-B88D-53137574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C5AC3-E34D-4148-B89B-F1B4572E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946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405E-EB6A-3546-BD70-906F0CE8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BF529-4AD2-E048-AFB3-43033678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8B337-0EC0-FB4A-AF42-0362BA95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251B8-0C98-5847-B943-2C853988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36F0E-2AEC-C044-9D16-E2A53F62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D3779-C856-DB48-AE39-DE5734AB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715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C9999-23C5-3944-8817-9481A978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1ADCCF-5D46-1947-8C21-380C06257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1F2F5-FAD2-6040-9C12-A06987C98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FB558-3B6C-9E4D-9180-648694748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7EEEC-E581-784A-9AAC-D40061E4A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16F9E-BF91-3E46-A1E6-C7A67203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2964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8C6EAA-4266-4B4B-97B9-4D4CCBA6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45701-FFB3-964D-9217-2DACC3877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A81B7-CC9C-EE4E-AA98-1D25E60CF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93BF-5E57-B149-83CF-A1D26C2767CF}" type="datetimeFigureOut">
              <a:rPr lang="en-IT" smtClean="0"/>
              <a:t>03/05/2020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FDD49-19B5-D246-9827-026EBECFF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B4945-4E2D-1A46-A436-C2FD244C4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8986-DBDA-D84D-BF67-C7975693634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797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eetingorganizer.copernicus.org/EGU2020/EGU2020-12895.html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xels Videos 1448735-2" descr="Pexels Videos 1448735-2">
            <a:hlinkClick r:id="" action="ppaction://media"/>
            <a:extLst>
              <a:ext uri="{FF2B5EF4-FFF2-40B4-BE49-F238E27FC236}">
                <a16:creationId xmlns:a16="http://schemas.microsoft.com/office/drawing/2014/main" id="{E4DC9FB5-D84F-EF41-9ECA-C66C1BA446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5033"/>
            <a:ext cx="13409768" cy="70680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B8BBB7-9209-E14E-B043-1A3516D71840}"/>
              </a:ext>
            </a:extLst>
          </p:cNvPr>
          <p:cNvSpPr/>
          <p:nvPr/>
        </p:nvSpPr>
        <p:spPr>
          <a:xfrm>
            <a:off x="704021" y="1123048"/>
            <a:ext cx="10783957" cy="2447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GB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4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Italian TREETALKER NETWORK (ITT-Net)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400" b="1" i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large scale monitoring of tree functional traits and vulnerabilities to climate change</a:t>
            </a:r>
            <a:endParaRPr lang="en-IT" sz="2400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9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58F76A-3ECD-9C4B-8C55-D8E46689FB80}"/>
              </a:ext>
            </a:extLst>
          </p:cNvPr>
          <p:cNvSpPr/>
          <p:nvPr/>
        </p:nvSpPr>
        <p:spPr>
          <a:xfrm>
            <a:off x="1692876" y="1025611"/>
            <a:ext cx="85797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The ITT-NET project aims to respond to one of the grand societal challenges: the impact of climate changes on forests ecosystem services.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To address this problem we use an innovative Internet of Things (IoT) wireless technology (TreeTalker) to monitor, at large spatial scale and with a fine temporal resolution, tree physiological parameters related to water transport, tree growth, foliage development and tree stability.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This large network of 400 individual trees (30 forest plots) is a unique and unprecedented worldwide example of real time monitoring of individual tree biological responses at regional 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This allow us to relate, from hourly, daily, seasonal to inter-annual frequency, the causal dependency of climate events and environmental disturbances with tree functionality and resilience.</a:t>
            </a:r>
          </a:p>
        </p:txBody>
      </p:sp>
    </p:spTree>
    <p:extLst>
      <p:ext uri="{BB962C8B-B14F-4D97-AF65-F5344CB8AC3E}">
        <p14:creationId xmlns:p14="http://schemas.microsoft.com/office/powerpoint/2010/main" val="3048828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4D7341-CBC0-AE44-85C4-5B2EC192F0FC}"/>
              </a:ext>
            </a:extLst>
          </p:cNvPr>
          <p:cNvSpPr txBox="1"/>
          <p:nvPr/>
        </p:nvSpPr>
        <p:spPr>
          <a:xfrm>
            <a:off x="1198605" y="716692"/>
            <a:ext cx="4565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University of Tuscia (</a:t>
            </a:r>
            <a:r>
              <a:rPr lang="en-IT" i="1" dirty="0"/>
              <a:t>R. Valentini – coordi</a:t>
            </a:r>
            <a:r>
              <a:rPr lang="en-IT" dirty="0"/>
              <a:t>nator)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F4C24-0943-7B4A-BE3F-1C99082F81FD}"/>
              </a:ext>
            </a:extLst>
          </p:cNvPr>
          <p:cNvSpPr txBox="1"/>
          <p:nvPr/>
        </p:nvSpPr>
        <p:spPr>
          <a:xfrm>
            <a:off x="1198605" y="1227435"/>
            <a:ext cx="319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University of Bolzano (</a:t>
            </a:r>
            <a:r>
              <a:rPr lang="en-IT" i="1" dirty="0"/>
              <a:t>G. Tonon</a:t>
            </a:r>
            <a:r>
              <a:rPr lang="en-IT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96EFB-3525-BD4F-B55C-823785D80E4E}"/>
              </a:ext>
            </a:extLst>
          </p:cNvPr>
          <p:cNvSpPr txBox="1"/>
          <p:nvPr/>
        </p:nvSpPr>
        <p:spPr>
          <a:xfrm>
            <a:off x="1192522" y="2186459"/>
            <a:ext cx="345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University of Florence (</a:t>
            </a:r>
            <a:r>
              <a:rPr lang="en-IT" i="1" dirty="0"/>
              <a:t>C. Cocozza</a:t>
            </a:r>
            <a:r>
              <a:rPr lang="en-IT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1A7DD-D5DE-3842-9C66-E3BE977A48F3}"/>
              </a:ext>
            </a:extLst>
          </p:cNvPr>
          <p:cNvSpPr txBox="1"/>
          <p:nvPr/>
        </p:nvSpPr>
        <p:spPr>
          <a:xfrm>
            <a:off x="1198605" y="1706947"/>
            <a:ext cx="3046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Mach Foundation (</a:t>
            </a:r>
            <a:r>
              <a:rPr lang="en-IT" i="1" dirty="0"/>
              <a:t>D. Gianelle</a:t>
            </a:r>
            <a:r>
              <a:rPr lang="en-IT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D5A4B-F80D-6E42-AE9E-36D272D8DE10}"/>
              </a:ext>
            </a:extLst>
          </p:cNvPr>
          <p:cNvSpPr txBox="1"/>
          <p:nvPr/>
        </p:nvSpPr>
        <p:spPr>
          <a:xfrm>
            <a:off x="1192522" y="2776151"/>
            <a:ext cx="324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University of Molise (</a:t>
            </a:r>
            <a:r>
              <a:rPr lang="en-IT" i="1" dirty="0"/>
              <a:t>R. Tognetti</a:t>
            </a:r>
            <a:r>
              <a:rPr lang="en-IT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7AACD-91C4-FC45-99F8-F30FF5FF3B21}"/>
              </a:ext>
            </a:extLst>
          </p:cNvPr>
          <p:cNvSpPr txBox="1"/>
          <p:nvPr/>
        </p:nvSpPr>
        <p:spPr>
          <a:xfrm>
            <a:off x="1192522" y="3397418"/>
            <a:ext cx="38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University of Campania (</a:t>
            </a:r>
            <a:r>
              <a:rPr lang="en-IT" i="1" dirty="0"/>
              <a:t>G. Battipaglia</a:t>
            </a:r>
            <a:r>
              <a:rPr lang="en-IT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D70C4-A6FB-D247-B36E-C74C1A4C7EA5}"/>
              </a:ext>
            </a:extLst>
          </p:cNvPr>
          <p:cNvSpPr txBox="1"/>
          <p:nvPr/>
        </p:nvSpPr>
        <p:spPr>
          <a:xfrm>
            <a:off x="1192522" y="4018685"/>
            <a:ext cx="352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University of Palermo (</a:t>
            </a:r>
            <a:r>
              <a:rPr lang="en-IT" i="1" dirty="0"/>
              <a:t>T. La Mantia</a:t>
            </a:r>
            <a:r>
              <a:rPr lang="en-IT" dirty="0"/>
              <a:t>)</a:t>
            </a: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A973A99C-0417-8C44-9164-A4EB8C71D9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468969" y="689921"/>
            <a:ext cx="4565222" cy="525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B459B-68AA-ED43-AE26-F9AB7533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670" y="628134"/>
            <a:ext cx="1295005" cy="546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694DA3-72E2-4943-88DF-237BABAB8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024" y="1041509"/>
            <a:ext cx="537329" cy="537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4577E-30DF-8D45-96B2-CAED672E2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791" y="1663353"/>
            <a:ext cx="877833" cy="369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231A75-ECC8-C24C-BE51-033A00D7C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948" y="2031651"/>
            <a:ext cx="1379052" cy="668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E09CE-7650-6A47-B249-F8DD9C107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948" y="2742660"/>
            <a:ext cx="957162" cy="4637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A9F39-FC8B-B943-B6A0-7A36091CB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858" y="3397418"/>
            <a:ext cx="1200990" cy="469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8A180-4494-C24F-B83E-B09364F6C9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188" y="3958279"/>
            <a:ext cx="1456329" cy="6145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51D92F-1C94-934C-94C0-0DA05D17F3B3}"/>
              </a:ext>
            </a:extLst>
          </p:cNvPr>
          <p:cNvSpPr txBox="1"/>
          <p:nvPr/>
        </p:nvSpPr>
        <p:spPr>
          <a:xfrm>
            <a:off x="4466538" y="159188"/>
            <a:ext cx="169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/>
              <a:t>The Partnership</a:t>
            </a:r>
          </a:p>
        </p:txBody>
      </p:sp>
    </p:spTree>
    <p:extLst>
      <p:ext uri="{BB962C8B-B14F-4D97-AF65-F5344CB8AC3E}">
        <p14:creationId xmlns:p14="http://schemas.microsoft.com/office/powerpoint/2010/main" val="89760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85616-4FD2-FF49-BD79-BB08A1677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50" y="98854"/>
            <a:ext cx="8311485" cy="65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4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38F7C-FEC0-4945-B6A8-B66DB7ED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950" y="605481"/>
            <a:ext cx="5808519" cy="58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486672" y="1308755"/>
            <a:ext cx="8793251" cy="4276499"/>
            <a:chOff x="1024604" y="664391"/>
            <a:chExt cx="7812908" cy="4900474"/>
          </a:xfrm>
        </p:grpSpPr>
        <p:sp>
          <p:nvSpPr>
            <p:cNvPr id="4" name="Rettangolo 3"/>
            <p:cNvSpPr/>
            <p:nvPr/>
          </p:nvSpPr>
          <p:spPr>
            <a:xfrm>
              <a:off x="3759618" y="1922281"/>
              <a:ext cx="1188397" cy="2332143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" name="Connettore 1 4"/>
            <p:cNvCxnSpPr/>
            <p:nvPr/>
          </p:nvCxnSpPr>
          <p:spPr>
            <a:xfrm flipH="1">
              <a:off x="2515625" y="2425728"/>
              <a:ext cx="1243993" cy="7404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ttangolo 5"/>
            <p:cNvSpPr/>
            <p:nvPr/>
          </p:nvSpPr>
          <p:spPr>
            <a:xfrm>
              <a:off x="3747229" y="1801721"/>
              <a:ext cx="1200786" cy="12586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3947261" y="2329481"/>
              <a:ext cx="69497" cy="150293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4225248" y="2099968"/>
              <a:ext cx="451730" cy="3109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3599775" y="2626854"/>
              <a:ext cx="159843" cy="6515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riangolo isoscele 21"/>
            <p:cNvSpPr/>
            <p:nvPr/>
          </p:nvSpPr>
          <p:spPr>
            <a:xfrm rot="16423658" flipH="1">
              <a:off x="3364370" y="2722873"/>
              <a:ext cx="222129" cy="23562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riangolo isoscele 22"/>
            <p:cNvSpPr/>
            <p:nvPr/>
          </p:nvSpPr>
          <p:spPr>
            <a:xfrm rot="16423658" flipH="1">
              <a:off x="3364370" y="2960853"/>
              <a:ext cx="222129" cy="23562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4 11"/>
            <p:cNvCxnSpPr>
              <a:stCxn id="21" idx="0"/>
              <a:endCxn id="22" idx="1"/>
            </p:cNvCxnSpPr>
            <p:nvPr/>
          </p:nvCxnSpPr>
          <p:spPr>
            <a:xfrm rot="5400000" flipH="1" flipV="1">
              <a:off x="4066610" y="2170844"/>
              <a:ext cx="74037" cy="243239"/>
            </a:xfrm>
            <a:prstGeom prst="bentConnector2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tangolo 12"/>
            <p:cNvSpPr/>
            <p:nvPr/>
          </p:nvSpPr>
          <p:spPr>
            <a:xfrm>
              <a:off x="4225248" y="3490082"/>
              <a:ext cx="451730" cy="3109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" name="Connettore 4 13"/>
            <p:cNvCxnSpPr>
              <a:stCxn id="21" idx="2"/>
              <a:endCxn id="29" idx="2"/>
            </p:cNvCxnSpPr>
            <p:nvPr/>
          </p:nvCxnSpPr>
          <p:spPr>
            <a:xfrm rot="5400000" flipH="1" flipV="1">
              <a:off x="4200870" y="3582174"/>
              <a:ext cx="31382" cy="469104"/>
            </a:xfrm>
            <a:prstGeom prst="bentConnector3">
              <a:avLst>
                <a:gd name="adj1" fmla="val -526595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ttangolo 14"/>
            <p:cNvSpPr/>
            <p:nvPr/>
          </p:nvSpPr>
          <p:spPr>
            <a:xfrm>
              <a:off x="4225248" y="2590385"/>
              <a:ext cx="451730" cy="3109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4 15"/>
            <p:cNvCxnSpPr>
              <a:stCxn id="21" idx="3"/>
              <a:endCxn id="32" idx="1"/>
            </p:cNvCxnSpPr>
            <p:nvPr/>
          </p:nvCxnSpPr>
          <p:spPr>
            <a:xfrm flipV="1">
              <a:off x="4016757" y="2745862"/>
              <a:ext cx="208490" cy="335088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1670" y="1682613"/>
              <a:ext cx="838200" cy="1270000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3549400" y="664391"/>
              <a:ext cx="1818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12 </a:t>
              </a:r>
              <a:r>
                <a:rPr lang="it-IT" sz="1400" dirty="0" err="1"/>
                <a:t>bands</a:t>
              </a:r>
              <a:r>
                <a:rPr lang="it-IT" sz="1400" dirty="0"/>
                <a:t> </a:t>
              </a:r>
              <a:r>
                <a:rPr lang="it-IT" sz="1400" dirty="0" err="1"/>
                <a:t>spectrometer</a:t>
              </a:r>
              <a:endParaRPr lang="it-IT" sz="1400" dirty="0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157641" y="1973044"/>
              <a:ext cx="1284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LoRa</a:t>
              </a:r>
              <a:r>
                <a:rPr lang="it-IT" sz="1600" dirty="0"/>
                <a:t> </a:t>
              </a:r>
              <a:r>
                <a:rPr lang="it-IT" sz="1600" dirty="0" err="1"/>
                <a:t>transceiver</a:t>
              </a:r>
              <a:endParaRPr lang="it-IT" sz="1600" dirty="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5134049" y="3492610"/>
              <a:ext cx="17275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Cache </a:t>
              </a:r>
              <a:r>
                <a:rPr lang="it-IT" sz="1400" dirty="0" err="1"/>
                <a:t>memory</a:t>
              </a:r>
              <a:r>
                <a:rPr lang="it-IT" sz="1400" dirty="0"/>
                <a:t> for data </a:t>
              </a:r>
              <a:r>
                <a:rPr lang="it-IT" sz="1400" dirty="0" err="1"/>
                <a:t>storage</a:t>
              </a:r>
              <a:r>
                <a:rPr lang="it-IT" sz="1400" dirty="0"/>
                <a:t> and </a:t>
              </a:r>
              <a:r>
                <a:rPr lang="it-IT" sz="1400" dirty="0" err="1"/>
                <a:t>external</a:t>
              </a:r>
              <a:r>
                <a:rPr lang="it-IT" sz="1400" dirty="0"/>
                <a:t> download</a:t>
              </a:r>
            </a:p>
          </p:txBody>
        </p:sp>
        <p:cxnSp>
          <p:nvCxnSpPr>
            <p:cNvPr id="21" name="Connettore 2 20"/>
            <p:cNvCxnSpPr/>
            <p:nvPr/>
          </p:nvCxnSpPr>
          <p:spPr>
            <a:xfrm>
              <a:off x="4539260" y="3215700"/>
              <a:ext cx="1922439" cy="0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3">
              <a:biLevel thresh="75000"/>
            </a:blip>
            <a:stretch>
              <a:fillRect/>
            </a:stretch>
          </p:blipFill>
          <p:spPr>
            <a:xfrm rot="10800000">
              <a:off x="3014188" y="2708385"/>
              <a:ext cx="341156" cy="488456"/>
            </a:xfrm>
            <a:prstGeom prst="rect">
              <a:avLst/>
            </a:prstGeom>
          </p:spPr>
        </p:pic>
        <p:sp>
          <p:nvSpPr>
            <p:cNvPr id="23" name="Corda 22"/>
            <p:cNvSpPr/>
            <p:nvPr/>
          </p:nvSpPr>
          <p:spPr>
            <a:xfrm rot="6800105">
              <a:off x="3844190" y="1670765"/>
              <a:ext cx="199917" cy="180675"/>
            </a:xfrm>
            <a:prstGeom prst="chor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orda 23"/>
            <p:cNvSpPr/>
            <p:nvPr/>
          </p:nvSpPr>
          <p:spPr>
            <a:xfrm rot="6800105">
              <a:off x="4081397" y="1670765"/>
              <a:ext cx="199917" cy="180675"/>
            </a:xfrm>
            <a:prstGeom prst="chord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orda 24"/>
            <p:cNvSpPr/>
            <p:nvPr/>
          </p:nvSpPr>
          <p:spPr>
            <a:xfrm rot="6800105">
              <a:off x="4321621" y="1670765"/>
              <a:ext cx="199917" cy="180675"/>
            </a:xfrm>
            <a:prstGeom prst="chord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orda 25"/>
            <p:cNvSpPr/>
            <p:nvPr/>
          </p:nvSpPr>
          <p:spPr>
            <a:xfrm rot="6800105">
              <a:off x="4561845" y="1670765"/>
              <a:ext cx="199917" cy="180675"/>
            </a:xfrm>
            <a:prstGeom prst="chord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1026193" y="835725"/>
              <a:ext cx="1980661" cy="472914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181161" y="2410921"/>
              <a:ext cx="1111215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IR </a:t>
              </a:r>
              <a:r>
                <a:rPr lang="it-IT" b="1" dirty="0" err="1"/>
                <a:t>radial</a:t>
              </a:r>
              <a:r>
                <a:rPr lang="it-IT" b="1" dirty="0"/>
                <a:t> </a:t>
              </a:r>
              <a:r>
                <a:rPr lang="it-IT" b="1" dirty="0" err="1"/>
                <a:t>growth</a:t>
              </a:r>
              <a:r>
                <a:rPr lang="it-IT" b="1" dirty="0"/>
                <a:t> </a:t>
              </a:r>
              <a:r>
                <a:rPr lang="it-IT" b="1" dirty="0" err="1"/>
                <a:t>sensor</a:t>
              </a:r>
              <a:endParaRPr lang="it-IT" b="1" dirty="0"/>
            </a:p>
          </p:txBody>
        </p:sp>
        <p:cxnSp>
          <p:nvCxnSpPr>
            <p:cNvPr id="29" name="Connettore 2 28"/>
            <p:cNvCxnSpPr/>
            <p:nvPr/>
          </p:nvCxnSpPr>
          <p:spPr>
            <a:xfrm>
              <a:off x="2369508" y="2901338"/>
              <a:ext cx="535374" cy="1206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Freccia a sinistra 13"/>
            <p:cNvSpPr/>
            <p:nvPr/>
          </p:nvSpPr>
          <p:spPr>
            <a:xfrm>
              <a:off x="5695460" y="2255444"/>
              <a:ext cx="331421" cy="213855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1" name="Freccia a sinistra 55"/>
            <p:cNvSpPr/>
            <p:nvPr/>
          </p:nvSpPr>
          <p:spPr>
            <a:xfrm>
              <a:off x="4743947" y="3548870"/>
              <a:ext cx="331421" cy="213855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Freccia in giù 15"/>
            <p:cNvSpPr/>
            <p:nvPr/>
          </p:nvSpPr>
          <p:spPr>
            <a:xfrm>
              <a:off x="4160507" y="1386955"/>
              <a:ext cx="261072" cy="24658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3" name="Connettore 1 32"/>
            <p:cNvCxnSpPr/>
            <p:nvPr/>
          </p:nvCxnSpPr>
          <p:spPr>
            <a:xfrm flipH="1">
              <a:off x="2637196" y="5199235"/>
              <a:ext cx="377631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/>
          </p:nvCxnSpPr>
          <p:spPr>
            <a:xfrm flipH="1">
              <a:off x="2686942" y="4892088"/>
              <a:ext cx="327885" cy="0"/>
            </a:xfrm>
            <a:prstGeom prst="line">
              <a:avLst/>
            </a:prstGeom>
            <a:ln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34"/>
            <p:cNvSpPr/>
            <p:nvPr/>
          </p:nvSpPr>
          <p:spPr>
            <a:xfrm>
              <a:off x="3006854" y="4809176"/>
              <a:ext cx="397977" cy="16582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3006853" y="5127400"/>
              <a:ext cx="397977" cy="16582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/>
            <p:cNvSpPr/>
            <p:nvPr/>
          </p:nvSpPr>
          <p:spPr>
            <a:xfrm rot="5400000">
              <a:off x="3601829" y="3705449"/>
              <a:ext cx="199803" cy="11455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4157845" y="4254424"/>
              <a:ext cx="381415" cy="11455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9" name="Connettore 4 38"/>
            <p:cNvCxnSpPr/>
            <p:nvPr/>
          </p:nvCxnSpPr>
          <p:spPr>
            <a:xfrm>
              <a:off x="4326750" y="4386869"/>
              <a:ext cx="871697" cy="854037"/>
            </a:xfrm>
            <a:prstGeom prst="bentConnector3">
              <a:avLst>
                <a:gd name="adj1" fmla="val 1436"/>
              </a:avLst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CasellaDiTesto 39"/>
            <p:cNvSpPr txBox="1"/>
            <p:nvPr/>
          </p:nvSpPr>
          <p:spPr>
            <a:xfrm>
              <a:off x="5230770" y="4794508"/>
              <a:ext cx="1630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Connector to long life </a:t>
              </a:r>
              <a:r>
                <a:rPr lang="it-IT" sz="1400" b="1" dirty="0" err="1"/>
                <a:t>batteries</a:t>
              </a:r>
              <a:r>
                <a:rPr lang="it-IT" sz="1400" b="1" dirty="0"/>
                <a:t> or solar panel</a:t>
              </a:r>
            </a:p>
          </p:txBody>
        </p:sp>
        <p:sp>
          <p:nvSpPr>
            <p:cNvPr id="41" name="Rettangolo 40"/>
            <p:cNvSpPr/>
            <p:nvPr/>
          </p:nvSpPr>
          <p:spPr>
            <a:xfrm rot="5400000">
              <a:off x="3601829" y="4023069"/>
              <a:ext cx="199803" cy="11455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Figura a mano libera 41"/>
            <p:cNvSpPr/>
            <p:nvPr/>
          </p:nvSpPr>
          <p:spPr>
            <a:xfrm>
              <a:off x="3404830" y="4072467"/>
              <a:ext cx="289141" cy="1160173"/>
            </a:xfrm>
            <a:custGeom>
              <a:avLst/>
              <a:gdLst>
                <a:gd name="connsiteX0" fmla="*/ 270933 w 328472"/>
                <a:gd name="connsiteY0" fmla="*/ 0 h 1160173"/>
                <a:gd name="connsiteX1" fmla="*/ 156633 w 328472"/>
                <a:gd name="connsiteY1" fmla="*/ 228600 h 1160173"/>
                <a:gd name="connsiteX2" fmla="*/ 325967 w 328472"/>
                <a:gd name="connsiteY2" fmla="*/ 1045633 h 1160173"/>
                <a:gd name="connsiteX3" fmla="*/ 0 w 328472"/>
                <a:gd name="connsiteY3" fmla="*/ 1134533 h 116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2" h="1160173">
                  <a:moveTo>
                    <a:pt x="270933" y="0"/>
                  </a:moveTo>
                  <a:cubicBezTo>
                    <a:pt x="209197" y="27164"/>
                    <a:pt x="147461" y="54328"/>
                    <a:pt x="156633" y="228600"/>
                  </a:cubicBezTo>
                  <a:cubicBezTo>
                    <a:pt x="165805" y="402872"/>
                    <a:pt x="352072" y="894644"/>
                    <a:pt x="325967" y="1045633"/>
                  </a:cubicBezTo>
                  <a:cubicBezTo>
                    <a:pt x="299862" y="1196622"/>
                    <a:pt x="149931" y="1165577"/>
                    <a:pt x="0" y="1134533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Figura a mano libera 42"/>
            <p:cNvSpPr/>
            <p:nvPr/>
          </p:nvSpPr>
          <p:spPr>
            <a:xfrm>
              <a:off x="3390555" y="3759903"/>
              <a:ext cx="289141" cy="1160173"/>
            </a:xfrm>
            <a:custGeom>
              <a:avLst/>
              <a:gdLst>
                <a:gd name="connsiteX0" fmla="*/ 270933 w 328472"/>
                <a:gd name="connsiteY0" fmla="*/ 0 h 1160173"/>
                <a:gd name="connsiteX1" fmla="*/ 156633 w 328472"/>
                <a:gd name="connsiteY1" fmla="*/ 228600 h 1160173"/>
                <a:gd name="connsiteX2" fmla="*/ 325967 w 328472"/>
                <a:gd name="connsiteY2" fmla="*/ 1045633 h 1160173"/>
                <a:gd name="connsiteX3" fmla="*/ 0 w 328472"/>
                <a:gd name="connsiteY3" fmla="*/ 1134533 h 116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472" h="1160173">
                  <a:moveTo>
                    <a:pt x="270933" y="0"/>
                  </a:moveTo>
                  <a:cubicBezTo>
                    <a:pt x="209197" y="27164"/>
                    <a:pt x="147461" y="54328"/>
                    <a:pt x="156633" y="228600"/>
                  </a:cubicBezTo>
                  <a:cubicBezTo>
                    <a:pt x="165805" y="402872"/>
                    <a:pt x="352072" y="894644"/>
                    <a:pt x="325967" y="1045633"/>
                  </a:cubicBezTo>
                  <a:cubicBezTo>
                    <a:pt x="299862" y="1196622"/>
                    <a:pt x="149931" y="1165577"/>
                    <a:pt x="0" y="1134533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1024604" y="4708449"/>
              <a:ext cx="1612591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Modular </a:t>
              </a:r>
              <a:r>
                <a:rPr lang="it-IT" sz="1400" b="1" dirty="0" err="1"/>
                <a:t>probes</a:t>
              </a:r>
              <a:r>
                <a:rPr lang="it-IT" sz="1400" b="1" dirty="0"/>
                <a:t> for </a:t>
              </a:r>
              <a:r>
                <a:rPr lang="it-IT" sz="1400" b="1" dirty="0" err="1"/>
                <a:t>sap</a:t>
              </a:r>
              <a:r>
                <a:rPr lang="it-IT" sz="1400" b="1" dirty="0"/>
                <a:t> flow  and </a:t>
              </a:r>
              <a:r>
                <a:rPr lang="it-IT" sz="1400" b="1" dirty="0" err="1"/>
                <a:t>stem</a:t>
              </a:r>
              <a:r>
                <a:rPr lang="it-IT" sz="1400" b="1" dirty="0"/>
                <a:t> </a:t>
              </a:r>
              <a:r>
                <a:rPr lang="it-IT" sz="1400" b="1" dirty="0" err="1"/>
                <a:t>humidity</a:t>
              </a:r>
              <a:endParaRPr lang="it-IT" sz="1400" b="1" dirty="0"/>
            </a:p>
          </p:txBody>
        </p:sp>
        <p:sp>
          <p:nvSpPr>
            <p:cNvPr id="45" name="Ovale 44"/>
            <p:cNvSpPr/>
            <p:nvPr/>
          </p:nvSpPr>
          <p:spPr>
            <a:xfrm>
              <a:off x="4299036" y="3080950"/>
              <a:ext cx="240224" cy="253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6602028" y="3080950"/>
              <a:ext cx="2235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Accelerometer sensor</a:t>
              </a:r>
            </a:p>
          </p:txBody>
        </p:sp>
      </p:grpSp>
      <p:sp>
        <p:nvSpPr>
          <p:cNvPr id="47" name="Rettangolo 46"/>
          <p:cNvSpPr/>
          <p:nvPr/>
        </p:nvSpPr>
        <p:spPr>
          <a:xfrm>
            <a:off x="889275" y="44766"/>
            <a:ext cx="9158993" cy="79590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2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endParaRPr lang="it-IT" sz="12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endParaRPr lang="it-IT" sz="900" baseline="300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pPr algn="r"/>
            <a:endParaRPr lang="it-IT" sz="1000" baseline="300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endParaRPr lang="it-IT" sz="700" b="1" dirty="0">
              <a:solidFill>
                <a:schemeClr val="bg1"/>
              </a:solidFill>
              <a:latin typeface="Verdana"/>
              <a:cs typeface="Verdana"/>
            </a:endParaRPr>
          </a:p>
          <a:p>
            <a:endParaRPr lang="it-IT" sz="1000" baseline="30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2117322" y="-40890"/>
            <a:ext cx="5530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</a:t>
            </a:r>
            <a:r>
              <a:rPr lang="en-GB" sz="54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TreeTalker</a:t>
            </a:r>
            <a:r>
              <a:rPr lang="en-GB" sz="5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®</a:t>
            </a:r>
          </a:p>
        </p:txBody>
      </p:sp>
      <p:pic>
        <p:nvPicPr>
          <p:cNvPr id="50" name="Immagine 5">
            <a:extLst>
              <a:ext uri="{FF2B5EF4-FFF2-40B4-BE49-F238E27FC236}">
                <a16:creationId xmlns:a16="http://schemas.microsoft.com/office/drawing/2014/main" id="{D288BD73-6D84-344F-A2B1-D339548AA3F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992975" y="917666"/>
            <a:ext cx="2737685" cy="2540003"/>
          </a:xfrm>
          <a:prstGeom prst="rect">
            <a:avLst/>
          </a:prstGeom>
        </p:spPr>
      </p:pic>
      <p:pic>
        <p:nvPicPr>
          <p:cNvPr id="51" name="Picture 2" descr="D:\Dropbox\FEM-MACH\TreeTalker presentation FEM 17_05_2019\alberi parlanti dispositivo iot 1024.jpg">
            <a:extLst>
              <a:ext uri="{FF2B5EF4-FFF2-40B4-BE49-F238E27FC236}">
                <a16:creationId xmlns:a16="http://schemas.microsoft.com/office/drawing/2014/main" id="{D25FA866-1BE1-224E-BD62-799660C1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51" y="3939894"/>
            <a:ext cx="2983535" cy="21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14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DAEC1D-2FF7-B441-9669-FA4D7B4D4F0C}"/>
              </a:ext>
            </a:extLst>
          </p:cNvPr>
          <p:cNvSpPr txBox="1"/>
          <p:nvPr/>
        </p:nvSpPr>
        <p:spPr>
          <a:xfrm>
            <a:off x="642552" y="1492567"/>
            <a:ext cx="9502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To know more about TreeTalker technology go to:</a:t>
            </a: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C6FC13-F5E4-C640-8479-DF9A27E7E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407723"/>
              </p:ext>
            </p:extLst>
          </p:nvPr>
        </p:nvGraphicFramePr>
        <p:xfrm>
          <a:off x="540093" y="2510790"/>
          <a:ext cx="10267950" cy="918210"/>
        </p:xfrm>
        <a:graphic>
          <a:graphicData uri="http://schemas.openxmlformats.org/drawingml/2006/table">
            <a:tbl>
              <a:tblPr/>
              <a:tblGrid>
                <a:gridCol w="5133975">
                  <a:extLst>
                    <a:ext uri="{9D8B030D-6E8A-4147-A177-3AD203B41FA5}">
                      <a16:colId xmlns:a16="http://schemas.microsoft.com/office/drawing/2014/main" val="1485931883"/>
                    </a:ext>
                  </a:extLst>
                </a:gridCol>
                <a:gridCol w="5133975">
                  <a:extLst>
                    <a:ext uri="{9D8B030D-6E8A-4147-A177-3AD203B41FA5}">
                      <a16:colId xmlns:a16="http://schemas.microsoft.com/office/drawing/2014/main" val="29664003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GB" u="none" strike="noStrike">
                          <a:solidFill>
                            <a:srgbClr val="0072BC"/>
                          </a:solidFill>
                          <a:effectLst/>
                          <a:hlinkClick r:id="rId2"/>
                        </a:rPr>
                        <a:t>EGU2020-12895</a:t>
                      </a:r>
                      <a:endParaRPr lang="en-GB">
                        <a:effectLst/>
                      </a:endParaRPr>
                    </a:p>
                  </a:txBody>
                  <a:tcPr marT="47625" marB="47625">
                    <a:lnL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New approaches in tree phenomics using IoT technologies and AI machine learning : the TreeTalker network </a:t>
                      </a:r>
                      <a:r>
                        <a:rPr lang="en-GB" i="1" dirty="0">
                          <a:effectLst/>
                        </a:rPr>
                        <a:t>Riccardo Valentini</a:t>
                      </a:r>
                    </a:p>
                  </a:txBody>
                  <a:tcPr marL="47625" marT="47625" marB="47625">
                    <a:lnL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3C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892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983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283</Words>
  <Application>Microsoft Macintosh PowerPoint</Application>
  <PresentationFormat>Widescreen</PresentationFormat>
  <Paragraphs>35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Helvetica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riccardo valentini</dc:creator>
  <cp:lastModifiedBy>riccardo valentini</cp:lastModifiedBy>
  <cp:revision>4</cp:revision>
  <dcterms:created xsi:type="dcterms:W3CDTF">2020-05-03T10:39:44Z</dcterms:created>
  <dcterms:modified xsi:type="dcterms:W3CDTF">2020-05-03T11:20:49Z</dcterms:modified>
</cp:coreProperties>
</file>