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tiff" ContentType="image/tiff"/>
  <Default Extension="ti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3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951" r:id="rId2"/>
    <p:sldMasterId id="2147483965" r:id="rId3"/>
    <p:sldMasterId id="2147484088" r:id="rId4"/>
  </p:sldMasterIdLst>
  <p:notesMasterIdLst>
    <p:notesMasterId r:id="rId29"/>
  </p:notesMasterIdLst>
  <p:handoutMasterIdLst>
    <p:handoutMasterId r:id="rId30"/>
  </p:handoutMasterIdLst>
  <p:sldIdLst>
    <p:sldId id="665" r:id="rId5"/>
    <p:sldId id="666" r:id="rId6"/>
    <p:sldId id="669" r:id="rId7"/>
    <p:sldId id="670" r:id="rId8"/>
    <p:sldId id="909" r:id="rId9"/>
    <p:sldId id="700" r:id="rId10"/>
    <p:sldId id="919" r:id="rId11"/>
    <p:sldId id="706" r:id="rId12"/>
    <p:sldId id="791" r:id="rId13"/>
    <p:sldId id="709" r:id="rId14"/>
    <p:sldId id="722" r:id="rId15"/>
    <p:sldId id="956" r:id="rId16"/>
    <p:sldId id="726" r:id="rId17"/>
    <p:sldId id="970" r:id="rId18"/>
    <p:sldId id="987" r:id="rId19"/>
    <p:sldId id="734" r:id="rId20"/>
    <p:sldId id="749" r:id="rId21"/>
    <p:sldId id="988" r:id="rId22"/>
    <p:sldId id="992" r:id="rId23"/>
    <p:sldId id="991" r:id="rId24"/>
    <p:sldId id="993" r:id="rId25"/>
    <p:sldId id="964" r:id="rId26"/>
    <p:sldId id="951" r:id="rId27"/>
    <p:sldId id="996" r:id="rId28"/>
  </p:sldIdLst>
  <p:sldSz cx="9144000" cy="6858000" type="screen4x3"/>
  <p:notesSz cx="6797675" cy="9926638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ieto Sierra, Cristina" initials="PSC" lastIdx="2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AC"/>
    <a:srgbClr val="FF3300"/>
    <a:srgbClr val="173456"/>
    <a:srgbClr val="00CC99"/>
    <a:srgbClr val="800000"/>
    <a:srgbClr val="FF66FF"/>
    <a:srgbClr val="6600CC"/>
    <a:srgbClr val="F10DD0"/>
    <a:srgbClr val="4084F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5" autoAdjust="0"/>
    <p:restoredTop sz="80995" autoAdjust="0"/>
  </p:normalViewPr>
  <p:slideViewPr>
    <p:cSldViewPr snapToGrid="0">
      <p:cViewPr varScale="1">
        <p:scale>
          <a:sx n="68" d="100"/>
          <a:sy n="68" d="100"/>
        </p:scale>
        <p:origin x="162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63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06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6189" cy="496967"/>
          </a:xfrm>
          <a:prstGeom prst="rect">
            <a:avLst/>
          </a:prstGeom>
        </p:spPr>
        <p:txBody>
          <a:bodyPr vert="horz" lIns="91450" tIns="45725" rIns="91450" bIns="457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01" y="1"/>
            <a:ext cx="2946189" cy="496967"/>
          </a:xfrm>
          <a:prstGeom prst="rect">
            <a:avLst/>
          </a:prstGeom>
        </p:spPr>
        <p:txBody>
          <a:bodyPr vert="horz" lIns="91450" tIns="45725" rIns="91450" bIns="45725" rtlCol="0"/>
          <a:lstStyle>
            <a:lvl1pPr algn="r">
              <a:defRPr sz="1200"/>
            </a:lvl1pPr>
          </a:lstStyle>
          <a:p>
            <a:fld id="{0567A6BA-E353-4E52-8664-4CD62AE11E2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29676"/>
            <a:ext cx="2946189" cy="496967"/>
          </a:xfrm>
          <a:prstGeom prst="rect">
            <a:avLst/>
          </a:prstGeom>
        </p:spPr>
        <p:txBody>
          <a:bodyPr vert="horz" lIns="91450" tIns="45725" rIns="91450" bIns="457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01" y="9429676"/>
            <a:ext cx="2946189" cy="496967"/>
          </a:xfrm>
          <a:prstGeom prst="rect">
            <a:avLst/>
          </a:prstGeom>
        </p:spPr>
        <p:txBody>
          <a:bodyPr vert="horz" lIns="91450" tIns="45725" rIns="91450" bIns="45725" rtlCol="0" anchor="b"/>
          <a:lstStyle>
            <a:lvl1pPr algn="r">
              <a:defRPr sz="1200"/>
            </a:lvl1pPr>
          </a:lstStyle>
          <a:p>
            <a:fld id="{2EFD9E86-7036-4650-A852-776A73BB3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50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6400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0" rIns="91423" bIns="4571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0" y="2"/>
            <a:ext cx="2946400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0" rIns="91423" bIns="457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3" y="4714879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0" rIns="91423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noProof="0" smtClean="0"/>
              <a:t>Haga clic para modificar el estilo de texto del patrón</a:t>
            </a:r>
          </a:p>
          <a:p>
            <a:pPr lvl="1"/>
            <a:r>
              <a:rPr lang="es-ES" altLang="es-ES" noProof="0" smtClean="0"/>
              <a:t>Segundo nivel</a:t>
            </a:r>
          </a:p>
          <a:p>
            <a:pPr lvl="2"/>
            <a:r>
              <a:rPr lang="es-ES" altLang="es-ES" noProof="0" smtClean="0"/>
              <a:t>Tercer nivel</a:t>
            </a:r>
          </a:p>
          <a:p>
            <a:pPr lvl="3"/>
            <a:r>
              <a:rPr lang="es-ES" altLang="es-ES" noProof="0" smtClean="0"/>
              <a:t>Cuarto nivel</a:t>
            </a:r>
          </a:p>
          <a:p>
            <a:pPr lvl="4"/>
            <a:r>
              <a:rPr lang="es-ES" altLang="es-ES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5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0" rIns="91423" bIns="4571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0" y="9428165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0" rIns="91423" bIns="457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DBD2B04-E00E-4519-8DE7-5B449CE050F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33180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12160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10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41274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11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27390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12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33749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13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21397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31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algn="just"/>
                <a:r>
                  <a:rPr lang="en-US" sz="1200" b="1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</a:t>
                </a:r>
                <a:r>
                  <a:rPr lang="en-US" sz="1200" b="1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sz="1200" b="1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sz="1200" b="1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suitable </a:t>
                </a:r>
                <a:r>
                  <a:rPr lang="en-US" sz="1200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representation of </a:t>
                </a:r>
                <a:r>
                  <a:rPr lang="es-ES" sz="1200" i="0">
                    <a:solidFill>
                      <a:srgbClr val="173456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〖𝑃𝐶〗_^𝑟𝑒𝑔</a:t>
                </a:r>
                <a:r>
                  <a:rPr lang="en-US" sz="120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200" dirty="0" err="1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Reg&amp;Mod</a:t>
                </a:r>
                <a:r>
                  <a:rPr lang="en-US" sz="120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b="1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suitable and adequate </a:t>
                </a:r>
                <a:r>
                  <a:rPr lang="en-US" sz="120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s-ES" sz="1200" i="0">
                    <a:solidFill>
                      <a:srgbClr val="173456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〖𝑃𝐶〗_^𝑑𝑎𝑡𝑎  </a:t>
                </a:r>
                <a:r>
                  <a:rPr lang="en-US" sz="120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es-ES" sz="1200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es-ES" sz="105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s-ES" sz="1200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s-ES" sz="120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sz="1200" b="1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C8Z1 and </a:t>
                </a:r>
                <a:r>
                  <a:rPr lang="en-US" sz="1200" b="1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X1353</a:t>
                </a:r>
                <a:endParaRPr lang="en-US" sz="1200" dirty="0">
                  <a:solidFill>
                    <a:srgbClr val="17345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120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Regionalization is suitable f</a:t>
                </a:r>
                <a:r>
                  <a:rPr lang="es-ES" sz="1200" i="0">
                    <a:solidFill>
                      <a:srgbClr val="173456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or 〖𝑃𝐶〗_^𝑑𝑎𝑡𝑎</a:t>
                </a:r>
                <a:r>
                  <a:rPr lang="en-US" sz="120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s-ES" sz="1200" dirty="0" err="1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sz="1200" dirty="0" err="1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</a:t>
                </a:r>
                <a:r>
                  <a:rPr lang="en-US" sz="120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es-ES" sz="1200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all basins &amp; adequate (BF&gt;1) in </a:t>
                </a:r>
                <a:r>
                  <a:rPr lang="en-US" altLang="es-ES" sz="1200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es-ES" sz="1200" dirty="0">
                  <a:solidFill>
                    <a:srgbClr val="17345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1200" b="1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1200" b="1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egionalization and </a:t>
                </a:r>
                <a:r>
                  <a:rPr lang="en-US" sz="1200" b="1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are a suitable </a:t>
                </a:r>
                <a:r>
                  <a:rPr lang="en-US" sz="1200" b="1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adequate representation of </a:t>
                </a:r>
                <a:r>
                  <a:rPr lang="es-ES" sz="1200" b="1" i="0" smtClean="0">
                    <a:solidFill>
                      <a:srgbClr val="17345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</a:t>
                </a:r>
                <a:r>
                  <a:rPr lang="es-ES" sz="1200" b="1" i="0">
                    <a:solidFill>
                      <a:srgbClr val="17345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𝑷𝑪</a:t>
                </a:r>
                <a:r>
                  <a:rPr lang="es-ES" sz="1200" b="1" i="0" smtClean="0">
                    <a:solidFill>
                      <a:srgbClr val="17345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〗_</a:t>
                </a:r>
                <a:r>
                  <a:rPr lang="es-ES" sz="1200" b="1" i="0">
                    <a:solidFill>
                      <a:srgbClr val="17345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^𝒅𝒂𝒕𝒂</a:t>
                </a:r>
                <a:r>
                  <a:rPr lang="en-US" sz="1200" b="1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C8Z1 </a:t>
                </a:r>
                <a:r>
                  <a:rPr lang="en-US" sz="1200" b="1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X9257 </a:t>
                </a:r>
              </a:p>
              <a:p>
                <a:pPr algn="just"/>
                <a:r>
                  <a:rPr lang="en-US" sz="1200" b="1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is suitable for </a:t>
                </a:r>
                <a:r>
                  <a:rPr lang="es-ES" sz="1200" b="1" i="0" smtClean="0">
                    <a:solidFill>
                      <a:srgbClr val="17345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</a:t>
                </a:r>
                <a:r>
                  <a:rPr lang="es-ES" sz="1200" b="1" i="0">
                    <a:solidFill>
                      <a:srgbClr val="17345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𝑷𝑪</a:t>
                </a:r>
                <a:r>
                  <a:rPr lang="es-ES" sz="1200" b="1" i="0" smtClean="0">
                    <a:solidFill>
                      <a:srgbClr val="17345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〗_</a:t>
                </a:r>
                <a:r>
                  <a:rPr lang="es-ES" sz="1200" b="1" i="0">
                    <a:solidFill>
                      <a:srgbClr val="17345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^</a:t>
                </a:r>
                <a:r>
                  <a:rPr lang="es-ES" sz="1200" b="1" i="0" smtClean="0">
                    <a:solidFill>
                      <a:srgbClr val="17345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𝒓𝒆𝒈</a:t>
                </a:r>
                <a:r>
                  <a:rPr lang="en-US" sz="1200" b="1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regionalization  &amp; model are suitable and adequate for </a:t>
                </a:r>
                <a:r>
                  <a:rPr lang="es-ES" sz="1200" b="1" i="0">
                    <a:solidFill>
                      <a:srgbClr val="17345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〖𝑷𝑪〗_^𝒅𝒂𝒕𝒂</a:t>
                </a:r>
                <a:r>
                  <a:rPr lang="en-US" sz="1200" b="1" dirty="0" smtClean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C8Z1</a:t>
                </a:r>
                <a:r>
                  <a:rPr lang="en-US" sz="1200" b="1" dirty="0">
                    <a:solidFill>
                      <a:srgbClr val="17345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s-ES" sz="1200" b="1" dirty="0">
                  <a:solidFill>
                    <a:srgbClr val="17345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The </a:t>
                </a:r>
                <a:r>
                  <a:rPr lang="en-US" dirty="0" smtClean="0"/>
                  <a:t>latter means that the selected model is not likely to reproduce the four pieces of regionalized information (PCs) at the same time.</a:t>
                </a:r>
              </a:p>
              <a:p>
                <a:endParaRPr lang="es-ES" dirty="0" smtClean="0"/>
              </a:p>
              <a:p>
                <a:r>
                  <a:rPr lang="en-US" dirty="0" err="1" smtClean="0"/>
                  <a:t>BC</a:t>
                </a:r>
                <a:r>
                  <a:rPr lang="en-US" baseline="-25000" dirty="0" err="1" smtClean="0"/>
                  <a:t>reg</a:t>
                </a:r>
                <a:r>
                  <a:rPr lang="en-US" dirty="0" smtClean="0"/>
                  <a:t>, the hypothesis that </a:t>
                </a:r>
                <a:r>
                  <a:rPr lang="en-US" b="1" dirty="0" smtClean="0"/>
                  <a:t>the derived regionalization procedure is a suitable representation of the PCs based on observations </a:t>
                </a:r>
                <a:r>
                  <a:rPr lang="en-US" dirty="0" smtClean="0"/>
                  <a:t>of flows is accepted for all basins, as p-values are greater than 0.05 (Figure 5a, item </a:t>
                </a:r>
                <a:r>
                  <a:rPr lang="en-US" dirty="0" err="1" smtClean="0"/>
                  <a:t>BC</a:t>
                </a:r>
                <a:r>
                  <a:rPr lang="en-US" baseline="-25000" dirty="0" err="1" smtClean="0"/>
                  <a:t>reg</a:t>
                </a:r>
                <a:r>
                  <a:rPr lang="en-US" dirty="0" smtClean="0"/>
                  <a:t>). While the adequacy test for the case </a:t>
                </a:r>
                <a:r>
                  <a:rPr lang="en-US" dirty="0" err="1" smtClean="0"/>
                  <a:t>BC</a:t>
                </a:r>
                <a:r>
                  <a:rPr lang="en-US" baseline="-25000" dirty="0" err="1" smtClean="0"/>
                  <a:t>reg</a:t>
                </a:r>
                <a:r>
                  <a:rPr lang="en-US" dirty="0" smtClean="0"/>
                  <a:t> shows that the regionalization procedure is adequate in 12 basins (Bayes’ Factor is over 1 – Figure 5b, case </a:t>
                </a:r>
                <a:r>
                  <a:rPr lang="en-US" dirty="0" err="1" smtClean="0"/>
                  <a:t>BC</a:t>
                </a:r>
                <a:r>
                  <a:rPr lang="en-US" baseline="-25000" dirty="0" err="1" smtClean="0"/>
                  <a:t>reg</a:t>
                </a:r>
                <a:r>
                  <a:rPr lang="en-US" dirty="0" smtClean="0"/>
                  <a:t>) and is inadequate for four basins (X1404, AN433, X1353, and X9040). Therefore, in these 12 catchments, the regionalization passes the suitability test and is adequate at the same time. </a:t>
                </a:r>
                <a:endParaRPr lang="es-E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BC</a:t>
                </a:r>
                <a:r>
                  <a:rPr lang="en-US" baseline="-25000" dirty="0" smtClean="0"/>
                  <a:t>M</a:t>
                </a:r>
                <a:r>
                  <a:rPr lang="en-US" dirty="0" smtClean="0"/>
                  <a:t> case shows that model structure is a suitable representation of the four pieces of information observed in the catchment (i.e., based on observations of flows) in six catchments (p-value is over 0.05 – Figure 5a, case BC</a:t>
                </a:r>
                <a:r>
                  <a:rPr lang="en-US" baseline="-25000" dirty="0" smtClean="0"/>
                  <a:t>M</a:t>
                </a:r>
                <a:r>
                  <a:rPr lang="en-US" dirty="0" smtClean="0"/>
                  <a:t>) AN530, AN520, AN433, X9257, X1353, and C8Z1. The model is only adequate (Bayes’ Factor is over 1 – Figure 5b case BC</a:t>
                </a:r>
                <a:r>
                  <a:rPr lang="en-US" baseline="-25000" dirty="0" smtClean="0"/>
                  <a:t>M</a:t>
                </a:r>
                <a:r>
                  <a:rPr lang="en-US" dirty="0" smtClean="0"/>
                  <a:t>) in three basins (X1353, X9257 and C8Z1). Therefore, the model is at the same time a suitable and adequate representation of PCs in three catchments (X1353, X9257, and C8Z1). It is also worth noting that the p-value for the model suitability test (BC</a:t>
                </a:r>
                <a:r>
                  <a:rPr lang="en-US" baseline="-25000" dirty="0" smtClean="0"/>
                  <a:t>M</a:t>
                </a:r>
                <a:r>
                  <a:rPr lang="en-US" dirty="0" smtClean="0"/>
                  <a:t>) is above 0.05 for basin AN520, but the Bayes’ Factor is 1; therefore, the model cannot be considered either informative or </a:t>
                </a:r>
                <a:r>
                  <a:rPr lang="en-US" dirty="0" err="1" smtClean="0"/>
                  <a:t>disinformative</a:t>
                </a:r>
                <a:r>
                  <a:rPr lang="en-US" dirty="0" smtClean="0"/>
                  <a:t>.</a:t>
                </a:r>
                <a:endParaRPr lang="es-ES" dirty="0" smtClean="0"/>
              </a:p>
              <a:p>
                <a:endParaRPr lang="es-ES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55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15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58215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16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95138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olidFill>
                <a:srgbClr val="17345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17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70593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olidFill>
                <a:srgbClr val="17345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18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85441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19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4633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8524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20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10605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21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91594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22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4063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89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24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0043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4378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7075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77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3120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76778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91103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D2B04-E00E-4519-8DE7-5B449CE050F2}" type="slidenum">
              <a:rPr lang="es-ES" altLang="es-ES" smtClean="0"/>
              <a:pPr>
                <a:defRPr/>
              </a:pPr>
              <a:t>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1512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pic>
        <p:nvPicPr>
          <p:cNvPr id="1026" name="Picture 2" descr="Resultado de imagen de logo IH cantabr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283" y="-9448800"/>
            <a:ext cx="16084965" cy="620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7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2839-70F7-4262-BC2A-9D06E4FD1D0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3923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CF5A1-D82B-4991-9529-AC490D1613B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95185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8A711-AA75-475E-95E9-02E71A76BF6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5289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91338" y="274638"/>
            <a:ext cx="2144712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81738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CCE4C-9914-4DEF-8B6D-8A7C91777F6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75827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75219" y="3196589"/>
            <a:ext cx="5648065" cy="192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cap="none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r>
              <a:rPr lang="en-US" sz="2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to edit master title style</a:t>
            </a:r>
            <a:endParaRPr lang="en-GB" sz="24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175219" y="2343018"/>
            <a:ext cx="5648065" cy="853571"/>
          </a:xfrm>
        </p:spPr>
        <p:txBody>
          <a:bodyPr lIns="0" anchor="t"/>
          <a:lstStyle>
            <a:lvl1pPr marL="0" indent="0">
              <a:buFont typeface="Arial" pitchFamily="34" charset="0"/>
              <a:buNone/>
              <a:defRPr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43469" y="4150648"/>
            <a:ext cx="1155031" cy="119044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656354" y="4150648"/>
            <a:ext cx="1155031" cy="119044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2501323" y="4150648"/>
            <a:ext cx="1155031" cy="119044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1330250" y="4150648"/>
            <a:ext cx="1155031" cy="119044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175219" y="4150648"/>
            <a:ext cx="1155031" cy="119044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21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18700" y="3672001"/>
            <a:ext cx="4187473" cy="1475100"/>
          </a:xfrm>
          <a:prstGeom prst="rect">
            <a:avLst/>
          </a:prstGeom>
        </p:spPr>
        <p:txBody>
          <a:bodyPr vert="horz" lIns="180000"/>
          <a:lstStyle>
            <a:lvl1pPr marL="0" indent="0">
              <a:buFont typeface="Arial"/>
              <a:buNone/>
              <a:defRPr sz="1500">
                <a:solidFill>
                  <a:srgbClr val="FFFF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 marL="0" indent="0">
              <a:buFont typeface="Arial"/>
              <a:buNone/>
              <a:defRPr sz="1600">
                <a:latin typeface="Times New Roman"/>
                <a:cs typeface="Times New Roman"/>
              </a:defRPr>
            </a:lvl2pPr>
            <a:lvl3pPr marL="0" indent="0">
              <a:buFont typeface="Arial"/>
              <a:buNone/>
              <a:defRPr sz="1600">
                <a:latin typeface="Times New Roman"/>
                <a:cs typeface="Times New Roman"/>
              </a:defRPr>
            </a:lvl3pPr>
            <a:lvl4pPr marL="0" indent="0">
              <a:buFont typeface="Arial"/>
              <a:buNone/>
              <a:defRPr sz="1600">
                <a:latin typeface="Times New Roman"/>
                <a:cs typeface="Times New Roman"/>
              </a:defRPr>
            </a:lvl4pPr>
            <a:lvl5pPr marL="0" indent="0">
              <a:buFont typeface="Arial"/>
              <a:buNone/>
              <a:defRPr sz="1600">
                <a:latin typeface="Times New Roman"/>
                <a:cs typeface="Times New Roman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18699" y="2406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175219" y="2343018"/>
            <a:ext cx="5648065" cy="853571"/>
          </a:xfrm>
        </p:spPr>
        <p:txBody>
          <a:bodyPr lIns="0" anchor="t"/>
          <a:lstStyle>
            <a:lvl1pPr marL="0" indent="0">
              <a:buFont typeface="Arial" pitchFamily="34" charset="0"/>
              <a:buNone/>
              <a:defRPr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10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59" y="-1"/>
            <a:ext cx="457208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4606889" y="3143261"/>
            <a:ext cx="4360341" cy="133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354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cap="none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r>
              <a:rPr lang="en-US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Click to edit master title style</a:t>
            </a:r>
            <a:endParaRPr lang="en-GB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606889" y="2381193"/>
            <a:ext cx="4360341" cy="577939"/>
          </a:xfrm>
        </p:spPr>
        <p:txBody>
          <a:bodyPr lIns="35354" anchor="t"/>
          <a:lstStyle>
            <a:lvl1pPr marL="0" indent="0">
              <a:buFont typeface="Arial" pitchFamily="34" charset="0"/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"/>
            <a:ext cx="4571225" cy="6858000"/>
          </a:xfrm>
        </p:spPr>
        <p:txBody>
          <a:bodyPr lIns="176774" tIns="141419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8" y="184443"/>
            <a:ext cx="2040361" cy="82124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9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04992" y="3348831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 dirty="0"/>
              <a:t>Haga clic para cambiar el estilo de título	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5F4E3F-963A-44B5-AC01-EEB49584A42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8" y="184443"/>
            <a:ext cx="2040361" cy="8212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17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0953" y="6327442"/>
            <a:ext cx="336310" cy="3587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9947" r="19246" b="64911"/>
          <a:stretch/>
        </p:blipFill>
        <p:spPr>
          <a:xfrm>
            <a:off x="2979500" y="6299185"/>
            <a:ext cx="1350897" cy="43072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96" y="6169020"/>
            <a:ext cx="757196" cy="56088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16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23" hasCustomPrompt="1"/>
          </p:nvPr>
        </p:nvSpPr>
        <p:spPr>
          <a:xfrm>
            <a:off x="115889" y="139700"/>
            <a:ext cx="4411307" cy="657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 sz="1800"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 image</a:t>
            </a: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Rectangle 6"/>
          <p:cNvSpPr/>
          <p:nvPr userDrawn="1"/>
        </p:nvSpPr>
        <p:spPr>
          <a:xfrm>
            <a:off x="4527196" y="139700"/>
            <a:ext cx="4500917" cy="657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173456"/>
              </a:solidFill>
            </a:endParaRP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/>
          </p:nvPr>
        </p:nvSpPr>
        <p:spPr>
          <a:xfrm>
            <a:off x="4526364" y="1440000"/>
            <a:ext cx="4498936" cy="4318912"/>
          </a:xfrm>
          <a:prstGeom prst="rect">
            <a:avLst/>
          </a:prstGeom>
          <a:noFill/>
        </p:spPr>
        <p:txBody>
          <a:bodyPr lIns="180000" tIns="0" rIns="360000" bIns="180000" numCol="1" spcCol="180000"/>
          <a:lstStyle>
            <a:lvl1pPr marL="179996" indent="-17620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defRPr sz="16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76209" indent="-176209">
              <a:spcBef>
                <a:spcPts val="600"/>
              </a:spcBef>
              <a:defRPr sz="1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76209" indent="-176209">
              <a:spcBef>
                <a:spcPts val="600"/>
              </a:spcBef>
              <a:defRPr sz="1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76209" indent="-176209">
              <a:spcBef>
                <a:spcPts val="600"/>
              </a:spcBef>
              <a:defRPr sz="1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5pPr>
            <a:lvl6pPr marL="176209" indent="-176209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626464"/>
                </a:solidFill>
              </a:defRPr>
            </a:lvl6pPr>
            <a:lvl7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7pPr>
            <a:lvl8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8pPr>
            <a:lvl9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4526364" y="6218088"/>
            <a:ext cx="4498936" cy="488949"/>
          </a:xfrm>
          <a:prstGeom prst="rect">
            <a:avLst/>
          </a:prstGeom>
          <a:noFill/>
        </p:spPr>
        <p:txBody>
          <a:bodyPr vert="horz" lIns="180000" tIns="0" rIns="0" bIns="10800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rgbClr val="626464"/>
                </a:solidFill>
                <a:latin typeface="Arial"/>
                <a:cs typeface="Arial"/>
              </a:defRPr>
            </a:lvl1pPr>
            <a:lvl2pPr marL="457189" indent="0">
              <a:buNone/>
              <a:defRPr sz="900">
                <a:latin typeface="Times New Roman"/>
                <a:cs typeface="Times New Roman"/>
              </a:defRPr>
            </a:lvl2pPr>
            <a:lvl3pPr marL="914378" indent="0">
              <a:buNone/>
              <a:defRPr sz="900">
                <a:latin typeface="Times New Roman"/>
                <a:cs typeface="Times New Roman"/>
              </a:defRPr>
            </a:lvl3pPr>
            <a:lvl4pPr marL="1371566" indent="0">
              <a:buNone/>
              <a:defRPr sz="900">
                <a:latin typeface="Times New Roman"/>
                <a:cs typeface="Times New Roman"/>
              </a:defRPr>
            </a:lvl4pPr>
            <a:lvl5pPr marL="1828754" indent="0">
              <a:buNone/>
              <a:defRPr sz="900">
                <a:latin typeface="Times New Roman"/>
                <a:cs typeface="Times New Roman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26364" y="156937"/>
            <a:ext cx="4498936" cy="1066800"/>
          </a:xfrm>
        </p:spPr>
        <p:txBody>
          <a:bodyPr/>
          <a:lstStyle>
            <a:lvl1pPr>
              <a:defRPr>
                <a:solidFill>
                  <a:srgbClr val="17345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7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2416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4664938" y="139700"/>
            <a:ext cx="4411307" cy="657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 sz="1800"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 image</a:t>
            </a:r>
            <a:endParaRPr lang="en-US" dirty="0"/>
          </a:p>
        </p:txBody>
      </p:sp>
      <p:sp>
        <p:nvSpPr>
          <p:cNvPr id="16" name="Rectangle 8"/>
          <p:cNvSpPr txBox="1">
            <a:spLocks noChangeArrowheads="1"/>
          </p:cNvSpPr>
          <p:nvPr userDrawn="1"/>
        </p:nvSpPr>
        <p:spPr bwMode="auto">
          <a:xfrm>
            <a:off x="2372488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17" name="Rectangle 16"/>
          <p:cNvSpPr/>
          <p:nvPr userDrawn="1"/>
        </p:nvSpPr>
        <p:spPr>
          <a:xfrm>
            <a:off x="147701" y="139700"/>
            <a:ext cx="4500917" cy="657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173456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1"/>
          </p:nvPr>
        </p:nvSpPr>
        <p:spPr>
          <a:xfrm>
            <a:off x="146869" y="1440000"/>
            <a:ext cx="4498936" cy="4318912"/>
          </a:xfrm>
          <a:prstGeom prst="rect">
            <a:avLst/>
          </a:prstGeom>
          <a:noFill/>
        </p:spPr>
        <p:txBody>
          <a:bodyPr lIns="180000" tIns="0" rIns="360000" bIns="180000" numCol="1" spcCol="180000"/>
          <a:lstStyle>
            <a:lvl1pPr marL="179996" indent="-17620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defRPr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76209" indent="-176209">
              <a:spcBef>
                <a:spcPts val="600"/>
              </a:spcBef>
              <a:defRPr sz="1400">
                <a:solidFill>
                  <a:srgbClr val="62646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76209" indent="-176209">
              <a:spcBef>
                <a:spcPts val="600"/>
              </a:spcBef>
              <a:defRPr sz="1400">
                <a:solidFill>
                  <a:srgbClr val="62646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76209" indent="-176209">
              <a:spcBef>
                <a:spcPts val="600"/>
              </a:spcBef>
              <a:defRPr sz="1400">
                <a:solidFill>
                  <a:srgbClr val="62646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5pPr>
            <a:lvl6pPr marL="176209" indent="-176209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626464"/>
                </a:solidFill>
              </a:defRPr>
            </a:lvl6pPr>
            <a:lvl7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7pPr>
            <a:lvl8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8pPr>
            <a:lvl9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146869" y="6218088"/>
            <a:ext cx="4498936" cy="488949"/>
          </a:xfrm>
          <a:prstGeom prst="rect">
            <a:avLst/>
          </a:prstGeom>
          <a:noFill/>
        </p:spPr>
        <p:txBody>
          <a:bodyPr vert="horz" lIns="180000" tIns="0" rIns="0" bIns="10800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rgbClr val="626464"/>
                </a:solidFill>
                <a:latin typeface="Arial"/>
                <a:cs typeface="Arial"/>
              </a:defRPr>
            </a:lvl1pPr>
            <a:lvl2pPr marL="457189" indent="0">
              <a:buNone/>
              <a:defRPr sz="900">
                <a:latin typeface="Times New Roman"/>
                <a:cs typeface="Times New Roman"/>
              </a:defRPr>
            </a:lvl2pPr>
            <a:lvl3pPr marL="914378" indent="0">
              <a:buNone/>
              <a:defRPr sz="900">
                <a:latin typeface="Times New Roman"/>
                <a:cs typeface="Times New Roman"/>
              </a:defRPr>
            </a:lvl3pPr>
            <a:lvl4pPr marL="1371566" indent="0">
              <a:buNone/>
              <a:defRPr sz="900">
                <a:latin typeface="Times New Roman"/>
                <a:cs typeface="Times New Roman"/>
              </a:defRPr>
            </a:lvl4pPr>
            <a:lvl5pPr marL="1828754" indent="0">
              <a:buNone/>
              <a:defRPr sz="900">
                <a:latin typeface="Times New Roman"/>
                <a:cs typeface="Times New Roman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1" name="Picture 2" descr="Imagen relacionada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6" b="29856"/>
          <a:stretch/>
        </p:blipFill>
        <p:spPr bwMode="auto">
          <a:xfrm>
            <a:off x="332127" y="176463"/>
            <a:ext cx="2040361" cy="9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08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23" hasCustomPrompt="1"/>
          </p:nvPr>
        </p:nvSpPr>
        <p:spPr>
          <a:xfrm>
            <a:off x="-10048" y="0"/>
            <a:ext cx="9154048" cy="6858000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 picture – no title required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81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>
            <a:lumMod val="75000"/>
            <a:lumOff val="2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23" hasCustomPrompt="1"/>
          </p:nvPr>
        </p:nvSpPr>
        <p:spPr>
          <a:xfrm>
            <a:off x="115889" y="139700"/>
            <a:ext cx="4411307" cy="657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 sz="1800"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 picture – no title required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4607577" y="139700"/>
            <a:ext cx="4417362" cy="6578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 marL="342892" marR="0" indent="-342892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2pPr>
          </a:lstStyle>
          <a:p>
            <a:r>
              <a:rPr lang="en-US" dirty="0" smtClean="0"/>
              <a:t>Click icon to insert picture – no title required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3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1"/>
          </p:nvPr>
        </p:nvSpPr>
        <p:spPr>
          <a:xfrm>
            <a:off x="175222" y="2381196"/>
            <a:ext cx="2110392" cy="2095615"/>
          </a:xfrm>
        </p:spPr>
        <p:txBody>
          <a:bodyPr lIns="0" anchor="t"/>
          <a:lstStyle>
            <a:lvl1pPr marL="0" indent="0">
              <a:buNone/>
              <a:defRPr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2470484" y="1"/>
            <a:ext cx="6673517" cy="6858000"/>
          </a:xfrm>
        </p:spPr>
        <p:txBody>
          <a:bodyPr lIns="176774" tIns="141419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16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1"/>
          </p:nvPr>
        </p:nvSpPr>
        <p:spPr>
          <a:xfrm>
            <a:off x="175222" y="2381196"/>
            <a:ext cx="4430976" cy="2095615"/>
          </a:xfrm>
        </p:spPr>
        <p:txBody>
          <a:bodyPr lIns="0" anchor="t"/>
          <a:lstStyle>
            <a:lvl1pPr marL="0" indent="0">
              <a:buNone/>
              <a:defRPr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607890" y="-2"/>
            <a:ext cx="4535418" cy="447681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607890" y="4572344"/>
            <a:ext cx="4535418" cy="227342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606889" y="4"/>
            <a:ext cx="4537110" cy="4476807"/>
          </a:xfrm>
        </p:spPr>
        <p:txBody>
          <a:bodyPr lIns="176774" tIns="141419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606889" y="4571302"/>
            <a:ext cx="4537110" cy="2286699"/>
          </a:xfrm>
        </p:spPr>
        <p:txBody>
          <a:bodyPr lIns="176774" tIns="141419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5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6849428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 bwMode="auto">
          <a:xfrm>
            <a:off x="6751983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18700" y="2363230"/>
            <a:ext cx="4416609" cy="21318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25" hasCustomPrompt="1"/>
          </p:nvPr>
        </p:nvSpPr>
        <p:spPr>
          <a:xfrm>
            <a:off x="115888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6" hasCustomPrompt="1"/>
          </p:nvPr>
        </p:nvSpPr>
        <p:spPr>
          <a:xfrm>
            <a:off x="2359312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607576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8" hasCustomPrompt="1"/>
          </p:nvPr>
        </p:nvSpPr>
        <p:spPr>
          <a:xfrm>
            <a:off x="6849428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31" hasCustomPrompt="1"/>
          </p:nvPr>
        </p:nvSpPr>
        <p:spPr>
          <a:xfrm>
            <a:off x="4607576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2" hasCustomPrompt="1"/>
          </p:nvPr>
        </p:nvSpPr>
        <p:spPr>
          <a:xfrm>
            <a:off x="6849428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115888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34" hasCustomPrompt="1"/>
          </p:nvPr>
        </p:nvSpPr>
        <p:spPr>
          <a:xfrm>
            <a:off x="2359312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35" hasCustomPrompt="1"/>
          </p:nvPr>
        </p:nvSpPr>
        <p:spPr>
          <a:xfrm>
            <a:off x="4607576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18700" y="3560643"/>
            <a:ext cx="4200701" cy="554567"/>
          </a:xfrm>
          <a:prstGeom prst="rect">
            <a:avLst/>
          </a:prstGeom>
        </p:spPr>
        <p:txBody>
          <a:bodyPr vert="horz" lIns="180000"/>
          <a:lstStyle>
            <a:lvl1pPr marL="0" indent="0">
              <a:buFont typeface="Arial"/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 marL="0" indent="0">
              <a:buFont typeface="Arial"/>
              <a:buNone/>
              <a:defRPr sz="1600">
                <a:latin typeface="Times New Roman"/>
                <a:cs typeface="Times New Roman"/>
              </a:defRPr>
            </a:lvl2pPr>
            <a:lvl3pPr marL="0" indent="0">
              <a:buFont typeface="Arial"/>
              <a:buNone/>
              <a:defRPr sz="1600">
                <a:latin typeface="Times New Roman"/>
                <a:cs typeface="Times New Roman"/>
              </a:defRPr>
            </a:lvl3pPr>
            <a:lvl4pPr marL="0" indent="0">
              <a:buFont typeface="Arial"/>
              <a:buNone/>
              <a:defRPr sz="1600">
                <a:latin typeface="Times New Roman"/>
                <a:cs typeface="Times New Roman"/>
              </a:defRPr>
            </a:lvl4pPr>
            <a:lvl5pPr marL="0" indent="0">
              <a:buFont typeface="Arial"/>
              <a:buNone/>
              <a:defRPr sz="1600"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/>
          </p:nvPr>
        </p:nvSpPr>
        <p:spPr>
          <a:xfrm>
            <a:off x="175222" y="2381196"/>
            <a:ext cx="4366498" cy="1179447"/>
          </a:xfrm>
        </p:spPr>
        <p:txBody>
          <a:bodyPr lIns="0" anchor="t"/>
          <a:lstStyle>
            <a:lvl1pPr marL="0" indent="0">
              <a:buNone/>
              <a:defRPr sz="32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1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6849428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 bwMode="auto">
          <a:xfrm>
            <a:off x="6751983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25" hasCustomPrompt="1"/>
          </p:nvPr>
        </p:nvSpPr>
        <p:spPr>
          <a:xfrm>
            <a:off x="115888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6" hasCustomPrompt="1"/>
          </p:nvPr>
        </p:nvSpPr>
        <p:spPr>
          <a:xfrm>
            <a:off x="2359312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607576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8" hasCustomPrompt="1"/>
          </p:nvPr>
        </p:nvSpPr>
        <p:spPr>
          <a:xfrm>
            <a:off x="6849428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31" hasCustomPrompt="1"/>
          </p:nvPr>
        </p:nvSpPr>
        <p:spPr>
          <a:xfrm>
            <a:off x="4607576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2" hasCustomPrompt="1"/>
          </p:nvPr>
        </p:nvSpPr>
        <p:spPr>
          <a:xfrm>
            <a:off x="6849428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115888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34" hasCustomPrompt="1"/>
          </p:nvPr>
        </p:nvSpPr>
        <p:spPr>
          <a:xfrm>
            <a:off x="2359312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35" hasCustomPrompt="1"/>
          </p:nvPr>
        </p:nvSpPr>
        <p:spPr>
          <a:xfrm>
            <a:off x="4607576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37" hasCustomPrompt="1"/>
          </p:nvPr>
        </p:nvSpPr>
        <p:spPr>
          <a:xfrm>
            <a:off x="115888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38" hasCustomPrompt="1"/>
          </p:nvPr>
        </p:nvSpPr>
        <p:spPr>
          <a:xfrm>
            <a:off x="2357740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89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AM 4x4 grid">
    <p:bg>
      <p:bgPr>
        <a:solidFill>
          <a:schemeClr val="tx1">
            <a:lumMod val="75000"/>
            <a:lumOff val="2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37" hasCustomPrompt="1"/>
          </p:nvPr>
        </p:nvSpPr>
        <p:spPr>
          <a:xfrm>
            <a:off x="118700" y="1801679"/>
            <a:ext cx="4419963" cy="490815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graph or chart 1</a:t>
            </a:r>
            <a:endParaRPr lang="en-US" dirty="0"/>
          </a:p>
        </p:txBody>
      </p:sp>
      <p:sp>
        <p:nvSpPr>
          <p:cNvPr id="7" name="Chart Placeholder 2"/>
          <p:cNvSpPr>
            <a:spLocks noGrp="1"/>
          </p:cNvSpPr>
          <p:nvPr>
            <p:ph type="chart" sz="quarter" idx="38" hasCustomPrompt="1"/>
          </p:nvPr>
        </p:nvSpPr>
        <p:spPr>
          <a:xfrm>
            <a:off x="4604308" y="1801679"/>
            <a:ext cx="4419963" cy="490815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graph or chart 2</a:t>
            </a:r>
            <a:endParaRPr lang="en-U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1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AM 4x4 grid">
    <p:bg>
      <p:bgPr>
        <a:solidFill>
          <a:schemeClr val="tx1">
            <a:lumMod val="75000"/>
            <a:lumOff val="2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37" hasCustomPrompt="1"/>
          </p:nvPr>
        </p:nvSpPr>
        <p:spPr>
          <a:xfrm>
            <a:off x="118701" y="1801679"/>
            <a:ext cx="8905570" cy="490815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a graph or chart</a:t>
            </a:r>
            <a:endParaRPr lang="en-U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AM 4x4 grid">
    <p:bg>
      <p:bgPr>
        <a:solidFill>
          <a:srgbClr val="17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37" hasCustomPrompt="1"/>
          </p:nvPr>
        </p:nvSpPr>
        <p:spPr>
          <a:xfrm>
            <a:off x="118700" y="1801679"/>
            <a:ext cx="4419963" cy="490815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graph or chart 1</a:t>
            </a:r>
            <a:endParaRPr lang="en-US" dirty="0"/>
          </a:p>
        </p:txBody>
      </p:sp>
      <p:sp>
        <p:nvSpPr>
          <p:cNvPr id="7" name="Chart Placeholder 2"/>
          <p:cNvSpPr>
            <a:spLocks noGrp="1"/>
          </p:cNvSpPr>
          <p:nvPr>
            <p:ph type="chart" sz="quarter" idx="38" hasCustomPrompt="1"/>
          </p:nvPr>
        </p:nvSpPr>
        <p:spPr>
          <a:xfrm>
            <a:off x="4604308" y="1801679"/>
            <a:ext cx="4419963" cy="490815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graph or chart 2</a:t>
            </a:r>
            <a:endParaRPr lang="en-U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lantilla Powerpo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10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18263"/>
            <a:ext cx="8382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cambiar el estilo de título	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5F4E3F-963A-44B5-AC01-EEB49584A42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3261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AM 4x4 grid">
    <p:bg>
      <p:bgPr>
        <a:solidFill>
          <a:srgbClr val="17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37" hasCustomPrompt="1"/>
          </p:nvPr>
        </p:nvSpPr>
        <p:spPr>
          <a:xfrm>
            <a:off x="118701" y="1801679"/>
            <a:ext cx="8905570" cy="490815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a graph or chart</a:t>
            </a:r>
            <a:endParaRPr lang="en-U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391055" y="191086"/>
            <a:ext cx="6543774" cy="2095617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76321" y="191084"/>
            <a:ext cx="87909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idx="11"/>
          </p:nvPr>
        </p:nvSpPr>
        <p:spPr>
          <a:xfrm>
            <a:off x="2391055" y="2332899"/>
            <a:ext cx="6576175" cy="2143911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2391055" y="4525108"/>
            <a:ext cx="6576175" cy="2141811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76321" y="4524332"/>
            <a:ext cx="87909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76321" y="2332897"/>
            <a:ext cx="87909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8494" y="333495"/>
            <a:ext cx="2216308" cy="156644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8494" y="2468138"/>
            <a:ext cx="2216308" cy="156644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78494" y="4656031"/>
            <a:ext cx="2216308" cy="156644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983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175220" y="1328165"/>
            <a:ext cx="8710363" cy="4812632"/>
          </a:xfrm>
        </p:spPr>
        <p:txBody>
          <a:bodyPr lIns="0" anchor="t"/>
          <a:lstStyle>
            <a:lvl1pPr marL="261913" indent="-261913">
              <a:spcBef>
                <a:spcPts val="1179"/>
              </a:spcBef>
              <a:buFont typeface="+mj-lt"/>
              <a:buAutoNum type="arabicPeriod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383141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59026" y="1328165"/>
            <a:ext cx="4306958" cy="4812632"/>
          </a:xfrm>
        </p:spPr>
        <p:txBody>
          <a:bodyPr lIns="0" anchor="t"/>
          <a:lstStyle>
            <a:lvl1pPr marL="0" indent="0">
              <a:spcBef>
                <a:spcPts val="1179"/>
              </a:spcBef>
              <a:buFont typeface="+mj-lt"/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bg1"/>
                </a:solidFill>
              </a:defRPr>
            </a:lvl2pPr>
            <a:lvl3pPr marL="897988" indent="0">
              <a:buNone/>
              <a:defRPr sz="1500">
                <a:solidFill>
                  <a:schemeClr val="bg1"/>
                </a:solidFill>
              </a:defRPr>
            </a:lvl3pPr>
            <a:lvl4pPr marL="1346981" indent="0">
              <a:buNone/>
              <a:defRPr sz="1400">
                <a:solidFill>
                  <a:schemeClr val="bg1"/>
                </a:solidFill>
              </a:defRPr>
            </a:lvl4pPr>
            <a:lvl5pPr marL="1795974" indent="0">
              <a:buNone/>
              <a:defRPr sz="1400">
                <a:solidFill>
                  <a:schemeClr val="bg1"/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  <a:p>
            <a:pPr lvl="0"/>
            <a:endParaRPr lang="en-US" dirty="0" smtClean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383141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66845" y="1328165"/>
            <a:ext cx="4370276" cy="4812632"/>
          </a:xfrm>
        </p:spPr>
        <p:txBody>
          <a:bodyPr lIns="0" anchor="t"/>
          <a:lstStyle>
            <a:lvl1pPr marL="0" indent="0">
              <a:spcBef>
                <a:spcPts val="1179"/>
              </a:spcBef>
              <a:buFont typeface="+mj-lt"/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bg1"/>
                </a:solidFill>
              </a:defRPr>
            </a:lvl2pPr>
            <a:lvl3pPr marL="897988" indent="0">
              <a:buNone/>
              <a:defRPr sz="1500">
                <a:solidFill>
                  <a:schemeClr val="bg1"/>
                </a:solidFill>
              </a:defRPr>
            </a:lvl3pPr>
            <a:lvl4pPr marL="1346981" indent="0">
              <a:buNone/>
              <a:defRPr sz="1400">
                <a:solidFill>
                  <a:schemeClr val="bg1"/>
                </a:solidFill>
              </a:defRPr>
            </a:lvl4pPr>
            <a:lvl5pPr marL="1795974" indent="0">
              <a:buNone/>
              <a:defRPr sz="1400">
                <a:solidFill>
                  <a:schemeClr val="bg1"/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546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175220" y="1219200"/>
            <a:ext cx="8631895" cy="3257610"/>
          </a:xfrm>
        </p:spPr>
        <p:txBody>
          <a:bodyPr lIns="0" anchor="t"/>
          <a:lstStyle>
            <a:lvl1pPr marL="261913" indent="-261913">
              <a:spcBef>
                <a:spcPts val="1179"/>
              </a:spcBef>
              <a:buFont typeface="+mj-lt"/>
              <a:buAutoNum type="arabicPeriod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75219" y="4649423"/>
            <a:ext cx="6146067" cy="1595801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1218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2"/>
          <p:cNvSpPr>
            <a:spLocks noGrp="1"/>
          </p:cNvSpPr>
          <p:nvPr>
            <p:ph type="chart" sz="quarter" idx="37" hasCustomPrompt="1"/>
          </p:nvPr>
        </p:nvSpPr>
        <p:spPr>
          <a:xfrm>
            <a:off x="175220" y="3286539"/>
            <a:ext cx="8710364" cy="342329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a graph or chart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175220" y="1219200"/>
            <a:ext cx="8710363" cy="2067339"/>
          </a:xfrm>
        </p:spPr>
        <p:txBody>
          <a:bodyPr lIns="0" anchor="t"/>
          <a:lstStyle>
            <a:lvl1pPr marL="261913" indent="-261913">
              <a:spcBef>
                <a:spcPts val="1179"/>
              </a:spcBef>
              <a:buFont typeface="+mj-lt"/>
              <a:buAutoNum type="arabicPeriod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9275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552644" y="1420160"/>
            <a:ext cx="3337598" cy="523797"/>
          </a:xfrm>
        </p:spPr>
        <p:txBody>
          <a:bodyPr lIns="0" anchor="b"/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552644" y="2013468"/>
            <a:ext cx="3337598" cy="285707"/>
          </a:xfrm>
        </p:spPr>
        <p:txBody>
          <a:bodyPr lIns="0" anchor="t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ross 3"/>
          <p:cNvSpPr/>
          <p:nvPr userDrawn="1"/>
        </p:nvSpPr>
        <p:spPr>
          <a:xfrm>
            <a:off x="2034670" y="2443181"/>
            <a:ext cx="469990" cy="422074"/>
          </a:xfrm>
          <a:prstGeom prst="plus">
            <a:avLst>
              <a:gd name="adj" fmla="val 417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2"/>
          </p:nvPr>
        </p:nvSpPr>
        <p:spPr>
          <a:xfrm>
            <a:off x="552644" y="3258072"/>
            <a:ext cx="3337598" cy="523797"/>
          </a:xfrm>
        </p:spPr>
        <p:txBody>
          <a:bodyPr lIns="0" anchor="b"/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552644" y="3854400"/>
            <a:ext cx="3337598" cy="285707"/>
          </a:xfrm>
        </p:spPr>
        <p:txBody>
          <a:bodyPr lIns="0" anchor="t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552644" y="5305868"/>
            <a:ext cx="3337598" cy="523797"/>
          </a:xfrm>
        </p:spPr>
        <p:txBody>
          <a:bodyPr lIns="0" anchor="b"/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552644" y="5887931"/>
            <a:ext cx="3337598" cy="285707"/>
          </a:xfrm>
        </p:spPr>
        <p:txBody>
          <a:bodyPr lIns="0" anchor="t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ross 10"/>
          <p:cNvSpPr/>
          <p:nvPr userDrawn="1"/>
        </p:nvSpPr>
        <p:spPr>
          <a:xfrm>
            <a:off x="2034670" y="4492488"/>
            <a:ext cx="469990" cy="422074"/>
          </a:xfrm>
          <a:prstGeom prst="plus">
            <a:avLst>
              <a:gd name="adj" fmla="val 417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542721" y="1420160"/>
            <a:ext cx="4328563" cy="475347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8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7581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_project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/>
          </p:cNvSpPr>
          <p:nvPr userDrawn="1"/>
        </p:nvSpPr>
        <p:spPr>
          <a:xfrm>
            <a:off x="2391855" y="190626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2391855" y="190626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6822962" y="190626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/>
          </p:cNvSpPr>
          <p:nvPr userDrawn="1"/>
        </p:nvSpPr>
        <p:spPr>
          <a:xfrm>
            <a:off x="4607406" y="2381290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>
            <a:spLocks/>
          </p:cNvSpPr>
          <p:nvPr userDrawn="1"/>
        </p:nvSpPr>
        <p:spPr>
          <a:xfrm>
            <a:off x="6822962" y="4572190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idx="17"/>
          </p:nvPr>
        </p:nvSpPr>
        <p:spPr>
          <a:xfrm>
            <a:off x="6822962" y="190626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8"/>
          </p:nvPr>
        </p:nvSpPr>
        <p:spPr>
          <a:xfrm>
            <a:off x="4607406" y="2381290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6822962" y="4572190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76295" y="190857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607406" y="190626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2391855" y="2381290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607406" y="4572190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76295" y="190857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4607406" y="190626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2391855" y="2381290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4607406" y="4572190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7" name="Rectangle 26"/>
          <p:cNvSpPr>
            <a:spLocks/>
          </p:cNvSpPr>
          <p:nvPr userDrawn="1"/>
        </p:nvSpPr>
        <p:spPr>
          <a:xfrm>
            <a:off x="176057" y="2381290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ph type="body" idx="23"/>
          </p:nvPr>
        </p:nvSpPr>
        <p:spPr>
          <a:xfrm>
            <a:off x="176057" y="2381290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Rectangle 28"/>
          <p:cNvSpPr>
            <a:spLocks/>
          </p:cNvSpPr>
          <p:nvPr userDrawn="1"/>
        </p:nvSpPr>
        <p:spPr>
          <a:xfrm>
            <a:off x="2391855" y="4572190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idx="24"/>
          </p:nvPr>
        </p:nvSpPr>
        <p:spPr>
          <a:xfrm>
            <a:off x="2391855" y="4572190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176299" y="4572190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176299" y="4572190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6822962" y="2381290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6822962" y="2381290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90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2" grpId="0"/>
      <p:bldP spid="3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2_75/25 project ">
    <p:bg>
      <p:bgPr>
        <a:solidFill>
          <a:srgbClr val="17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381192"/>
            <a:ext cx="9144000" cy="447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" y="2381192"/>
            <a:ext cx="9143999" cy="4476808"/>
          </a:xfrm>
        </p:spPr>
        <p:txBody>
          <a:bodyPr lIns="176774" tIns="141419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>
                <a:solidFill>
                  <a:srgbClr val="173456"/>
                </a:solidFill>
              </a:defRPr>
            </a:lvl1pPr>
          </a:lstStyle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14080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ACE26-9538-43B6-8ED9-B75A478C3B8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386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4399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75219" y="3196589"/>
            <a:ext cx="5648065" cy="192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cap="none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r>
              <a:rPr lang="en-US" sz="2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to edit master title style</a:t>
            </a:r>
            <a:endParaRPr lang="en-GB" sz="24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175219" y="2343018"/>
            <a:ext cx="5648065" cy="853571"/>
          </a:xfrm>
        </p:spPr>
        <p:txBody>
          <a:bodyPr lIns="0" anchor="t"/>
          <a:lstStyle>
            <a:lvl1pPr marL="0" indent="0">
              <a:buFont typeface="Arial" pitchFamily="34" charset="0"/>
              <a:buNone/>
              <a:defRPr sz="32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43469" y="4150648"/>
            <a:ext cx="1155031" cy="119044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656354" y="4150648"/>
            <a:ext cx="1155031" cy="119044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2501323" y="4150648"/>
            <a:ext cx="1155031" cy="119044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1330250" y="4150648"/>
            <a:ext cx="1155031" cy="119044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175219" y="4150648"/>
            <a:ext cx="1155031" cy="119044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02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18700" y="3672001"/>
            <a:ext cx="4187473" cy="1475100"/>
          </a:xfrm>
          <a:prstGeom prst="rect">
            <a:avLst/>
          </a:prstGeom>
        </p:spPr>
        <p:txBody>
          <a:bodyPr vert="horz" lIns="180000"/>
          <a:lstStyle>
            <a:lvl1pPr marL="0" indent="0">
              <a:buFont typeface="Arial"/>
              <a:buNone/>
              <a:defRPr sz="1500">
                <a:solidFill>
                  <a:srgbClr val="17345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 marL="0" indent="0">
              <a:buFont typeface="Arial"/>
              <a:buNone/>
              <a:defRPr sz="1600">
                <a:latin typeface="Times New Roman"/>
                <a:cs typeface="Times New Roman"/>
              </a:defRPr>
            </a:lvl2pPr>
            <a:lvl3pPr marL="0" indent="0">
              <a:buFont typeface="Arial"/>
              <a:buNone/>
              <a:defRPr sz="1600">
                <a:latin typeface="Times New Roman"/>
                <a:cs typeface="Times New Roman"/>
              </a:defRPr>
            </a:lvl3pPr>
            <a:lvl4pPr marL="0" indent="0">
              <a:buFont typeface="Arial"/>
              <a:buNone/>
              <a:defRPr sz="1600">
                <a:latin typeface="Times New Roman"/>
                <a:cs typeface="Times New Roman"/>
              </a:defRPr>
            </a:lvl4pPr>
            <a:lvl5pPr marL="0" indent="0">
              <a:buFont typeface="Arial"/>
              <a:buNone/>
              <a:defRPr sz="1600">
                <a:latin typeface="Times New Roman"/>
                <a:cs typeface="Times New Roman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18699" y="2406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r>
              <a:rPr lang="en-US" kern="0" dirty="0" err="1" smtClean="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separador</a:t>
            </a:r>
            <a:endParaRPr lang="en-US" kern="0" dirty="0">
              <a:solidFill>
                <a:srgbClr val="1734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1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59" y="-1"/>
            <a:ext cx="457208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4606889" y="3143261"/>
            <a:ext cx="4360341" cy="133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354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cap="none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r>
              <a:rPr lang="en-US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Click to edit master title style</a:t>
            </a:r>
            <a:endParaRPr lang="en-GB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606889" y="2381193"/>
            <a:ext cx="4360341" cy="577939"/>
          </a:xfrm>
        </p:spPr>
        <p:txBody>
          <a:bodyPr lIns="35354" anchor="t"/>
          <a:lstStyle>
            <a:lvl1pPr marL="0" indent="0">
              <a:buFont typeface="Arial" pitchFamily="34" charset="0"/>
              <a:buNone/>
              <a:defRPr sz="2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"/>
            <a:ext cx="4571225" cy="6858000"/>
          </a:xfrm>
        </p:spPr>
        <p:txBody>
          <a:bodyPr lIns="176774" tIns="141419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8" y="184443"/>
            <a:ext cx="2040361" cy="8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9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18263"/>
            <a:ext cx="8382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 dirty="0"/>
              <a:t>Haga clic para cambiar el estilo de título	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5F4E3F-963A-44B5-AC01-EEB49584A42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pic>
        <p:nvPicPr>
          <p:cNvPr id="7" name="Picture 2" descr="Resultado de imagen de logo IH cantabri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9" y="6327442"/>
            <a:ext cx="768625" cy="29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8" y="184443"/>
            <a:ext cx="2040361" cy="8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5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0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23" hasCustomPrompt="1"/>
          </p:nvPr>
        </p:nvSpPr>
        <p:spPr>
          <a:xfrm>
            <a:off x="115889" y="139700"/>
            <a:ext cx="4411307" cy="657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 sz="1800"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 image</a:t>
            </a: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4526364" y="139702"/>
            <a:ext cx="4498936" cy="8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10800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Times New Roman"/>
                <a:ea typeface="MS PGothic" panose="020B0600070205080204" pitchFamily="34" charset="-128"/>
                <a:cs typeface="Times New Roman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to edit Master title style</a:t>
            </a:r>
            <a:endParaRPr lang="en-US" kern="0" dirty="0">
              <a:solidFill>
                <a:srgbClr val="1734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/>
          </p:nvPr>
        </p:nvSpPr>
        <p:spPr>
          <a:xfrm>
            <a:off x="4526364" y="1440000"/>
            <a:ext cx="4498936" cy="4318912"/>
          </a:xfrm>
          <a:prstGeom prst="rect">
            <a:avLst/>
          </a:prstGeom>
          <a:noFill/>
        </p:spPr>
        <p:txBody>
          <a:bodyPr lIns="180000" tIns="0" rIns="360000" bIns="180000" numCol="1" spcCol="180000"/>
          <a:lstStyle>
            <a:lvl1pPr marL="179996" indent="-17620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defRPr sz="16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76209" indent="-176209">
              <a:spcBef>
                <a:spcPts val="600"/>
              </a:spcBef>
              <a:defRPr sz="1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76209" indent="-176209">
              <a:spcBef>
                <a:spcPts val="600"/>
              </a:spcBef>
              <a:defRPr sz="1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76209" indent="-176209">
              <a:spcBef>
                <a:spcPts val="600"/>
              </a:spcBef>
              <a:defRPr sz="1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5pPr>
            <a:lvl6pPr marL="176209" indent="-176209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626464"/>
                </a:solidFill>
              </a:defRPr>
            </a:lvl6pPr>
            <a:lvl7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7pPr>
            <a:lvl8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8pPr>
            <a:lvl9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939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4664938" y="139700"/>
            <a:ext cx="4411307" cy="657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 sz="1800"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 image</a:t>
            </a:r>
            <a:endParaRPr lang="en-US" dirty="0"/>
          </a:p>
        </p:txBody>
      </p:sp>
      <p:sp>
        <p:nvSpPr>
          <p:cNvPr id="16" name="Rectangle 8"/>
          <p:cNvSpPr txBox="1">
            <a:spLocks noChangeArrowheads="1"/>
          </p:cNvSpPr>
          <p:nvPr userDrawn="1"/>
        </p:nvSpPr>
        <p:spPr bwMode="auto">
          <a:xfrm>
            <a:off x="2372488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17" name="Rectangle 16"/>
          <p:cNvSpPr/>
          <p:nvPr userDrawn="1"/>
        </p:nvSpPr>
        <p:spPr>
          <a:xfrm>
            <a:off x="147701" y="139700"/>
            <a:ext cx="4500917" cy="657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173456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1"/>
          </p:nvPr>
        </p:nvSpPr>
        <p:spPr>
          <a:xfrm>
            <a:off x="146869" y="1440000"/>
            <a:ext cx="4498936" cy="4318912"/>
          </a:xfrm>
          <a:prstGeom prst="rect">
            <a:avLst/>
          </a:prstGeom>
          <a:noFill/>
        </p:spPr>
        <p:txBody>
          <a:bodyPr lIns="180000" tIns="0" rIns="360000" bIns="180000" numCol="1" spcCol="180000"/>
          <a:lstStyle>
            <a:lvl1pPr marL="179996" indent="-17620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defRPr sz="16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76209" indent="-176209">
              <a:spcBef>
                <a:spcPts val="600"/>
              </a:spcBef>
              <a:defRPr sz="1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76209" indent="-176209">
              <a:spcBef>
                <a:spcPts val="600"/>
              </a:spcBef>
              <a:defRPr sz="1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76209" indent="-176209">
              <a:spcBef>
                <a:spcPts val="600"/>
              </a:spcBef>
              <a:defRPr sz="1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5pPr>
            <a:lvl6pPr marL="176209" indent="-176209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626464"/>
                </a:solidFill>
              </a:defRPr>
            </a:lvl6pPr>
            <a:lvl7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7pPr>
            <a:lvl8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8pPr>
            <a:lvl9pPr marL="176209" indent="-176209">
              <a:spcBef>
                <a:spcPts val="600"/>
              </a:spcBef>
              <a:defRPr sz="1400">
                <a:solidFill>
                  <a:srgbClr val="626464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146869" y="6218088"/>
            <a:ext cx="4498936" cy="488949"/>
          </a:xfrm>
          <a:prstGeom prst="rect">
            <a:avLst/>
          </a:prstGeom>
          <a:noFill/>
        </p:spPr>
        <p:txBody>
          <a:bodyPr vert="horz" lIns="180000" tIns="0" rIns="0" bIns="10800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rgbClr val="626464"/>
                </a:solidFill>
                <a:latin typeface="Arial"/>
                <a:cs typeface="Arial"/>
              </a:defRPr>
            </a:lvl1pPr>
            <a:lvl2pPr marL="457189" indent="0">
              <a:buNone/>
              <a:defRPr sz="900">
                <a:latin typeface="Times New Roman"/>
                <a:cs typeface="Times New Roman"/>
              </a:defRPr>
            </a:lvl2pPr>
            <a:lvl3pPr marL="914378" indent="0">
              <a:buNone/>
              <a:defRPr sz="900">
                <a:latin typeface="Times New Roman"/>
                <a:cs typeface="Times New Roman"/>
              </a:defRPr>
            </a:lvl3pPr>
            <a:lvl4pPr marL="1371566" indent="0">
              <a:buNone/>
              <a:defRPr sz="900">
                <a:latin typeface="Times New Roman"/>
                <a:cs typeface="Times New Roman"/>
              </a:defRPr>
            </a:lvl4pPr>
            <a:lvl5pPr marL="1828754" indent="0">
              <a:buNone/>
              <a:defRPr sz="900">
                <a:latin typeface="Times New Roman"/>
                <a:cs typeface="Times New Roman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1" name="Picture 2" descr="Imagen relacionada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6" b="29856"/>
          <a:stretch/>
        </p:blipFill>
        <p:spPr bwMode="auto">
          <a:xfrm>
            <a:off x="332127" y="176463"/>
            <a:ext cx="2040361" cy="9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5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23" hasCustomPrompt="1"/>
          </p:nvPr>
        </p:nvSpPr>
        <p:spPr>
          <a:xfrm>
            <a:off x="-10048" y="0"/>
            <a:ext cx="9154048" cy="6858000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 picture – no title required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485190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>
            <a:lumMod val="75000"/>
            <a:lumOff val="2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23" hasCustomPrompt="1"/>
          </p:nvPr>
        </p:nvSpPr>
        <p:spPr>
          <a:xfrm>
            <a:off x="115889" y="139700"/>
            <a:ext cx="4411307" cy="657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 sz="1800"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 picture – no title required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4607577" y="139700"/>
            <a:ext cx="4417362" cy="6578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 marL="342892" marR="0" indent="-342892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2pPr>
          </a:lstStyle>
          <a:p>
            <a:r>
              <a:rPr lang="en-US" dirty="0" smtClean="0"/>
              <a:t>Click icon to insert picture – no title required</a:t>
            </a:r>
          </a:p>
        </p:txBody>
      </p:sp>
    </p:spTree>
    <p:extLst>
      <p:ext uri="{BB962C8B-B14F-4D97-AF65-F5344CB8AC3E}">
        <p14:creationId xmlns:p14="http://schemas.microsoft.com/office/powerpoint/2010/main" val="1208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1"/>
          </p:nvPr>
        </p:nvSpPr>
        <p:spPr>
          <a:xfrm>
            <a:off x="175222" y="2381196"/>
            <a:ext cx="2110392" cy="2095615"/>
          </a:xfrm>
        </p:spPr>
        <p:txBody>
          <a:bodyPr lIns="0" anchor="t"/>
          <a:lstStyle>
            <a:lvl1pPr marL="0" indent="0">
              <a:buNone/>
              <a:defRPr sz="32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2470484" y="1"/>
            <a:ext cx="6673517" cy="6858000"/>
          </a:xfrm>
        </p:spPr>
        <p:txBody>
          <a:bodyPr lIns="176774" tIns="141419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09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2274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172726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83CD-65F7-4181-AA9D-CAF81A72184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6085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1"/>
          </p:nvPr>
        </p:nvSpPr>
        <p:spPr>
          <a:xfrm>
            <a:off x="175222" y="2381196"/>
            <a:ext cx="4430976" cy="2095615"/>
          </a:xfrm>
        </p:spPr>
        <p:txBody>
          <a:bodyPr lIns="0" anchor="t"/>
          <a:lstStyle>
            <a:lvl1pPr marL="0" indent="0">
              <a:buNone/>
              <a:defRPr sz="32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607890" y="-2"/>
            <a:ext cx="4535418" cy="447681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607890" y="4572344"/>
            <a:ext cx="4535418" cy="227342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606889" y="4"/>
            <a:ext cx="4537110" cy="4476807"/>
          </a:xfrm>
        </p:spPr>
        <p:txBody>
          <a:bodyPr lIns="176774" tIns="141419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606889" y="4571302"/>
            <a:ext cx="4537110" cy="2286699"/>
          </a:xfrm>
        </p:spPr>
        <p:txBody>
          <a:bodyPr lIns="176774" tIns="141419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6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6849428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 bwMode="auto">
          <a:xfrm>
            <a:off x="6751983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18700" y="2363230"/>
            <a:ext cx="4416609" cy="21318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25" hasCustomPrompt="1"/>
          </p:nvPr>
        </p:nvSpPr>
        <p:spPr>
          <a:xfrm>
            <a:off x="115888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6" hasCustomPrompt="1"/>
          </p:nvPr>
        </p:nvSpPr>
        <p:spPr>
          <a:xfrm>
            <a:off x="2359312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607576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8" hasCustomPrompt="1"/>
          </p:nvPr>
        </p:nvSpPr>
        <p:spPr>
          <a:xfrm>
            <a:off x="6849428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31" hasCustomPrompt="1"/>
          </p:nvPr>
        </p:nvSpPr>
        <p:spPr>
          <a:xfrm>
            <a:off x="4607576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2" hasCustomPrompt="1"/>
          </p:nvPr>
        </p:nvSpPr>
        <p:spPr>
          <a:xfrm>
            <a:off x="6849428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115888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34" hasCustomPrompt="1"/>
          </p:nvPr>
        </p:nvSpPr>
        <p:spPr>
          <a:xfrm>
            <a:off x="2359312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35" hasCustomPrompt="1"/>
          </p:nvPr>
        </p:nvSpPr>
        <p:spPr>
          <a:xfrm>
            <a:off x="4607576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 userDrawn="1"/>
        </p:nvSpPr>
        <p:spPr bwMode="auto">
          <a:xfrm>
            <a:off x="118699" y="2671810"/>
            <a:ext cx="4200702" cy="8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 b="1">
                <a:solidFill>
                  <a:srgbClr val="173456"/>
                </a:solidFill>
                <a:latin typeface="Times" panose="02020603050405020304" pitchFamily="18" charset="0"/>
                <a:cs typeface="Times" panose="02020603050405020304" pitchFamily="18" charset="0"/>
              </a:defRPr>
            </a:lvl1pPr>
            <a:lvl2pPr algn="ctr">
              <a:defRPr sz="2000" b="1">
                <a:solidFill>
                  <a:srgbClr val="5482AC"/>
                </a:solidFill>
                <a:latin typeface="Arial" charset="0"/>
                <a:cs typeface="MS PGothic" charset="0"/>
              </a:defRPr>
            </a:lvl2pPr>
            <a:lvl3pPr algn="ctr">
              <a:defRPr sz="2000" b="1">
                <a:solidFill>
                  <a:srgbClr val="5482AC"/>
                </a:solidFill>
                <a:latin typeface="Arial" charset="0"/>
                <a:cs typeface="MS PGothic" charset="0"/>
              </a:defRPr>
            </a:lvl3pPr>
            <a:lvl4pPr algn="ctr">
              <a:defRPr sz="2000" b="1">
                <a:solidFill>
                  <a:srgbClr val="5482AC"/>
                </a:solidFill>
                <a:latin typeface="Arial" charset="0"/>
                <a:cs typeface="MS PGothic" charset="0"/>
              </a:defRPr>
            </a:lvl4pPr>
            <a:lvl5pPr algn="ctr">
              <a:defRPr sz="2000" b="1">
                <a:solidFill>
                  <a:srgbClr val="5482AC"/>
                </a:solidFill>
                <a:latin typeface="Arial" charset="0"/>
                <a:cs typeface="MS PGothic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pPr lvl="0" algn="l"/>
            <a:r>
              <a:rPr lang="en-GB" sz="2200" dirty="0" smtClean="0"/>
              <a:t>Click to add title</a:t>
            </a:r>
            <a:endParaRPr lang="en-US" sz="22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18700" y="3560643"/>
            <a:ext cx="4200701" cy="554567"/>
          </a:xfrm>
          <a:prstGeom prst="rect">
            <a:avLst/>
          </a:prstGeom>
        </p:spPr>
        <p:txBody>
          <a:bodyPr vert="horz" lIns="180000"/>
          <a:lstStyle>
            <a:lvl1pPr marL="0" indent="0">
              <a:buFont typeface="Arial"/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 marL="0" indent="0">
              <a:buFont typeface="Arial"/>
              <a:buNone/>
              <a:defRPr sz="1600">
                <a:latin typeface="Times New Roman"/>
                <a:cs typeface="Times New Roman"/>
              </a:defRPr>
            </a:lvl2pPr>
            <a:lvl3pPr marL="0" indent="0">
              <a:buFont typeface="Arial"/>
              <a:buNone/>
              <a:defRPr sz="1600">
                <a:latin typeface="Times New Roman"/>
                <a:cs typeface="Times New Roman"/>
              </a:defRPr>
            </a:lvl3pPr>
            <a:lvl4pPr marL="0" indent="0">
              <a:buFont typeface="Arial"/>
              <a:buNone/>
              <a:defRPr sz="1600">
                <a:latin typeface="Times New Roman"/>
                <a:cs typeface="Times New Roman"/>
              </a:defRPr>
            </a:lvl4pPr>
            <a:lvl5pPr marL="0" indent="0">
              <a:buFont typeface="Arial"/>
              <a:buNone/>
              <a:defRPr sz="1600"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787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6849428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 bwMode="auto">
          <a:xfrm>
            <a:off x="6751983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25" hasCustomPrompt="1"/>
          </p:nvPr>
        </p:nvSpPr>
        <p:spPr>
          <a:xfrm>
            <a:off x="115888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6" hasCustomPrompt="1"/>
          </p:nvPr>
        </p:nvSpPr>
        <p:spPr>
          <a:xfrm>
            <a:off x="2359312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607576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8" hasCustomPrompt="1"/>
          </p:nvPr>
        </p:nvSpPr>
        <p:spPr>
          <a:xfrm>
            <a:off x="6849428" y="139699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31" hasCustomPrompt="1"/>
          </p:nvPr>
        </p:nvSpPr>
        <p:spPr>
          <a:xfrm>
            <a:off x="4607576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2" hasCustomPrompt="1"/>
          </p:nvPr>
        </p:nvSpPr>
        <p:spPr>
          <a:xfrm>
            <a:off x="6849428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115888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34" hasCustomPrompt="1"/>
          </p:nvPr>
        </p:nvSpPr>
        <p:spPr>
          <a:xfrm>
            <a:off x="2359312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35" hasCustomPrompt="1"/>
          </p:nvPr>
        </p:nvSpPr>
        <p:spPr>
          <a:xfrm>
            <a:off x="4607576" y="4577762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37" hasCustomPrompt="1"/>
          </p:nvPr>
        </p:nvSpPr>
        <p:spPr>
          <a:xfrm>
            <a:off x="115888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38" hasCustomPrompt="1"/>
          </p:nvPr>
        </p:nvSpPr>
        <p:spPr>
          <a:xfrm>
            <a:off x="2357740" y="2363230"/>
            <a:ext cx="2175996" cy="2131868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  <a:latin typeface="Times New Roman"/>
                <a:cs typeface="Times New Roman"/>
              </a:defRPr>
            </a:lvl2pPr>
          </a:lstStyle>
          <a:p>
            <a:pPr lvl="0"/>
            <a:r>
              <a:rPr lang="en-US" dirty="0" smtClean="0"/>
              <a:t>Click icon to insert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829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AM 4x4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37" hasCustomPrompt="1"/>
          </p:nvPr>
        </p:nvSpPr>
        <p:spPr>
          <a:xfrm>
            <a:off x="118700" y="1801679"/>
            <a:ext cx="4419963" cy="490815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graph or chart 1</a:t>
            </a:r>
            <a:endParaRPr lang="en-US" dirty="0"/>
          </a:p>
        </p:txBody>
      </p:sp>
      <p:sp>
        <p:nvSpPr>
          <p:cNvPr id="7" name="Chart Placeholder 2"/>
          <p:cNvSpPr>
            <a:spLocks noGrp="1"/>
          </p:cNvSpPr>
          <p:nvPr>
            <p:ph type="chart" sz="quarter" idx="38" hasCustomPrompt="1"/>
          </p:nvPr>
        </p:nvSpPr>
        <p:spPr>
          <a:xfrm>
            <a:off x="4604308" y="1801679"/>
            <a:ext cx="4419963" cy="490815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graph or chart 2</a:t>
            </a:r>
            <a:endParaRPr lang="en-U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359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AM 4x4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37" hasCustomPrompt="1"/>
          </p:nvPr>
        </p:nvSpPr>
        <p:spPr>
          <a:xfrm>
            <a:off x="118701" y="1801679"/>
            <a:ext cx="8905570" cy="490815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a graph or chart</a:t>
            </a:r>
            <a:endParaRPr lang="en-U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391055" y="191086"/>
            <a:ext cx="6543774" cy="2095617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76321" y="191084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idx="11"/>
          </p:nvPr>
        </p:nvSpPr>
        <p:spPr>
          <a:xfrm>
            <a:off x="2391055" y="2332899"/>
            <a:ext cx="6576175" cy="2143911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2391055" y="4525108"/>
            <a:ext cx="6576175" cy="2141811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76321" y="4524332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76321" y="2332897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8494" y="333495"/>
            <a:ext cx="2216308" cy="156644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8494" y="2468138"/>
            <a:ext cx="2216308" cy="156644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78494" y="4656031"/>
            <a:ext cx="2216308" cy="156644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22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407255" y="1355435"/>
            <a:ext cx="6543774" cy="1595219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76321" y="1224754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idx="11"/>
          </p:nvPr>
        </p:nvSpPr>
        <p:spPr>
          <a:xfrm>
            <a:off x="2391055" y="3216434"/>
            <a:ext cx="6576175" cy="1560278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2391055" y="5093361"/>
            <a:ext cx="6576175" cy="1573558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76321" y="4961662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76321" y="3075023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8494" y="1367165"/>
            <a:ext cx="2216308" cy="156644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8494" y="3210264"/>
            <a:ext cx="2216308" cy="156644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78494" y="5093361"/>
            <a:ext cx="2216308" cy="156644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3383141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15" name="Picture 2" descr="Imagen relacionada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 b="29856"/>
          <a:stretch/>
        </p:blipFill>
        <p:spPr bwMode="auto">
          <a:xfrm>
            <a:off x="308586" y="119270"/>
            <a:ext cx="2040361" cy="10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35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308586" y="1315679"/>
            <a:ext cx="8642443" cy="923939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76321" y="1224754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76321" y="2332902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3383141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15" name="Picture 2" descr="Imagen relacionada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 b="29856"/>
          <a:stretch/>
        </p:blipFill>
        <p:spPr bwMode="auto">
          <a:xfrm>
            <a:off x="308586" y="119270"/>
            <a:ext cx="2040361" cy="10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308586" y="2423826"/>
            <a:ext cx="8642443" cy="923939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76321" y="3441049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08586" y="3531972"/>
            <a:ext cx="8642443" cy="923939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76321" y="4549195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>
            <a:spLocks noGrp="1"/>
          </p:cNvSpPr>
          <p:nvPr>
            <p:ph type="body" idx="20"/>
          </p:nvPr>
        </p:nvSpPr>
        <p:spPr>
          <a:xfrm>
            <a:off x="308586" y="4640117"/>
            <a:ext cx="8642443" cy="923939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76321" y="5657340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/>
          <p:cNvSpPr>
            <a:spLocks noGrp="1"/>
          </p:cNvSpPr>
          <p:nvPr>
            <p:ph type="body" idx="21"/>
          </p:nvPr>
        </p:nvSpPr>
        <p:spPr>
          <a:xfrm>
            <a:off x="308586" y="5740638"/>
            <a:ext cx="8642443" cy="923939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76321" y="6757861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3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391055" y="1992404"/>
            <a:ext cx="6559974" cy="1613529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76321" y="1993380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idx="11"/>
          </p:nvPr>
        </p:nvSpPr>
        <p:spPr>
          <a:xfrm>
            <a:off x="2391055" y="3737631"/>
            <a:ext cx="6576175" cy="1612551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2391055" y="5481883"/>
            <a:ext cx="6576175" cy="1185035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76321" y="5518246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76321" y="3737632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3007" y="1992645"/>
            <a:ext cx="2221795" cy="1584427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8494" y="3737631"/>
            <a:ext cx="2216308" cy="1612551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78494" y="5480127"/>
            <a:ext cx="2216308" cy="1179681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3383141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15" name="Picture 2" descr="Imagen relacionada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 b="29856"/>
          <a:stretch/>
        </p:blipFill>
        <p:spPr bwMode="auto">
          <a:xfrm>
            <a:off x="308586" y="119270"/>
            <a:ext cx="2040361" cy="10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193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407255" y="1355436"/>
            <a:ext cx="6543774" cy="1753328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76321" y="1224754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idx="11"/>
          </p:nvPr>
        </p:nvSpPr>
        <p:spPr>
          <a:xfrm>
            <a:off x="2391055" y="3407501"/>
            <a:ext cx="6576175" cy="686821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2391055" y="4433927"/>
            <a:ext cx="6576175" cy="2232992"/>
          </a:xfrm>
        </p:spPr>
        <p:txBody>
          <a:bodyPr lIns="0" tIns="106064" anchor="t"/>
          <a:lstStyle>
            <a:lvl1pPr marL="0" indent="0">
              <a:buNone/>
              <a:defRPr sz="18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76321" y="4265614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76321" y="3252432"/>
            <a:ext cx="8790910" cy="0"/>
          </a:xfrm>
          <a:prstGeom prst="line">
            <a:avLst/>
          </a:prstGeom>
          <a:ln>
            <a:solidFill>
              <a:srgbClr val="17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8494" y="1367164"/>
            <a:ext cx="2216308" cy="1751885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8494" y="3396102"/>
            <a:ext cx="2216308" cy="698219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78494" y="4436907"/>
            <a:ext cx="2216308" cy="2222902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3383141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15" name="Picture 2" descr="Imagen relacionada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 b="29856"/>
          <a:stretch/>
        </p:blipFill>
        <p:spPr bwMode="auto">
          <a:xfrm>
            <a:off x="308586" y="119270"/>
            <a:ext cx="2040361" cy="10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4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E7B8C-3287-458B-9A2B-4071C8C6198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35082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75220" y="1328165"/>
            <a:ext cx="8710363" cy="4812632"/>
          </a:xfrm>
        </p:spPr>
        <p:txBody>
          <a:bodyPr lIns="0" anchor="t"/>
          <a:lstStyle>
            <a:lvl1pPr marL="0" indent="0">
              <a:spcBef>
                <a:spcPts val="1179"/>
              </a:spcBef>
              <a:buFont typeface="+mj-lt"/>
              <a:buNone/>
              <a:defRPr sz="2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383141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54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59026" y="1328165"/>
            <a:ext cx="4306958" cy="4812632"/>
          </a:xfrm>
        </p:spPr>
        <p:txBody>
          <a:bodyPr lIns="0" anchor="t"/>
          <a:lstStyle>
            <a:lvl1pPr marL="0" indent="0">
              <a:spcBef>
                <a:spcPts val="1179"/>
              </a:spcBef>
              <a:buFont typeface="+mj-lt"/>
              <a:buNone/>
              <a:defRPr sz="2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rgbClr val="173456"/>
                </a:solidFill>
              </a:defRPr>
            </a:lvl2pPr>
            <a:lvl3pPr marL="897988" indent="0">
              <a:buNone/>
              <a:defRPr sz="1500">
                <a:solidFill>
                  <a:srgbClr val="173456"/>
                </a:solidFill>
              </a:defRPr>
            </a:lvl3pPr>
            <a:lvl4pPr marL="1346981" indent="0">
              <a:buNone/>
              <a:defRPr sz="1400">
                <a:solidFill>
                  <a:srgbClr val="173456"/>
                </a:solidFill>
              </a:defRPr>
            </a:lvl4pPr>
            <a:lvl5pPr marL="1795974" indent="0">
              <a:buNone/>
              <a:defRPr sz="1400">
                <a:solidFill>
                  <a:srgbClr val="173456"/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  <a:p>
            <a:pPr lvl="0"/>
            <a:endParaRPr lang="en-US" dirty="0" smtClean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383141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66845" y="1328165"/>
            <a:ext cx="4370276" cy="4812632"/>
          </a:xfrm>
        </p:spPr>
        <p:txBody>
          <a:bodyPr lIns="0" anchor="t"/>
          <a:lstStyle>
            <a:lvl1pPr marL="0" indent="0">
              <a:spcBef>
                <a:spcPts val="1179"/>
              </a:spcBef>
              <a:buFont typeface="+mj-lt"/>
              <a:buNone/>
              <a:defRPr sz="2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rgbClr val="173456"/>
                </a:solidFill>
              </a:defRPr>
            </a:lvl2pPr>
            <a:lvl3pPr marL="897988" indent="0">
              <a:buNone/>
              <a:defRPr sz="1500">
                <a:solidFill>
                  <a:srgbClr val="173456"/>
                </a:solidFill>
              </a:defRPr>
            </a:lvl3pPr>
            <a:lvl4pPr marL="1346981" indent="0">
              <a:buNone/>
              <a:defRPr sz="1400">
                <a:solidFill>
                  <a:srgbClr val="173456"/>
                </a:solidFill>
              </a:defRPr>
            </a:lvl4pPr>
            <a:lvl5pPr marL="1795974" indent="0">
              <a:buNone/>
              <a:defRPr sz="1400">
                <a:solidFill>
                  <a:srgbClr val="173456"/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367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175220" y="1219200"/>
            <a:ext cx="8631895" cy="3257610"/>
          </a:xfrm>
        </p:spPr>
        <p:txBody>
          <a:bodyPr lIns="0" anchor="t"/>
          <a:lstStyle>
            <a:lvl1pPr marL="261913" indent="-261913">
              <a:spcBef>
                <a:spcPts val="1179"/>
              </a:spcBef>
              <a:buFont typeface="+mj-lt"/>
              <a:buAutoNum type="arabicPeriod"/>
              <a:defRPr sz="2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75219" y="4649423"/>
            <a:ext cx="6146067" cy="1595801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2"/>
          <p:cNvSpPr>
            <a:spLocks noGrp="1"/>
          </p:cNvSpPr>
          <p:nvPr>
            <p:ph type="chart" sz="quarter" idx="37" hasCustomPrompt="1"/>
          </p:nvPr>
        </p:nvSpPr>
        <p:spPr>
          <a:xfrm>
            <a:off x="175220" y="3286539"/>
            <a:ext cx="8710364" cy="342329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1800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add a graph or chart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175220" y="1219200"/>
            <a:ext cx="8710363" cy="2067339"/>
          </a:xfrm>
        </p:spPr>
        <p:txBody>
          <a:bodyPr lIns="0" anchor="t"/>
          <a:lstStyle>
            <a:lvl1pPr marL="261913" indent="-261913">
              <a:spcBef>
                <a:spcPts val="1179"/>
              </a:spcBef>
              <a:buFont typeface="+mj-lt"/>
              <a:buAutoNum type="arabicPeriod"/>
              <a:defRPr sz="240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88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552644" y="1420160"/>
            <a:ext cx="3337598" cy="523797"/>
          </a:xfrm>
        </p:spPr>
        <p:txBody>
          <a:bodyPr lIns="0" anchor="b"/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552644" y="2013468"/>
            <a:ext cx="3337598" cy="285707"/>
          </a:xfrm>
        </p:spPr>
        <p:txBody>
          <a:bodyPr lIns="0" anchor="t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ross 3"/>
          <p:cNvSpPr/>
          <p:nvPr userDrawn="1"/>
        </p:nvSpPr>
        <p:spPr>
          <a:xfrm>
            <a:off x="2034670" y="2443181"/>
            <a:ext cx="469990" cy="422074"/>
          </a:xfrm>
          <a:prstGeom prst="plus">
            <a:avLst>
              <a:gd name="adj" fmla="val 41766"/>
            </a:avLst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173456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2"/>
          </p:nvPr>
        </p:nvSpPr>
        <p:spPr>
          <a:xfrm>
            <a:off x="552644" y="3258072"/>
            <a:ext cx="3337598" cy="523797"/>
          </a:xfrm>
        </p:spPr>
        <p:txBody>
          <a:bodyPr lIns="0" anchor="b"/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552644" y="3854400"/>
            <a:ext cx="3337598" cy="285707"/>
          </a:xfrm>
        </p:spPr>
        <p:txBody>
          <a:bodyPr lIns="0" anchor="t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552644" y="5305868"/>
            <a:ext cx="3337598" cy="523797"/>
          </a:xfrm>
        </p:spPr>
        <p:txBody>
          <a:bodyPr lIns="0" anchor="b"/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552644" y="5887931"/>
            <a:ext cx="3337598" cy="285707"/>
          </a:xfrm>
        </p:spPr>
        <p:txBody>
          <a:bodyPr lIns="0" anchor="t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rgbClr val="17345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ross 10"/>
          <p:cNvSpPr/>
          <p:nvPr userDrawn="1"/>
        </p:nvSpPr>
        <p:spPr>
          <a:xfrm>
            <a:off x="2034670" y="4492488"/>
            <a:ext cx="469990" cy="422074"/>
          </a:xfrm>
          <a:prstGeom prst="plus">
            <a:avLst>
              <a:gd name="adj" fmla="val 41766"/>
            </a:avLst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173456"/>
              </a:solidFill>
            </a:endParaRP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542721" y="1420160"/>
            <a:ext cx="4328563" cy="4753478"/>
          </a:xfrm>
        </p:spPr>
        <p:txBody>
          <a:bodyPr lIns="70710" tIns="70710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8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6751983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34609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_project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/>
          </p:cNvSpPr>
          <p:nvPr userDrawn="1"/>
        </p:nvSpPr>
        <p:spPr>
          <a:xfrm>
            <a:off x="2391855" y="190626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2391855" y="190626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6822962" y="190626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/>
          </p:cNvSpPr>
          <p:nvPr userDrawn="1"/>
        </p:nvSpPr>
        <p:spPr>
          <a:xfrm>
            <a:off x="4607406" y="2381290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>
            <a:spLocks/>
          </p:cNvSpPr>
          <p:nvPr userDrawn="1"/>
        </p:nvSpPr>
        <p:spPr>
          <a:xfrm>
            <a:off x="6822962" y="4572190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idx="17"/>
          </p:nvPr>
        </p:nvSpPr>
        <p:spPr>
          <a:xfrm>
            <a:off x="6822962" y="190626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8"/>
          </p:nvPr>
        </p:nvSpPr>
        <p:spPr>
          <a:xfrm>
            <a:off x="4607406" y="2381290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6822962" y="4572190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76295" y="190857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607406" y="190626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2391855" y="2381290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607406" y="4572190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76295" y="190857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4607406" y="190626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2391855" y="2381290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4607406" y="4572190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7" name="Rectangle 26"/>
          <p:cNvSpPr>
            <a:spLocks/>
          </p:cNvSpPr>
          <p:nvPr userDrawn="1"/>
        </p:nvSpPr>
        <p:spPr>
          <a:xfrm>
            <a:off x="176057" y="2381290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ph type="body" idx="23"/>
          </p:nvPr>
        </p:nvSpPr>
        <p:spPr>
          <a:xfrm>
            <a:off x="176057" y="2381290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Rectangle 28"/>
          <p:cNvSpPr>
            <a:spLocks/>
          </p:cNvSpPr>
          <p:nvPr userDrawn="1"/>
        </p:nvSpPr>
        <p:spPr>
          <a:xfrm>
            <a:off x="2391855" y="4572190"/>
            <a:ext cx="2144982" cy="2095187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idx="24"/>
          </p:nvPr>
        </p:nvSpPr>
        <p:spPr>
          <a:xfrm>
            <a:off x="2391855" y="4572190"/>
            <a:ext cx="2144982" cy="2095187"/>
          </a:xfrm>
          <a:ln>
            <a:noFill/>
          </a:ln>
        </p:spPr>
        <p:txBody>
          <a:bodyPr lIns="70710" tIns="70710" rIns="70710" bIns="70710" anchor="t"/>
          <a:lstStyle>
            <a:lvl1pPr marL="0" indent="0">
              <a:spcBef>
                <a:spcPts val="589"/>
              </a:spcBef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176299" y="4572190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176299" y="4572190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6822962" y="2381290"/>
            <a:ext cx="2144982" cy="209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1" tIns="44901" rIns="89801" bIns="44901" rtlCol="0" anchor="ctr"/>
          <a:lstStyle/>
          <a:p>
            <a:pPr algn="ctr" defTabSz="8979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6822962" y="2381290"/>
            <a:ext cx="2144982" cy="2095187"/>
          </a:xfrm>
        </p:spPr>
        <p:txBody>
          <a:bodyPr lIns="70710" tIns="70710" anchor="t"/>
          <a:lstStyle>
            <a:lvl1pPr marL="0" indent="0" algn="l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2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2" grpId="0"/>
      <p:bldP spid="34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ACE26-9538-43B6-8ED9-B75A478C3B8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641558" y="156937"/>
            <a:ext cx="5502442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5278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lantilla Powerpo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10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18263"/>
            <a:ext cx="8382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5F4E3F-963A-44B5-AC01-EEB49584A425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138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E6A6-DE61-4E11-B2D4-4C2424598ED6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889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83CD-65F7-4181-AA9D-CAF81A721846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0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28DD4-4621-4163-8597-2E0600E5AA5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816854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E7B8C-3287-458B-9A2B-4071C8C61988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60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28DD4-4621-4163-8597-2E0600E5AA5A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869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ACE26-9538-43B6-8ED9-B75A478C3B83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837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E466E-4B07-4E5D-98AF-4799FFBBDA3F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04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2839-70F7-4262-BC2A-9D06E4FD1D0A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995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CF5A1-D82B-4991-9529-AC490D1613B5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168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8A711-AA75-475E-95E9-02E71A76BF65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313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91338" y="274638"/>
            <a:ext cx="2144712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81738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CCE4C-9914-4DEF-8B6D-8A7C91777F65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3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34538" y="0"/>
            <a:ext cx="2809461" cy="10668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ACE26-9538-43B6-8ED9-B75A478C3B8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6879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E466E-4B07-4E5D-98AF-4799FFBBDA3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3564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Relationship Id="rId30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7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tilla Powerpoint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10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logo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18263"/>
            <a:ext cx="8382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804452" y="274638"/>
            <a:ext cx="333954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 smtClean="0"/>
              <a:t>Haga clic para cambiar el estilo de título	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97496"/>
            <a:ext cx="8229600" cy="459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 smtClean="0"/>
              <a:t>Haga clic para modificar el estilo de texto del patrón</a:t>
            </a:r>
          </a:p>
          <a:p>
            <a:pPr lvl="1"/>
            <a:r>
              <a:rPr lang="es-ES" altLang="es-ES" dirty="0" smtClean="0"/>
              <a:t>Segundo nivel</a:t>
            </a:r>
          </a:p>
          <a:p>
            <a:pPr lvl="2"/>
            <a:r>
              <a:rPr lang="es-ES" altLang="es-ES" dirty="0" smtClean="0"/>
              <a:t>Tercer nivel</a:t>
            </a:r>
          </a:p>
          <a:p>
            <a:pPr lvl="3"/>
            <a:r>
              <a:rPr lang="es-ES" altLang="es-ES" dirty="0" smtClean="0"/>
              <a:t>Cuarto nivel</a:t>
            </a:r>
          </a:p>
          <a:p>
            <a:pPr lvl="4"/>
            <a:r>
              <a:rPr lang="es-ES" altLang="es-ES" dirty="0" smtClean="0"/>
              <a:t>Quinto nivel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173456"/>
                </a:solidFill>
              </a:defRPr>
            </a:lvl1pPr>
          </a:lstStyle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49" r:id="rId2"/>
    <p:sldLayoutId id="2147483948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173456"/>
          </a:solidFill>
          <a:latin typeface="Times" panose="02020603050405020304" pitchFamily="18" charset="0"/>
          <a:ea typeface="MS PGothic" panose="020B0600070205080204" pitchFamily="34" charset="-128"/>
          <a:cs typeface="Times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Tx/>
        <a:buNone/>
        <a:defRPr sz="2000">
          <a:solidFill>
            <a:srgbClr val="173456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5482AC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5482AC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5482AC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5482AC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7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8" y="184443"/>
            <a:ext cx="2040361" cy="821246"/>
          </a:xfrm>
          <a:prstGeom prst="rect">
            <a:avLst/>
          </a:prstGeom>
        </p:spPr>
      </p:pic>
      <p:pic>
        <p:nvPicPr>
          <p:cNvPr id="1027" name="Picture 3" descr="logo"/>
          <p:cNvPicPr>
            <a:picLocks noChangeAspect="1" noChangeArrowheads="1"/>
          </p:cNvPicPr>
          <p:nvPr userDrawn="1"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58" y="6327441"/>
            <a:ext cx="8382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41558" y="156937"/>
            <a:ext cx="550244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 smtClean="0"/>
              <a:t>Haga clic para cambiar el estilo de título	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1839" y="1497496"/>
            <a:ext cx="8563743" cy="459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 smtClean="0"/>
              <a:t>Haga clic para modificar el estilo de texto del patrón</a:t>
            </a:r>
          </a:p>
          <a:p>
            <a:pPr lvl="1"/>
            <a:r>
              <a:rPr lang="es-ES" altLang="es-ES" dirty="0" smtClean="0"/>
              <a:t>Segundo nivel</a:t>
            </a:r>
          </a:p>
          <a:p>
            <a:pPr lvl="2"/>
            <a:r>
              <a:rPr lang="es-ES" altLang="es-ES" dirty="0" smtClean="0"/>
              <a:t>Tercer nivel</a:t>
            </a:r>
          </a:p>
          <a:p>
            <a:pPr lvl="3"/>
            <a:r>
              <a:rPr lang="es-ES" altLang="es-ES" dirty="0" smtClean="0"/>
              <a:t>Cuarto nivel</a:t>
            </a:r>
          </a:p>
          <a:p>
            <a:pPr lvl="4"/>
            <a:r>
              <a:rPr lang="es-ES" altLang="es-ES" dirty="0" smtClean="0"/>
              <a:t>Quinto nivel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51983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pic>
        <p:nvPicPr>
          <p:cNvPr id="2050" name="Picture 2" descr="Resultado de imagen de logo IH cantabria"/>
          <p:cNvPicPr>
            <a:picLocks noChangeAspect="1" noChangeArrowheads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9" y="6327442"/>
            <a:ext cx="768625" cy="29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21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4045" r:id="rId2"/>
    <p:sldLayoutId id="2147484044" r:id="rId3"/>
    <p:sldLayoutId id="2147483954" r:id="rId4"/>
    <p:sldLayoutId id="2147483955" r:id="rId5"/>
    <p:sldLayoutId id="2147484039" r:id="rId6"/>
    <p:sldLayoutId id="2147484042" r:id="rId7"/>
    <p:sldLayoutId id="2147484043" r:id="rId8"/>
    <p:sldLayoutId id="2147483986" r:id="rId9"/>
    <p:sldLayoutId id="2147484046" r:id="rId10"/>
    <p:sldLayoutId id="2147484047" r:id="rId11"/>
    <p:sldLayoutId id="2147484040" r:id="rId12"/>
    <p:sldLayoutId id="2147484041" r:id="rId13"/>
    <p:sldLayoutId id="2147483991" r:id="rId14"/>
    <p:sldLayoutId id="2147483992" r:id="rId15"/>
    <p:sldLayoutId id="2147484056" r:id="rId16"/>
    <p:sldLayoutId id="2147484057" r:id="rId17"/>
    <p:sldLayoutId id="2147484048" r:id="rId18"/>
    <p:sldLayoutId id="2147484049" r:id="rId19"/>
    <p:sldLayoutId id="2147484055" r:id="rId20"/>
    <p:sldLayoutId id="2147484053" r:id="rId21"/>
    <p:sldLayoutId id="2147484054" r:id="rId22"/>
    <p:sldLayoutId id="2147484050" r:id="rId23"/>
    <p:sldLayoutId id="2147484051" r:id="rId24"/>
    <p:sldLayoutId id="2147484052" r:id="rId25"/>
    <p:sldLayoutId id="2147483959" r:id="rId26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Times" panose="02020603050405020304" pitchFamily="18" charset="0"/>
          <a:ea typeface="MS PGothic" panose="020B0600070205080204" pitchFamily="34" charset="-128"/>
          <a:cs typeface="Times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Tx/>
        <a:buNone/>
        <a:defRPr sz="2000">
          <a:solidFill>
            <a:schemeClr val="bg1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 userDrawn="1"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 b="29856"/>
          <a:stretch/>
        </p:blipFill>
        <p:spPr bwMode="auto">
          <a:xfrm>
            <a:off x="308586" y="119270"/>
            <a:ext cx="2040361" cy="10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ogo"/>
          <p:cNvPicPr>
            <a:picLocks noChangeAspect="1" noChangeArrowheads="1"/>
          </p:cNvPicPr>
          <p:nvPr userDrawn="1"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58" y="6327441"/>
            <a:ext cx="8382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41558" y="156937"/>
            <a:ext cx="550244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 smtClean="0"/>
              <a:t>Haga clic para cambiar el estilo de título	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1839" y="1497496"/>
            <a:ext cx="8563743" cy="459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 smtClean="0"/>
              <a:t>Haga clic para modificar el estilo de texto del patrón</a:t>
            </a:r>
          </a:p>
          <a:p>
            <a:pPr lvl="1"/>
            <a:r>
              <a:rPr lang="es-ES" altLang="es-ES" dirty="0" smtClean="0"/>
              <a:t>Segundo nivel</a:t>
            </a:r>
          </a:p>
          <a:p>
            <a:pPr lvl="2"/>
            <a:r>
              <a:rPr lang="es-ES" altLang="es-ES" dirty="0" smtClean="0"/>
              <a:t>Tercer nivel</a:t>
            </a:r>
          </a:p>
          <a:p>
            <a:pPr lvl="3"/>
            <a:r>
              <a:rPr lang="es-ES" altLang="es-ES" dirty="0" smtClean="0"/>
              <a:t>Cuarto nivel</a:t>
            </a:r>
          </a:p>
          <a:p>
            <a:pPr lvl="4"/>
            <a:r>
              <a:rPr lang="es-ES" altLang="es-ES" dirty="0" smtClean="0"/>
              <a:t>Quinto nivel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51983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173456"/>
                </a:solidFill>
              </a:defRPr>
            </a:lvl1pPr>
          </a:lstStyle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pic>
        <p:nvPicPr>
          <p:cNvPr id="2050" name="Picture 2" descr="Resultado de imagen de logo IH cantabria"/>
          <p:cNvPicPr>
            <a:picLocks noChangeAspect="1" noChangeArrowheads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9" y="6327442"/>
            <a:ext cx="768625" cy="29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56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3" r:id="rId14"/>
    <p:sldLayoutId id="2147484074" r:id="rId15"/>
    <p:sldLayoutId id="2147484075" r:id="rId16"/>
    <p:sldLayoutId id="2147484084" r:id="rId17"/>
    <p:sldLayoutId id="2147484087" r:id="rId18"/>
    <p:sldLayoutId id="2147484086" r:id="rId19"/>
    <p:sldLayoutId id="2147484085" r:id="rId20"/>
    <p:sldLayoutId id="2147484076" r:id="rId21"/>
    <p:sldLayoutId id="2147484077" r:id="rId22"/>
    <p:sldLayoutId id="2147484078" r:id="rId23"/>
    <p:sldLayoutId id="2147484079" r:id="rId24"/>
    <p:sldLayoutId id="2147484080" r:id="rId25"/>
    <p:sldLayoutId id="2147484081" r:id="rId26"/>
    <p:sldLayoutId id="2147484083" r:id="rId27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173456"/>
          </a:solidFill>
          <a:latin typeface="Times" panose="02020603050405020304" pitchFamily="18" charset="0"/>
          <a:ea typeface="MS PGothic" panose="020B0600070205080204" pitchFamily="34" charset="-128"/>
          <a:cs typeface="Times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Tx/>
        <a:buNone/>
        <a:defRPr sz="2000">
          <a:solidFill>
            <a:srgbClr val="173456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173456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173456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173456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173456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tilla Powerpoin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10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logo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18263"/>
            <a:ext cx="8382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84888" y="274638"/>
            <a:ext cx="29511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EC86F5E-3665-47A2-8161-0C38D46458C3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1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rgbClr val="5482A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A5A5A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5A5A5A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5A5A5A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5A5A5A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A5A5A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doi.org/10.1029/2018WR023254" TargetMode="External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10" Type="http://schemas.openxmlformats.org/officeDocument/2006/relationships/hyperlink" Target="https://doi.org/10.1029/2018WR023254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5.wmf"/><Relationship Id="rId18" Type="http://schemas.openxmlformats.org/officeDocument/2006/relationships/oleObject" Target="../embeddings/oleObject6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9.wmf"/><Relationship Id="rId7" Type="http://schemas.openxmlformats.org/officeDocument/2006/relationships/image" Target="../media/image32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44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11" Type="http://schemas.openxmlformats.org/officeDocument/2006/relationships/image" Target="../media/image24.wmf"/><Relationship Id="rId5" Type="http://schemas.openxmlformats.org/officeDocument/2006/relationships/image" Target="../media/image30.pn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28.wmf"/><Relationship Id="rId4" Type="http://schemas.openxmlformats.org/officeDocument/2006/relationships/audio" Target="../media/audio1.wav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" y="1923080"/>
            <a:ext cx="8606969" cy="1470025"/>
          </a:xfrm>
        </p:spPr>
        <p:txBody>
          <a:bodyPr/>
          <a:lstStyle/>
          <a:p>
            <a:r>
              <a:rPr lang="en-US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ADEQUACY TESTS FOR IMPROVING PREDICTIONS IN UNGAUGED </a:t>
            </a:r>
            <a:r>
              <a:rPr lang="en-US" sz="3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BASINS</a:t>
            </a:r>
            <a:endParaRPr lang="en-US" sz="3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46252" y="4072552"/>
            <a:ext cx="6200363" cy="952209"/>
          </a:xfrm>
        </p:spPr>
        <p:txBody>
          <a:bodyPr/>
          <a:lstStyle/>
          <a:p>
            <a:pPr algn="r"/>
            <a:r>
              <a:rPr lang="en-US" sz="18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Cristina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Prieto, </a:t>
            </a:r>
            <a:r>
              <a:rPr lang="en-US" sz="18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Nataliya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 Vine, Dmitri </a:t>
            </a:r>
            <a:r>
              <a:rPr lang="en-US" sz="18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Kavetski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César </a:t>
            </a:r>
            <a:r>
              <a:rPr lang="en-US" sz="18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Álvarez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18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Raúl</a:t>
            </a:r>
            <a:r>
              <a:rPr lang="en-US" sz="18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Medina</a:t>
            </a:r>
            <a:endParaRPr lang="it-IT" sz="18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endParaRPr lang="it-IT" sz="18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endParaRPr lang="en-US" sz="1600" dirty="0" smtClean="0">
              <a:latin typeface="SansSerif" panose="00000400000000000000" pitchFamily="2" charset="2"/>
            </a:endParaRPr>
          </a:p>
          <a:p>
            <a:pPr algn="r"/>
            <a:endParaRPr lang="en-US" sz="1600" dirty="0">
              <a:latin typeface="SansSerif" panose="00000400000000000000" pitchFamily="2" charset="2"/>
            </a:endParaRPr>
          </a:p>
          <a:p>
            <a:pPr algn="r"/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Prieto C,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Le 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Vine N,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Kavetski D,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al.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( 2019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prediction in ungauged catchments using probabilistic Random Forests regionalization and new statistical adequacy tests. 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US" sz="1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Research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55. 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https://doi.org/10.1029/2018WR023254</a:t>
            </a:r>
            <a:endParaRPr lang="es-E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39646" y="163157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upo 13"/>
          <p:cNvGrpSpPr/>
          <p:nvPr/>
        </p:nvGrpSpPr>
        <p:grpSpPr>
          <a:xfrm>
            <a:off x="177631" y="260213"/>
            <a:ext cx="8692266" cy="983420"/>
            <a:chOff x="448105" y="260213"/>
            <a:chExt cx="8298512" cy="884052"/>
          </a:xfrm>
        </p:grpSpPr>
        <p:grpSp>
          <p:nvGrpSpPr>
            <p:cNvPr id="15" name="Grupo 14"/>
            <p:cNvGrpSpPr>
              <a:grpSpLocks noChangeAspect="1"/>
            </p:cNvGrpSpPr>
            <p:nvPr/>
          </p:nvGrpSpPr>
          <p:grpSpPr>
            <a:xfrm>
              <a:off x="448105" y="260213"/>
              <a:ext cx="5815536" cy="884052"/>
              <a:chOff x="242113" y="5635208"/>
              <a:chExt cx="5653362" cy="859400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242113" y="5635208"/>
                <a:ext cx="5653361" cy="859400"/>
                <a:chOff x="242113" y="5676416"/>
                <a:chExt cx="5653361" cy="859400"/>
              </a:xfrm>
            </p:grpSpPr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113" y="5676416"/>
                  <a:ext cx="2032772" cy="818191"/>
                </a:xfrm>
                <a:prstGeom prst="rect">
                  <a:avLst/>
                </a:prstGeom>
              </p:spPr>
            </p:pic>
            <p:grpSp>
              <p:nvGrpSpPr>
                <p:cNvPr id="30" name="Grupo 29"/>
                <p:cNvGrpSpPr/>
                <p:nvPr/>
              </p:nvGrpSpPr>
              <p:grpSpPr>
                <a:xfrm>
                  <a:off x="2609156" y="5727190"/>
                  <a:ext cx="3286318" cy="808626"/>
                  <a:chOff x="2466781" y="6165969"/>
                  <a:chExt cx="2601120" cy="599240"/>
                </a:xfrm>
              </p:grpSpPr>
              <p:pic>
                <p:nvPicPr>
                  <p:cNvPr id="31" name="Imagen 30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2466781" y="6362745"/>
                    <a:ext cx="336310" cy="358730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agen 31"/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lum bright="-9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421" t="9947" r="19246" b="64911"/>
                  <a:stretch/>
                </p:blipFill>
                <p:spPr>
                  <a:xfrm>
                    <a:off x="2805328" y="6334488"/>
                    <a:ext cx="1350897" cy="430721"/>
                  </a:xfrm>
                  <a:prstGeom prst="rect">
                    <a:avLst/>
                  </a:prstGeom>
                </p:spPr>
              </p:pic>
              <p:pic>
                <p:nvPicPr>
                  <p:cNvPr id="33" name="Imagen 32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9014"/>
                  <a:stretch/>
                </p:blipFill>
                <p:spPr>
                  <a:xfrm>
                    <a:off x="4310705" y="6165969"/>
                    <a:ext cx="757196" cy="342062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8" name="Imagen 27"/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5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308"/>
              <a:stretch/>
            </p:blipFill>
            <p:spPr>
              <a:xfrm>
                <a:off x="4938815" y="6165230"/>
                <a:ext cx="956660" cy="307985"/>
              </a:xfrm>
              <a:prstGeom prst="rect">
                <a:avLst/>
              </a:prstGeom>
            </p:spPr>
          </p:pic>
        </p:grp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413" y="501610"/>
              <a:ext cx="2282204" cy="5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38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7836" y="152565"/>
            <a:ext cx="2416651" cy="1054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166097" y="62452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221198" y="396375"/>
            <a:ext cx="8664385" cy="6325100"/>
          </a:xfrm>
        </p:spPr>
        <p:txBody>
          <a:bodyPr/>
          <a:lstStyle/>
          <a:p>
            <a:pPr marL="630238" indent="-457200" algn="just"/>
            <a:endParaRPr lang="en-US" sz="2000" dirty="0" smtClean="0"/>
          </a:p>
          <a:p>
            <a:pPr marL="630238" indent="-457200" algn="just">
              <a:spcBef>
                <a:spcPts val="600"/>
              </a:spcBef>
              <a:spcAft>
                <a:spcPts val="600"/>
              </a:spcAft>
            </a:pP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92 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natural gauged catchments in North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Spain</a:t>
            </a:r>
            <a:endParaRPr lang="en-US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30238" indent="-457200" algn="just">
              <a:spcBef>
                <a:spcPts val="1200"/>
              </a:spcBef>
              <a:spcAft>
                <a:spcPts val="600"/>
              </a:spcAft>
            </a:pP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103 hydrological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indices </a:t>
            </a:r>
          </a:p>
          <a:p>
            <a:pPr marL="809113" lvl="2" algn="just">
              <a:spcBef>
                <a:spcPts val="600"/>
              </a:spcBef>
              <a:spcAft>
                <a:spcPts val="600"/>
              </a:spcAft>
            </a:pP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mean &amp; standard deviation of annual and monthly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</a:t>
            </a:r>
          </a:p>
          <a:p>
            <a:pPr marL="809113" lvl="2" algn="just">
              <a:spcBef>
                <a:spcPts val="600"/>
              </a:spcBef>
              <a:spcAft>
                <a:spcPts val="600"/>
              </a:spcAft>
            </a:pPr>
            <a:r>
              <a:rPr lang="en-US" sz="17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PCA to reduce hydro </a:t>
            </a:r>
            <a:r>
              <a:rPr lang="en-US" sz="17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indices to </a:t>
            </a:r>
            <a:r>
              <a:rPr lang="en-US" sz="17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compact </a:t>
            </a:r>
            <a:r>
              <a:rPr lang="en-US" sz="17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 = flow index </a:t>
            </a:r>
            <a:r>
              <a:rPr lang="en-US" sz="17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PCs</a:t>
            </a:r>
            <a:endParaRPr lang="en-US" sz="17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3038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7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16 catchment descriptors</a:t>
            </a:r>
          </a:p>
          <a:p>
            <a:pPr marL="173038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700" dirty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climate, topography, basin geometry, land use and </a:t>
            </a:r>
            <a:r>
              <a:rPr lang="en-US" sz="1700" dirty="0" smtClean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geology</a:t>
            </a:r>
            <a:endParaRPr lang="en-US" sz="1700" dirty="0">
              <a:solidFill>
                <a:schemeClr val="tx1">
                  <a:tint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3038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7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Random Forest (RF) regression to regionalize flow indices</a:t>
            </a:r>
          </a:p>
          <a:p>
            <a:pPr marL="173038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7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Predictors = catchment descriptors</a:t>
            </a:r>
          </a:p>
          <a:p>
            <a:pPr marL="173038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Predictands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flow indices in PC space</a:t>
            </a:r>
          </a:p>
          <a:p>
            <a:pPr marL="173038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Residuals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distribution estimated 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a leave-one-out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en-US" sz="1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3038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s-E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ES" sz="17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Hydrological</a:t>
            </a:r>
            <a:r>
              <a:rPr lang="es-E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PDM (Moore, 2007)</a:t>
            </a:r>
          </a:p>
          <a:p>
            <a:pPr marL="173038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conceptual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lumped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operational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</a:t>
            </a:r>
            <a:endParaRPr lang="es-ES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10</a:t>
            </a:fld>
            <a:endParaRPr lang="es-ES" altLang="es-ES" dirty="0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0" y="209126"/>
            <a:ext cx="9144000" cy="619775"/>
          </a:xfrm>
        </p:spPr>
        <p:txBody>
          <a:bodyPr/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CASE STUDY DESCRIPTION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6245225"/>
            <a:ext cx="8904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spc="-100" dirty="0">
                <a:solidFill>
                  <a:srgbClr val="6A6A6A"/>
                </a:solidFill>
                <a:latin typeface="+mj-lt"/>
                <a:cs typeface="Times New Roman" panose="02020603050405020304" pitchFamily="18" charset="0"/>
              </a:rPr>
              <a:t> </a:t>
            </a:r>
            <a:r>
              <a:rPr lang="en-US" sz="1400" i="1" spc="-100" dirty="0" smtClean="0">
                <a:solidFill>
                  <a:srgbClr val="6A6A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Moore </a:t>
            </a:r>
            <a:r>
              <a:rPr lang="en-US" sz="1400" i="1" spc="-100" dirty="0" smtClean="0">
                <a:solidFill>
                  <a:srgbClr val="6A6A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RJ </a:t>
            </a:r>
            <a:r>
              <a:rPr lang="en-US" sz="1400" i="1" spc="-100" dirty="0">
                <a:solidFill>
                  <a:srgbClr val="6A6A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PDM rainfall-runoff model, </a:t>
            </a:r>
            <a:r>
              <a:rPr lang="en-US" sz="1400" i="1" spc="-100" dirty="0" smtClean="0">
                <a:solidFill>
                  <a:srgbClr val="6A6A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 11 </a:t>
            </a:r>
            <a:r>
              <a:rPr lang="en-US" sz="1400" i="1" spc="-100" dirty="0">
                <a:solidFill>
                  <a:srgbClr val="6A6A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483–499, https://</a:t>
            </a:r>
            <a:r>
              <a:rPr lang="en-US" sz="1400" i="1" spc="-100" dirty="0" smtClean="0">
                <a:solidFill>
                  <a:srgbClr val="6A6A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doi.org/10.5194/hess-11-483-2007.</a:t>
            </a:r>
            <a:endParaRPr lang="en-US" sz="1400" i="1" spc="-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95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7836" y="464233"/>
            <a:ext cx="2416651" cy="742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166097" y="62579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1458"/>
            <a:ext cx="9144000" cy="717716"/>
          </a:xfrm>
        </p:spPr>
        <p:txBody>
          <a:bodyPr/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CASE STUDY SCENARIOS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11</a:t>
            </a:fld>
            <a:endParaRPr lang="es-ES" altLang="es-E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175717" y="2247693"/>
            <a:ext cx="2709866" cy="1138239"/>
          </a:xfrm>
          <a:prstGeom prst="wedgeRoundRectCallout">
            <a:avLst>
              <a:gd name="adj1" fmla="val -43250"/>
              <a:gd name="adj2" fmla="val 7805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n-A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2-4 </a:t>
            </a:r>
            <a:r>
              <a:rPr lang="en-A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investigate:</a:t>
            </a:r>
            <a:endParaRPr lang="en-AU" sz="1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A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what happens if we improve different model components?</a:t>
            </a:r>
            <a:endParaRPr lang="en-AU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7836" y="152565"/>
            <a:ext cx="2416651" cy="1054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/>
              <p:cNvSpPr>
                <a:spLocks noGrp="1"/>
              </p:cNvSpPr>
              <p:nvPr>
                <p:ph type="body" idx="11"/>
              </p:nvPr>
            </p:nvSpPr>
            <p:spPr>
              <a:xfrm>
                <a:off x="307074" y="910271"/>
                <a:ext cx="8529851" cy="5280025"/>
              </a:xfrm>
            </p:spPr>
            <p:txBody>
              <a:bodyPr/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 0: Assumes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00" b="1" i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sz="1700" b="0" i="1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p>
                    </m:sSubSup>
                  </m:oMath>
                </a14:m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is available</a:t>
                </a:r>
              </a:p>
              <a:p>
                <a:pPr marL="216000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1700" dirty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Allow 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checking regionalization </a:t>
                </a:r>
                <a:r>
                  <a:rPr lang="en-US" sz="1700" dirty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 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&amp; hydrological 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</a:t>
                </a:r>
                <a:endParaRPr lang="en-US" sz="1700" dirty="0">
                  <a:solidFill>
                    <a:schemeClr val="tx1">
                      <a:tint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700" b="1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1: </a:t>
                </a:r>
                <a:r>
                  <a:rPr lang="en-US" sz="17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Base </a:t>
                </a:r>
                <a:r>
                  <a:rPr lang="en-US" sz="17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Case: Intended usage of the framework</a:t>
                </a:r>
              </a:p>
              <a:p>
                <a:pPr marL="216000"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PDM forced with observed inputs. </a:t>
                </a:r>
              </a:p>
              <a:p>
                <a:pPr marL="216000" lvl="1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Regionalized flow index PCs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sz="1600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𝑟𝑒𝑔</m:t>
                        </m:r>
                      </m:sup>
                    </m:sSubSup>
                  </m:oMath>
                </a14:m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via 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Random 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Forest</a:t>
                </a:r>
                <a:endParaRPr lang="en-US" sz="17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lvl="1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700" dirty="0" err="1" smtClean="0">
                    <a:solidFill>
                      <a:srgbClr val="17345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 smtClean="0">
                    <a:solidFill>
                      <a:srgbClr val="17345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2: </a:t>
                </a:r>
                <a:r>
                  <a:rPr lang="en-US" sz="1700" dirty="0" smtClean="0">
                    <a:solidFill>
                      <a:srgbClr val="17345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Improved Regionalization model</a:t>
                </a:r>
                <a:endParaRPr lang="en-US" sz="1700" dirty="0">
                  <a:solidFill>
                    <a:srgbClr val="17345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16000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PDM </a:t>
                </a:r>
                <a:r>
                  <a:rPr lang="en-US" sz="1700" dirty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forced with 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observations + </a:t>
                </a:r>
                <a:r>
                  <a:rPr lang="en-US" sz="1700" dirty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accurate 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&amp; noise </a:t>
                </a:r>
                <a:r>
                  <a:rPr lang="en-US" sz="1700" dirty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reduced 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regionalization </a:t>
                </a:r>
                <a:endParaRPr lang="en-US" sz="1700" dirty="0">
                  <a:solidFill>
                    <a:schemeClr val="tx1">
                      <a:tint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7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3: Perfect </a:t>
                </a: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ydrological model &amp; Realistic Regionalization model</a:t>
                </a:r>
                <a:endParaRPr lang="en-US" sz="17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16000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1700" dirty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PDM is replaced by observations of 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flows + regionalization </a:t>
                </a:r>
                <a:r>
                  <a:rPr lang="en-US" sz="1700" dirty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 = </a:t>
                </a:r>
                <a:r>
                  <a:rPr lang="en-US" sz="1700" dirty="0" err="1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endParaRPr lang="en-US" sz="1700" dirty="0">
                  <a:solidFill>
                    <a:schemeClr val="tx1">
                      <a:tint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7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4: </a:t>
                </a: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Perfect Hydrological model &amp; 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Improved </a:t>
                </a: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Regionalization model</a:t>
                </a:r>
              </a:p>
              <a:p>
                <a:pPr marL="21600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700" dirty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PDM is replaced by observations of 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flows </a:t>
                </a:r>
                <a:r>
                  <a:rPr lang="en-US" sz="1700" dirty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+ 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regionalization </a:t>
                </a:r>
                <a:r>
                  <a:rPr lang="en-US" sz="1700" dirty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 = </a:t>
                </a:r>
                <a:r>
                  <a:rPr lang="en-US" sz="1700" dirty="0" err="1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 smtClean="0">
                    <a:solidFill>
                      <a:schemeClr val="tx1">
                        <a:tint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2</a:t>
                </a:r>
                <a:endParaRPr lang="en-US" sz="1700" dirty="0">
                  <a:solidFill>
                    <a:schemeClr val="tx1">
                      <a:tint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5" name="Tex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1"/>
              </p:nvPr>
            </p:nvSpPr>
            <p:spPr>
              <a:xfrm>
                <a:off x="307074" y="910271"/>
                <a:ext cx="8529851" cy="5280025"/>
              </a:xfrm>
              <a:blipFill rotWithShape="0">
                <a:blip r:embed="rId3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0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12</a:t>
            </a:fld>
            <a:endParaRPr lang="es-ES" altLang="es-ES"/>
          </a:p>
        </p:txBody>
      </p:sp>
      <p:sp>
        <p:nvSpPr>
          <p:cNvPr id="4" name="Rectángulo 3"/>
          <p:cNvSpPr/>
          <p:nvPr/>
        </p:nvSpPr>
        <p:spPr>
          <a:xfrm>
            <a:off x="579297" y="2873829"/>
            <a:ext cx="6866532" cy="943299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580682" y="2925998"/>
            <a:ext cx="7955103" cy="1410878"/>
          </a:xfrm>
        </p:spPr>
        <p:txBody>
          <a:bodyPr lIns="0" anchor="t"/>
          <a:lstStyle>
            <a:lvl1pPr marL="0" indent="0">
              <a:buFont typeface="Arial" pitchFamily="34" charset="0"/>
              <a:buNone/>
              <a:defRPr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514350" lvl="0" indent="-514350">
              <a:buFont typeface="+mj-lt"/>
              <a:buAutoNum type="arabicPeriod" startAt="4"/>
            </a:pPr>
            <a:r>
              <a:rPr lang="es-ES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s-E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79297" y="1610822"/>
            <a:ext cx="5349600" cy="2400657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and Data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5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139646" y="163157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upo 31"/>
          <p:cNvGrpSpPr/>
          <p:nvPr/>
        </p:nvGrpSpPr>
        <p:grpSpPr>
          <a:xfrm>
            <a:off x="19050" y="5691318"/>
            <a:ext cx="8516735" cy="1138107"/>
            <a:chOff x="19050" y="5691318"/>
            <a:chExt cx="8516735" cy="1138107"/>
          </a:xfrm>
        </p:grpSpPr>
        <p:sp>
          <p:nvSpPr>
            <p:cNvPr id="33" name="Rectángulo 32"/>
            <p:cNvSpPr/>
            <p:nvPr/>
          </p:nvSpPr>
          <p:spPr>
            <a:xfrm>
              <a:off x="19050" y="5772150"/>
              <a:ext cx="2608414" cy="1057275"/>
            </a:xfrm>
            <a:prstGeom prst="rect">
              <a:avLst/>
            </a:prstGeom>
            <a:solidFill>
              <a:srgbClr val="173456"/>
            </a:solidFill>
            <a:ln>
              <a:solidFill>
                <a:srgbClr val="1734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upo 33"/>
            <p:cNvGrpSpPr>
              <a:grpSpLocks noChangeAspect="1"/>
            </p:cNvGrpSpPr>
            <p:nvPr/>
          </p:nvGrpSpPr>
          <p:grpSpPr>
            <a:xfrm>
              <a:off x="278132" y="5691318"/>
              <a:ext cx="8257653" cy="934250"/>
              <a:chOff x="448105" y="260213"/>
              <a:chExt cx="8298512" cy="884052"/>
            </a:xfrm>
          </p:grpSpPr>
          <p:grpSp>
            <p:nvGrpSpPr>
              <p:cNvPr id="35" name="Grupo 34"/>
              <p:cNvGrpSpPr>
                <a:grpSpLocks noChangeAspect="1"/>
              </p:cNvGrpSpPr>
              <p:nvPr/>
            </p:nvGrpSpPr>
            <p:grpSpPr>
              <a:xfrm>
                <a:off x="448105" y="260213"/>
                <a:ext cx="5815536" cy="884052"/>
                <a:chOff x="242113" y="5635208"/>
                <a:chExt cx="5653362" cy="859400"/>
              </a:xfrm>
            </p:grpSpPr>
            <p:grpSp>
              <p:nvGrpSpPr>
                <p:cNvPr id="37" name="Grupo 36"/>
                <p:cNvGrpSpPr/>
                <p:nvPr/>
              </p:nvGrpSpPr>
              <p:grpSpPr>
                <a:xfrm>
                  <a:off x="242113" y="5635208"/>
                  <a:ext cx="5653361" cy="859400"/>
                  <a:chOff x="242113" y="5676416"/>
                  <a:chExt cx="5653361" cy="859400"/>
                </a:xfrm>
              </p:grpSpPr>
              <p:pic>
                <p:nvPicPr>
                  <p:cNvPr id="39" name="Imagen 38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2113" y="5676416"/>
                    <a:ext cx="2032772" cy="818191"/>
                  </a:xfrm>
                  <a:prstGeom prst="rect">
                    <a:avLst/>
                  </a:prstGeom>
                </p:spPr>
              </p:pic>
              <p:grpSp>
                <p:nvGrpSpPr>
                  <p:cNvPr id="40" name="Grupo 39"/>
                  <p:cNvGrpSpPr/>
                  <p:nvPr/>
                </p:nvGrpSpPr>
                <p:grpSpPr>
                  <a:xfrm>
                    <a:off x="2609156" y="5727190"/>
                    <a:ext cx="3286318" cy="808626"/>
                    <a:chOff x="2466781" y="6165969"/>
                    <a:chExt cx="2601120" cy="599240"/>
                  </a:xfrm>
                </p:grpSpPr>
                <p:pic>
                  <p:nvPicPr>
                    <p:cNvPr id="41" name="Imagen 40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2466781" y="6362745"/>
                      <a:ext cx="336310" cy="3587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Imagen 41"/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lum bright="-9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9421" t="9947" r="19246" b="64911"/>
                    <a:stretch/>
                  </p:blipFill>
                  <p:spPr>
                    <a:xfrm>
                      <a:off x="2805328" y="6334488"/>
                      <a:ext cx="1350897" cy="43072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Imagen 42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39014"/>
                    <a:stretch/>
                  </p:blipFill>
                  <p:spPr>
                    <a:xfrm>
                      <a:off x="4310705" y="6165969"/>
                      <a:ext cx="757196" cy="342062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8" name="Imagen 37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5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9308"/>
                <a:stretch/>
              </p:blipFill>
              <p:spPr>
                <a:xfrm>
                  <a:off x="4938815" y="6165230"/>
                  <a:ext cx="956660" cy="307985"/>
                </a:xfrm>
                <a:prstGeom prst="rect">
                  <a:avLst/>
                </a:prstGeom>
              </p:spPr>
            </p:pic>
          </p:grpSp>
          <p:pic>
            <p:nvPicPr>
              <p:cNvPr id="36" name="Imagen 35"/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4413" y="501610"/>
                <a:ext cx="2282204" cy="5972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62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97836" y="152565"/>
            <a:ext cx="2416651" cy="1054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97836" y="464233"/>
            <a:ext cx="2416651" cy="742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166097" y="62452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438158" y="1023365"/>
            <a:ext cx="8705842" cy="481263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PCs explain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88% 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total variability: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63%, 12%, 7%, 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5%</a:t>
            </a:r>
          </a:p>
          <a:p>
            <a:pPr marL="457200" indent="-457200">
              <a:buAutoNum type="arabicPeriod"/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Regionalization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precision: 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 10% and 16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  <a:p>
            <a:pPr marL="457200" indent="-457200">
              <a:buAutoNum type="arabicPeriod"/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Residual errors of regionalization model and corresponding (empirical) likelihood 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functions are shown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below</a:t>
            </a:r>
            <a:endParaRPr lang="en-US" sz="1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13</a:t>
            </a:fld>
            <a:endParaRPr lang="es-ES" altLang="es-ES"/>
          </a:p>
        </p:txBody>
      </p:sp>
      <p:pic>
        <p:nvPicPr>
          <p:cNvPr id="6" name="Char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8" y="3695858"/>
            <a:ext cx="4047308" cy="3162142"/>
          </a:xfrm>
          <a:prstGeom prst="rect">
            <a:avLst/>
          </a:prstGeom>
        </p:spPr>
      </p:pic>
      <p:pic>
        <p:nvPicPr>
          <p:cNvPr id="7" name="Char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890" y="3894921"/>
            <a:ext cx="4310246" cy="2743438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0" y="209126"/>
            <a:ext cx="9144000" cy="619775"/>
          </a:xfrm>
        </p:spPr>
        <p:txBody>
          <a:bodyPr/>
          <a:lstStyle/>
          <a:p>
            <a:pPr algn="ctr" defTabSz="898525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REGIONALISATION OF FLOW INDEX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0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/>
          <p:cNvSpPr/>
          <p:nvPr/>
        </p:nvSpPr>
        <p:spPr>
          <a:xfrm>
            <a:off x="181500" y="162546"/>
            <a:ext cx="2322942" cy="104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480043" y="3722297"/>
            <a:ext cx="279866" cy="126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0" y="209126"/>
            <a:ext cx="9144000" cy="6197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3456"/>
                </a:solidFill>
                <a:latin typeface="Times" panose="02020603050405020304" pitchFamily="18" charset="0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pPr algn="ctr" defTabSz="898525"/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ADEQUACY TESTS: PCs SPACE</a:t>
            </a:r>
            <a:endParaRPr lang="en-US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Placeholder 4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80043" y="736682"/>
                <a:ext cx="8664385" cy="4956860"/>
              </a:xfrm>
              <a:prstGeom prst="rect">
                <a:avLst/>
              </a:prstGeom>
            </p:spPr>
            <p:txBody>
              <a:bodyPr/>
              <a:lstStyle/>
              <a:p>
                <a:pPr indent="-1800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s-E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17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0</a:t>
                </a: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7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00" b="1" i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𝑜𝑏𝑠</m:t>
                        </m:r>
                      </m:sup>
                    </m:sSubSup>
                  </m:oMath>
                </a14:m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is 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available - proof of concept</a:t>
                </a:r>
              </a:p>
              <a:p>
                <a:pPr marL="540000" lvl="2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Regionalization model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passes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adequacy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test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𝑜𝑏𝑠</m:t>
                        </m:r>
                      </m:sup>
                    </m:sSubSup>
                  </m:oMath>
                </a14:m>
                <a:r>
                  <a:rPr lang="en-U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 12/16 catchments</a:t>
                </a:r>
              </a:p>
              <a:p>
                <a:pPr marL="540000" lvl="2" indent="0" algn="just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Hydrological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passes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adequacy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test 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𝑜𝑏𝑠</m:t>
                        </m:r>
                      </m:sup>
                    </m:sSubSup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3/16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catchments</a:t>
                </a:r>
                <a:endParaRPr lang="es-ES" sz="17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indent="-180000" algn="just"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7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1: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7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00" b="1" i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sz="17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𝑟𝑒𝑔</m:t>
                        </m:r>
                      </m:sup>
                    </m:sSubSup>
                  </m:oMath>
                </a14:m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is 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available. Intended usage of the framework</a:t>
                </a:r>
                <a:endParaRPr lang="en-US" sz="17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40000" lvl="2" indent="0" algn="just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Hydrological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passes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adequacy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test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𝑟𝑒𝑔</m:t>
                        </m:r>
                      </m:sup>
                    </m:sSubSup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1/16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catchments</a:t>
                </a:r>
                <a:endParaRPr lang="es-ES" sz="17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indent="-180000" algn="just"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7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2: </a:t>
                </a:r>
                <a:r>
                  <a:rPr lang="es-ES" sz="1700" dirty="0" err="1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Regionalization</a:t>
                </a:r>
                <a:r>
                  <a:rPr lang="es-E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sz="1700" dirty="0" err="1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</a:t>
                </a:r>
                <a:r>
                  <a:rPr lang="es-E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sz="1700" dirty="0" err="1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is</a:t>
                </a:r>
                <a:r>
                  <a:rPr lang="es-E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sz="1700" dirty="0" err="1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improved</a:t>
                </a:r>
                <a:endParaRPr lang="es-ES" sz="1700" dirty="0" smtClean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40000" lvl="2" indent="0" algn="just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Hydrological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does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not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pass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adequacy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test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𝑟𝑒𝑔</m:t>
                        </m:r>
                      </m:sup>
                    </m:sSubSup>
                  </m:oMath>
                </a14:m>
                <a:r>
                  <a:rPr lang="en-U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 any </a:t>
                </a:r>
                <a:r>
                  <a:rPr lang="en-U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catchment</a:t>
                </a:r>
                <a:endParaRPr lang="en-US" sz="17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indent="-180000" algn="just"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7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3: 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Hydrological model is perfect</a:t>
                </a:r>
                <a:endParaRPr lang="en-US" sz="17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540000" lvl="2" indent="0" algn="just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Hydrological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passes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adequacy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test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𝑟𝑒𝑔</m:t>
                        </m:r>
                      </m:sup>
                    </m:sSubSup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7/16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catchments</a:t>
                </a:r>
                <a:endParaRPr lang="es-ES" sz="17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indent="-180000" algn="just"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7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4: </a:t>
                </a: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Hydrological model is perfect 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+ </a:t>
                </a:r>
                <a:r>
                  <a:rPr lang="es-ES" sz="1700" dirty="0" err="1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Regionalization</a:t>
                </a:r>
                <a:r>
                  <a:rPr lang="es-E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sz="1700" dirty="0" err="1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is improved</a:t>
                </a:r>
              </a:p>
              <a:p>
                <a:pPr marL="540000" lvl="2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Hydrological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passes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adequacy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test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𝑟𝑒𝑔</m:t>
                        </m:r>
                      </m:sup>
                    </m:sSubSup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</a:t>
                </a:r>
                <a:r>
                  <a:rPr lang="es-E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12/16 </a:t>
                </a:r>
                <a:r>
                  <a:rPr lang="es-ES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catchments</a:t>
                </a:r>
                <a:endParaRPr lang="es-E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11" name="Tex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80043" y="736682"/>
                <a:ext cx="8664385" cy="4956860"/>
              </a:xfrm>
              <a:prstGeom prst="rect">
                <a:avLst/>
              </a:prstGeom>
              <a:blipFill rotWithShape="0">
                <a:blip r:embed="rId3"/>
                <a:stretch>
                  <a:fillRect l="-352" t="-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396030" y="5605262"/>
            <a:ext cx="8400288" cy="78457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s-E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Adequacy</a:t>
            </a:r>
            <a:r>
              <a:rPr lang="es-ES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</a:t>
            </a:r>
            <a:r>
              <a:rPr lang="es-ES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tell</a:t>
            </a:r>
            <a:r>
              <a:rPr lang="es-ES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hydrological</a:t>
            </a:r>
            <a:r>
              <a:rPr lang="es-ES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s-ES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4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</a:t>
            </a:r>
            <a:r>
              <a:rPr lang="es-E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4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</a:t>
            </a:r>
            <a:r>
              <a:rPr lang="es-E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" sz="2400" b="1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uncertainty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181500" y="162546"/>
            <a:ext cx="2322942" cy="104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15</a:t>
            </a:fld>
            <a:endParaRPr lang="es-ES" altLang="es-ES"/>
          </a:p>
        </p:txBody>
      </p:sp>
      <p:sp>
        <p:nvSpPr>
          <p:cNvPr id="13" name="Rectángulo 12"/>
          <p:cNvSpPr/>
          <p:nvPr/>
        </p:nvSpPr>
        <p:spPr>
          <a:xfrm>
            <a:off x="5028650" y="4309279"/>
            <a:ext cx="15875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5618958" y="1592322"/>
            <a:ext cx="348071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results are assessed via</a:t>
            </a:r>
          </a:p>
          <a:p>
            <a:endParaRPr lang="en-US" sz="17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a)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NSE</a:t>
            </a:r>
            <a:r>
              <a:rPr lang="en-US" sz="1700" baseline="-250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</a:t>
            </a:r>
            <a:endParaRPr lang="en-US" sz="1700" baseline="-250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6000" indent="-457200">
              <a:buAutoNum type="alphaLcParenR"/>
            </a:pPr>
            <a:endParaRPr lang="en-US" sz="17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b) Coverage of  95%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</a:t>
            </a:r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</a:t>
            </a:r>
            <a:endParaRPr lang="es-ES" sz="1700" dirty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66097" y="62452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935914" y="1537049"/>
            <a:ext cx="3794020" cy="220945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114623" y="2984501"/>
            <a:ext cx="1536700" cy="619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9" t="30249" r="49168" b="64444"/>
          <a:stretch/>
        </p:blipFill>
        <p:spPr>
          <a:xfrm>
            <a:off x="3127323" y="3174866"/>
            <a:ext cx="1444677" cy="267089"/>
          </a:xfrm>
          <a:prstGeom prst="rect">
            <a:avLst/>
          </a:prstGeom>
        </p:spPr>
      </p:pic>
      <p:sp>
        <p:nvSpPr>
          <p:cNvPr id="25" name="Flecha derecha 24"/>
          <p:cNvSpPr/>
          <p:nvPr/>
        </p:nvSpPr>
        <p:spPr>
          <a:xfrm rot="5400000">
            <a:off x="6593096" y="3233106"/>
            <a:ext cx="754150" cy="51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Title 3"/>
          <p:cNvSpPr txBox="1">
            <a:spLocks/>
          </p:cNvSpPr>
          <p:nvPr/>
        </p:nvSpPr>
        <p:spPr>
          <a:xfrm>
            <a:off x="0" y="209126"/>
            <a:ext cx="9144000" cy="6197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3456"/>
                </a:solidFill>
                <a:latin typeface="Times" panose="02020603050405020304" pitchFamily="18" charset="0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PREDICTION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QUALITY IN FLOW </a:t>
            </a:r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46813" b="54670"/>
          <a:stretch/>
        </p:blipFill>
        <p:spPr>
          <a:xfrm>
            <a:off x="454992" y="1441764"/>
            <a:ext cx="4366301" cy="2426358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46934" r="46813" b="2671"/>
          <a:stretch/>
        </p:blipFill>
        <p:spPr>
          <a:xfrm>
            <a:off x="4777699" y="4150837"/>
            <a:ext cx="4366301" cy="2697470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964487" y="1469924"/>
            <a:ext cx="4064163" cy="263117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>
            <a:off x="5247692" y="4150837"/>
            <a:ext cx="3766969" cy="23370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 derecha 27"/>
          <p:cNvSpPr/>
          <p:nvPr/>
        </p:nvSpPr>
        <p:spPr>
          <a:xfrm rot="10800000">
            <a:off x="4815629" y="2060110"/>
            <a:ext cx="754150" cy="51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ounded Rectangular Callout 6"/>
          <p:cNvSpPr/>
          <p:nvPr/>
        </p:nvSpPr>
        <p:spPr>
          <a:xfrm rot="10800000">
            <a:off x="413656" y="4242487"/>
            <a:ext cx="2884658" cy="1001157"/>
          </a:xfrm>
          <a:prstGeom prst="wedgeRoundRectCallout">
            <a:avLst>
              <a:gd name="adj1" fmla="val -108584"/>
              <a:gd name="adj2" fmla="val 2334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4212" y="4320316"/>
            <a:ext cx="1930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Catchment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passes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adequacy</a:t>
            </a:r>
            <a:r>
              <a:rPr lang="es-ES" dirty="0" smtClean="0"/>
              <a:t> test</a:t>
            </a:r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uadroTexto 25"/>
              <p:cNvSpPr txBox="1"/>
              <p:nvPr/>
            </p:nvSpPr>
            <p:spPr>
              <a:xfrm>
                <a:off x="166097" y="5422993"/>
                <a:ext cx="4274943" cy="1176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3038" algn="just">
                  <a:spcBef>
                    <a:spcPts val="0"/>
                  </a:spcBef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 1: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00" b="1" i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𝑟𝑒𝑔</m:t>
                        </m:r>
                      </m:sup>
                    </m:sSubSup>
                  </m:oMath>
                </a14:m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is available. Intended usage of the 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framework</a:t>
                </a:r>
              </a:p>
              <a:p>
                <a:pPr marL="173038" algn="just">
                  <a:spcBef>
                    <a:spcPts val="0"/>
                  </a:spcBef>
                </a:pPr>
                <a:endParaRPr lang="en-US" sz="1700" dirty="0" smtClean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3038" algn="just">
                  <a:spcBef>
                    <a:spcPts val="0"/>
                  </a:spcBef>
                </a:pPr>
                <a:r>
                  <a:rPr lang="en-US" sz="17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2: 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Regionalization </a:t>
                </a: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is 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improved</a:t>
                </a:r>
                <a:endParaRPr lang="en-US" sz="17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26" name="Cuadro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97" y="5422993"/>
                <a:ext cx="4274943" cy="1176989"/>
              </a:xfrm>
              <a:prstGeom prst="rect">
                <a:avLst/>
              </a:prstGeom>
              <a:blipFill rotWithShape="0">
                <a:blip r:embed="rId4"/>
                <a:stretch>
                  <a:fillRect t="-1554" r="-855" b="-6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ounded Rectangular Callout 6"/>
          <p:cNvSpPr/>
          <p:nvPr/>
        </p:nvSpPr>
        <p:spPr>
          <a:xfrm rot="10800000">
            <a:off x="400929" y="4240183"/>
            <a:ext cx="1950719" cy="1001157"/>
          </a:xfrm>
          <a:prstGeom prst="wedgeRoundRectCallout">
            <a:avLst>
              <a:gd name="adj1" fmla="val 27043"/>
              <a:gd name="adj2" fmla="val 101047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00" dirty="0">
              <a:solidFill>
                <a:schemeClr val="tx1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397871" y="4286414"/>
            <a:ext cx="29004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Catchment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passes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adequacy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test in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</a:t>
            </a:r>
            <a:endParaRPr lang="en-US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720538" y="1532105"/>
            <a:ext cx="243949" cy="2209451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ángulo 41"/>
          <p:cNvSpPr/>
          <p:nvPr/>
        </p:nvSpPr>
        <p:spPr>
          <a:xfrm>
            <a:off x="5028650" y="4201586"/>
            <a:ext cx="243949" cy="2209451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upo 51"/>
          <p:cNvGrpSpPr/>
          <p:nvPr/>
        </p:nvGrpSpPr>
        <p:grpSpPr>
          <a:xfrm>
            <a:off x="3023264" y="2905414"/>
            <a:ext cx="1628059" cy="726906"/>
            <a:chOff x="3023264" y="2905414"/>
            <a:chExt cx="1628059" cy="726906"/>
          </a:xfrm>
        </p:grpSpPr>
        <p:grpSp>
          <p:nvGrpSpPr>
            <p:cNvPr id="48" name="Grupo 47"/>
            <p:cNvGrpSpPr/>
            <p:nvPr/>
          </p:nvGrpSpPr>
          <p:grpSpPr>
            <a:xfrm>
              <a:off x="3023264" y="2905414"/>
              <a:ext cx="1628059" cy="726906"/>
              <a:chOff x="3023264" y="2905414"/>
              <a:chExt cx="1628059" cy="726906"/>
            </a:xfrm>
          </p:grpSpPr>
          <p:grpSp>
            <p:nvGrpSpPr>
              <p:cNvPr id="47" name="Grupo 46"/>
              <p:cNvGrpSpPr/>
              <p:nvPr/>
            </p:nvGrpSpPr>
            <p:grpSpPr>
              <a:xfrm>
                <a:off x="3023264" y="2905414"/>
                <a:ext cx="1628059" cy="624207"/>
                <a:chOff x="3023264" y="2905414"/>
                <a:chExt cx="1628059" cy="624207"/>
              </a:xfrm>
            </p:grpSpPr>
            <p:pic>
              <p:nvPicPr>
                <p:cNvPr id="39" name="Imagen 3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1" t="29276" r="49531" b="63648"/>
                <a:stretch/>
              </p:blipFill>
              <p:spPr>
                <a:xfrm>
                  <a:off x="3023264" y="3028151"/>
                  <a:ext cx="1539769" cy="378735"/>
                </a:xfrm>
                <a:prstGeom prst="rect">
                  <a:avLst/>
                </a:prstGeom>
              </p:spPr>
            </p:pic>
            <p:sp>
              <p:nvSpPr>
                <p:cNvPr id="44" name="Rectángulo 43"/>
                <p:cNvSpPr/>
                <p:nvPr/>
              </p:nvSpPr>
              <p:spPr>
                <a:xfrm>
                  <a:off x="4064047" y="2905414"/>
                  <a:ext cx="580909" cy="624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adroTexto 42"/>
                <p:cNvSpPr txBox="1"/>
                <p:nvPr/>
              </p:nvSpPr>
              <p:spPr>
                <a:xfrm>
                  <a:off x="3979039" y="3045321"/>
                  <a:ext cx="6722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400" dirty="0" smtClean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Sce2</a:t>
                  </a:r>
                  <a:endParaRPr lang="en-US" sz="14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45" name="Rectángulo 44"/>
                <p:cNvSpPr/>
                <p:nvPr/>
              </p:nvSpPr>
              <p:spPr>
                <a:xfrm>
                  <a:off x="3338157" y="2905414"/>
                  <a:ext cx="549524" cy="624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adroTexto 45"/>
                <p:cNvSpPr txBox="1"/>
                <p:nvPr/>
              </p:nvSpPr>
              <p:spPr>
                <a:xfrm>
                  <a:off x="3253148" y="3045321"/>
                  <a:ext cx="6722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400" dirty="0" smtClean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Sce1</a:t>
                  </a:r>
                  <a:endParaRPr lang="en-US" sz="14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34" name="Rectángulo 33"/>
              <p:cNvSpPr/>
              <p:nvPr/>
            </p:nvSpPr>
            <p:spPr>
              <a:xfrm>
                <a:off x="3035964" y="3396221"/>
                <a:ext cx="1493366" cy="2360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1" name="Imagen 5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89" t="35923" r="63038" b="60010"/>
            <a:stretch/>
          </p:blipFill>
          <p:spPr>
            <a:xfrm>
              <a:off x="3812380" y="3132503"/>
              <a:ext cx="262016" cy="204679"/>
            </a:xfrm>
            <a:prstGeom prst="rect">
              <a:avLst/>
            </a:prstGeom>
          </p:spPr>
        </p:pic>
      </p:grpSp>
      <p:sp>
        <p:nvSpPr>
          <p:cNvPr id="64" name="Text Placeholder 5"/>
          <p:cNvSpPr txBox="1">
            <a:spLocks/>
          </p:cNvSpPr>
          <p:nvPr/>
        </p:nvSpPr>
        <p:spPr bwMode="auto">
          <a:xfrm>
            <a:off x="471978" y="716019"/>
            <a:ext cx="8542683" cy="135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61913" indent="-261913" algn="l" rtl="0" eaLnBrk="0" fontAlgn="base" hangingPunct="0">
              <a:spcBef>
                <a:spcPts val="1179"/>
              </a:spcBef>
              <a:spcAft>
                <a:spcPct val="0"/>
              </a:spcAft>
              <a:buFont typeface="+mj-lt"/>
              <a:buAutoNum type="arabicPeriod"/>
              <a:defRPr sz="2400">
                <a:solidFill>
                  <a:srgbClr val="173456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448994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897988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346981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1795974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24496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693962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14295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59194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0" indent="0" algn="just">
              <a:buFont typeface="+mj-lt"/>
              <a:buNone/>
              <a:defRPr/>
            </a:pPr>
            <a:r>
              <a:rPr lang="en-US" sz="18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Hydrological model error precludes an improvement in flow predictions even if the regionalization model is improved (</a:t>
            </a:r>
            <a:r>
              <a:rPr lang="en-US" sz="1800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n-US" sz="18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2)</a:t>
            </a:r>
          </a:p>
          <a:p>
            <a:pPr marL="0" indent="0" algn="just">
              <a:buFont typeface="+mj-lt"/>
              <a:buNone/>
              <a:defRPr/>
            </a:pPr>
            <a:endParaRPr lang="en-US" sz="2000" b="1" kern="0" dirty="0" smtClean="0">
              <a:latin typeface="+mj-lt"/>
            </a:endParaRPr>
          </a:p>
          <a:p>
            <a:pPr marL="0" indent="0" algn="just">
              <a:buFont typeface="+mj-lt"/>
              <a:buNone/>
              <a:defRPr/>
            </a:pPr>
            <a:endParaRPr lang="en-US" sz="2000" b="1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36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181500" y="162546"/>
            <a:ext cx="2322942" cy="104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16</a:t>
            </a:fld>
            <a:endParaRPr lang="es-ES" altLang="es-ES"/>
          </a:p>
        </p:txBody>
      </p:sp>
      <p:sp>
        <p:nvSpPr>
          <p:cNvPr id="13" name="Rectángulo 12"/>
          <p:cNvSpPr/>
          <p:nvPr/>
        </p:nvSpPr>
        <p:spPr>
          <a:xfrm>
            <a:off x="5028650" y="4309279"/>
            <a:ext cx="15875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166097" y="62452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935914" y="1537049"/>
            <a:ext cx="3794020" cy="220945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114623" y="2984501"/>
            <a:ext cx="1536700" cy="619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9" t="30249" r="49168" b="64444"/>
          <a:stretch/>
        </p:blipFill>
        <p:spPr>
          <a:xfrm>
            <a:off x="3127323" y="3174866"/>
            <a:ext cx="1444677" cy="267089"/>
          </a:xfrm>
          <a:prstGeom prst="rect">
            <a:avLst/>
          </a:prstGeom>
        </p:spPr>
      </p:pic>
      <p:sp>
        <p:nvSpPr>
          <p:cNvPr id="25" name="Flecha derecha 24"/>
          <p:cNvSpPr/>
          <p:nvPr/>
        </p:nvSpPr>
        <p:spPr>
          <a:xfrm rot="5400000">
            <a:off x="6593096" y="3233106"/>
            <a:ext cx="754150" cy="51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 derecha 27"/>
          <p:cNvSpPr/>
          <p:nvPr/>
        </p:nvSpPr>
        <p:spPr>
          <a:xfrm rot="10800000">
            <a:off x="4815629" y="2060110"/>
            <a:ext cx="754150" cy="51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46813" b="54670"/>
          <a:stretch/>
        </p:blipFill>
        <p:spPr>
          <a:xfrm>
            <a:off x="454992" y="1441764"/>
            <a:ext cx="4366301" cy="2426358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46934" r="46813" b="2671"/>
          <a:stretch/>
        </p:blipFill>
        <p:spPr>
          <a:xfrm>
            <a:off x="4777699" y="4150837"/>
            <a:ext cx="4366301" cy="269747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1" t="29276" r="49531" b="63648"/>
          <a:stretch/>
        </p:blipFill>
        <p:spPr>
          <a:xfrm>
            <a:off x="3023264" y="3028151"/>
            <a:ext cx="1539769" cy="378735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3035964" y="3396221"/>
            <a:ext cx="1493366" cy="236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935914" y="1537049"/>
            <a:ext cx="3794020" cy="2209451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ular Callout 6"/>
          <p:cNvSpPr/>
          <p:nvPr/>
        </p:nvSpPr>
        <p:spPr>
          <a:xfrm rot="10800000">
            <a:off x="434629" y="4491441"/>
            <a:ext cx="2347759" cy="473343"/>
          </a:xfrm>
          <a:prstGeom prst="wedgeRoundRectCallout">
            <a:avLst>
              <a:gd name="adj1" fmla="val -25598"/>
              <a:gd name="adj2" fmla="val 19730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00" dirty="0">
              <a:solidFill>
                <a:schemeClr val="tx1"/>
              </a:solidFill>
            </a:endParaRPr>
          </a:p>
        </p:txBody>
      </p:sp>
      <p:sp>
        <p:nvSpPr>
          <p:cNvPr id="38" name="Rounded Rectangular Callout 6"/>
          <p:cNvSpPr/>
          <p:nvPr/>
        </p:nvSpPr>
        <p:spPr>
          <a:xfrm rot="10800000">
            <a:off x="413656" y="4242487"/>
            <a:ext cx="4115672" cy="719270"/>
          </a:xfrm>
          <a:prstGeom prst="wedgeRoundRectCallout">
            <a:avLst>
              <a:gd name="adj1" fmla="val -69207"/>
              <a:gd name="adj2" fmla="val 25935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00" dirty="0">
              <a:solidFill>
                <a:schemeClr val="tx1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397871" y="4286414"/>
            <a:ext cx="36765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Catchments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fails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adequacy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</a:t>
            </a:r>
            <a:endParaRPr lang="en-US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5290457" y="4178556"/>
            <a:ext cx="3724204" cy="231368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CuadroTexto 39"/>
              <p:cNvSpPr txBox="1"/>
              <p:nvPr/>
            </p:nvSpPr>
            <p:spPr>
              <a:xfrm>
                <a:off x="166097" y="5422993"/>
                <a:ext cx="4274943" cy="1176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3038" algn="just">
                  <a:spcBef>
                    <a:spcPts val="0"/>
                  </a:spcBef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 1: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00" b="1" i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s-E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𝑟𝑒𝑔</m:t>
                        </m:r>
                      </m:sup>
                    </m:sSubSup>
                  </m:oMath>
                </a14:m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is available. Intended usage of the 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framework</a:t>
                </a:r>
              </a:p>
              <a:p>
                <a:pPr marL="173038" algn="just">
                  <a:spcBef>
                    <a:spcPts val="0"/>
                  </a:spcBef>
                </a:pPr>
                <a:endParaRPr lang="en-US" sz="1700" dirty="0" smtClean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3038" algn="just">
                  <a:spcBef>
                    <a:spcPts val="0"/>
                  </a:spcBef>
                </a:pPr>
                <a:r>
                  <a:rPr lang="en-US" sz="17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Sce</a:t>
                </a: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2: 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Regionalization </a:t>
                </a: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is </a:t>
                </a:r>
                <a:r>
                  <a:rPr lang="en-US" sz="1700" dirty="0" smtClean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improved</a:t>
                </a:r>
                <a:endParaRPr lang="en-US" sz="17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40" name="Cuadro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97" y="5422993"/>
                <a:ext cx="4274943" cy="1176989"/>
              </a:xfrm>
              <a:prstGeom prst="rect">
                <a:avLst/>
              </a:prstGeom>
              <a:blipFill rotWithShape="0">
                <a:blip r:embed="rId4"/>
                <a:stretch>
                  <a:fillRect t="-1554" r="-855" b="-6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ángulo 40"/>
          <p:cNvSpPr/>
          <p:nvPr/>
        </p:nvSpPr>
        <p:spPr>
          <a:xfrm>
            <a:off x="5618958" y="1592322"/>
            <a:ext cx="348071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results are assessed via</a:t>
            </a:r>
          </a:p>
          <a:p>
            <a:endParaRPr lang="en-US" sz="17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a)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NSE</a:t>
            </a:r>
            <a:r>
              <a:rPr lang="en-US" sz="1700" baseline="-250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</a:t>
            </a:r>
            <a:endParaRPr lang="en-US" sz="1700" baseline="-250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6000" indent="-457200">
              <a:buAutoNum type="alphaLcParenR"/>
            </a:pPr>
            <a:endParaRPr lang="en-US" sz="17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b) Coverage of  95%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</a:t>
            </a:r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</a:t>
            </a:r>
            <a:endParaRPr lang="es-ES" sz="1700" dirty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1" t="29276" r="49531" b="63648"/>
          <a:stretch/>
        </p:blipFill>
        <p:spPr>
          <a:xfrm>
            <a:off x="3023264" y="3028151"/>
            <a:ext cx="1539769" cy="378735"/>
          </a:xfrm>
          <a:prstGeom prst="rect">
            <a:avLst/>
          </a:prstGeom>
        </p:spPr>
      </p:pic>
      <p:sp>
        <p:nvSpPr>
          <p:cNvPr id="43" name="CuadroTexto 42"/>
          <p:cNvSpPr txBox="1"/>
          <p:nvPr/>
        </p:nvSpPr>
        <p:spPr>
          <a:xfrm>
            <a:off x="3979039" y="3045321"/>
            <a:ext cx="672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Sce2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3253148" y="3045321"/>
            <a:ext cx="672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Sce1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3023264" y="2905414"/>
            <a:ext cx="1628059" cy="726906"/>
            <a:chOff x="3023264" y="2905414"/>
            <a:chExt cx="1628059" cy="726906"/>
          </a:xfrm>
        </p:grpSpPr>
        <p:grpSp>
          <p:nvGrpSpPr>
            <p:cNvPr id="46" name="Grupo 45"/>
            <p:cNvGrpSpPr/>
            <p:nvPr/>
          </p:nvGrpSpPr>
          <p:grpSpPr>
            <a:xfrm>
              <a:off x="3023264" y="2905414"/>
              <a:ext cx="1628059" cy="726906"/>
              <a:chOff x="3023264" y="2905414"/>
              <a:chExt cx="1628059" cy="726906"/>
            </a:xfrm>
          </p:grpSpPr>
          <p:grpSp>
            <p:nvGrpSpPr>
              <p:cNvPr id="48" name="Grupo 47"/>
              <p:cNvGrpSpPr/>
              <p:nvPr/>
            </p:nvGrpSpPr>
            <p:grpSpPr>
              <a:xfrm>
                <a:off x="3023264" y="2905414"/>
                <a:ext cx="1628059" cy="624207"/>
                <a:chOff x="3023264" y="2905414"/>
                <a:chExt cx="1628059" cy="624207"/>
              </a:xfrm>
            </p:grpSpPr>
            <p:pic>
              <p:nvPicPr>
                <p:cNvPr id="50" name="Imagen 4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1" t="29276" r="49531" b="63648"/>
                <a:stretch/>
              </p:blipFill>
              <p:spPr>
                <a:xfrm>
                  <a:off x="3023264" y="3028151"/>
                  <a:ext cx="1539769" cy="378735"/>
                </a:xfrm>
                <a:prstGeom prst="rect">
                  <a:avLst/>
                </a:prstGeom>
              </p:spPr>
            </p:pic>
            <p:sp>
              <p:nvSpPr>
                <p:cNvPr id="51" name="Rectángulo 50"/>
                <p:cNvSpPr/>
                <p:nvPr/>
              </p:nvSpPr>
              <p:spPr>
                <a:xfrm>
                  <a:off x="4064047" y="2905414"/>
                  <a:ext cx="580909" cy="624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adroTexto 51"/>
                <p:cNvSpPr txBox="1"/>
                <p:nvPr/>
              </p:nvSpPr>
              <p:spPr>
                <a:xfrm>
                  <a:off x="3979039" y="3045321"/>
                  <a:ext cx="6722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400" dirty="0" smtClean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Sce2</a:t>
                  </a:r>
                  <a:endParaRPr lang="en-US" sz="14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3" name="Rectángulo 52"/>
                <p:cNvSpPr/>
                <p:nvPr/>
              </p:nvSpPr>
              <p:spPr>
                <a:xfrm>
                  <a:off x="3338157" y="2905414"/>
                  <a:ext cx="549524" cy="624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adroTexto 53"/>
                <p:cNvSpPr txBox="1"/>
                <p:nvPr/>
              </p:nvSpPr>
              <p:spPr>
                <a:xfrm>
                  <a:off x="3253148" y="3045321"/>
                  <a:ext cx="6722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400" dirty="0" smtClean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Sce1</a:t>
                  </a:r>
                  <a:endParaRPr lang="en-US" sz="14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49" name="Rectángulo 48"/>
              <p:cNvSpPr/>
              <p:nvPr/>
            </p:nvSpPr>
            <p:spPr>
              <a:xfrm>
                <a:off x="3035964" y="3396221"/>
                <a:ext cx="1493366" cy="2360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Imagen 4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89" t="35923" r="63038" b="60010"/>
            <a:stretch/>
          </p:blipFill>
          <p:spPr>
            <a:xfrm>
              <a:off x="3812380" y="3132503"/>
              <a:ext cx="262016" cy="204679"/>
            </a:xfrm>
            <a:prstGeom prst="rect">
              <a:avLst/>
            </a:prstGeom>
          </p:spPr>
        </p:pic>
      </p:grpSp>
      <p:sp>
        <p:nvSpPr>
          <p:cNvPr id="55" name="Text Placeholder 5"/>
          <p:cNvSpPr txBox="1">
            <a:spLocks/>
          </p:cNvSpPr>
          <p:nvPr/>
        </p:nvSpPr>
        <p:spPr bwMode="auto">
          <a:xfrm>
            <a:off x="471978" y="716019"/>
            <a:ext cx="8542683" cy="60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61913" indent="-261913" algn="l" rtl="0" eaLnBrk="0" fontAlgn="base" hangingPunct="0">
              <a:spcBef>
                <a:spcPts val="1179"/>
              </a:spcBef>
              <a:spcAft>
                <a:spcPct val="0"/>
              </a:spcAft>
              <a:buFont typeface="+mj-lt"/>
              <a:buAutoNum type="arabicPeriod"/>
              <a:defRPr sz="2400">
                <a:solidFill>
                  <a:srgbClr val="173456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448994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897988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346981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1795974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24496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693962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14295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59194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0" indent="0" algn="just">
              <a:buFont typeface="+mj-lt"/>
              <a:buNone/>
              <a:defRPr/>
            </a:pPr>
            <a:r>
              <a:rPr lang="en-US" sz="18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Hydrological model error precludes an improvement in flow predictions even if the regionalization model is improved (</a:t>
            </a:r>
            <a:r>
              <a:rPr lang="en-US" sz="1800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n-US" sz="18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</a:t>
            </a:r>
            <a:r>
              <a:rPr lang="en-US" sz="18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800" kern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0" y="209126"/>
            <a:ext cx="9144000" cy="6197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3456"/>
                </a:solidFill>
                <a:latin typeface="Times" panose="02020603050405020304" pitchFamily="18" charset="0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PREDICTION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QUALITY IN FLOW </a:t>
            </a:r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40045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ular Callout 6"/>
          <p:cNvSpPr/>
          <p:nvPr/>
        </p:nvSpPr>
        <p:spPr>
          <a:xfrm rot="10800000">
            <a:off x="399583" y="4271673"/>
            <a:ext cx="1950719" cy="1001157"/>
          </a:xfrm>
          <a:prstGeom prst="wedgeRoundRectCallout">
            <a:avLst>
              <a:gd name="adj1" fmla="val 27043"/>
              <a:gd name="adj2" fmla="val 77262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00" dirty="0">
              <a:solidFill>
                <a:schemeClr val="tx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26543" y="81445"/>
            <a:ext cx="2322942" cy="104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26543" y="6214108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17</a:t>
            </a:fld>
            <a:endParaRPr lang="es-ES" altLang="es-ES"/>
          </a:p>
        </p:txBody>
      </p:sp>
      <p:sp>
        <p:nvSpPr>
          <p:cNvPr id="21" name="Rectángulo 20"/>
          <p:cNvSpPr/>
          <p:nvPr/>
        </p:nvSpPr>
        <p:spPr>
          <a:xfrm>
            <a:off x="648000" y="1792800"/>
            <a:ext cx="247010" cy="12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0</a:t>
            </a:r>
            <a:endParaRPr lang="es-ES" dirty="0"/>
          </a:p>
        </p:txBody>
      </p:sp>
      <p:sp>
        <p:nvSpPr>
          <p:cNvPr id="22" name="Rectángulo 21"/>
          <p:cNvSpPr/>
          <p:nvPr/>
        </p:nvSpPr>
        <p:spPr>
          <a:xfrm>
            <a:off x="5024976" y="4239873"/>
            <a:ext cx="247010" cy="123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0</a:t>
            </a:r>
            <a:endParaRPr lang="es-ES" dirty="0"/>
          </a:p>
        </p:txBody>
      </p:sp>
      <p:sp>
        <p:nvSpPr>
          <p:cNvPr id="23" name="Rectángulo 22"/>
          <p:cNvSpPr/>
          <p:nvPr/>
        </p:nvSpPr>
        <p:spPr>
          <a:xfrm>
            <a:off x="166097" y="62452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2" t="142" r="-358" b="55482"/>
          <a:stretch/>
        </p:blipFill>
        <p:spPr>
          <a:xfrm>
            <a:off x="443384" y="1642324"/>
            <a:ext cx="4247851" cy="2375294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7" t="44785" r="-358" b="3279"/>
          <a:stretch/>
        </p:blipFill>
        <p:spPr>
          <a:xfrm>
            <a:off x="4873928" y="4037326"/>
            <a:ext cx="4270072" cy="2779954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785522" y="1719031"/>
            <a:ext cx="628387" cy="225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Flecha derecha 30"/>
          <p:cNvSpPr/>
          <p:nvPr/>
        </p:nvSpPr>
        <p:spPr>
          <a:xfrm rot="5400000">
            <a:off x="6593096" y="3233106"/>
            <a:ext cx="754150" cy="51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Flecha derecha 31"/>
          <p:cNvSpPr/>
          <p:nvPr/>
        </p:nvSpPr>
        <p:spPr>
          <a:xfrm rot="10800000">
            <a:off x="4815629" y="2060110"/>
            <a:ext cx="754150" cy="51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ounded Rectangular Callout 6"/>
          <p:cNvSpPr/>
          <p:nvPr/>
        </p:nvSpPr>
        <p:spPr>
          <a:xfrm rot="10800000">
            <a:off x="130746" y="4242476"/>
            <a:ext cx="4232165" cy="1843577"/>
          </a:xfrm>
          <a:prstGeom prst="wedgeRoundRectCallout">
            <a:avLst>
              <a:gd name="adj1" fmla="val -67767"/>
              <a:gd name="adj2" fmla="val 2083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00" dirty="0">
              <a:solidFill>
                <a:schemeClr val="tx1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262988" y="4296228"/>
            <a:ext cx="41605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Catchments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passes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adequacy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</a:t>
            </a:r>
          </a:p>
          <a:p>
            <a:endParaRPr lang="es-ES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7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Adeqacy</a:t>
            </a:r>
            <a:r>
              <a:rPr lang="es-ES" sz="1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</a:t>
            </a:r>
            <a:r>
              <a:rPr lang="es-ES" sz="1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</a:t>
            </a:r>
            <a:r>
              <a:rPr lang="es-ES" sz="1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necessary</a:t>
            </a:r>
            <a:r>
              <a:rPr lang="es-ES" sz="1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</a:t>
            </a:r>
            <a:r>
              <a:rPr lang="es-ES" sz="1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insufficient</a:t>
            </a:r>
            <a:r>
              <a:rPr lang="es-ES" sz="1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condition</a:t>
            </a:r>
            <a:r>
              <a:rPr lang="es-ES" sz="1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capable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s-ES" sz="17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</a:t>
            </a:r>
            <a:r>
              <a:rPr lang="es-ES" sz="1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streamflow</a:t>
            </a:r>
            <a:endParaRPr lang="en-US" sz="17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669878" y="1736277"/>
            <a:ext cx="102944" cy="2209451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ángulo 38"/>
          <p:cNvSpPr/>
          <p:nvPr/>
        </p:nvSpPr>
        <p:spPr>
          <a:xfrm>
            <a:off x="5106716" y="4200674"/>
            <a:ext cx="243949" cy="2209451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2985335" y="3328582"/>
            <a:ext cx="182609" cy="1910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3727037" y="3331113"/>
            <a:ext cx="182609" cy="191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ángulo 42"/>
          <p:cNvSpPr/>
          <p:nvPr/>
        </p:nvSpPr>
        <p:spPr>
          <a:xfrm>
            <a:off x="2599091" y="1702220"/>
            <a:ext cx="520164" cy="225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/>
          <p:cNvSpPr/>
          <p:nvPr/>
        </p:nvSpPr>
        <p:spPr>
          <a:xfrm>
            <a:off x="3408969" y="1714268"/>
            <a:ext cx="1282266" cy="225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/>
          <p:cNvSpPr/>
          <p:nvPr/>
        </p:nvSpPr>
        <p:spPr>
          <a:xfrm>
            <a:off x="5368777" y="4177649"/>
            <a:ext cx="414776" cy="225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/>
          <p:cNvSpPr/>
          <p:nvPr/>
        </p:nvSpPr>
        <p:spPr>
          <a:xfrm>
            <a:off x="7036090" y="4221040"/>
            <a:ext cx="605682" cy="225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/>
          <p:cNvSpPr/>
          <p:nvPr/>
        </p:nvSpPr>
        <p:spPr>
          <a:xfrm>
            <a:off x="7872773" y="4222919"/>
            <a:ext cx="1233221" cy="225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Rectángulo 62"/>
          <p:cNvSpPr/>
          <p:nvPr/>
        </p:nvSpPr>
        <p:spPr>
          <a:xfrm>
            <a:off x="2257457" y="1773216"/>
            <a:ext cx="110729" cy="217048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Rectángulo 63"/>
          <p:cNvSpPr/>
          <p:nvPr/>
        </p:nvSpPr>
        <p:spPr>
          <a:xfrm>
            <a:off x="2780924" y="1773216"/>
            <a:ext cx="110729" cy="217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Rectángulo 65"/>
          <p:cNvSpPr/>
          <p:nvPr/>
        </p:nvSpPr>
        <p:spPr>
          <a:xfrm>
            <a:off x="1502680" y="1782898"/>
            <a:ext cx="110729" cy="217048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/>
          <p:cNvSpPr/>
          <p:nvPr/>
        </p:nvSpPr>
        <p:spPr>
          <a:xfrm>
            <a:off x="2272440" y="1773217"/>
            <a:ext cx="72308" cy="2187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Rectángulo 67"/>
          <p:cNvSpPr/>
          <p:nvPr/>
        </p:nvSpPr>
        <p:spPr>
          <a:xfrm>
            <a:off x="2020613" y="1788844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Rectángulo 68"/>
          <p:cNvSpPr/>
          <p:nvPr/>
        </p:nvSpPr>
        <p:spPr>
          <a:xfrm>
            <a:off x="1771642" y="1766356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Rectángulo 69"/>
          <p:cNvSpPr/>
          <p:nvPr/>
        </p:nvSpPr>
        <p:spPr>
          <a:xfrm>
            <a:off x="2025251" y="1782540"/>
            <a:ext cx="72308" cy="2187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Rectángulo 70"/>
          <p:cNvSpPr/>
          <p:nvPr/>
        </p:nvSpPr>
        <p:spPr>
          <a:xfrm>
            <a:off x="1771642" y="1773216"/>
            <a:ext cx="72308" cy="2187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Rectángulo 71"/>
          <p:cNvSpPr/>
          <p:nvPr/>
        </p:nvSpPr>
        <p:spPr>
          <a:xfrm>
            <a:off x="1506815" y="1760920"/>
            <a:ext cx="72308" cy="2187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Rectángulo 72"/>
          <p:cNvSpPr/>
          <p:nvPr/>
        </p:nvSpPr>
        <p:spPr>
          <a:xfrm>
            <a:off x="2529707" y="1766356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Rectángulo 73"/>
          <p:cNvSpPr/>
          <p:nvPr/>
        </p:nvSpPr>
        <p:spPr>
          <a:xfrm>
            <a:off x="3281457" y="1770198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/>
          <p:cNvSpPr/>
          <p:nvPr/>
        </p:nvSpPr>
        <p:spPr>
          <a:xfrm>
            <a:off x="3165020" y="1728561"/>
            <a:ext cx="243949" cy="2216083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3282348" y="1766356"/>
            <a:ext cx="72308" cy="2187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Rectángulo 75"/>
          <p:cNvSpPr/>
          <p:nvPr/>
        </p:nvSpPr>
        <p:spPr>
          <a:xfrm>
            <a:off x="2519290" y="1760052"/>
            <a:ext cx="72308" cy="2187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Rectángulo 76"/>
          <p:cNvSpPr/>
          <p:nvPr/>
        </p:nvSpPr>
        <p:spPr>
          <a:xfrm>
            <a:off x="5179829" y="4221040"/>
            <a:ext cx="88956" cy="2187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/>
          <p:cNvSpPr/>
          <p:nvPr/>
        </p:nvSpPr>
        <p:spPr>
          <a:xfrm>
            <a:off x="1413910" y="1739297"/>
            <a:ext cx="1139414" cy="2209451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ángulo 77"/>
          <p:cNvSpPr/>
          <p:nvPr/>
        </p:nvSpPr>
        <p:spPr>
          <a:xfrm>
            <a:off x="5945301" y="4239873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Rectángulo 78"/>
          <p:cNvSpPr/>
          <p:nvPr/>
        </p:nvSpPr>
        <p:spPr>
          <a:xfrm>
            <a:off x="5946023" y="4261316"/>
            <a:ext cx="72308" cy="2187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Rectángulo 79"/>
          <p:cNvSpPr/>
          <p:nvPr/>
        </p:nvSpPr>
        <p:spPr>
          <a:xfrm>
            <a:off x="6196290" y="4239873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Rectángulo 80"/>
          <p:cNvSpPr/>
          <p:nvPr/>
        </p:nvSpPr>
        <p:spPr>
          <a:xfrm>
            <a:off x="6444181" y="4236339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Rectángulo 81"/>
          <p:cNvSpPr/>
          <p:nvPr/>
        </p:nvSpPr>
        <p:spPr>
          <a:xfrm>
            <a:off x="6701486" y="4238382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Rectángulo 82"/>
          <p:cNvSpPr/>
          <p:nvPr/>
        </p:nvSpPr>
        <p:spPr>
          <a:xfrm>
            <a:off x="6951121" y="4250104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Rectángulo 83"/>
          <p:cNvSpPr/>
          <p:nvPr/>
        </p:nvSpPr>
        <p:spPr>
          <a:xfrm>
            <a:off x="7186413" y="4242133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Rectángulo 84"/>
          <p:cNvSpPr/>
          <p:nvPr/>
        </p:nvSpPr>
        <p:spPr>
          <a:xfrm>
            <a:off x="6195352" y="4229938"/>
            <a:ext cx="72308" cy="2187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Rectángulo 85"/>
          <p:cNvSpPr/>
          <p:nvPr/>
        </p:nvSpPr>
        <p:spPr>
          <a:xfrm>
            <a:off x="6452768" y="4226404"/>
            <a:ext cx="72308" cy="2187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Rectángulo 86"/>
          <p:cNvSpPr/>
          <p:nvPr/>
        </p:nvSpPr>
        <p:spPr>
          <a:xfrm>
            <a:off x="6700548" y="4228447"/>
            <a:ext cx="72308" cy="2187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Rectángulo 87"/>
          <p:cNvSpPr/>
          <p:nvPr/>
        </p:nvSpPr>
        <p:spPr>
          <a:xfrm>
            <a:off x="6950183" y="4240169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Rectángulo 88"/>
          <p:cNvSpPr/>
          <p:nvPr/>
        </p:nvSpPr>
        <p:spPr>
          <a:xfrm>
            <a:off x="7204525" y="4232198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/>
          <p:cNvSpPr/>
          <p:nvPr/>
        </p:nvSpPr>
        <p:spPr>
          <a:xfrm>
            <a:off x="5807374" y="4221041"/>
            <a:ext cx="1191738" cy="222828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ángulo 94"/>
          <p:cNvSpPr/>
          <p:nvPr/>
        </p:nvSpPr>
        <p:spPr>
          <a:xfrm>
            <a:off x="7719812" y="4261316"/>
            <a:ext cx="72308" cy="21870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Rectángulo 95"/>
          <p:cNvSpPr/>
          <p:nvPr/>
        </p:nvSpPr>
        <p:spPr>
          <a:xfrm>
            <a:off x="7717021" y="4244331"/>
            <a:ext cx="72308" cy="2187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CuadroTexto 96"/>
          <p:cNvSpPr txBox="1"/>
          <p:nvPr/>
        </p:nvSpPr>
        <p:spPr>
          <a:xfrm>
            <a:off x="104544" y="6274889"/>
            <a:ext cx="42749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algn="just">
              <a:spcBef>
                <a:spcPts val="0"/>
              </a:spcBef>
            </a:pP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hydrological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7611126" y="4221040"/>
            <a:ext cx="236059" cy="223851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itle 3"/>
          <p:cNvSpPr txBox="1">
            <a:spLocks/>
          </p:cNvSpPr>
          <p:nvPr/>
        </p:nvSpPr>
        <p:spPr>
          <a:xfrm>
            <a:off x="0" y="209126"/>
            <a:ext cx="9144000" cy="6197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3456"/>
                </a:solidFill>
                <a:latin typeface="Times" panose="02020603050405020304" pitchFamily="18" charset="0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PREDICTION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QUALITY IN FLOW </a:t>
            </a:r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</a:p>
        </p:txBody>
      </p:sp>
      <p:sp>
        <p:nvSpPr>
          <p:cNvPr id="92" name="Text Placeholder 5"/>
          <p:cNvSpPr txBox="1">
            <a:spLocks/>
          </p:cNvSpPr>
          <p:nvPr/>
        </p:nvSpPr>
        <p:spPr bwMode="auto">
          <a:xfrm>
            <a:off x="471978" y="716019"/>
            <a:ext cx="8542683" cy="135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61913" indent="-261913" algn="l" rtl="0" eaLnBrk="0" fontAlgn="base" hangingPunct="0">
              <a:spcBef>
                <a:spcPts val="1179"/>
              </a:spcBef>
              <a:spcAft>
                <a:spcPct val="0"/>
              </a:spcAft>
              <a:buFont typeface="+mj-lt"/>
              <a:buAutoNum type="arabicPeriod"/>
              <a:defRPr sz="2400">
                <a:solidFill>
                  <a:srgbClr val="173456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448994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897988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346981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1795974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24496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693962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14295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59194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0" indent="0" algn="just">
              <a:buNone/>
              <a:defRPr/>
            </a:pPr>
            <a:r>
              <a:rPr lang="en-US" sz="1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there is no hydrological model error (</a:t>
            </a:r>
            <a:r>
              <a:rPr lang="en-US" sz="18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n-US" sz="1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3), improved regionalization results (</a:t>
            </a:r>
            <a:r>
              <a:rPr lang="en-US" sz="18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n-US" sz="1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4) in better flow predictions </a:t>
            </a:r>
            <a:endParaRPr lang="en-US" sz="18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 typeface="+mj-lt"/>
              <a:buNone/>
              <a:defRPr/>
            </a:pPr>
            <a:endParaRPr lang="en-US" sz="2000" b="1" kern="0" dirty="0">
              <a:latin typeface="+mj-lt"/>
            </a:endParaRPr>
          </a:p>
        </p:txBody>
      </p:sp>
      <p:sp>
        <p:nvSpPr>
          <p:cNvPr id="94" name="Rectángulo 93"/>
          <p:cNvSpPr/>
          <p:nvPr/>
        </p:nvSpPr>
        <p:spPr>
          <a:xfrm>
            <a:off x="5618958" y="1592322"/>
            <a:ext cx="348071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results are assessed via</a:t>
            </a:r>
          </a:p>
          <a:p>
            <a:endParaRPr lang="en-US" sz="17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a)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NSE</a:t>
            </a:r>
            <a:r>
              <a:rPr lang="en-US" sz="1700" baseline="-250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</a:t>
            </a:r>
            <a:endParaRPr lang="en-US" sz="1700" baseline="-250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6000" indent="-457200">
              <a:buAutoNum type="alphaLcParenR"/>
            </a:pPr>
            <a:endParaRPr lang="en-US" sz="17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b) Coverage of  95%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</a:t>
            </a:r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</a:t>
            </a:r>
            <a:endParaRPr lang="es-ES" sz="1700" dirty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7" name="Grupo 106"/>
          <p:cNvGrpSpPr/>
          <p:nvPr/>
        </p:nvGrpSpPr>
        <p:grpSpPr>
          <a:xfrm>
            <a:off x="2773668" y="3233227"/>
            <a:ext cx="1628059" cy="492951"/>
            <a:chOff x="2522161" y="4266574"/>
            <a:chExt cx="1628059" cy="492951"/>
          </a:xfrm>
        </p:grpSpPr>
        <p:grpSp>
          <p:nvGrpSpPr>
            <p:cNvPr id="108" name="Grupo 107"/>
            <p:cNvGrpSpPr/>
            <p:nvPr/>
          </p:nvGrpSpPr>
          <p:grpSpPr>
            <a:xfrm>
              <a:off x="2522161" y="4266574"/>
              <a:ext cx="1628059" cy="492951"/>
              <a:chOff x="2871570" y="3625192"/>
              <a:chExt cx="1628059" cy="492951"/>
            </a:xfrm>
          </p:grpSpPr>
          <p:grpSp>
            <p:nvGrpSpPr>
              <p:cNvPr id="110" name="Grupo 109"/>
              <p:cNvGrpSpPr/>
              <p:nvPr/>
            </p:nvGrpSpPr>
            <p:grpSpPr>
              <a:xfrm>
                <a:off x="2871570" y="3625192"/>
                <a:ext cx="1628059" cy="492951"/>
                <a:chOff x="3023264" y="3028151"/>
                <a:chExt cx="1628059" cy="623801"/>
              </a:xfrm>
            </p:grpSpPr>
            <p:grpSp>
              <p:nvGrpSpPr>
                <p:cNvPr id="112" name="Grupo 111"/>
                <p:cNvGrpSpPr/>
                <p:nvPr/>
              </p:nvGrpSpPr>
              <p:grpSpPr>
                <a:xfrm>
                  <a:off x="3023264" y="3028151"/>
                  <a:ext cx="1628059" cy="501470"/>
                  <a:chOff x="3023264" y="3028151"/>
                  <a:chExt cx="1628059" cy="501470"/>
                </a:xfrm>
              </p:grpSpPr>
              <p:pic>
                <p:nvPicPr>
                  <p:cNvPr id="114" name="Imagen 113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491" t="29276" r="49531" b="63648"/>
                  <a:stretch/>
                </p:blipFill>
                <p:spPr>
                  <a:xfrm>
                    <a:off x="3023264" y="3028151"/>
                    <a:ext cx="1539769" cy="378735"/>
                  </a:xfrm>
                  <a:prstGeom prst="rect">
                    <a:avLst/>
                  </a:prstGeom>
                </p:spPr>
              </p:pic>
              <p:sp>
                <p:nvSpPr>
                  <p:cNvPr id="115" name="Rectángulo 114"/>
                  <p:cNvSpPr/>
                  <p:nvPr/>
                </p:nvSpPr>
                <p:spPr>
                  <a:xfrm>
                    <a:off x="4064047" y="3028151"/>
                    <a:ext cx="580909" cy="5014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j-lt"/>
                    </a:endParaRPr>
                  </a:p>
                </p:txBody>
              </p:sp>
              <p:sp>
                <p:nvSpPr>
                  <p:cNvPr id="116" name="CuadroTexto 115"/>
                  <p:cNvSpPr txBox="1"/>
                  <p:nvPr/>
                </p:nvSpPr>
                <p:spPr>
                  <a:xfrm>
                    <a:off x="3979039" y="3045321"/>
                    <a:ext cx="672284" cy="3894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Sce4</a:t>
                    </a:r>
                    <a:endParaRPr lang="en-US" sz="14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</p:txBody>
              </p:sp>
              <p:sp>
                <p:nvSpPr>
                  <p:cNvPr id="117" name="Rectángulo 116"/>
                  <p:cNvSpPr/>
                  <p:nvPr/>
                </p:nvSpPr>
                <p:spPr>
                  <a:xfrm>
                    <a:off x="3338157" y="3028151"/>
                    <a:ext cx="549524" cy="38650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j-lt"/>
                    </a:endParaRPr>
                  </a:p>
                </p:txBody>
              </p:sp>
              <p:sp>
                <p:nvSpPr>
                  <p:cNvPr id="118" name="CuadroTexto 117"/>
                  <p:cNvSpPr txBox="1"/>
                  <p:nvPr/>
                </p:nvSpPr>
                <p:spPr>
                  <a:xfrm>
                    <a:off x="3253148" y="3045321"/>
                    <a:ext cx="672284" cy="3894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Sce3</a:t>
                    </a:r>
                    <a:endParaRPr lang="en-US" sz="14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</p:txBody>
              </p:sp>
            </p:grpSp>
            <p:sp>
              <p:nvSpPr>
                <p:cNvPr id="113" name="Rectángulo 112"/>
                <p:cNvSpPr/>
                <p:nvPr/>
              </p:nvSpPr>
              <p:spPr>
                <a:xfrm>
                  <a:off x="3035963" y="3396221"/>
                  <a:ext cx="1615360" cy="2557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111" name="Rectángulo 110"/>
              <p:cNvSpPr/>
              <p:nvPr/>
            </p:nvSpPr>
            <p:spPr>
              <a:xfrm>
                <a:off x="2966831" y="3693397"/>
                <a:ext cx="182609" cy="19101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Rectángulo 108"/>
            <p:cNvSpPr/>
            <p:nvPr/>
          </p:nvSpPr>
          <p:spPr>
            <a:xfrm>
              <a:off x="3377201" y="4327595"/>
              <a:ext cx="182609" cy="19101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49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>
            <a:off x="326543" y="81445"/>
            <a:ext cx="2322942" cy="104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26543" y="6290230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18</a:t>
            </a:fld>
            <a:endParaRPr lang="es-ES" altLang="es-ES"/>
          </a:p>
        </p:txBody>
      </p:sp>
      <p:sp>
        <p:nvSpPr>
          <p:cNvPr id="21" name="Rectángulo 20"/>
          <p:cNvSpPr/>
          <p:nvPr/>
        </p:nvSpPr>
        <p:spPr>
          <a:xfrm>
            <a:off x="648000" y="1792800"/>
            <a:ext cx="247010" cy="12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0</a:t>
            </a:r>
            <a:endParaRPr lang="es-ES" dirty="0"/>
          </a:p>
        </p:txBody>
      </p:sp>
      <p:sp>
        <p:nvSpPr>
          <p:cNvPr id="22" name="Rectángulo 21"/>
          <p:cNvSpPr/>
          <p:nvPr/>
        </p:nvSpPr>
        <p:spPr>
          <a:xfrm>
            <a:off x="5024976" y="4239873"/>
            <a:ext cx="247010" cy="123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0</a:t>
            </a:r>
            <a:endParaRPr lang="es-ES" dirty="0"/>
          </a:p>
        </p:txBody>
      </p:sp>
      <p:sp>
        <p:nvSpPr>
          <p:cNvPr id="23" name="Rectángulo 22"/>
          <p:cNvSpPr/>
          <p:nvPr/>
        </p:nvSpPr>
        <p:spPr>
          <a:xfrm>
            <a:off x="166097" y="62452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2" t="142" r="-358" b="55482"/>
          <a:stretch/>
        </p:blipFill>
        <p:spPr>
          <a:xfrm>
            <a:off x="443384" y="1642324"/>
            <a:ext cx="4247851" cy="2375294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7" t="44785" r="-358" b="3279"/>
          <a:stretch/>
        </p:blipFill>
        <p:spPr>
          <a:xfrm>
            <a:off x="4873928" y="4037326"/>
            <a:ext cx="4270072" cy="2779954"/>
          </a:xfrm>
          <a:prstGeom prst="rect">
            <a:avLst/>
          </a:prstGeom>
        </p:spPr>
      </p:pic>
      <p:sp>
        <p:nvSpPr>
          <p:cNvPr id="31" name="Flecha derecha 30"/>
          <p:cNvSpPr/>
          <p:nvPr/>
        </p:nvSpPr>
        <p:spPr>
          <a:xfrm rot="5400000">
            <a:off x="6593096" y="3233106"/>
            <a:ext cx="754150" cy="51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Flecha derecha 31"/>
          <p:cNvSpPr/>
          <p:nvPr/>
        </p:nvSpPr>
        <p:spPr>
          <a:xfrm rot="10800000">
            <a:off x="4815629" y="2060110"/>
            <a:ext cx="754150" cy="51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CuadroTexto 59"/>
          <p:cNvSpPr txBox="1"/>
          <p:nvPr/>
        </p:nvSpPr>
        <p:spPr>
          <a:xfrm>
            <a:off x="166097" y="5422993"/>
            <a:ext cx="444941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algn="just">
              <a:spcBef>
                <a:spcPts val="600"/>
              </a:spcBef>
              <a:spcAft>
                <a:spcPts val="600"/>
              </a:spcAft>
            </a:pP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hydrological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endParaRPr lang="en-US" sz="1700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3038" algn="just">
              <a:spcBef>
                <a:spcPts val="600"/>
              </a:spcBef>
              <a:spcAft>
                <a:spcPts val="0"/>
              </a:spcAft>
            </a:pP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4: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hydrological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3038" algn="just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improved regionalization procedure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895009" y="1711051"/>
            <a:ext cx="3796226" cy="2261838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ángulo 61"/>
          <p:cNvSpPr/>
          <p:nvPr/>
        </p:nvSpPr>
        <p:spPr>
          <a:xfrm>
            <a:off x="5294225" y="4203873"/>
            <a:ext cx="3796226" cy="2261838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ular Callout 6"/>
          <p:cNvSpPr/>
          <p:nvPr/>
        </p:nvSpPr>
        <p:spPr>
          <a:xfrm rot="10800000">
            <a:off x="384268" y="4686336"/>
            <a:ext cx="2347759" cy="473343"/>
          </a:xfrm>
          <a:prstGeom prst="wedgeRoundRectCallout">
            <a:avLst>
              <a:gd name="adj1" fmla="val -25598"/>
              <a:gd name="adj2" fmla="val 19730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00" dirty="0">
              <a:solidFill>
                <a:schemeClr val="tx1"/>
              </a:solidFill>
            </a:endParaRPr>
          </a:p>
        </p:txBody>
      </p:sp>
      <p:sp>
        <p:nvSpPr>
          <p:cNvPr id="64" name="Rounded Rectangular Callout 6"/>
          <p:cNvSpPr/>
          <p:nvPr/>
        </p:nvSpPr>
        <p:spPr>
          <a:xfrm rot="10800000">
            <a:off x="363295" y="4437380"/>
            <a:ext cx="4115672" cy="722298"/>
          </a:xfrm>
          <a:prstGeom prst="wedgeRoundRectCallout">
            <a:avLst>
              <a:gd name="adj1" fmla="val -69207"/>
              <a:gd name="adj2" fmla="val 25935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00" dirty="0">
              <a:solidFill>
                <a:schemeClr val="tx1"/>
              </a:solidFill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399809" y="4491726"/>
            <a:ext cx="35993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Catchments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adequacy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test in </a:t>
            </a:r>
            <a:r>
              <a:rPr lang="es-E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s-E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</a:t>
            </a:r>
            <a:endParaRPr lang="en-US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itle 3"/>
          <p:cNvSpPr txBox="1">
            <a:spLocks/>
          </p:cNvSpPr>
          <p:nvPr/>
        </p:nvSpPr>
        <p:spPr>
          <a:xfrm>
            <a:off x="0" y="209126"/>
            <a:ext cx="9144000" cy="6197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3456"/>
                </a:solidFill>
                <a:latin typeface="Times" panose="02020603050405020304" pitchFamily="18" charset="0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PREDICTION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QUALITY IN FLOW </a:t>
            </a:r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</a:p>
        </p:txBody>
      </p:sp>
      <p:sp>
        <p:nvSpPr>
          <p:cNvPr id="35" name="Text Placeholder 5"/>
          <p:cNvSpPr txBox="1">
            <a:spLocks/>
          </p:cNvSpPr>
          <p:nvPr/>
        </p:nvSpPr>
        <p:spPr bwMode="auto">
          <a:xfrm>
            <a:off x="471978" y="716019"/>
            <a:ext cx="8542683" cy="135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61913" indent="-261913" algn="l" rtl="0" eaLnBrk="0" fontAlgn="base" hangingPunct="0">
              <a:spcBef>
                <a:spcPts val="1179"/>
              </a:spcBef>
              <a:spcAft>
                <a:spcPct val="0"/>
              </a:spcAft>
              <a:buFont typeface="+mj-lt"/>
              <a:buAutoNum type="arabicPeriod"/>
              <a:defRPr sz="2400">
                <a:solidFill>
                  <a:srgbClr val="173456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448994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897988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346981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1795974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24496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693962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14295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59194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0" indent="0" algn="just">
              <a:buNone/>
              <a:defRPr/>
            </a:pPr>
            <a:r>
              <a:rPr lang="en-US" sz="1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there is no hydrological model error (</a:t>
            </a:r>
            <a:r>
              <a:rPr lang="en-US" sz="18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n-US" sz="1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3), improved regionalization results (</a:t>
            </a:r>
            <a:r>
              <a:rPr lang="en-US" sz="18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n-US" sz="1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4) in better flow predictions </a:t>
            </a:r>
            <a:endParaRPr lang="en-US" sz="18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 typeface="+mj-lt"/>
              <a:buNone/>
              <a:defRPr/>
            </a:pPr>
            <a:endParaRPr lang="en-US" sz="2000" b="1" kern="0" dirty="0">
              <a:latin typeface="+mj-lt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5618958" y="1592322"/>
            <a:ext cx="348071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results are assessed via</a:t>
            </a:r>
          </a:p>
          <a:p>
            <a:endParaRPr lang="en-US" sz="17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a)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NSE</a:t>
            </a:r>
            <a:r>
              <a:rPr lang="en-US" sz="1700" baseline="-250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</a:t>
            </a:r>
            <a:endParaRPr lang="en-US" sz="1700" baseline="-250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6000" indent="-457200">
              <a:buAutoNum type="alphaLcParenR"/>
            </a:pPr>
            <a:endParaRPr lang="en-US" sz="1700" dirty="0" smtClean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b) Coverage of  95%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</a:t>
            </a:r>
            <a:r>
              <a:rPr lang="en-U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</a:t>
            </a:r>
            <a:endParaRPr lang="es-ES" sz="1700" dirty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773668" y="3233227"/>
            <a:ext cx="1628059" cy="492951"/>
            <a:chOff x="2522161" y="4266574"/>
            <a:chExt cx="1628059" cy="492951"/>
          </a:xfrm>
        </p:grpSpPr>
        <p:grpSp>
          <p:nvGrpSpPr>
            <p:cNvPr id="37" name="Grupo 36"/>
            <p:cNvGrpSpPr/>
            <p:nvPr/>
          </p:nvGrpSpPr>
          <p:grpSpPr>
            <a:xfrm>
              <a:off x="2522161" y="4266574"/>
              <a:ext cx="1628059" cy="492951"/>
              <a:chOff x="2871570" y="3625192"/>
              <a:chExt cx="1628059" cy="492951"/>
            </a:xfrm>
          </p:grpSpPr>
          <p:grpSp>
            <p:nvGrpSpPr>
              <p:cNvPr id="38" name="Grupo 37"/>
              <p:cNvGrpSpPr/>
              <p:nvPr/>
            </p:nvGrpSpPr>
            <p:grpSpPr>
              <a:xfrm>
                <a:off x="2871570" y="3625192"/>
                <a:ext cx="1628059" cy="492951"/>
                <a:chOff x="3023264" y="3028151"/>
                <a:chExt cx="1628059" cy="623801"/>
              </a:xfrm>
            </p:grpSpPr>
            <p:grpSp>
              <p:nvGrpSpPr>
                <p:cNvPr id="40" name="Grupo 39"/>
                <p:cNvGrpSpPr/>
                <p:nvPr/>
              </p:nvGrpSpPr>
              <p:grpSpPr>
                <a:xfrm>
                  <a:off x="3023264" y="3028151"/>
                  <a:ext cx="1628059" cy="501470"/>
                  <a:chOff x="3023264" y="3028151"/>
                  <a:chExt cx="1628059" cy="501470"/>
                </a:xfrm>
              </p:grpSpPr>
              <p:pic>
                <p:nvPicPr>
                  <p:cNvPr id="42" name="Imagen 41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491" t="29276" r="49531" b="63648"/>
                  <a:stretch/>
                </p:blipFill>
                <p:spPr>
                  <a:xfrm>
                    <a:off x="3023264" y="3028151"/>
                    <a:ext cx="1539769" cy="378735"/>
                  </a:xfrm>
                  <a:prstGeom prst="rect">
                    <a:avLst/>
                  </a:prstGeom>
                </p:spPr>
              </p:pic>
              <p:sp>
                <p:nvSpPr>
                  <p:cNvPr id="43" name="Rectángulo 42"/>
                  <p:cNvSpPr/>
                  <p:nvPr/>
                </p:nvSpPr>
                <p:spPr>
                  <a:xfrm>
                    <a:off x="4064047" y="3028151"/>
                    <a:ext cx="580909" cy="5014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j-lt"/>
                    </a:endParaRPr>
                  </a:p>
                </p:txBody>
              </p:sp>
              <p:sp>
                <p:nvSpPr>
                  <p:cNvPr id="44" name="CuadroTexto 43"/>
                  <p:cNvSpPr txBox="1"/>
                  <p:nvPr/>
                </p:nvSpPr>
                <p:spPr>
                  <a:xfrm>
                    <a:off x="3979039" y="3045321"/>
                    <a:ext cx="672284" cy="3894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Sce4</a:t>
                    </a:r>
                    <a:endParaRPr lang="en-US" sz="14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</p:txBody>
              </p:sp>
              <p:sp>
                <p:nvSpPr>
                  <p:cNvPr id="45" name="Rectángulo 44"/>
                  <p:cNvSpPr/>
                  <p:nvPr/>
                </p:nvSpPr>
                <p:spPr>
                  <a:xfrm>
                    <a:off x="3338157" y="3028151"/>
                    <a:ext cx="549524" cy="38650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j-lt"/>
                    </a:endParaRPr>
                  </a:p>
                </p:txBody>
              </p:sp>
              <p:sp>
                <p:nvSpPr>
                  <p:cNvPr id="46" name="CuadroTexto 45"/>
                  <p:cNvSpPr txBox="1"/>
                  <p:nvPr/>
                </p:nvSpPr>
                <p:spPr>
                  <a:xfrm>
                    <a:off x="3253148" y="3045321"/>
                    <a:ext cx="672284" cy="3894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Sce3</a:t>
                    </a:r>
                    <a:endParaRPr lang="en-US" sz="14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</p:txBody>
              </p:sp>
            </p:grpSp>
            <p:sp>
              <p:nvSpPr>
                <p:cNvPr id="41" name="Rectángulo 40"/>
                <p:cNvSpPr/>
                <p:nvPr/>
              </p:nvSpPr>
              <p:spPr>
                <a:xfrm>
                  <a:off x="3035963" y="3396221"/>
                  <a:ext cx="1615360" cy="2557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39" name="Rectángulo 38"/>
              <p:cNvSpPr/>
              <p:nvPr/>
            </p:nvSpPr>
            <p:spPr>
              <a:xfrm>
                <a:off x="2966831" y="3693397"/>
                <a:ext cx="182609" cy="19101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Rectángulo 54"/>
            <p:cNvSpPr/>
            <p:nvPr/>
          </p:nvSpPr>
          <p:spPr>
            <a:xfrm>
              <a:off x="3377201" y="4327595"/>
              <a:ext cx="182609" cy="19101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193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81500" y="162546"/>
            <a:ext cx="2322942" cy="104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66097" y="62452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19</a:t>
            </a:fld>
            <a:endParaRPr lang="es-ES" altLang="es-ES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5" b="52015"/>
          <a:stretch/>
        </p:blipFill>
        <p:spPr>
          <a:xfrm>
            <a:off x="195620" y="936179"/>
            <a:ext cx="3657600" cy="2907044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0" y="209126"/>
            <a:ext cx="9144000" cy="6197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3456"/>
                </a:solidFill>
                <a:latin typeface="Times" panose="02020603050405020304" pitchFamily="18" charset="0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PREDICTION QUALITY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700" b="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Leizaran</a:t>
            </a:r>
            <a:r>
              <a:rPr lang="en-US" sz="1700" b="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catchment, </a:t>
            </a:r>
            <a:r>
              <a:rPr lang="en-US" sz="17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Basque Country: </a:t>
            </a:r>
            <a:r>
              <a:rPr lang="en-US" sz="17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Hydrological model passes adequacy </a:t>
            </a:r>
            <a:r>
              <a:rPr lang="en-US" sz="17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</a:t>
            </a:r>
            <a:endParaRPr lang="en-US" sz="17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9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2</a:t>
            </a:fld>
            <a:endParaRPr lang="es-ES" altLang="es-ES"/>
          </a:p>
        </p:txBody>
      </p:sp>
      <p:sp>
        <p:nvSpPr>
          <p:cNvPr id="5" name="Rectángulo 4"/>
          <p:cNvSpPr/>
          <p:nvPr/>
        </p:nvSpPr>
        <p:spPr>
          <a:xfrm>
            <a:off x="720000" y="1620000"/>
            <a:ext cx="4940571" cy="2338397"/>
          </a:xfrm>
          <a:prstGeom prst="rect">
            <a:avLst/>
          </a:prstGeom>
          <a:ln>
            <a:solidFill>
              <a:srgbClr val="173456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and Data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39646" y="163157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upo 31"/>
          <p:cNvGrpSpPr/>
          <p:nvPr/>
        </p:nvGrpSpPr>
        <p:grpSpPr>
          <a:xfrm>
            <a:off x="242113" y="5635208"/>
            <a:ext cx="7710762" cy="859533"/>
            <a:chOff x="242113" y="5635208"/>
            <a:chExt cx="7710762" cy="859533"/>
          </a:xfrm>
        </p:grpSpPr>
        <p:grpSp>
          <p:nvGrpSpPr>
            <p:cNvPr id="33" name="Grupo 32"/>
            <p:cNvGrpSpPr/>
            <p:nvPr/>
          </p:nvGrpSpPr>
          <p:grpSpPr>
            <a:xfrm>
              <a:off x="242113" y="5635208"/>
              <a:ext cx="7710762" cy="859399"/>
              <a:chOff x="242113" y="5676416"/>
              <a:chExt cx="7710762" cy="859399"/>
            </a:xfrm>
          </p:grpSpPr>
          <p:pic>
            <p:nvPicPr>
              <p:cNvPr id="35" name="Imagen 3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113" y="5676416"/>
                <a:ext cx="2032772" cy="818191"/>
              </a:xfrm>
              <a:prstGeom prst="rect">
                <a:avLst/>
              </a:prstGeom>
            </p:spPr>
          </p:pic>
          <p:grpSp>
            <p:nvGrpSpPr>
              <p:cNvPr id="36" name="Grupo 35"/>
              <p:cNvGrpSpPr/>
              <p:nvPr/>
            </p:nvGrpSpPr>
            <p:grpSpPr>
              <a:xfrm>
                <a:off x="2609156" y="5748715"/>
                <a:ext cx="5343719" cy="787100"/>
                <a:chOff x="2466781" y="6181921"/>
                <a:chExt cx="4229552" cy="583288"/>
              </a:xfrm>
            </p:grpSpPr>
            <p:pic>
              <p:nvPicPr>
                <p:cNvPr id="37" name="Imagen 3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466781" y="6362745"/>
                  <a:ext cx="336310" cy="358730"/>
                </a:xfrm>
                <a:prstGeom prst="rect">
                  <a:avLst/>
                </a:prstGeom>
              </p:spPr>
            </p:pic>
            <p:pic>
              <p:nvPicPr>
                <p:cNvPr id="38" name="Imagen 37"/>
                <p:cNvPicPr>
                  <a:picLocks noChangeAspect="1"/>
                </p:cNvPicPr>
                <p:nvPr/>
              </p:nvPicPr>
              <p:blipFill rotWithShape="1">
                <a:blip r:embed="rId5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lum bright="-9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21" t="9947" r="19246" b="64911"/>
                <a:stretch/>
              </p:blipFill>
              <p:spPr>
                <a:xfrm>
                  <a:off x="2805328" y="6334488"/>
                  <a:ext cx="1350897" cy="430721"/>
                </a:xfrm>
                <a:prstGeom prst="rect">
                  <a:avLst/>
                </a:prstGeom>
              </p:spPr>
            </p:pic>
            <p:pic>
              <p:nvPicPr>
                <p:cNvPr id="39" name="Imagen 3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9014"/>
                <a:stretch/>
              </p:blipFill>
              <p:spPr>
                <a:xfrm>
                  <a:off x="5939137" y="6181921"/>
                  <a:ext cx="757196" cy="342062"/>
                </a:xfrm>
                <a:prstGeom prst="rect">
                  <a:avLst/>
                </a:prstGeom>
              </p:spPr>
            </p:pic>
            <p:pic>
              <p:nvPicPr>
                <p:cNvPr id="40" name="Imagen 39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lum contrast="97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aturation sat="114000"/>
                          </a14:imgEffect>
                          <a14:imgEffect>
                            <a14:brightnessContrast contrast="9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5978" y="6329554"/>
                  <a:ext cx="1297484" cy="391921"/>
                </a:xfrm>
                <a:prstGeom prst="rect">
                  <a:avLst/>
                </a:prstGeom>
              </p:spPr>
            </p:pic>
          </p:grpSp>
        </p:grpSp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08"/>
            <a:stretch/>
          </p:blipFill>
          <p:spPr>
            <a:xfrm>
              <a:off x="6996215" y="6186756"/>
              <a:ext cx="956660" cy="307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53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6"/>
          <p:cNvSpPr/>
          <p:nvPr/>
        </p:nvSpPr>
        <p:spPr>
          <a:xfrm rot="10800000" flipV="1">
            <a:off x="5540825" y="4091550"/>
            <a:ext cx="2756263" cy="1925896"/>
          </a:xfrm>
          <a:prstGeom prst="wedgeRoundRectCallout">
            <a:avLst>
              <a:gd name="adj1" fmla="val 112176"/>
              <a:gd name="adj2" fmla="val 1264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2000" dirty="0">
              <a:solidFill>
                <a:srgbClr val="1734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81500" y="162546"/>
            <a:ext cx="2322942" cy="104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66097" y="62452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20</a:t>
            </a:fld>
            <a:endParaRPr lang="es-ES" altLang="es-ES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5" b="52015"/>
          <a:stretch/>
        </p:blipFill>
        <p:spPr>
          <a:xfrm>
            <a:off x="195620" y="936179"/>
            <a:ext cx="3657600" cy="2907044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0" b="51676"/>
          <a:stretch/>
        </p:blipFill>
        <p:spPr>
          <a:xfrm>
            <a:off x="4416383" y="936179"/>
            <a:ext cx="3393891" cy="2927592"/>
          </a:xfrm>
          <a:prstGeom prst="rect">
            <a:avLst/>
          </a:prstGeom>
        </p:spPr>
      </p:pic>
      <p:sp>
        <p:nvSpPr>
          <p:cNvPr id="8" name="Rounded Rectangular Callout 6"/>
          <p:cNvSpPr/>
          <p:nvPr/>
        </p:nvSpPr>
        <p:spPr>
          <a:xfrm rot="10800000" flipV="1">
            <a:off x="5540827" y="4091551"/>
            <a:ext cx="3228930" cy="1925894"/>
          </a:xfrm>
          <a:prstGeom prst="wedgeRoundRectCallout">
            <a:avLst>
              <a:gd name="adj1" fmla="val 12176"/>
              <a:gd name="adj2" fmla="val -65647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adequate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1,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improving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regionalization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2)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b="1" u="sng" dirty="0" err="1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s-ES" sz="1700" dirty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</a:t>
            </a:r>
            <a:r>
              <a:rPr lang="es-ES" sz="1700" dirty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s-ES" sz="1700" dirty="0" err="1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big</a:t>
            </a:r>
            <a:r>
              <a:rPr lang="es-ES" sz="1700" dirty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difference</a:t>
            </a:r>
            <a:r>
              <a:rPr lang="es-ES" sz="1700" dirty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ES" sz="1700" dirty="0" err="1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700" dirty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performance of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predictions</a:t>
            </a:r>
            <a:endParaRPr lang="es-ES" sz="1700" dirty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95620" y="3828756"/>
            <a:ext cx="4872534" cy="2907044"/>
            <a:chOff x="-1218381" y="2826580"/>
            <a:chExt cx="4872534" cy="2907044"/>
          </a:xfrm>
        </p:grpSpPr>
        <p:pic>
          <p:nvPicPr>
            <p:cNvPr id="15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" t="48946" r="47684" b="3069"/>
            <a:stretch/>
          </p:blipFill>
          <p:spPr>
            <a:xfrm>
              <a:off x="-1218381" y="2826580"/>
              <a:ext cx="3657600" cy="2907044"/>
            </a:xfrm>
            <a:prstGeom prst="rect">
              <a:avLst/>
            </a:prstGeom>
          </p:spPr>
        </p:pic>
        <p:pic>
          <p:nvPicPr>
            <p:cNvPr id="16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18" t="57143" r="30690" b="30647"/>
            <a:stretch/>
          </p:blipFill>
          <p:spPr>
            <a:xfrm>
              <a:off x="1619870" y="3339723"/>
              <a:ext cx="2034283" cy="739739"/>
            </a:xfrm>
            <a:prstGeom prst="rect">
              <a:avLst/>
            </a:prstGeom>
          </p:spPr>
        </p:pic>
      </p:grpSp>
      <p:sp>
        <p:nvSpPr>
          <p:cNvPr id="18" name="Title 3"/>
          <p:cNvSpPr txBox="1">
            <a:spLocks/>
          </p:cNvSpPr>
          <p:nvPr/>
        </p:nvSpPr>
        <p:spPr>
          <a:xfrm>
            <a:off x="0" y="209126"/>
            <a:ext cx="9144000" cy="6197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3456"/>
                </a:solidFill>
                <a:latin typeface="Times" panose="02020603050405020304" pitchFamily="18" charset="0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PREDICTION QUALITY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700" b="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Leizaran</a:t>
            </a:r>
            <a:r>
              <a:rPr lang="en-US" sz="1700" b="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catchment, </a:t>
            </a:r>
            <a:r>
              <a:rPr lang="en-US" sz="17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Basque Country: </a:t>
            </a:r>
            <a:r>
              <a:rPr lang="en-US" sz="17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Hydrological model passes adequacy </a:t>
            </a:r>
            <a:r>
              <a:rPr lang="en-US" sz="17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</a:t>
            </a:r>
            <a:endParaRPr lang="en-US" sz="17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007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81500" y="162546"/>
            <a:ext cx="2322942" cy="104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66097" y="62452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21</a:t>
            </a:fld>
            <a:endParaRPr lang="es-ES" altLang="es-ES"/>
          </a:p>
        </p:txBody>
      </p:sp>
      <p:sp>
        <p:nvSpPr>
          <p:cNvPr id="8" name="Rounded Rectangular Callout 6"/>
          <p:cNvSpPr/>
          <p:nvPr/>
        </p:nvSpPr>
        <p:spPr>
          <a:xfrm rot="10800000" flipV="1">
            <a:off x="4086861" y="1159047"/>
            <a:ext cx="3474719" cy="1469396"/>
          </a:xfrm>
          <a:prstGeom prst="wedgeRoundRectCallout">
            <a:avLst>
              <a:gd name="adj1" fmla="val 37474"/>
              <a:gd name="adj2" fmla="val 11446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hydrological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s-ES" sz="1700" dirty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</a:t>
            </a:r>
            <a:r>
              <a:rPr lang="es-ES" sz="1700" dirty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regionalization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s-ES" sz="1700" dirty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improved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=&gt;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NSprob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</a:t>
            </a:r>
            <a:r>
              <a:rPr lang="es-ES" sz="1700" dirty="0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</a:t>
            </a:r>
            <a:r>
              <a:rPr lang="es-ES" sz="1700" dirty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</a:t>
            </a:r>
            <a:r>
              <a:rPr lang="es-ES" sz="1700" dirty="0" err="1" smtClean="0">
                <a:solidFill>
                  <a:srgbClr val="1734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</a:t>
            </a:r>
            <a:endParaRPr lang="en-US" sz="1700" dirty="0">
              <a:solidFill>
                <a:srgbClr val="1734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1" t="47646" b="1901"/>
          <a:stretch/>
        </p:blipFill>
        <p:spPr>
          <a:xfrm>
            <a:off x="5267221" y="3344238"/>
            <a:ext cx="3321972" cy="3056563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8" t="57143" r="30690" b="30647"/>
          <a:stretch/>
        </p:blipFill>
        <p:spPr>
          <a:xfrm>
            <a:off x="4417887" y="3910233"/>
            <a:ext cx="2034283" cy="739739"/>
          </a:xfrm>
          <a:prstGeom prst="rect">
            <a:avLst/>
          </a:prstGeom>
        </p:spPr>
      </p:pic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5" b="52015"/>
          <a:stretch/>
        </p:blipFill>
        <p:spPr>
          <a:xfrm>
            <a:off x="195620" y="936179"/>
            <a:ext cx="3657600" cy="2907044"/>
          </a:xfrm>
          <a:prstGeom prst="rect">
            <a:avLst/>
          </a:prstGeom>
        </p:spPr>
      </p:pic>
      <p:sp>
        <p:nvSpPr>
          <p:cNvPr id="16" name="Title 3"/>
          <p:cNvSpPr txBox="1">
            <a:spLocks/>
          </p:cNvSpPr>
          <p:nvPr/>
        </p:nvSpPr>
        <p:spPr>
          <a:xfrm>
            <a:off x="0" y="209126"/>
            <a:ext cx="9144000" cy="6197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3456"/>
                </a:solidFill>
                <a:latin typeface="Times" panose="02020603050405020304" pitchFamily="18" charset="0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PREDICTION QUALITY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 </a:t>
            </a:r>
            <a:r>
              <a:rPr lang="en-US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700" b="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Leizaran</a:t>
            </a:r>
            <a:r>
              <a:rPr lang="en-US" sz="1700" b="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catchment, </a:t>
            </a:r>
            <a:r>
              <a:rPr lang="en-US" sz="17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Basque Country: </a:t>
            </a:r>
            <a:r>
              <a:rPr lang="en-US" sz="17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Hydrological model passes adequacy </a:t>
            </a:r>
            <a:r>
              <a:rPr lang="en-US" sz="17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</a:t>
            </a:r>
            <a:endParaRPr lang="en-US" sz="17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60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22</a:t>
            </a:fld>
            <a:endParaRPr lang="es-ES" altLang="es-ES"/>
          </a:p>
        </p:txBody>
      </p:sp>
      <p:sp>
        <p:nvSpPr>
          <p:cNvPr id="4" name="Rectángulo 3"/>
          <p:cNvSpPr/>
          <p:nvPr/>
        </p:nvSpPr>
        <p:spPr>
          <a:xfrm>
            <a:off x="579297" y="2873829"/>
            <a:ext cx="6866532" cy="943299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579297" y="3391789"/>
            <a:ext cx="7955103" cy="1410878"/>
          </a:xfrm>
        </p:spPr>
        <p:txBody>
          <a:bodyPr lIns="0" anchor="t"/>
          <a:lstStyle>
            <a:lvl1pPr marL="0" indent="0">
              <a:buFont typeface="Arial" pitchFamily="34" charset="0"/>
              <a:buNone/>
              <a:defRPr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es-ES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s-E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79297" y="1610822"/>
            <a:ext cx="5349600" cy="23031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and Data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6"/>
            </a:pP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139646" y="163157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upo 31"/>
          <p:cNvGrpSpPr/>
          <p:nvPr/>
        </p:nvGrpSpPr>
        <p:grpSpPr>
          <a:xfrm>
            <a:off x="19050" y="5691318"/>
            <a:ext cx="8516735" cy="1138107"/>
            <a:chOff x="19050" y="5691318"/>
            <a:chExt cx="8516735" cy="1138107"/>
          </a:xfrm>
        </p:grpSpPr>
        <p:sp>
          <p:nvSpPr>
            <p:cNvPr id="33" name="Rectángulo 32"/>
            <p:cNvSpPr/>
            <p:nvPr/>
          </p:nvSpPr>
          <p:spPr>
            <a:xfrm>
              <a:off x="19050" y="5772150"/>
              <a:ext cx="2608414" cy="1057275"/>
            </a:xfrm>
            <a:prstGeom prst="rect">
              <a:avLst/>
            </a:prstGeom>
            <a:solidFill>
              <a:srgbClr val="173456"/>
            </a:solidFill>
            <a:ln>
              <a:solidFill>
                <a:srgbClr val="1734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upo 33"/>
            <p:cNvGrpSpPr>
              <a:grpSpLocks noChangeAspect="1"/>
            </p:cNvGrpSpPr>
            <p:nvPr/>
          </p:nvGrpSpPr>
          <p:grpSpPr>
            <a:xfrm>
              <a:off x="278132" y="5691318"/>
              <a:ext cx="8257653" cy="934250"/>
              <a:chOff x="448105" y="260213"/>
              <a:chExt cx="8298512" cy="884052"/>
            </a:xfrm>
          </p:grpSpPr>
          <p:grpSp>
            <p:nvGrpSpPr>
              <p:cNvPr id="35" name="Grupo 34"/>
              <p:cNvGrpSpPr>
                <a:grpSpLocks noChangeAspect="1"/>
              </p:cNvGrpSpPr>
              <p:nvPr/>
            </p:nvGrpSpPr>
            <p:grpSpPr>
              <a:xfrm>
                <a:off x="448105" y="260213"/>
                <a:ext cx="5815536" cy="884052"/>
                <a:chOff x="242113" y="5635208"/>
                <a:chExt cx="5653362" cy="859400"/>
              </a:xfrm>
            </p:grpSpPr>
            <p:grpSp>
              <p:nvGrpSpPr>
                <p:cNvPr id="37" name="Grupo 36"/>
                <p:cNvGrpSpPr/>
                <p:nvPr/>
              </p:nvGrpSpPr>
              <p:grpSpPr>
                <a:xfrm>
                  <a:off x="242113" y="5635208"/>
                  <a:ext cx="5653361" cy="859400"/>
                  <a:chOff x="242113" y="5676416"/>
                  <a:chExt cx="5653361" cy="859400"/>
                </a:xfrm>
              </p:grpSpPr>
              <p:pic>
                <p:nvPicPr>
                  <p:cNvPr id="39" name="Imagen 38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2113" y="5676416"/>
                    <a:ext cx="2032772" cy="818191"/>
                  </a:xfrm>
                  <a:prstGeom prst="rect">
                    <a:avLst/>
                  </a:prstGeom>
                </p:spPr>
              </p:pic>
              <p:grpSp>
                <p:nvGrpSpPr>
                  <p:cNvPr id="40" name="Grupo 39"/>
                  <p:cNvGrpSpPr/>
                  <p:nvPr/>
                </p:nvGrpSpPr>
                <p:grpSpPr>
                  <a:xfrm>
                    <a:off x="2609156" y="5727190"/>
                    <a:ext cx="3286318" cy="808626"/>
                    <a:chOff x="2466781" y="6165969"/>
                    <a:chExt cx="2601120" cy="599240"/>
                  </a:xfrm>
                </p:grpSpPr>
                <p:pic>
                  <p:nvPicPr>
                    <p:cNvPr id="41" name="Imagen 40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2466781" y="6362745"/>
                      <a:ext cx="336310" cy="3587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Imagen 41"/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lum bright="-9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9421" t="9947" r="19246" b="64911"/>
                    <a:stretch/>
                  </p:blipFill>
                  <p:spPr>
                    <a:xfrm>
                      <a:off x="2805328" y="6334488"/>
                      <a:ext cx="1350897" cy="43072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Imagen 42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39014"/>
                    <a:stretch/>
                  </p:blipFill>
                  <p:spPr>
                    <a:xfrm>
                      <a:off x="4310705" y="6165969"/>
                      <a:ext cx="757196" cy="342062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8" name="Imagen 37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5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9308"/>
                <a:stretch/>
              </p:blipFill>
              <p:spPr>
                <a:xfrm>
                  <a:off x="4938815" y="6165230"/>
                  <a:ext cx="956660" cy="307985"/>
                </a:xfrm>
                <a:prstGeom prst="rect">
                  <a:avLst/>
                </a:prstGeom>
              </p:spPr>
            </p:pic>
          </p:grpSp>
          <p:pic>
            <p:nvPicPr>
              <p:cNvPr id="36" name="Imagen 35"/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4413" y="501610"/>
                <a:ext cx="2282204" cy="5972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s-ES" altLang="es-ES" dirty="0">
              <a:solidFill>
                <a:srgbClr val="FFFFFF"/>
              </a:solidFill>
            </a:endParaRP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997724" y="0"/>
            <a:ext cx="2630077" cy="686628"/>
          </a:xfrm>
        </p:spPr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139646" y="163157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19051" y="686628"/>
            <a:ext cx="9121320" cy="575051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Hydrological index space reduced via PCA &amp; 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broken 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stick method</a:t>
            </a:r>
          </a:p>
          <a:p>
            <a:pPr marL="734744" lvl="1" indent="-285750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sufficient </a:t>
            </a:r>
            <a:r>
              <a:rPr lang="en-US" sz="1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for 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regionalization using Random Forests regression</a:t>
            </a:r>
          </a:p>
          <a:p>
            <a:pPr marL="734744" lvl="1" indent="-285750">
              <a:spcBef>
                <a:spcPts val="600"/>
              </a:spcBef>
              <a:buFont typeface="Symbol" panose="05050102010706020507" pitchFamily="18" charset="2"/>
              <a:buChar char="Þ"/>
            </a:pPr>
            <a:endParaRPr lang="es-ES" sz="1400" b="1" dirty="0" smtClean="0">
              <a:latin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 smtClean="0">
                <a:latin typeface="+mj-lt"/>
              </a:rPr>
              <a:t>2. 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adequacy tests for hydrological and regionalization models</a:t>
            </a:r>
          </a:p>
          <a:p>
            <a:pPr marL="472831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DistanceTest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can a model reproduce the flow PCs?</a:t>
            </a:r>
          </a:p>
          <a:p>
            <a:pPr marL="472831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InfoTest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how much new information is added by the model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472831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7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72831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</a:t>
            </a:r>
            <a:r>
              <a:rPr lang="en-US" sz="1700" b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guide the model improvement process</a:t>
            </a:r>
          </a:p>
          <a:p>
            <a:pPr marL="921825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hydrological 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passes adequacy 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</a:t>
            </a:r>
          </a:p>
          <a:p>
            <a:pPr marL="636075" lvl="2">
              <a:spcBef>
                <a:spcPts val="600"/>
              </a:spcBef>
            </a:pPr>
            <a:r>
              <a:rPr lang="en-US" sz="1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=&gt;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 regionalization model 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improve flow predictions</a:t>
            </a:r>
          </a:p>
          <a:p>
            <a:pPr marL="921825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Hydro model </a:t>
            </a:r>
            <a:r>
              <a:rPr lang="en-US" sz="1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fails 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adequacy 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</a:t>
            </a:r>
          </a:p>
          <a:p>
            <a:pPr marL="636075" lvl="2">
              <a:spcBef>
                <a:spcPts val="600"/>
              </a:spcBef>
            </a:pPr>
            <a:r>
              <a:rPr lang="en-US" sz="1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=&gt;</a:t>
            </a:r>
            <a:r>
              <a:rPr lang="en-U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improving regionalization model will not improve flow predictions!</a:t>
            </a:r>
          </a:p>
          <a:p>
            <a:pPr marL="472831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Necessary</a:t>
            </a:r>
            <a:r>
              <a:rPr lang="es-E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</a:t>
            </a:r>
            <a:r>
              <a:rPr lang="es-E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insufficient</a:t>
            </a:r>
            <a:r>
              <a:rPr lang="es-E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condition</a:t>
            </a:r>
            <a:r>
              <a:rPr lang="es-E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E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s-E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 </a:t>
            </a:r>
            <a:r>
              <a:rPr lang="es-E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able</a:t>
            </a:r>
            <a:r>
              <a:rPr lang="es-E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es-E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</a:t>
            </a:r>
            <a:r>
              <a:rPr lang="es-ES" sz="1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streamflow</a:t>
            </a:r>
            <a:endParaRPr lang="en-US" sz="17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s-ES" sz="1400" b="1" dirty="0">
              <a:latin typeface="+mj-lt"/>
            </a:endParaRPr>
          </a:p>
          <a:p>
            <a:pPr>
              <a:spcBef>
                <a:spcPts val="600"/>
              </a:spcBef>
              <a:buFont typeface="+mj-lt"/>
              <a:buAutoNum type="arabicPeriod" startAt="3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key case study results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PCs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sufficient to </a:t>
            </a:r>
            <a:r>
              <a:rPr lang="en-US" sz="17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summarise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103 hydrological indices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Priority should be given to improving the hydrological model and its inputs</a:t>
            </a:r>
            <a:endParaRPr lang="en-US" sz="1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700" dirty="0" smtClean="0">
              <a:latin typeface="+mj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3629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8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06779" y="49926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“Everything </a:t>
            </a:r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Uncertain </a:t>
            </a:r>
            <a:r>
              <a:rPr 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 </a:t>
            </a:r>
          </a:p>
          <a:p>
            <a:pPr algn="r"/>
            <a:r>
              <a:rPr 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Everything </a:t>
            </a:r>
            <a:r>
              <a:rPr 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Changes”</a:t>
            </a:r>
            <a:endParaRPr lang="es-ES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19050" y="5691318"/>
            <a:ext cx="8516735" cy="1138107"/>
            <a:chOff x="19050" y="5691318"/>
            <a:chExt cx="8516735" cy="1138107"/>
          </a:xfrm>
        </p:grpSpPr>
        <p:sp>
          <p:nvSpPr>
            <p:cNvPr id="29" name="Rectángulo 28"/>
            <p:cNvSpPr/>
            <p:nvPr/>
          </p:nvSpPr>
          <p:spPr>
            <a:xfrm>
              <a:off x="19050" y="5772150"/>
              <a:ext cx="2608414" cy="1057275"/>
            </a:xfrm>
            <a:prstGeom prst="rect">
              <a:avLst/>
            </a:prstGeom>
            <a:solidFill>
              <a:srgbClr val="173456"/>
            </a:solidFill>
            <a:ln>
              <a:solidFill>
                <a:srgbClr val="1734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upo 29"/>
            <p:cNvGrpSpPr>
              <a:grpSpLocks noChangeAspect="1"/>
            </p:cNvGrpSpPr>
            <p:nvPr/>
          </p:nvGrpSpPr>
          <p:grpSpPr>
            <a:xfrm>
              <a:off x="278132" y="5691318"/>
              <a:ext cx="8257653" cy="934250"/>
              <a:chOff x="448105" y="260213"/>
              <a:chExt cx="8298512" cy="884052"/>
            </a:xfrm>
          </p:grpSpPr>
          <p:grpSp>
            <p:nvGrpSpPr>
              <p:cNvPr id="31" name="Grupo 30"/>
              <p:cNvGrpSpPr>
                <a:grpSpLocks noChangeAspect="1"/>
              </p:cNvGrpSpPr>
              <p:nvPr/>
            </p:nvGrpSpPr>
            <p:grpSpPr>
              <a:xfrm>
                <a:off x="448105" y="260213"/>
                <a:ext cx="5815536" cy="884052"/>
                <a:chOff x="242113" y="5635208"/>
                <a:chExt cx="5653362" cy="859400"/>
              </a:xfrm>
            </p:grpSpPr>
            <p:grpSp>
              <p:nvGrpSpPr>
                <p:cNvPr id="33" name="Grupo 32"/>
                <p:cNvGrpSpPr/>
                <p:nvPr/>
              </p:nvGrpSpPr>
              <p:grpSpPr>
                <a:xfrm>
                  <a:off x="242113" y="5635208"/>
                  <a:ext cx="5653361" cy="859400"/>
                  <a:chOff x="242113" y="5676416"/>
                  <a:chExt cx="5653361" cy="859400"/>
                </a:xfrm>
              </p:grpSpPr>
              <p:pic>
                <p:nvPicPr>
                  <p:cNvPr id="35" name="Imagen 34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2113" y="5676416"/>
                    <a:ext cx="2032772" cy="818191"/>
                  </a:xfrm>
                  <a:prstGeom prst="rect">
                    <a:avLst/>
                  </a:prstGeom>
                </p:spPr>
              </p:pic>
              <p:grpSp>
                <p:nvGrpSpPr>
                  <p:cNvPr id="36" name="Grupo 35"/>
                  <p:cNvGrpSpPr/>
                  <p:nvPr/>
                </p:nvGrpSpPr>
                <p:grpSpPr>
                  <a:xfrm>
                    <a:off x="2609156" y="5727190"/>
                    <a:ext cx="3286318" cy="808626"/>
                    <a:chOff x="2466781" y="6165969"/>
                    <a:chExt cx="2601120" cy="599240"/>
                  </a:xfrm>
                </p:grpSpPr>
                <p:pic>
                  <p:nvPicPr>
                    <p:cNvPr id="37" name="Imagen 36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2466781" y="6362745"/>
                      <a:ext cx="336310" cy="3587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Imagen 37"/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lum bright="-9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9421" t="9947" r="19246" b="64911"/>
                    <a:stretch/>
                  </p:blipFill>
                  <p:spPr>
                    <a:xfrm>
                      <a:off x="2805328" y="6334488"/>
                      <a:ext cx="1350897" cy="43072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Imagen 38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39014"/>
                    <a:stretch/>
                  </p:blipFill>
                  <p:spPr>
                    <a:xfrm>
                      <a:off x="4310705" y="6165969"/>
                      <a:ext cx="757196" cy="342062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5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9308"/>
                <a:stretch/>
              </p:blipFill>
              <p:spPr>
                <a:xfrm>
                  <a:off x="4938815" y="6165230"/>
                  <a:ext cx="956660" cy="307985"/>
                </a:xfrm>
                <a:prstGeom prst="rect">
                  <a:avLst/>
                </a:prstGeom>
              </p:spPr>
            </p:pic>
          </p:grpSp>
          <p:pic>
            <p:nvPicPr>
              <p:cNvPr id="32" name="Imagen 31"/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4413" y="501610"/>
                <a:ext cx="2282204" cy="597295"/>
              </a:xfrm>
              <a:prstGeom prst="rect">
                <a:avLst/>
              </a:prstGeom>
            </p:spPr>
          </p:pic>
        </p:grpSp>
      </p:grpSp>
      <p:sp>
        <p:nvSpPr>
          <p:cNvPr id="7" name="Rectángulo 6"/>
          <p:cNvSpPr/>
          <p:nvPr/>
        </p:nvSpPr>
        <p:spPr>
          <a:xfrm>
            <a:off x="278131" y="3182598"/>
            <a:ext cx="860745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Prieto C, Le Vine N, </a:t>
            </a:r>
            <a:r>
              <a:rPr lang="en-US" sz="17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Kavetski</a:t>
            </a:r>
            <a:r>
              <a:rPr lang="en-US" sz="1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D, et al. ( 2019) </a:t>
            </a:r>
          </a:p>
          <a:p>
            <a:pPr algn="r"/>
            <a:r>
              <a:rPr lang="en-US" sz="1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 prediction in ungauged catchments using probabilistic Random Forests regionalization and new statistical adequacy tests. </a:t>
            </a:r>
            <a:endParaRPr lang="en-US" sz="1700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US" sz="17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</a:t>
            </a:r>
            <a:r>
              <a:rPr lang="en-US" sz="1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Research, 55</a:t>
            </a:r>
            <a:r>
              <a:rPr lang="en-US" sz="1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 </a:t>
            </a:r>
            <a:r>
              <a:rPr lang="en-US" sz="1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https://doi.org/10.1029/2018WR023254</a:t>
            </a:r>
            <a:endParaRPr lang="es-ES" sz="1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92674" y="22091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1742279" y="601964"/>
            <a:ext cx="5658022" cy="853571"/>
          </a:xfrm>
        </p:spPr>
        <p:txBody>
          <a:bodyPr lIns="0" anchor="t"/>
          <a:lstStyle>
            <a:lvl1pPr marL="0" indent="0">
              <a:buFont typeface="Arial" pitchFamily="34" charset="0"/>
              <a:buNone/>
              <a:defRPr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algn="ctr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</a:t>
            </a:r>
          </a:p>
          <a:p>
            <a:pPr lvl="0" algn="ctr"/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prietoc@unican.es</a:t>
            </a:r>
          </a:p>
          <a:p>
            <a:pPr lvl="0" algn="ctr"/>
            <a:endParaRPr lang="en-US" b="1" dirty="0" smtClean="0">
              <a:latin typeface="+mj-lt"/>
            </a:endParaRPr>
          </a:p>
          <a:p>
            <a:pPr lvl="0" algn="ctr"/>
            <a:endParaRPr lang="en-US" b="1" dirty="0">
              <a:latin typeface="+mj-lt"/>
            </a:endParaRPr>
          </a:p>
          <a:p>
            <a:pPr lvl="0" algn="ctr"/>
            <a:endParaRPr lang="en-US" b="1" dirty="0">
              <a:latin typeface="+mj-lt"/>
            </a:endParaRPr>
          </a:p>
          <a:p>
            <a:pPr lvl="0"/>
            <a:endParaRPr lang="en-US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107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720000" y="1620000"/>
            <a:ext cx="4969600" cy="2338397"/>
          </a:xfrm>
          <a:prstGeom prst="rect">
            <a:avLst/>
          </a:prstGeom>
          <a:ln>
            <a:solidFill>
              <a:srgbClr val="173456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and Data</a:t>
            </a:r>
            <a:endParaRPr lang="es-E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3</a:t>
            </a:fld>
            <a:endParaRPr lang="es-ES" altLang="es-ES"/>
          </a:p>
        </p:txBody>
      </p:sp>
      <p:sp>
        <p:nvSpPr>
          <p:cNvPr id="20" name="CuadroTexto 19"/>
          <p:cNvSpPr txBox="1"/>
          <p:nvPr/>
        </p:nvSpPr>
        <p:spPr>
          <a:xfrm>
            <a:off x="579297" y="1489075"/>
            <a:ext cx="3866094" cy="584775"/>
          </a:xfrm>
          <a:prstGeom prst="rect">
            <a:avLst/>
          </a:prstGeom>
          <a:solidFill>
            <a:srgbClr val="173456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39646" y="163157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o 2"/>
          <p:cNvGrpSpPr/>
          <p:nvPr/>
        </p:nvGrpSpPr>
        <p:grpSpPr>
          <a:xfrm>
            <a:off x="19050" y="5691318"/>
            <a:ext cx="8516735" cy="1138107"/>
            <a:chOff x="19050" y="5691318"/>
            <a:chExt cx="8516735" cy="1138107"/>
          </a:xfrm>
        </p:grpSpPr>
        <p:sp>
          <p:nvSpPr>
            <p:cNvPr id="17" name="Rectángulo 16"/>
            <p:cNvSpPr/>
            <p:nvPr/>
          </p:nvSpPr>
          <p:spPr>
            <a:xfrm>
              <a:off x="19050" y="5772150"/>
              <a:ext cx="2608414" cy="1057275"/>
            </a:xfrm>
            <a:prstGeom prst="rect">
              <a:avLst/>
            </a:prstGeom>
            <a:solidFill>
              <a:srgbClr val="173456"/>
            </a:solidFill>
            <a:ln>
              <a:solidFill>
                <a:srgbClr val="1734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upo 17"/>
            <p:cNvGrpSpPr>
              <a:grpSpLocks noChangeAspect="1"/>
            </p:cNvGrpSpPr>
            <p:nvPr/>
          </p:nvGrpSpPr>
          <p:grpSpPr>
            <a:xfrm>
              <a:off x="278132" y="5691318"/>
              <a:ext cx="8257653" cy="934250"/>
              <a:chOff x="448105" y="260213"/>
              <a:chExt cx="8298512" cy="884052"/>
            </a:xfrm>
          </p:grpSpPr>
          <p:grpSp>
            <p:nvGrpSpPr>
              <p:cNvPr id="19" name="Grupo 18"/>
              <p:cNvGrpSpPr>
                <a:grpSpLocks noChangeAspect="1"/>
              </p:cNvGrpSpPr>
              <p:nvPr/>
            </p:nvGrpSpPr>
            <p:grpSpPr>
              <a:xfrm>
                <a:off x="448105" y="260213"/>
                <a:ext cx="5815536" cy="884052"/>
                <a:chOff x="242113" y="5635208"/>
                <a:chExt cx="5653362" cy="859400"/>
              </a:xfrm>
            </p:grpSpPr>
            <p:grpSp>
              <p:nvGrpSpPr>
                <p:cNvPr id="22" name="Grupo 21"/>
                <p:cNvGrpSpPr/>
                <p:nvPr/>
              </p:nvGrpSpPr>
              <p:grpSpPr>
                <a:xfrm>
                  <a:off x="242113" y="5635208"/>
                  <a:ext cx="5653361" cy="859400"/>
                  <a:chOff x="242113" y="5676416"/>
                  <a:chExt cx="5653361" cy="859400"/>
                </a:xfrm>
              </p:grpSpPr>
              <p:pic>
                <p:nvPicPr>
                  <p:cNvPr id="24" name="Imagen 2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2113" y="5676416"/>
                    <a:ext cx="2032772" cy="818191"/>
                  </a:xfrm>
                  <a:prstGeom prst="rect">
                    <a:avLst/>
                  </a:prstGeom>
                </p:spPr>
              </p:pic>
              <p:grpSp>
                <p:nvGrpSpPr>
                  <p:cNvPr id="25" name="Grupo 24"/>
                  <p:cNvGrpSpPr/>
                  <p:nvPr/>
                </p:nvGrpSpPr>
                <p:grpSpPr>
                  <a:xfrm>
                    <a:off x="2609156" y="5727190"/>
                    <a:ext cx="3286318" cy="808626"/>
                    <a:chOff x="2466781" y="6165969"/>
                    <a:chExt cx="2601120" cy="599240"/>
                  </a:xfrm>
                </p:grpSpPr>
                <p:pic>
                  <p:nvPicPr>
                    <p:cNvPr id="26" name="Imagen 25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2466781" y="6362745"/>
                      <a:ext cx="336310" cy="3587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Imagen 26"/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lum bright="-9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9421" t="9947" r="19246" b="64911"/>
                    <a:stretch/>
                  </p:blipFill>
                  <p:spPr>
                    <a:xfrm>
                      <a:off x="2805328" y="6334488"/>
                      <a:ext cx="1350897" cy="43072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Imagen 27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39014"/>
                    <a:stretch/>
                  </p:blipFill>
                  <p:spPr>
                    <a:xfrm>
                      <a:off x="4310705" y="6165969"/>
                      <a:ext cx="757196" cy="342062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3" name="Imagen 2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5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9308"/>
                <a:stretch/>
              </p:blipFill>
              <p:spPr>
                <a:xfrm>
                  <a:off x="4938815" y="6165230"/>
                  <a:ext cx="956660" cy="307985"/>
                </a:xfrm>
                <a:prstGeom prst="rect">
                  <a:avLst/>
                </a:prstGeom>
              </p:spPr>
            </p:pic>
          </p:grpSp>
          <p:pic>
            <p:nvPicPr>
              <p:cNvPr id="21" name="Imagen 20"/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4413" y="501610"/>
                <a:ext cx="2282204" cy="5972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6776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l="5939" r="593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" name="Picture Placeholder 25"/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 l="9669" r="96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" name="Picture Placeholder 26"/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5"/>
          <a:srcRect l="1182" t="2591" r="-216" b="28232"/>
          <a:stretch/>
        </p:blipFill>
        <p:spPr>
          <a:xfrm>
            <a:off x="4607576" y="126124"/>
            <a:ext cx="4417848" cy="2144110"/>
          </a:xfrm>
          <a:prstGeom prst="rect">
            <a:avLst/>
          </a:prstGeom>
        </p:spPr>
      </p:pic>
      <p:pic>
        <p:nvPicPr>
          <p:cNvPr id="32" name="Picture Placeholder 31"/>
          <p:cNvPicPr>
            <a:picLocks noGrp="1" noChangeAspect="1"/>
          </p:cNvPicPr>
          <p:nvPr>
            <p:ph type="pic" sz="quarter" idx="31"/>
          </p:nvPr>
        </p:nvPicPr>
        <p:blipFill>
          <a:blip r:embed="rId6"/>
          <a:srcRect t="10015" b="10015"/>
          <a:stretch>
            <a:fillRect/>
          </a:stretch>
        </p:blipFill>
        <p:spPr>
          <a:xfrm>
            <a:off x="4606925" y="2363788"/>
            <a:ext cx="4418013" cy="4327525"/>
          </a:xfrm>
          <a:prstGeom prst="rect">
            <a:avLst/>
          </a:prstGeom>
        </p:spPr>
      </p:pic>
      <p:pic>
        <p:nvPicPr>
          <p:cNvPr id="28" name="Picture Placeholder 27"/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7"/>
          <a:srcRect l="14296" r="27042" b="7149"/>
          <a:stretch/>
        </p:blipFill>
        <p:spPr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37"/>
          </p:nvPr>
        </p:nvSpPr>
        <p:spPr>
          <a:xfrm>
            <a:off x="118700" y="2490953"/>
            <a:ext cx="4416608" cy="1907626"/>
          </a:xfrm>
        </p:spPr>
        <p:txBody>
          <a:bodyPr/>
          <a:lstStyle/>
          <a:p>
            <a:r>
              <a:rPr lang="en-US" sz="2400" dirty="0" smtClean="0">
                <a:latin typeface="Verdana" panose="020B0604030504040204" pitchFamily="34" charset="0"/>
                <a:cs typeface="Verdana" panose="020B0604030504040204" pitchFamily="34" charset="0"/>
              </a:rPr>
              <a:t>Water management &amp; the economy based on it depend on making reliable predictions of available water resources</a:t>
            </a:r>
            <a:endParaRPr lang="en-US" sz="2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" name="Picture Placeholder 30"/>
          <p:cNvPicPr>
            <a:picLocks noGrp="1" noChangeAspect="1"/>
          </p:cNvPicPr>
          <p:nvPr>
            <p:ph type="pic" sz="quarter" idx="34"/>
          </p:nvPr>
        </p:nvPicPr>
        <p:blipFill>
          <a:blip r:embed="rId8"/>
          <a:srcRect t="702" b="70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4</a:t>
            </a:fld>
            <a:endParaRPr lang="es-ES" alt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888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 51"/>
          <p:cNvSpPr/>
          <p:nvPr/>
        </p:nvSpPr>
        <p:spPr>
          <a:xfrm>
            <a:off x="109253" y="452537"/>
            <a:ext cx="2416651" cy="53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ángulo 52"/>
          <p:cNvSpPr/>
          <p:nvPr/>
        </p:nvSpPr>
        <p:spPr>
          <a:xfrm>
            <a:off x="166097" y="6245225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12" y="4949867"/>
            <a:ext cx="1248227" cy="8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3383141" y="156937"/>
            <a:ext cx="5502442" cy="74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3456"/>
                </a:solidFill>
                <a:latin typeface="Times" panose="02020603050405020304" pitchFamily="18" charset="0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r>
              <a:rPr lang="en-US" sz="18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SOURCES OF UNCERTAINTY</a:t>
            </a:r>
            <a:endParaRPr lang="en-US" sz="18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5</a:t>
            </a:fld>
            <a:endParaRPr lang="es-ES" altLang="es-ES"/>
          </a:p>
        </p:txBody>
      </p:sp>
      <p:grpSp>
        <p:nvGrpSpPr>
          <p:cNvPr id="6" name="Grupo 5"/>
          <p:cNvGrpSpPr/>
          <p:nvPr/>
        </p:nvGrpSpPr>
        <p:grpSpPr>
          <a:xfrm>
            <a:off x="18269" y="898275"/>
            <a:ext cx="4238170" cy="1245647"/>
            <a:chOff x="1" y="1536506"/>
            <a:chExt cx="4238170" cy="1245647"/>
          </a:xfrm>
        </p:grpSpPr>
        <p:pic>
          <p:nvPicPr>
            <p:cNvPr id="14" name="Imagen 25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895" y="2063281"/>
              <a:ext cx="1580918" cy="718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upo 2"/>
            <p:cNvGrpSpPr/>
            <p:nvPr/>
          </p:nvGrpSpPr>
          <p:grpSpPr>
            <a:xfrm>
              <a:off x="1" y="1536506"/>
              <a:ext cx="4238170" cy="611204"/>
              <a:chOff x="1" y="1536506"/>
              <a:chExt cx="4238170" cy="611204"/>
            </a:xfrm>
          </p:grpSpPr>
          <p:sp>
            <p:nvSpPr>
              <p:cNvPr id="4" name="Rectángulo 3"/>
              <p:cNvSpPr/>
              <p:nvPr/>
            </p:nvSpPr>
            <p:spPr>
              <a:xfrm>
                <a:off x="744275" y="1809156"/>
                <a:ext cx="269176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ct val="30000"/>
                  </a:spcBef>
                  <a:defRPr/>
                </a:pPr>
                <a:r>
                  <a:rPr lang="en-US" sz="1600" dirty="0">
                    <a:solidFill>
                      <a:srgbClr val="FFFFFF">
                        <a:lumMod val="50000"/>
                      </a:srgb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perfect data assumption</a:t>
                </a:r>
              </a:p>
            </p:txBody>
          </p:sp>
          <p:sp>
            <p:nvSpPr>
              <p:cNvPr id="22" name="Rectángulo 14"/>
              <p:cNvSpPr>
                <a:spLocks noChangeArrowheads="1"/>
              </p:cNvSpPr>
              <p:nvPr/>
            </p:nvSpPr>
            <p:spPr bwMode="auto">
              <a:xfrm>
                <a:off x="1" y="1536506"/>
                <a:ext cx="42381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s-ES" altLang="es-ES" sz="1600" b="1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INPUT </a:t>
                </a:r>
                <a:r>
                  <a:rPr lang="es-ES" altLang="es-ES" sz="1600" dirty="0" smtClean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</a:t>
                </a:r>
                <a:r>
                  <a:rPr lang="es-ES" altLang="es-ES" sz="1600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e.g</a:t>
                </a:r>
                <a:r>
                  <a:rPr lang="es-ES" altLang="es-ES" sz="1600" dirty="0" smtClean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</a:t>
                </a:r>
                <a:r>
                  <a:rPr lang="es-ES" altLang="es-ES" sz="1600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rainfall</a:t>
                </a:r>
                <a:r>
                  <a:rPr lang="es-ES" altLang="es-ES" sz="1600" dirty="0" smtClean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PET</a:t>
                </a:r>
                <a:r>
                  <a:rPr lang="es-ES" altLang="es-ES" dirty="0">
                    <a:solidFill>
                      <a:schemeClr val="bg2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) </a:t>
                </a:r>
              </a:p>
            </p:txBody>
          </p:sp>
        </p:grpSp>
        <p:sp>
          <p:nvSpPr>
            <p:cNvPr id="16" name="CuadroTexto 32"/>
            <p:cNvSpPr txBox="1">
              <a:spLocks noChangeArrowheads="1"/>
            </p:cNvSpPr>
            <p:nvPr/>
          </p:nvSpPr>
          <p:spPr bwMode="auto">
            <a:xfrm>
              <a:off x="1889982" y="2335930"/>
              <a:ext cx="8618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s-ES" altLang="es-ES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6760428" y="3789730"/>
            <a:ext cx="2376019" cy="2086443"/>
            <a:chOff x="6678770" y="3944887"/>
            <a:chExt cx="2469203" cy="2086443"/>
          </a:xfrm>
        </p:grpSpPr>
        <p:pic>
          <p:nvPicPr>
            <p:cNvPr id="18" name="Imagen 23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196" y="5312458"/>
              <a:ext cx="1580918" cy="718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ángulo 22"/>
            <p:cNvSpPr>
              <a:spLocks noChangeArrowheads="1"/>
            </p:cNvSpPr>
            <p:nvPr/>
          </p:nvSpPr>
          <p:spPr bwMode="auto">
            <a:xfrm>
              <a:off x="6678770" y="3944887"/>
              <a:ext cx="246920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s-ES" altLang="es-ES" sz="16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OBSERVATIONS </a:t>
              </a:r>
              <a:r>
                <a:rPr lang="es-ES" altLang="es-ES" sz="160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 </a:t>
              </a:r>
              <a:r>
                <a:rPr lang="es-ES" altLang="es-ES" sz="160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EVALUATE </a:t>
              </a:r>
              <a:r>
                <a:rPr lang="es-ES" altLang="es-ES" sz="160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METHODS</a:t>
              </a:r>
            </a:p>
            <a:p>
              <a:pPr algn="ctr"/>
              <a:r>
                <a:rPr lang="es-ES" altLang="es-ES" sz="16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es-ES" altLang="es-ES" sz="16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e.g</a:t>
              </a:r>
              <a:r>
                <a:rPr lang="es-ES" altLang="es-ES" sz="16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es-ES" altLang="es-ES" sz="16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streamflow</a:t>
              </a:r>
              <a:r>
                <a:rPr lang="es-ES" altLang="es-ES" sz="16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lang="es-ES" altLang="es-ES" sz="1600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006233" y="1968301"/>
            <a:ext cx="3351172" cy="1035912"/>
            <a:chOff x="1987965" y="2606532"/>
            <a:chExt cx="3351172" cy="1035912"/>
          </a:xfrm>
        </p:grpSpPr>
        <p:sp>
          <p:nvSpPr>
            <p:cNvPr id="32" name="CuadroTexto 8"/>
            <p:cNvSpPr txBox="1">
              <a:spLocks noChangeArrowheads="1"/>
            </p:cNvSpPr>
            <p:nvPr/>
          </p:nvSpPr>
          <p:spPr bwMode="auto">
            <a:xfrm>
              <a:off x="2853373" y="3228061"/>
              <a:ext cx="2145502" cy="41438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s-ES" altLang="es-ES">
                <a:solidFill>
                  <a:srgbClr val="000000"/>
                </a:solidFill>
              </a:endParaRPr>
            </a:p>
          </p:txBody>
        </p:sp>
        <p:cxnSp>
          <p:nvCxnSpPr>
            <p:cNvPr id="33" name="Conector recto de flecha 32"/>
            <p:cNvCxnSpPr/>
            <p:nvPr/>
          </p:nvCxnSpPr>
          <p:spPr bwMode="auto">
            <a:xfrm>
              <a:off x="1987965" y="2825303"/>
              <a:ext cx="725174" cy="5491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ángulo 16"/>
            <p:cNvSpPr>
              <a:spLocks noChangeArrowheads="1"/>
            </p:cNvSpPr>
            <p:nvPr/>
          </p:nvSpPr>
          <p:spPr bwMode="auto">
            <a:xfrm>
              <a:off x="2588371" y="2853983"/>
              <a:ext cx="24320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s-ES" altLang="es-ES" sz="16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MODEL STRUCTURE</a:t>
              </a: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2297920" y="2606532"/>
              <a:ext cx="304121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ct val="30000"/>
                </a:spcBef>
                <a:defRPr/>
              </a:pPr>
              <a:r>
                <a:rPr lang="en-US" sz="1600" dirty="0" smtClean="0">
                  <a:solidFill>
                    <a:srgbClr val="FFFFFF">
                      <a:lumMod val="5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one-size-fits-all assumption</a:t>
              </a:r>
              <a:endParaRPr lang="en-US" sz="1600" dirty="0">
                <a:solidFill>
                  <a:srgbClr val="FFFFFF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3890833" y="858300"/>
            <a:ext cx="3915236" cy="1839722"/>
            <a:chOff x="3872565" y="1496531"/>
            <a:chExt cx="3915236" cy="1839722"/>
          </a:xfrm>
        </p:grpSpPr>
        <p:pic>
          <p:nvPicPr>
            <p:cNvPr id="41" name="Imagen 31"/>
            <p:cNvPicPr>
              <a:picLocks noChangeAspect="1"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85"/>
            <a:stretch/>
          </p:blipFill>
          <p:spPr bwMode="auto">
            <a:xfrm>
              <a:off x="4668008" y="2046465"/>
              <a:ext cx="1580918" cy="645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" name="Conector recto de flecha 42"/>
            <p:cNvCxnSpPr/>
            <p:nvPr/>
          </p:nvCxnSpPr>
          <p:spPr bwMode="auto">
            <a:xfrm flipH="1">
              <a:off x="5030506" y="2735624"/>
              <a:ext cx="543846" cy="600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ángulo 15"/>
            <p:cNvSpPr>
              <a:spLocks noChangeArrowheads="1"/>
            </p:cNvSpPr>
            <p:nvPr/>
          </p:nvSpPr>
          <p:spPr bwMode="auto">
            <a:xfrm>
              <a:off x="3872565" y="1496531"/>
              <a:ext cx="391523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s-ES" altLang="es-ES" sz="160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MODEL </a:t>
              </a:r>
              <a:r>
                <a:rPr lang="es-ES" altLang="es-ES" sz="16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PARAMETERS</a:t>
              </a:r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4514557" y="1822445"/>
              <a:ext cx="23693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FFFF">
                      <a:lumMod val="5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extensively </a:t>
              </a:r>
              <a:r>
                <a:rPr lang="en-US" sz="1600" dirty="0">
                  <a:solidFill>
                    <a:srgbClr val="FFFFFF">
                      <a:lumMod val="5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reported </a:t>
              </a:r>
              <a:endParaRPr lang="es-E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283839" y="2875083"/>
            <a:ext cx="4379355" cy="1893628"/>
            <a:chOff x="283839" y="2875083"/>
            <a:chExt cx="4379355" cy="1893628"/>
          </a:xfrm>
        </p:grpSpPr>
        <p:pic>
          <p:nvPicPr>
            <p:cNvPr id="46" name="Imagen 29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276" y="4049839"/>
              <a:ext cx="1580918" cy="718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ángulo 17"/>
            <p:cNvSpPr>
              <a:spLocks noChangeArrowheads="1"/>
            </p:cNvSpPr>
            <p:nvPr/>
          </p:nvSpPr>
          <p:spPr bwMode="auto">
            <a:xfrm>
              <a:off x="283839" y="2875083"/>
              <a:ext cx="278254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s-ES" altLang="es-ES" sz="16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SIMULATED </a:t>
              </a:r>
              <a:r>
                <a:rPr lang="es-ES" altLang="es-ES" sz="160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HIDROLOGICAL INDICES </a:t>
              </a:r>
            </a:p>
            <a:p>
              <a:pPr algn="ctr"/>
              <a:r>
                <a:rPr lang="es-ES" altLang="es-ES" sz="1600" dirty="0">
                  <a:solidFill>
                    <a:srgbClr val="FFFFFF">
                      <a:lumMod val="5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es-ES" altLang="es-ES" sz="1600" dirty="0" err="1">
                  <a:solidFill>
                    <a:srgbClr val="FFFFFF">
                      <a:lumMod val="5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e.g</a:t>
              </a:r>
              <a:r>
                <a:rPr lang="es-ES" altLang="es-ES" sz="1600" dirty="0">
                  <a:solidFill>
                    <a:srgbClr val="FFFFFF">
                      <a:lumMod val="5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mean anual </a:t>
              </a:r>
              <a:r>
                <a:rPr lang="es-ES" altLang="es-ES" sz="1600" dirty="0" err="1" smtClean="0">
                  <a:solidFill>
                    <a:srgbClr val="FFFFFF">
                      <a:lumMod val="5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flow</a:t>
              </a:r>
              <a:r>
                <a:rPr lang="es-ES" altLang="es-ES" sz="1600" dirty="0" smtClean="0">
                  <a:solidFill>
                    <a:srgbClr val="FFFFFF">
                      <a:lumMod val="5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lang="es-ES" altLang="es-ES" sz="1600" dirty="0">
                <a:solidFill>
                  <a:srgbClr val="FFFFFF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9" name="Conector recto de flecha 48"/>
            <p:cNvCxnSpPr/>
            <p:nvPr/>
          </p:nvCxnSpPr>
          <p:spPr bwMode="auto">
            <a:xfrm>
              <a:off x="3872564" y="3004213"/>
              <a:ext cx="0" cy="11201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uadroTexto 49"/>
          <p:cNvSpPr txBox="1"/>
          <p:nvPr/>
        </p:nvSpPr>
        <p:spPr>
          <a:xfrm>
            <a:off x="6243399" y="1695919"/>
            <a:ext cx="2756799" cy="1283428"/>
          </a:xfrm>
          <a:prstGeom prst="rect">
            <a:avLst/>
          </a:prstGeom>
          <a:solidFill>
            <a:srgbClr val="17345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en-US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&amp; DATA &gt; PARAMETRIC</a:t>
            </a:r>
          </a:p>
          <a:p>
            <a:pPr algn="ctr">
              <a:spcBef>
                <a:spcPct val="30000"/>
              </a:spcBef>
              <a:defRPr/>
            </a:pPr>
            <a:r>
              <a:rPr lang="en-US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HARDEST TO CHARACTERIZE</a:t>
            </a:r>
            <a:endParaRPr lang="en-US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436098" y="4683046"/>
            <a:ext cx="7428782" cy="1916138"/>
            <a:chOff x="436098" y="4822738"/>
            <a:chExt cx="7428782" cy="2019623"/>
          </a:xfrm>
        </p:grpSpPr>
        <p:grpSp>
          <p:nvGrpSpPr>
            <p:cNvPr id="56" name="Grupo 55"/>
            <p:cNvGrpSpPr/>
            <p:nvPr/>
          </p:nvGrpSpPr>
          <p:grpSpPr>
            <a:xfrm>
              <a:off x="436098" y="5361431"/>
              <a:ext cx="7428782" cy="1480930"/>
              <a:chOff x="436098" y="5361431"/>
              <a:chExt cx="7428782" cy="1480930"/>
            </a:xfrm>
          </p:grpSpPr>
          <p:pic>
            <p:nvPicPr>
              <p:cNvPr id="58" name="Imagen 27"/>
              <p:cNvPicPr>
                <a:picLocks noChangeAspect="1"/>
              </p:cNvPicPr>
              <p:nvPr/>
            </p:nvPicPr>
            <p:blipFill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2277" y="5361431"/>
                <a:ext cx="1580918" cy="718872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</p:pic>
          <p:sp>
            <p:nvSpPr>
              <p:cNvPr id="59" name="Rectángulo 18"/>
              <p:cNvSpPr>
                <a:spLocks noChangeArrowheads="1"/>
              </p:cNvSpPr>
              <p:nvPr/>
            </p:nvSpPr>
            <p:spPr bwMode="auto">
              <a:xfrm>
                <a:off x="2431505" y="5982081"/>
                <a:ext cx="3038011" cy="35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s-ES" altLang="es-ES" sz="1600" b="1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REGIONALIZED </a:t>
                </a:r>
                <a:r>
                  <a:rPr lang="es-ES" altLang="es-ES" sz="160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INDICES</a:t>
                </a:r>
                <a:endParaRPr lang="es-ES" altLang="es-ES" sz="16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5" name="Rectángulo 64"/>
              <p:cNvSpPr/>
              <p:nvPr/>
            </p:nvSpPr>
            <p:spPr>
              <a:xfrm>
                <a:off x="436098" y="6226004"/>
                <a:ext cx="7428782" cy="616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en-US" sz="1600" dirty="0" smtClean="0">
                    <a:solidFill>
                      <a:srgbClr val="FFFFFF">
                        <a:lumMod val="50000"/>
                      </a:srgb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uncertainty in hydrological indices, </a:t>
                </a:r>
              </a:p>
              <a:p>
                <a:pPr algn="ctr">
                  <a:spcBef>
                    <a:spcPts val="0"/>
                  </a:spcBef>
                  <a:defRPr/>
                </a:pPr>
                <a:r>
                  <a:rPr lang="en-US" sz="1600" dirty="0" smtClean="0">
                    <a:solidFill>
                      <a:srgbClr val="FFFFFF">
                        <a:lumMod val="50000"/>
                      </a:srgb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regionalization procedure, catchment descriptors; </a:t>
                </a:r>
                <a:r>
                  <a:rPr lang="en-US" sz="1600" dirty="0" err="1" smtClean="0">
                    <a:solidFill>
                      <a:srgbClr val="FFFFFF">
                        <a:lumMod val="50000"/>
                      </a:srgb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etc</a:t>
                </a:r>
                <a:endParaRPr lang="en-US" sz="1600" dirty="0">
                  <a:solidFill>
                    <a:srgbClr val="FFFFFF">
                      <a:lumMod val="5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cxnSp>
          <p:nvCxnSpPr>
            <p:cNvPr id="57" name="Conector recto de flecha 56"/>
            <p:cNvCxnSpPr/>
            <p:nvPr/>
          </p:nvCxnSpPr>
          <p:spPr bwMode="auto">
            <a:xfrm>
              <a:off x="3872564" y="4822738"/>
              <a:ext cx="0" cy="53847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70" y="4814075"/>
            <a:ext cx="1241446" cy="6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" name="Conector recto de flecha 67"/>
          <p:cNvCxnSpPr/>
          <p:nvPr/>
        </p:nvCxnSpPr>
        <p:spPr bwMode="auto">
          <a:xfrm>
            <a:off x="4540375" y="5806493"/>
            <a:ext cx="25597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6102194" y="1546277"/>
            <a:ext cx="3005502" cy="181588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defTabSz="914495"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 PRACTICE:</a:t>
            </a:r>
          </a:p>
          <a:p>
            <a:pPr algn="ctr" defTabSz="914495"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PRE-SELECTED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HYDROLOGICAL 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REGIONALIZATION 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</a:p>
          <a:p>
            <a:pPr algn="ctr" defTabSz="914495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 TESTING     THEIR </a:t>
            </a: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ADEQUACY</a:t>
            </a:r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353022"/>
              </p:ext>
            </p:extLst>
          </p:nvPr>
        </p:nvGraphicFramePr>
        <p:xfrm>
          <a:off x="5152243" y="1706507"/>
          <a:ext cx="6477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" name="Equation" r:id="rId8" imgW="419040" imgH="228600" progId="Equation.DSMT4">
                  <p:embed/>
                </p:oleObj>
              </mc:Choice>
              <mc:Fallback>
                <p:oleObj name="Equation" r:id="rId8" imgW="419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52243" y="1706507"/>
                        <a:ext cx="647700" cy="35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634118"/>
              </p:ext>
            </p:extLst>
          </p:nvPr>
        </p:nvGraphicFramePr>
        <p:xfrm>
          <a:off x="4641068" y="214306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41068" y="214306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058565"/>
              </p:ext>
            </p:extLst>
          </p:nvPr>
        </p:nvGraphicFramePr>
        <p:xfrm>
          <a:off x="1843978" y="1691303"/>
          <a:ext cx="64928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" name="Equation" r:id="rId12" imgW="393480" imgH="228600" progId="Equation.DSMT4">
                  <p:embed/>
                </p:oleObj>
              </mc:Choice>
              <mc:Fallback>
                <p:oleObj name="Equation" r:id="rId12" imgW="393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43978" y="1691303"/>
                        <a:ext cx="64928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539390"/>
              </p:ext>
            </p:extLst>
          </p:nvPr>
        </p:nvGraphicFramePr>
        <p:xfrm>
          <a:off x="3098018" y="2612969"/>
          <a:ext cx="16954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" name="Equation" r:id="rId14" imgW="1130040" imgH="241200" progId="Equation.DSMT4">
                  <p:embed/>
                </p:oleObj>
              </mc:Choice>
              <mc:Fallback>
                <p:oleObj name="Equation" r:id="rId14" imgW="11300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98018" y="2612969"/>
                        <a:ext cx="169545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551919"/>
              </p:ext>
            </p:extLst>
          </p:nvPr>
        </p:nvGraphicFramePr>
        <p:xfrm>
          <a:off x="3502218" y="4335158"/>
          <a:ext cx="767250" cy="354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Equation" r:id="rId16" imgW="495000" imgH="228600" progId="Equation.DSMT4">
                  <p:embed/>
                </p:oleObj>
              </mc:Choice>
              <mc:Fallback>
                <p:oleObj name="Equation" r:id="rId16" imgW="495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02218" y="4335158"/>
                        <a:ext cx="767250" cy="354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to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033408"/>
              </p:ext>
            </p:extLst>
          </p:nvPr>
        </p:nvGraphicFramePr>
        <p:xfrm>
          <a:off x="3516008" y="5441554"/>
          <a:ext cx="767250" cy="354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Equation" r:id="rId18" imgW="495000" imgH="228600" progId="Equation.DSMT4">
                  <p:embed/>
                </p:oleObj>
              </mc:Choice>
              <mc:Fallback>
                <p:oleObj name="Equation" r:id="rId18" imgW="495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16008" y="5441554"/>
                        <a:ext cx="767250" cy="354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201019"/>
              </p:ext>
            </p:extLst>
          </p:nvPr>
        </p:nvGraphicFramePr>
        <p:xfrm>
          <a:off x="7442667" y="5412292"/>
          <a:ext cx="5524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Equation" r:id="rId20" imgW="355320" imgH="215640" progId="Equation.DSMT4">
                  <p:embed/>
                </p:oleObj>
              </mc:Choice>
              <mc:Fallback>
                <p:oleObj name="Equation" r:id="rId20" imgW="3553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442667" y="5412292"/>
                        <a:ext cx="552450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1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6</a:t>
            </a:fld>
            <a:endParaRPr lang="es-ES" alt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577646" y="1986944"/>
            <a:ext cx="3194417" cy="584775"/>
          </a:xfrm>
          <a:prstGeom prst="rect">
            <a:avLst/>
          </a:prstGeom>
          <a:solidFill>
            <a:srgbClr val="173456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Objective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20000" y="1620000"/>
            <a:ext cx="4984114" cy="27648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and Data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es-E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139646" y="163157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ángulo 39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upo 50"/>
          <p:cNvGrpSpPr/>
          <p:nvPr/>
        </p:nvGrpSpPr>
        <p:grpSpPr>
          <a:xfrm>
            <a:off x="19050" y="5691318"/>
            <a:ext cx="8516735" cy="1138107"/>
            <a:chOff x="19050" y="5691318"/>
            <a:chExt cx="8516735" cy="1138107"/>
          </a:xfrm>
        </p:grpSpPr>
        <p:sp>
          <p:nvSpPr>
            <p:cNvPr id="52" name="Rectángulo 51"/>
            <p:cNvSpPr/>
            <p:nvPr/>
          </p:nvSpPr>
          <p:spPr>
            <a:xfrm>
              <a:off x="19050" y="5772150"/>
              <a:ext cx="2608414" cy="1057275"/>
            </a:xfrm>
            <a:prstGeom prst="rect">
              <a:avLst/>
            </a:prstGeom>
            <a:solidFill>
              <a:srgbClr val="173456"/>
            </a:solidFill>
            <a:ln>
              <a:solidFill>
                <a:srgbClr val="1734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upo 52"/>
            <p:cNvGrpSpPr>
              <a:grpSpLocks noChangeAspect="1"/>
            </p:cNvGrpSpPr>
            <p:nvPr/>
          </p:nvGrpSpPr>
          <p:grpSpPr>
            <a:xfrm>
              <a:off x="278132" y="5691318"/>
              <a:ext cx="8257653" cy="934250"/>
              <a:chOff x="448105" y="260213"/>
              <a:chExt cx="8298512" cy="884052"/>
            </a:xfrm>
          </p:grpSpPr>
          <p:grpSp>
            <p:nvGrpSpPr>
              <p:cNvPr id="54" name="Grupo 53"/>
              <p:cNvGrpSpPr>
                <a:grpSpLocks noChangeAspect="1"/>
              </p:cNvGrpSpPr>
              <p:nvPr/>
            </p:nvGrpSpPr>
            <p:grpSpPr>
              <a:xfrm>
                <a:off x="448105" y="260213"/>
                <a:ext cx="5815536" cy="884052"/>
                <a:chOff x="242113" y="5635208"/>
                <a:chExt cx="5653362" cy="859400"/>
              </a:xfrm>
            </p:grpSpPr>
            <p:grpSp>
              <p:nvGrpSpPr>
                <p:cNvPr id="56" name="Grupo 55"/>
                <p:cNvGrpSpPr/>
                <p:nvPr/>
              </p:nvGrpSpPr>
              <p:grpSpPr>
                <a:xfrm>
                  <a:off x="242113" y="5635208"/>
                  <a:ext cx="5653361" cy="859400"/>
                  <a:chOff x="242113" y="5676416"/>
                  <a:chExt cx="5653361" cy="859400"/>
                </a:xfrm>
              </p:grpSpPr>
              <p:pic>
                <p:nvPicPr>
                  <p:cNvPr id="58" name="Imagen 57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2113" y="5676416"/>
                    <a:ext cx="2032772" cy="818191"/>
                  </a:xfrm>
                  <a:prstGeom prst="rect">
                    <a:avLst/>
                  </a:prstGeom>
                </p:spPr>
              </p:pic>
              <p:grpSp>
                <p:nvGrpSpPr>
                  <p:cNvPr id="59" name="Grupo 58"/>
                  <p:cNvGrpSpPr/>
                  <p:nvPr/>
                </p:nvGrpSpPr>
                <p:grpSpPr>
                  <a:xfrm>
                    <a:off x="2609156" y="5727190"/>
                    <a:ext cx="3286318" cy="808626"/>
                    <a:chOff x="2466781" y="6165969"/>
                    <a:chExt cx="2601120" cy="599240"/>
                  </a:xfrm>
                </p:grpSpPr>
                <p:pic>
                  <p:nvPicPr>
                    <p:cNvPr id="60" name="Imagen 59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2466781" y="6362745"/>
                      <a:ext cx="336310" cy="3587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1" name="Imagen 60"/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lum bright="-9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9421" t="9947" r="19246" b="64911"/>
                    <a:stretch/>
                  </p:blipFill>
                  <p:spPr>
                    <a:xfrm>
                      <a:off x="2805328" y="6334488"/>
                      <a:ext cx="1350897" cy="43072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Imagen 61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39014"/>
                    <a:stretch/>
                  </p:blipFill>
                  <p:spPr>
                    <a:xfrm>
                      <a:off x="4310705" y="6165969"/>
                      <a:ext cx="757196" cy="342062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57" name="Imagen 56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5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9308"/>
                <a:stretch/>
              </p:blipFill>
              <p:spPr>
                <a:xfrm>
                  <a:off x="4938815" y="6165230"/>
                  <a:ext cx="956660" cy="307985"/>
                </a:xfrm>
                <a:prstGeom prst="rect">
                  <a:avLst/>
                </a:prstGeom>
              </p:spPr>
            </p:pic>
          </p:grpSp>
          <p:pic>
            <p:nvPicPr>
              <p:cNvPr id="55" name="Imagen 54"/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4413" y="501610"/>
                <a:ext cx="2282204" cy="5972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23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4684970" y="1357035"/>
            <a:ext cx="4434688" cy="4505278"/>
            <a:chOff x="4684970" y="1357035"/>
            <a:chExt cx="4434688" cy="4505278"/>
          </a:xfrm>
        </p:grpSpPr>
        <p:pic>
          <p:nvPicPr>
            <p:cNvPr id="41" name="Imagen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2" t="10189" r="5825" b="6465"/>
            <a:stretch/>
          </p:blipFill>
          <p:spPr>
            <a:xfrm>
              <a:off x="4909625" y="1357035"/>
              <a:ext cx="4210033" cy="4505278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4684970" y="4436222"/>
              <a:ext cx="264105" cy="802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ángulo 44"/>
          <p:cNvSpPr/>
          <p:nvPr/>
        </p:nvSpPr>
        <p:spPr>
          <a:xfrm>
            <a:off x="214239" y="5862313"/>
            <a:ext cx="2416651" cy="84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7</a:t>
            </a:fld>
            <a:endParaRPr lang="es-ES" altLang="es-ES" dirty="0"/>
          </a:p>
        </p:txBody>
      </p:sp>
      <p:grpSp>
        <p:nvGrpSpPr>
          <p:cNvPr id="14" name="Grupo 13"/>
          <p:cNvGrpSpPr/>
          <p:nvPr/>
        </p:nvGrpSpPr>
        <p:grpSpPr>
          <a:xfrm>
            <a:off x="5075166" y="4734460"/>
            <a:ext cx="420752" cy="405843"/>
            <a:chOff x="3119866" y="4778014"/>
            <a:chExt cx="420752" cy="405843"/>
          </a:xfrm>
        </p:grpSpPr>
        <p:sp>
          <p:nvSpPr>
            <p:cNvPr id="15" name="Estrella de 6 puntas 14"/>
            <p:cNvSpPr/>
            <p:nvPr/>
          </p:nvSpPr>
          <p:spPr>
            <a:xfrm>
              <a:off x="3119866" y="4778014"/>
              <a:ext cx="420752" cy="402407"/>
            </a:xfrm>
            <a:prstGeom prst="star6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173456"/>
                </a:solidFill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3157170" y="4783747"/>
              <a:ext cx="227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s-E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9" name="Estrella de 6 puntas 28"/>
          <p:cNvSpPr/>
          <p:nvPr/>
        </p:nvSpPr>
        <p:spPr>
          <a:xfrm>
            <a:off x="5975508" y="4667782"/>
            <a:ext cx="420752" cy="402407"/>
          </a:xfrm>
          <a:prstGeom prst="star6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173456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6011640" y="4670079"/>
            <a:ext cx="2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s-E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Estrella de 6 puntas 31"/>
          <p:cNvSpPr/>
          <p:nvPr/>
        </p:nvSpPr>
        <p:spPr>
          <a:xfrm>
            <a:off x="6750324" y="4582648"/>
            <a:ext cx="420752" cy="402407"/>
          </a:xfrm>
          <a:prstGeom prst="star6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173456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6786456" y="4584945"/>
            <a:ext cx="2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00582" y="5424435"/>
            <a:ext cx="2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s-E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346140" y="3413019"/>
            <a:ext cx="2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7445" y="2565580"/>
            <a:ext cx="6304965" cy="1848014"/>
            <a:chOff x="212981" y="2054726"/>
            <a:chExt cx="6304965" cy="1848014"/>
          </a:xfrm>
        </p:grpSpPr>
        <p:sp>
          <p:nvSpPr>
            <p:cNvPr id="47" name="Rectángulo 46"/>
            <p:cNvSpPr/>
            <p:nvPr/>
          </p:nvSpPr>
          <p:spPr>
            <a:xfrm>
              <a:off x="212981" y="2086858"/>
              <a:ext cx="6304965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 Develop statistical tests to evaluate </a:t>
              </a:r>
              <a:r>
                <a:rPr lang="en-US" sz="1700" i="1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 priori </a:t>
              </a:r>
            </a:p>
            <a:p>
              <a:pPr>
                <a:spcBef>
                  <a:spcPts val="0"/>
                </a:spcBef>
                <a:spcAft>
                  <a:spcPts val="600"/>
                </a:spcAft>
              </a:pPr>
              <a:r>
                <a:rPr lang="en-US" sz="1700" i="1" dirty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700" i="1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</a:t>
              </a:r>
              <a:r>
                <a:rPr lang="en-U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hydrological &amp; regionalization models adequacy</a:t>
              </a:r>
              <a:endParaRPr lang="es-ES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  <a:p>
              <a:pPr>
                <a:spcBef>
                  <a:spcPts val="0"/>
                </a:spcBef>
                <a:spcAft>
                  <a:spcPts val="600"/>
                </a:spcAft>
              </a:pPr>
              <a:endParaRPr lang="es-ES" sz="170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endParaRPr>
            </a:p>
            <a:p>
              <a:pPr lvl="1">
                <a:spcBef>
                  <a:spcPts val="0"/>
                </a:spcBef>
                <a:spcAft>
                  <a:spcPts val="0"/>
                </a:spcAft>
              </a:pP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If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model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inadequate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 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priori =&gt; </a:t>
              </a:r>
            </a:p>
            <a:p>
              <a:pPr lvl="2">
                <a:spcBef>
                  <a:spcPts val="0"/>
                </a:spcBef>
                <a:spcAft>
                  <a:spcPts val="0"/>
                </a:spcAft>
              </a:pP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modeler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spared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effort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lvl="2">
                <a:spcBef>
                  <a:spcPts val="0"/>
                </a:spcBef>
                <a:spcAft>
                  <a:spcPts val="0"/>
                </a:spcAft>
              </a:pP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estimating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model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s-ES" sz="1700" dirty="0" err="1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parameters</a:t>
              </a:r>
              <a:r>
                <a:rPr lang="es-E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s-ES" sz="1700" dirty="0" smtClean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48" name="Grupo 47"/>
            <p:cNvGrpSpPr/>
            <p:nvPr/>
          </p:nvGrpSpPr>
          <p:grpSpPr>
            <a:xfrm>
              <a:off x="327342" y="2054726"/>
              <a:ext cx="420752" cy="402407"/>
              <a:chOff x="2219875" y="4453566"/>
              <a:chExt cx="420752" cy="402407"/>
            </a:xfrm>
          </p:grpSpPr>
          <p:sp>
            <p:nvSpPr>
              <p:cNvPr id="49" name="Estrella de 6 puntas 48"/>
              <p:cNvSpPr/>
              <p:nvPr/>
            </p:nvSpPr>
            <p:spPr>
              <a:xfrm>
                <a:off x="2219875" y="4453566"/>
                <a:ext cx="420752" cy="402407"/>
              </a:xfrm>
              <a:prstGeom prst="star6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173456"/>
                  </a:solidFill>
                  <a:latin typeface="+mj-lt"/>
                </a:endParaRPr>
              </a:p>
            </p:txBody>
          </p:sp>
          <p:sp>
            <p:nvSpPr>
              <p:cNvPr id="50" name="CuadroTexto 49"/>
              <p:cNvSpPr txBox="1"/>
              <p:nvPr/>
            </p:nvSpPr>
            <p:spPr>
              <a:xfrm>
                <a:off x="2256007" y="4455863"/>
                <a:ext cx="2273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es-E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42" name="Rectángulo 41"/>
          <p:cNvSpPr/>
          <p:nvPr/>
        </p:nvSpPr>
        <p:spPr>
          <a:xfrm>
            <a:off x="236512" y="34689"/>
            <a:ext cx="2416651" cy="988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44825" y="1089900"/>
            <a:ext cx="6668945" cy="670360"/>
            <a:chOff x="-6647810" y="1582616"/>
            <a:chExt cx="6748392" cy="670360"/>
          </a:xfrm>
        </p:grpSpPr>
        <p:sp>
          <p:nvSpPr>
            <p:cNvPr id="13" name="Rectángulo 12"/>
            <p:cNvSpPr/>
            <p:nvPr/>
          </p:nvSpPr>
          <p:spPr>
            <a:xfrm>
              <a:off x="-6623656" y="1637423"/>
              <a:ext cx="6724238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Improve Bayesian predictions in </a:t>
              </a:r>
              <a:r>
                <a:rPr lang="en-US" sz="1700" dirty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ungauged </a:t>
              </a:r>
              <a:r>
                <a:rPr lang="en-U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catchments: treatment </a:t>
              </a:r>
              <a:r>
                <a:rPr lang="en-U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hydrological indices</a:t>
              </a:r>
              <a:endParaRPr lang="es-ES" sz="1700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-6647810" y="1582616"/>
              <a:ext cx="387974" cy="454917"/>
              <a:chOff x="-4719187" y="5585063"/>
              <a:chExt cx="387974" cy="454917"/>
            </a:xfrm>
          </p:grpSpPr>
          <p:sp>
            <p:nvSpPr>
              <p:cNvPr id="18" name="Estrella de 6 puntas 17"/>
              <p:cNvSpPr/>
              <p:nvPr/>
            </p:nvSpPr>
            <p:spPr>
              <a:xfrm>
                <a:off x="-4719187" y="5628681"/>
                <a:ext cx="387974" cy="411299"/>
              </a:xfrm>
              <a:prstGeom prst="star6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173456"/>
                  </a:solidFill>
                  <a:latin typeface="+mj-lt"/>
                </a:endParaRPr>
              </a:p>
            </p:txBody>
          </p:sp>
          <p:sp>
            <p:nvSpPr>
              <p:cNvPr id="19" name="CuadroTexto 18"/>
              <p:cNvSpPr txBox="1"/>
              <p:nvPr/>
            </p:nvSpPr>
            <p:spPr>
              <a:xfrm>
                <a:off x="-4678731" y="5585063"/>
                <a:ext cx="2273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endParaRPr lang="es-E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pic>
        <p:nvPicPr>
          <p:cNvPr id="36" name="Imagen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2" y="100482"/>
            <a:ext cx="3597732" cy="833159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143747" y="5165943"/>
            <a:ext cx="7656531" cy="1120490"/>
            <a:chOff x="66631" y="4480956"/>
            <a:chExt cx="7656531" cy="1120490"/>
          </a:xfrm>
        </p:grpSpPr>
        <p:grpSp>
          <p:nvGrpSpPr>
            <p:cNvPr id="9" name="Group 8"/>
            <p:cNvGrpSpPr/>
            <p:nvPr/>
          </p:nvGrpSpPr>
          <p:grpSpPr>
            <a:xfrm>
              <a:off x="66631" y="4501182"/>
              <a:ext cx="4889705" cy="708701"/>
              <a:chOff x="358455" y="5448717"/>
              <a:chExt cx="5682634" cy="708701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358455" y="5464921"/>
                <a:ext cx="5682634" cy="6924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1700" dirty="0" smtClean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Assess </a:t>
                </a:r>
                <a:r>
                  <a:rPr lang="en-US" sz="1700" dirty="0" smtClean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 </a:t>
                </a:r>
                <a:r>
                  <a:rPr lang="en-US" sz="1700" dirty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adequacy </a:t>
                </a:r>
                <a:r>
                  <a:rPr lang="en-US" sz="1700" dirty="0" smtClean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tests:</a:t>
                </a:r>
              </a:p>
              <a:p>
                <a:pPr marL="742950" lvl="1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700" dirty="0" smtClean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Identify main source </a:t>
                </a:r>
                <a:r>
                  <a:rPr lang="en-US" sz="1700" dirty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 </a:t>
                </a:r>
                <a:r>
                  <a:rPr lang="en-US" sz="1700" dirty="0" smtClean="0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uncertainty? </a:t>
                </a:r>
              </a:p>
            </p:txBody>
          </p:sp>
          <p:sp>
            <p:nvSpPr>
              <p:cNvPr id="34" name="Estrella de 6 puntas 33"/>
              <p:cNvSpPr/>
              <p:nvPr/>
            </p:nvSpPr>
            <p:spPr>
              <a:xfrm>
                <a:off x="399067" y="5448717"/>
                <a:ext cx="420752" cy="402407"/>
              </a:xfrm>
              <a:prstGeom prst="star6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173456"/>
                  </a:solidFill>
                  <a:latin typeface="+mj-lt"/>
                </a:endParaRPr>
              </a:p>
            </p:txBody>
          </p:sp>
        </p:grpSp>
        <p:sp>
          <p:nvSpPr>
            <p:cNvPr id="37" name="CuadroTexto 36"/>
            <p:cNvSpPr txBox="1"/>
            <p:nvPr/>
          </p:nvSpPr>
          <p:spPr>
            <a:xfrm>
              <a:off x="103806" y="4480956"/>
              <a:ext cx="227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</a:p>
          </p:txBody>
        </p:sp>
        <p:sp>
          <p:nvSpPr>
            <p:cNvPr id="4" name="Rectángulo 3"/>
            <p:cNvSpPr/>
            <p:nvPr/>
          </p:nvSpPr>
          <p:spPr>
            <a:xfrm>
              <a:off x="100581" y="5247503"/>
              <a:ext cx="7622581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/>
              <a:r>
                <a:rPr lang="en-U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=&gt;Is </a:t>
              </a:r>
              <a:r>
                <a:rPr lang="en-US" sz="1700" dirty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</a:t>
              </a:r>
              <a:r>
                <a:rPr lang="en-U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hydrological model </a:t>
              </a:r>
              <a:r>
                <a:rPr lang="en-US" sz="1700" dirty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 regionalization </a:t>
              </a:r>
              <a:r>
                <a:rPr lang="en-US" sz="1700" dirty="0" smtClean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procedure?</a:t>
              </a:r>
              <a:endParaRPr lang="es-ES" sz="1700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69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86F5E-3665-47A2-8161-0C38D46458C3}" type="slidenum">
              <a:rPr lang="es-ES" altLang="es-ES" smtClean="0"/>
              <a:pPr>
                <a:defRPr/>
              </a:pPr>
              <a:t>8</a:t>
            </a:fld>
            <a:endParaRPr lang="es-ES" altLang="es-ES"/>
          </a:p>
        </p:txBody>
      </p:sp>
      <p:sp>
        <p:nvSpPr>
          <p:cNvPr id="4" name="Rectángulo 3"/>
          <p:cNvSpPr/>
          <p:nvPr/>
        </p:nvSpPr>
        <p:spPr>
          <a:xfrm>
            <a:off x="139646" y="2786271"/>
            <a:ext cx="6866532" cy="943299"/>
          </a:xfrm>
          <a:prstGeom prst="rect">
            <a:avLst/>
          </a:prstGeom>
          <a:solidFill>
            <a:srgbClr val="17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571562" y="2485587"/>
            <a:ext cx="7955103" cy="1410878"/>
          </a:xfrm>
        </p:spPr>
        <p:txBody>
          <a:bodyPr lIns="0" anchor="t"/>
          <a:lstStyle>
            <a:lvl1pPr marL="0" indent="0">
              <a:buFont typeface="Arial" pitchFamily="34" charset="0"/>
              <a:buNone/>
              <a:defRPr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48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6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5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49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3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2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ES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</a:t>
            </a:r>
            <a:r>
              <a:rPr lang="es-E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Data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79297" y="1610822"/>
            <a:ext cx="5349600" cy="2338397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139646" y="163157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19050" y="5772150"/>
            <a:ext cx="2608414" cy="1057275"/>
          </a:xfrm>
          <a:prstGeom prst="rect">
            <a:avLst/>
          </a:prstGeom>
          <a:solidFill>
            <a:srgbClr val="173456"/>
          </a:solidFill>
          <a:ln>
            <a:solidFill>
              <a:srgbClr val="17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60" y="6189"/>
            <a:ext cx="1227411" cy="429442"/>
          </a:xfrm>
          <a:prstGeom prst="rect">
            <a:avLst/>
          </a:prstGeom>
        </p:spPr>
      </p:pic>
      <p:grpSp>
        <p:nvGrpSpPr>
          <p:cNvPr id="32" name="Grupo 31"/>
          <p:cNvGrpSpPr/>
          <p:nvPr/>
        </p:nvGrpSpPr>
        <p:grpSpPr>
          <a:xfrm>
            <a:off x="19050" y="5691318"/>
            <a:ext cx="8516735" cy="1138107"/>
            <a:chOff x="19050" y="5691318"/>
            <a:chExt cx="8516735" cy="1138107"/>
          </a:xfrm>
        </p:grpSpPr>
        <p:sp>
          <p:nvSpPr>
            <p:cNvPr id="33" name="Rectángulo 32"/>
            <p:cNvSpPr/>
            <p:nvPr/>
          </p:nvSpPr>
          <p:spPr>
            <a:xfrm>
              <a:off x="19050" y="5772150"/>
              <a:ext cx="2608414" cy="1057275"/>
            </a:xfrm>
            <a:prstGeom prst="rect">
              <a:avLst/>
            </a:prstGeom>
            <a:solidFill>
              <a:srgbClr val="173456"/>
            </a:solidFill>
            <a:ln>
              <a:solidFill>
                <a:srgbClr val="1734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upo 33"/>
            <p:cNvGrpSpPr>
              <a:grpSpLocks noChangeAspect="1"/>
            </p:cNvGrpSpPr>
            <p:nvPr/>
          </p:nvGrpSpPr>
          <p:grpSpPr>
            <a:xfrm>
              <a:off x="278132" y="5691318"/>
              <a:ext cx="8257653" cy="934250"/>
              <a:chOff x="448105" y="260213"/>
              <a:chExt cx="8298512" cy="884052"/>
            </a:xfrm>
          </p:grpSpPr>
          <p:grpSp>
            <p:nvGrpSpPr>
              <p:cNvPr id="35" name="Grupo 34"/>
              <p:cNvGrpSpPr>
                <a:grpSpLocks noChangeAspect="1"/>
              </p:cNvGrpSpPr>
              <p:nvPr/>
            </p:nvGrpSpPr>
            <p:grpSpPr>
              <a:xfrm>
                <a:off x="448105" y="260213"/>
                <a:ext cx="5815536" cy="884052"/>
                <a:chOff x="242113" y="5635208"/>
                <a:chExt cx="5653362" cy="859400"/>
              </a:xfrm>
            </p:grpSpPr>
            <p:grpSp>
              <p:nvGrpSpPr>
                <p:cNvPr id="37" name="Grupo 36"/>
                <p:cNvGrpSpPr/>
                <p:nvPr/>
              </p:nvGrpSpPr>
              <p:grpSpPr>
                <a:xfrm>
                  <a:off x="242113" y="5635208"/>
                  <a:ext cx="5653361" cy="859400"/>
                  <a:chOff x="242113" y="5676416"/>
                  <a:chExt cx="5653361" cy="859400"/>
                </a:xfrm>
              </p:grpSpPr>
              <p:pic>
                <p:nvPicPr>
                  <p:cNvPr id="39" name="Imagen 38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2113" y="5676416"/>
                    <a:ext cx="2032772" cy="818191"/>
                  </a:xfrm>
                  <a:prstGeom prst="rect">
                    <a:avLst/>
                  </a:prstGeom>
                </p:spPr>
              </p:pic>
              <p:grpSp>
                <p:nvGrpSpPr>
                  <p:cNvPr id="40" name="Grupo 39"/>
                  <p:cNvGrpSpPr/>
                  <p:nvPr/>
                </p:nvGrpSpPr>
                <p:grpSpPr>
                  <a:xfrm>
                    <a:off x="2609156" y="5727190"/>
                    <a:ext cx="3286318" cy="808626"/>
                    <a:chOff x="2466781" y="6165969"/>
                    <a:chExt cx="2601120" cy="599240"/>
                  </a:xfrm>
                </p:grpSpPr>
                <p:pic>
                  <p:nvPicPr>
                    <p:cNvPr id="41" name="Imagen 40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2466781" y="6362745"/>
                      <a:ext cx="336310" cy="3587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Imagen 41"/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lum bright="-9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9421" t="9947" r="19246" b="64911"/>
                    <a:stretch/>
                  </p:blipFill>
                  <p:spPr>
                    <a:xfrm>
                      <a:off x="2805328" y="6334488"/>
                      <a:ext cx="1350897" cy="43072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Imagen 42"/>
                    <p:cNvPicPr>
                      <a:picLocks noChangeAspect="1"/>
                    </p:cNvPicPr>
                    <p:nvPr/>
                  </p:nvPicPr>
                  <p:blipFill rotWithShape="1"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39014"/>
                    <a:stretch/>
                  </p:blipFill>
                  <p:spPr>
                    <a:xfrm>
                      <a:off x="4310705" y="6165969"/>
                      <a:ext cx="757196" cy="342062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8" name="Imagen 3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colorTemperature colorTemp="115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9308"/>
                <a:stretch/>
              </p:blipFill>
              <p:spPr>
                <a:xfrm>
                  <a:off x="4938815" y="6165230"/>
                  <a:ext cx="956660" cy="307985"/>
                </a:xfrm>
                <a:prstGeom prst="rect">
                  <a:avLst/>
                </a:prstGeom>
              </p:spPr>
            </p:pic>
          </p:grpSp>
          <p:pic>
            <p:nvPicPr>
              <p:cNvPr id="36" name="Imagen 35"/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4413" y="501610"/>
                <a:ext cx="2282204" cy="5972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361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44364" y="112140"/>
            <a:ext cx="1252024" cy="61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454" y="4082838"/>
            <a:ext cx="4295775" cy="247650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5199" y="436097"/>
            <a:ext cx="2416651" cy="673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344364" y="6082493"/>
            <a:ext cx="1858323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51983" y="6390368"/>
            <a:ext cx="2133600" cy="476250"/>
          </a:xfrm>
        </p:spPr>
        <p:txBody>
          <a:bodyPr/>
          <a:lstStyle/>
          <a:p>
            <a:pPr>
              <a:defRPr/>
            </a:pPr>
            <a:fld id="{7B5BE6A6-DE61-4E11-B2D4-4C2424598ED6}" type="slidenum">
              <a:rPr lang="es-ES" altLang="es-ES" smtClean="0"/>
              <a:pPr>
                <a:defRPr/>
              </a:pPr>
              <a:t>9</a:t>
            </a:fld>
            <a:endParaRPr lang="es-ES" alt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Placeholder 4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569638" y="872408"/>
                <a:ext cx="4041816" cy="2874780"/>
              </a:xfrm>
              <a:prstGeom prst="rect">
                <a:avLst/>
              </a:prstGeom>
            </p:spPr>
            <p:txBody>
              <a:bodyPr anchor="ctr"/>
              <a:lstStyle/>
              <a:p>
                <a:r>
                  <a:rPr lang="en-US" sz="1600" b="1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DistanceTest</a:t>
                </a:r>
                <a:r>
                  <a:rPr lang="en-US" sz="16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endPara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Quantifies ability of a model (hydrological or regionalization) to reproduce available hydrological info</a:t>
                </a:r>
              </a:p>
              <a:p>
                <a:endPara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e.g. 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</a:t>
                </a:r>
                <a:r>
                  <a:rPr lang="en-US" sz="1600" baseline="-250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Is the hydrological 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 </a:t>
                </a:r>
                <a:r>
                  <a:rPr lang="en-US" sz="1600" i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likely </a:t>
                </a:r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 reproduce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E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𝑟𝑒𝑔</m:t>
                        </m:r>
                      </m:sup>
                    </m:sSubSup>
                  </m:oMath>
                </a14:m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?</a:t>
                </a:r>
                <a:endParaRPr lang="es-E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US" dirty="0">
                  <a:latin typeface="SansSerif" panose="00000400000000000000" pitchFamily="2" charset="2"/>
                </a:endParaRPr>
              </a:p>
            </p:txBody>
          </p:sp>
        </mc:Choice>
        <mc:Fallback>
          <p:sp>
            <p:nvSpPr>
              <p:cNvPr id="15" name="Tex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569638" y="872408"/>
                <a:ext cx="4041816" cy="2874780"/>
              </a:xfrm>
              <a:prstGeom prst="rect">
                <a:avLst/>
              </a:prstGeom>
              <a:blipFill rotWithShape="0">
                <a:blip r:embed="rId4"/>
                <a:stretch>
                  <a:fillRect l="-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Placeholder 4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705886" y="669953"/>
                <a:ext cx="4194680" cy="3203951"/>
              </a:xfrm>
              <a:prstGeom prst="rect">
                <a:avLst/>
              </a:prstGeom>
            </p:spPr>
            <p:txBody>
              <a:bodyPr anchor="ctr"/>
              <a:lstStyle/>
              <a:p>
                <a:r>
                  <a:rPr lang="es-ES" sz="1600" b="1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InfoTest</a:t>
                </a:r>
                <a:endParaRPr lang="es-E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s-ES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s-ES" sz="16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Quantifies</a:t>
                </a:r>
                <a:r>
                  <a:rPr lang="es-E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sz="16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information</a:t>
                </a:r>
                <a:r>
                  <a:rPr lang="es-E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sz="16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added</a:t>
                </a:r>
                <a:r>
                  <a:rPr lang="es-E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s-ES" sz="16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by</a:t>
                </a:r>
                <a:r>
                  <a:rPr lang="es-E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 </a:t>
                </a:r>
                <a:r>
                  <a:rPr lang="es-ES" sz="16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model</a:t>
                </a:r>
                <a:r>
                  <a:rPr lang="es-E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w.r.t. prior </a:t>
                </a:r>
                <a:r>
                  <a:rPr lang="es-ES" sz="16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knowledge</a:t>
                </a:r>
                <a:endParaRPr lang="es-E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s-E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e.g. H</a:t>
                </a:r>
                <a:r>
                  <a:rPr lang="en-US" sz="16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 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Does the hydrological model </a:t>
                </a:r>
                <a:r>
                  <a:rPr lang="en-US" sz="1600" i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add information about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E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/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𝑟𝑒𝑔</m:t>
                        </m:r>
                      </m:sup>
                    </m:sSubSup>
                  </m:oMath>
                </a14:m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beyond our prior knowledge?</a:t>
                </a:r>
                <a:endParaRPr lang="es-E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US" sz="1800" dirty="0">
                  <a:latin typeface="SansSerif" panose="00000400000000000000" pitchFamily="2" charset="2"/>
                </a:endParaRPr>
              </a:p>
            </p:txBody>
          </p:sp>
        </mc:Choice>
        <mc:Fallback>
          <p:sp>
            <p:nvSpPr>
              <p:cNvPr id="39" name="Tex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705886" y="669953"/>
                <a:ext cx="4194680" cy="3203951"/>
              </a:xfrm>
              <a:prstGeom prst="rect">
                <a:avLst/>
              </a:prstGeom>
              <a:blipFill rotWithShape="0">
                <a:blip r:embed="rId5"/>
                <a:stretch>
                  <a:fillRect l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3"/>
          <p:cNvSpPr txBox="1">
            <a:spLocks/>
          </p:cNvSpPr>
          <p:nvPr/>
        </p:nvSpPr>
        <p:spPr bwMode="auto">
          <a:xfrm>
            <a:off x="133886" y="252632"/>
            <a:ext cx="9144000" cy="6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3456"/>
                </a:solidFill>
                <a:latin typeface="Times" panose="02020603050405020304" pitchFamily="18" charset="0"/>
                <a:ea typeface="MS PGothic" panose="020B0600070205080204" pitchFamily="34" charset="-128"/>
                <a:cs typeface="Times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482AC"/>
                </a:solidFill>
                <a:latin typeface="Arial" charset="0"/>
              </a:defRPr>
            </a:lvl9pPr>
          </a:lstStyle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ADEQUACY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es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adequate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passes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DistanceTest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</a:t>
            </a:r>
            <a:r>
              <a:rPr lang="es-E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InfoTest</a:t>
            </a:r>
            <a:endParaRPr lang="en-US" sz="18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8" y="3747189"/>
            <a:ext cx="4622436" cy="293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9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92848</TotalTime>
  <Words>938</Words>
  <Application>Microsoft Office PowerPoint</Application>
  <PresentationFormat>Presentación en pantalla (4:3)</PresentationFormat>
  <Paragraphs>281</Paragraphs>
  <Slides>24</Slides>
  <Notes>24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8" baseType="lpstr">
      <vt:lpstr>MS PGothic</vt:lpstr>
      <vt:lpstr>Arial</vt:lpstr>
      <vt:lpstr>Calibri</vt:lpstr>
      <vt:lpstr>Cambria Math</vt:lpstr>
      <vt:lpstr>SansSerif</vt:lpstr>
      <vt:lpstr>Symbol</vt:lpstr>
      <vt:lpstr>Times</vt:lpstr>
      <vt:lpstr>Times New Roman</vt:lpstr>
      <vt:lpstr>Verdana</vt:lpstr>
      <vt:lpstr>Diseño personalizado</vt:lpstr>
      <vt:lpstr>1_Diseño personalizado</vt:lpstr>
      <vt:lpstr>2_Diseño personalizado</vt:lpstr>
      <vt:lpstr>3_Diseño personalizado</vt:lpstr>
      <vt:lpstr>Equation</vt:lpstr>
      <vt:lpstr>MODEL ADEQUACY TESTS FOR IMPROVING PREDICTIONS IN UNGAUGED BASINS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CASE STUDY DESCRIPTION</vt:lpstr>
      <vt:lpstr>CASE STUDY SCENARIOS</vt:lpstr>
      <vt:lpstr>Presentación de PowerPoint</vt:lpstr>
      <vt:lpstr>REGIONALISATION OF FLOW INDEX PCs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CONCLUSIONS</vt:lpstr>
      <vt:lpstr>Presentación de PowerPoint</vt:lpstr>
    </vt:vector>
  </TitlesOfParts>
  <Company>Universidad de Cantabria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Carolina</dc:creator>
  <cp:lastModifiedBy>Prieto Sierra, Cristina</cp:lastModifiedBy>
  <cp:revision>1552</cp:revision>
  <cp:lastPrinted>2020-04-25T18:33:36Z</cp:lastPrinted>
  <dcterms:created xsi:type="dcterms:W3CDTF">2011-12-15T13:15:08Z</dcterms:created>
  <dcterms:modified xsi:type="dcterms:W3CDTF">2020-04-29T18:37:13Z</dcterms:modified>
</cp:coreProperties>
</file>