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65" autoAdjust="0"/>
    <p:restoredTop sz="87189" autoAdjust="0"/>
  </p:normalViewPr>
  <p:slideViewPr>
    <p:cSldViewPr>
      <p:cViewPr varScale="1">
        <p:scale>
          <a:sx n="70" d="100"/>
          <a:sy n="70" d="100"/>
        </p:scale>
        <p:origin x="-16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1F97E-5E5F-418F-8FB3-F30342E90FAC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D5C29-12A6-4DD0-A0E4-02DC95DFB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92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873EEA-C115-2C4E-86CB-25E2868CBFB3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7991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F59F-E08B-4D53-B24A-3F14CEF137DD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BFDA-4DF9-428D-9C97-D2A27D056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22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F59F-E08B-4D53-B24A-3F14CEF137DD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BFDA-4DF9-428D-9C97-D2A27D056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502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F59F-E08B-4D53-B24A-3F14CEF137DD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BFDA-4DF9-428D-9C97-D2A27D056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11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F59F-E08B-4D53-B24A-3F14CEF137DD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BFDA-4DF9-428D-9C97-D2A27D056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159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F59F-E08B-4D53-B24A-3F14CEF137DD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BFDA-4DF9-428D-9C97-D2A27D056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994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F59F-E08B-4D53-B24A-3F14CEF137DD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BFDA-4DF9-428D-9C97-D2A27D056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01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F59F-E08B-4D53-B24A-3F14CEF137DD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BFDA-4DF9-428D-9C97-D2A27D056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06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F59F-E08B-4D53-B24A-3F14CEF137DD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BFDA-4DF9-428D-9C97-D2A27D056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74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F59F-E08B-4D53-B24A-3F14CEF137DD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BFDA-4DF9-428D-9C97-D2A27D056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24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F59F-E08B-4D53-B24A-3F14CEF137DD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BFDA-4DF9-428D-9C97-D2A27D056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30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F59F-E08B-4D53-B24A-3F14CEF137DD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BFDA-4DF9-428D-9C97-D2A27D056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8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2F59F-E08B-4D53-B24A-3F14CEF137DD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3BFDA-4DF9-428D-9C97-D2A27D056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29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2492896"/>
          </a:xfrm>
          <a:prstGeom prst="rect">
            <a:avLst/>
          </a:prstGeom>
          <a:solidFill>
            <a:srgbClr val="1A6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251519" y="260648"/>
            <a:ext cx="8712969" cy="1924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>
              <a:lnSpc>
                <a:spcPct val="93000"/>
              </a:lnSpc>
            </a:pPr>
            <a:r>
              <a:rPr lang="en-GB" altLang="en-US" sz="3200" b="1" i="1" dirty="0" smtClean="0">
                <a:solidFill>
                  <a:schemeClr val="bg1"/>
                </a:solidFill>
                <a:latin typeface="Arial" pitchFamily="34" charset="0"/>
              </a:rPr>
              <a:t>Assessing</a:t>
            </a:r>
            <a:r>
              <a:rPr lang="en-GB" altLang="en-US" sz="3200" b="1" i="1" dirty="0" smtClean="0">
                <a:solidFill>
                  <a:srgbClr val="FFFFFF"/>
                </a:solidFill>
                <a:latin typeface="Arial" pitchFamily="34" charset="0"/>
              </a:rPr>
              <a:t> </a:t>
            </a:r>
            <a:r>
              <a:rPr lang="en-GB" altLang="en-US" sz="3200" b="1" i="1" dirty="0" smtClean="0">
                <a:latin typeface="Arial" pitchFamily="34" charset="0"/>
              </a:rPr>
              <a:t>consistency across </a:t>
            </a:r>
            <a:endParaRPr lang="en-GB" altLang="en-US" sz="3200" b="1" i="1" dirty="0" smtClean="0">
              <a:latin typeface="Arial" pitchFamily="34" charset="0"/>
            </a:endParaRPr>
          </a:p>
          <a:p>
            <a:pPr algn="ctr">
              <a:lnSpc>
                <a:spcPct val="93000"/>
              </a:lnSpc>
            </a:pPr>
            <a:r>
              <a:rPr lang="en-GB" altLang="en-US" sz="3200" b="1" i="1" dirty="0" smtClean="0">
                <a:latin typeface="Arial" pitchFamily="34" charset="0"/>
              </a:rPr>
              <a:t>climate </a:t>
            </a:r>
            <a:r>
              <a:rPr lang="en-GB" altLang="en-US" sz="3200" b="1" i="1" dirty="0" smtClean="0">
                <a:latin typeface="Arial" pitchFamily="34" charset="0"/>
              </a:rPr>
              <a:t>datasets</a:t>
            </a:r>
            <a:r>
              <a:rPr lang="en-GB" altLang="en-US" sz="3200" b="1" i="1" dirty="0" smtClean="0">
                <a:solidFill>
                  <a:srgbClr val="FFFFFF"/>
                </a:solidFill>
                <a:latin typeface="Arial" pitchFamily="34" charset="0"/>
              </a:rPr>
              <a:t> </a:t>
            </a:r>
            <a:r>
              <a:rPr lang="en-GB" altLang="en-US" sz="3200" b="1" i="1" dirty="0" smtClean="0">
                <a:solidFill>
                  <a:schemeClr val="bg1"/>
                </a:solidFill>
                <a:latin typeface="Arial" pitchFamily="34" charset="0"/>
              </a:rPr>
              <a:t>for the </a:t>
            </a:r>
            <a:r>
              <a:rPr lang="en-GB" altLang="en-US" sz="3200" b="1" i="1" dirty="0" smtClean="0">
                <a:solidFill>
                  <a:srgbClr val="FF0000"/>
                </a:solidFill>
                <a:latin typeface="Arial" pitchFamily="34" charset="0"/>
              </a:rPr>
              <a:t>potential detectability </a:t>
            </a:r>
            <a:r>
              <a:rPr lang="en-GB" altLang="en-US" sz="3200" b="1" i="1" dirty="0" smtClean="0">
                <a:solidFill>
                  <a:schemeClr val="bg1"/>
                </a:solidFill>
                <a:latin typeface="Arial" pitchFamily="34" charset="0"/>
              </a:rPr>
              <a:t>of extreme events in </a:t>
            </a:r>
            <a:r>
              <a:rPr lang="en-GB" altLang="en-US" sz="3200" b="1" i="1" dirty="0" smtClean="0">
                <a:latin typeface="Arial" pitchFamily="34" charset="0"/>
              </a:rPr>
              <a:t>seasonal forecasting </a:t>
            </a:r>
            <a:r>
              <a:rPr lang="en-GB" altLang="en-US" sz="3200" b="1" i="1" dirty="0" smtClean="0">
                <a:solidFill>
                  <a:schemeClr val="bg1"/>
                </a:solidFill>
                <a:latin typeface="Arial" pitchFamily="34" charset="0"/>
              </a:rPr>
              <a:t>using agroclimatic indicators</a:t>
            </a:r>
            <a:endParaRPr lang="it-IT" sz="1050" b="1" i="1" dirty="0">
              <a:solidFill>
                <a:schemeClr val="bg1"/>
              </a:solidFill>
              <a:latin typeface="Helvetica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468" y="6195776"/>
            <a:ext cx="6408713" cy="649637"/>
          </a:xfrm>
          <a:prstGeom prst="rect">
            <a:avLst/>
          </a:prstGeom>
          <a:noFill/>
        </p:spPr>
        <p:txBody>
          <a:bodyPr wrap="square" lIns="94714" tIns="47357" rIns="94714" bIns="47357" rtlCol="0">
            <a:spAutoFit/>
          </a:bodyPr>
          <a:lstStyle/>
          <a:p>
            <a:r>
              <a:rPr lang="en-GB" sz="1400" b="1" dirty="0" smtClean="0"/>
              <a:t> JM. Costa-Saura</a:t>
            </a:r>
            <a:r>
              <a:rPr lang="en-GB" sz="1400" b="1" baseline="30000" dirty="0" smtClean="0"/>
              <a:t> 1, 2</a:t>
            </a:r>
            <a:r>
              <a:rPr lang="en-GB" sz="1400" b="1" dirty="0"/>
              <a:t>, </a:t>
            </a:r>
            <a:r>
              <a:rPr lang="en-GB" sz="1400" b="1" dirty="0" smtClean="0"/>
              <a:t>V. </a:t>
            </a:r>
            <a:r>
              <a:rPr lang="en-GB" sz="1400" b="1" dirty="0" err="1" smtClean="0"/>
              <a:t>Bacciu</a:t>
            </a:r>
            <a:r>
              <a:rPr lang="en-GB" sz="1400" b="1" baseline="30000" dirty="0" smtClean="0"/>
              <a:t> </a:t>
            </a:r>
            <a:r>
              <a:rPr lang="en-GB" sz="1400" b="1" baseline="30000" dirty="0"/>
              <a:t>1, 2</a:t>
            </a:r>
            <a:r>
              <a:rPr lang="en-GB" sz="1400" b="1" dirty="0"/>
              <a:t>, </a:t>
            </a:r>
            <a:r>
              <a:rPr lang="en-GB" sz="1400" b="1" dirty="0" smtClean="0"/>
              <a:t>V. </a:t>
            </a:r>
            <a:r>
              <a:rPr lang="en-GB" sz="1400" b="1" dirty="0" err="1"/>
              <a:t>Mereu</a:t>
            </a:r>
            <a:r>
              <a:rPr lang="en-GB" sz="1400" b="1" baseline="30000" dirty="0"/>
              <a:t> 1, 2</a:t>
            </a:r>
            <a:r>
              <a:rPr lang="en-GB" sz="1400" b="1" dirty="0"/>
              <a:t>, </a:t>
            </a:r>
            <a:r>
              <a:rPr lang="en-GB" sz="1400" b="1" dirty="0" smtClean="0"/>
              <a:t>A. Trabucco</a:t>
            </a:r>
            <a:r>
              <a:rPr lang="en-GB" sz="1400" b="1" baseline="30000" dirty="0" smtClean="0"/>
              <a:t>1,2</a:t>
            </a:r>
            <a:r>
              <a:rPr lang="en-GB" sz="1400" b="1" dirty="0"/>
              <a:t> </a:t>
            </a:r>
            <a:r>
              <a:rPr lang="en-GB" sz="1400" b="1" dirty="0" smtClean="0"/>
              <a:t>and D. Spano</a:t>
            </a:r>
            <a:r>
              <a:rPr lang="en-GB" sz="1400" b="1" baseline="30000" dirty="0" smtClean="0"/>
              <a:t>1,2</a:t>
            </a:r>
            <a:r>
              <a:rPr lang="en-GB" sz="1400" b="1" dirty="0" smtClean="0"/>
              <a:t>  </a:t>
            </a:r>
            <a:r>
              <a:rPr lang="en-GB" sz="1400" dirty="0" smtClean="0"/>
              <a:t>      </a:t>
            </a:r>
            <a:r>
              <a:rPr lang="en-GB" sz="1100" dirty="0" smtClean="0"/>
              <a:t>               </a:t>
            </a:r>
            <a:r>
              <a:rPr lang="en-GB" sz="1100" i="1" dirty="0" smtClean="0"/>
              <a:t> </a:t>
            </a:r>
          </a:p>
          <a:p>
            <a:r>
              <a:rPr lang="en-GB" sz="1100" i="1" dirty="0" smtClean="0"/>
              <a:t>1. </a:t>
            </a:r>
            <a:r>
              <a:rPr lang="en-GB" sz="1100" i="1" dirty="0"/>
              <a:t>Euro-Mediterranean </a:t>
            </a:r>
            <a:r>
              <a:rPr lang="en-GB" sz="1100" i="1" dirty="0" err="1"/>
              <a:t>Center</a:t>
            </a:r>
            <a:r>
              <a:rPr lang="en-GB" sz="1100" i="1" dirty="0"/>
              <a:t> on Climate Changes, IAFES Division, Sassari 07100, </a:t>
            </a:r>
            <a:r>
              <a:rPr lang="en-GB" sz="1100" i="1" dirty="0" smtClean="0"/>
              <a:t>Italy                 </a:t>
            </a:r>
          </a:p>
          <a:p>
            <a:r>
              <a:rPr lang="en-GB" sz="1100" i="1" dirty="0" smtClean="0"/>
              <a:t>2. University of Sassari, Sassari 07100, Italy</a:t>
            </a:r>
          </a:p>
        </p:txBody>
      </p:sp>
      <p:sp>
        <p:nvSpPr>
          <p:cNvPr id="9" name="Rectangle 8"/>
          <p:cNvSpPr/>
          <p:nvPr/>
        </p:nvSpPr>
        <p:spPr>
          <a:xfrm>
            <a:off x="237746" y="2780928"/>
            <a:ext cx="879875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i="1" dirty="0" smtClean="0"/>
              <a:t>For climate services </a:t>
            </a:r>
            <a:r>
              <a:rPr lang="en-GB" sz="1600" b="1" i="1" dirty="0" smtClean="0">
                <a:solidFill>
                  <a:srgbClr val="FF0000"/>
                </a:solidFill>
              </a:rPr>
              <a:t>accuracy of seasonal </a:t>
            </a:r>
            <a:r>
              <a:rPr lang="en-GB" sz="1600" b="1" i="1" dirty="0">
                <a:solidFill>
                  <a:srgbClr val="FF0000"/>
                </a:solidFill>
              </a:rPr>
              <a:t>forecasts </a:t>
            </a:r>
            <a:r>
              <a:rPr lang="en-GB" sz="1600" i="1" dirty="0"/>
              <a:t>are commonly </a:t>
            </a:r>
            <a:r>
              <a:rPr lang="en-GB" sz="1600" i="1" dirty="0" smtClean="0"/>
              <a:t>assessed using observed (or reanalysis) climate datasets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6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i="1" dirty="0" smtClean="0"/>
              <a:t>Percentiles  (e.g. 33</a:t>
            </a:r>
            <a:r>
              <a:rPr lang="en-GB" sz="1600" i="1" baseline="30000" dirty="0" smtClean="0"/>
              <a:t>th</a:t>
            </a:r>
            <a:r>
              <a:rPr lang="en-GB" sz="1600" i="1" dirty="0" smtClean="0"/>
              <a:t> and 66</a:t>
            </a:r>
            <a:r>
              <a:rPr lang="en-GB" sz="1600" i="1" baseline="30000" dirty="0" smtClean="0"/>
              <a:t>th</a:t>
            </a:r>
            <a:r>
              <a:rPr lang="en-GB" sz="1600" i="1" dirty="0" smtClean="0"/>
              <a:t>) along a time series are commonly used to define </a:t>
            </a:r>
            <a:r>
              <a:rPr lang="en-GB" sz="1600" b="1" i="1" dirty="0" smtClean="0">
                <a:solidFill>
                  <a:srgbClr val="FF0000"/>
                </a:solidFill>
              </a:rPr>
              <a:t>out </a:t>
            </a:r>
            <a:r>
              <a:rPr lang="en-GB" sz="1600" b="1" i="1" dirty="0">
                <a:solidFill>
                  <a:srgbClr val="FF0000"/>
                </a:solidFill>
              </a:rPr>
              <a:t>of the norm </a:t>
            </a:r>
            <a:r>
              <a:rPr lang="en-GB" sz="1600" b="1" i="1" dirty="0" smtClean="0">
                <a:solidFill>
                  <a:srgbClr val="FF0000"/>
                </a:solidFill>
              </a:rPr>
              <a:t>events</a:t>
            </a:r>
          </a:p>
          <a:p>
            <a:pPr algn="just"/>
            <a:endParaRPr lang="en-GB" sz="1600" i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i="1" dirty="0" smtClean="0"/>
              <a:t>Potential </a:t>
            </a:r>
            <a:r>
              <a:rPr lang="en-GB" sz="1600" b="1" i="1" dirty="0">
                <a:solidFill>
                  <a:srgbClr val="FF0000"/>
                </a:solidFill>
              </a:rPr>
              <a:t>differences in the shape of the probability distribution </a:t>
            </a:r>
            <a:r>
              <a:rPr lang="en-GB" sz="1600" i="1" dirty="0"/>
              <a:t>across observed climate datasets might </a:t>
            </a:r>
            <a:r>
              <a:rPr lang="en-GB" sz="1600" b="1" i="1" dirty="0">
                <a:solidFill>
                  <a:srgbClr val="FF0000"/>
                </a:solidFill>
              </a:rPr>
              <a:t>influence</a:t>
            </a:r>
            <a:r>
              <a:rPr lang="en-GB" sz="1600" i="1" dirty="0"/>
              <a:t> the results in the </a:t>
            </a:r>
            <a:r>
              <a:rPr lang="en-GB" sz="1600" b="1" i="1" dirty="0">
                <a:solidFill>
                  <a:srgbClr val="FF0000"/>
                </a:solidFill>
              </a:rPr>
              <a:t>validation procedure </a:t>
            </a:r>
            <a:r>
              <a:rPr lang="en-GB" sz="1600" b="1" i="1" dirty="0" smtClean="0">
                <a:solidFill>
                  <a:srgbClr val="0070C0"/>
                </a:solidFill>
              </a:rPr>
              <a:t>(long tails suggest greater marked events)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6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i="1" dirty="0"/>
              <a:t>W</a:t>
            </a:r>
            <a:r>
              <a:rPr lang="en-GB" sz="1600" i="1" dirty="0" smtClean="0"/>
              <a:t>e assessed </a:t>
            </a:r>
            <a:r>
              <a:rPr lang="en-GB" sz="1600" b="1" i="1" dirty="0" smtClean="0">
                <a:solidFill>
                  <a:srgbClr val="FF0000"/>
                </a:solidFill>
              </a:rPr>
              <a:t>spatial patterns of skewness</a:t>
            </a:r>
            <a:r>
              <a:rPr lang="en-GB" sz="1600" i="1" dirty="0" smtClean="0">
                <a:solidFill>
                  <a:srgbClr val="FF0000"/>
                </a:solidFill>
              </a:rPr>
              <a:t> </a:t>
            </a:r>
            <a:r>
              <a:rPr lang="en-GB" sz="1600" b="1" i="1" dirty="0" smtClean="0">
                <a:solidFill>
                  <a:srgbClr val="FF0000"/>
                </a:solidFill>
              </a:rPr>
              <a:t>for</a:t>
            </a:r>
            <a:r>
              <a:rPr lang="en-GB" sz="1600" i="1" dirty="0" smtClean="0">
                <a:solidFill>
                  <a:srgbClr val="FF0000"/>
                </a:solidFill>
              </a:rPr>
              <a:t> </a:t>
            </a:r>
            <a:r>
              <a:rPr lang="en-GB" sz="1600" i="1" dirty="0" smtClean="0"/>
              <a:t>different </a:t>
            </a:r>
            <a:r>
              <a:rPr lang="en-GB" sz="1600" i="1" dirty="0"/>
              <a:t>agroclimatic </a:t>
            </a:r>
            <a:r>
              <a:rPr lang="en-GB" sz="1600" i="1" dirty="0" smtClean="0"/>
              <a:t>indicators, i.e. Potential Evapotranspiration (PET), Potential Water Deficit (PSMD) and Consecutive dry days (CDD) for both </a:t>
            </a:r>
            <a:r>
              <a:rPr lang="en-GB" sz="1600" b="1" i="1" dirty="0" smtClean="0">
                <a:solidFill>
                  <a:srgbClr val="FF0000"/>
                </a:solidFill>
              </a:rPr>
              <a:t>ERA5 and E-OBS </a:t>
            </a:r>
            <a:r>
              <a:rPr lang="en-GB" sz="1600" i="1" dirty="0" smtClean="0"/>
              <a:t>climate dataset during the period 1993-2015</a:t>
            </a:r>
            <a:endParaRPr lang="en-GB" sz="1600" i="1" dirty="0"/>
          </a:p>
        </p:txBody>
      </p:sp>
      <p:cxnSp>
        <p:nvCxnSpPr>
          <p:cNvPr id="11" name="Connettore 1 4"/>
          <p:cNvCxnSpPr/>
          <p:nvPr/>
        </p:nvCxnSpPr>
        <p:spPr>
          <a:xfrm flipV="1">
            <a:off x="-22448" y="6159798"/>
            <a:ext cx="9202960" cy="7032"/>
          </a:xfrm>
          <a:prstGeom prst="line">
            <a:avLst/>
          </a:prstGeom>
          <a:ln w="25400" cmpd="sng">
            <a:solidFill>
              <a:srgbClr val="1A60A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Immagine 2" descr="logo cmcc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192688"/>
            <a:ext cx="1726409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34" y="104500"/>
            <a:ext cx="1219378" cy="6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381328"/>
            <a:ext cx="1080120" cy="312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823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ttore 1 4"/>
          <p:cNvCxnSpPr/>
          <p:nvPr/>
        </p:nvCxnSpPr>
        <p:spPr>
          <a:xfrm flipV="1">
            <a:off x="0" y="6230280"/>
            <a:ext cx="9144000" cy="7032"/>
          </a:xfrm>
          <a:prstGeom prst="line">
            <a:avLst/>
          </a:prstGeom>
          <a:ln w="25400" cmpd="sng">
            <a:solidFill>
              <a:srgbClr val="1A60A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5496" y="6309320"/>
            <a:ext cx="7122729" cy="349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</a:pPr>
            <a:r>
              <a:rPr lang="en-GB" altLang="en-US" sz="900" b="1" dirty="0" smtClean="0">
                <a:latin typeface="Arial" pitchFamily="34" charset="0"/>
              </a:rPr>
              <a:t>Assessing consistency across climate datasets for the potential detectability of extreme events in seasonal forecasting using agroclimatic indicators</a:t>
            </a:r>
            <a:endParaRPr lang="it-IT" sz="900" b="1" dirty="0">
              <a:latin typeface="Helvetica" charset="0"/>
            </a:endParaRPr>
          </a:p>
        </p:txBody>
      </p:sp>
      <p:pic>
        <p:nvPicPr>
          <p:cNvPr id="13" name="Immagine 2" descr="logo cmcc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095" y="6264696"/>
            <a:ext cx="1726409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ttangolo 6"/>
          <p:cNvSpPr/>
          <p:nvPr/>
        </p:nvSpPr>
        <p:spPr>
          <a:xfrm>
            <a:off x="-36512" y="-1"/>
            <a:ext cx="9180512" cy="690563"/>
          </a:xfrm>
          <a:prstGeom prst="rect">
            <a:avLst/>
          </a:prstGeom>
          <a:solidFill>
            <a:srgbClr val="1A60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2800" b="1" dirty="0" smtClean="0">
                <a:solidFill>
                  <a:srgbClr val="E86146"/>
                </a:solidFill>
              </a:rPr>
              <a:t>    </a:t>
            </a:r>
            <a:r>
              <a:rPr lang="en-GB" sz="2800" b="1" dirty="0" smtClean="0">
                <a:solidFill>
                  <a:srgbClr val="FF0000"/>
                </a:solidFill>
              </a:rPr>
              <a:t>Skewness</a:t>
            </a:r>
            <a:r>
              <a:rPr lang="en-GB" sz="2800" b="1" dirty="0" smtClean="0">
                <a:solidFill>
                  <a:schemeClr val="tx1"/>
                </a:solidFill>
              </a:rPr>
              <a:t> for agroclimatic indices</a:t>
            </a:r>
            <a:endParaRPr lang="it-IT" sz="2800" i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1195" y="4869159"/>
            <a:ext cx="73653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GB" sz="3200" b="1" dirty="0" smtClean="0">
                <a:solidFill>
                  <a:srgbClr val="FF0000"/>
                </a:solidFill>
              </a:rPr>
              <a:t>Overall agreement across climate datasets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7504" y="5877272"/>
            <a:ext cx="90696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-Some areas have high skewness suggesting higher detectability for out of the norm events</a:t>
            </a:r>
            <a:endParaRPr lang="en-GB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5793" y="5301208"/>
            <a:ext cx="89627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1-But in some areas (depending on the indicator) contrasting results are observed which might affect validation results</a:t>
            </a:r>
            <a:endParaRPr lang="en-GB" b="1" dirty="0"/>
          </a:p>
        </p:txBody>
      </p:sp>
      <p:grpSp>
        <p:nvGrpSpPr>
          <p:cNvPr id="39" name="Group 38"/>
          <p:cNvGrpSpPr/>
          <p:nvPr/>
        </p:nvGrpSpPr>
        <p:grpSpPr>
          <a:xfrm>
            <a:off x="899592" y="2788855"/>
            <a:ext cx="8073842" cy="2224321"/>
            <a:chOff x="723900" y="2716847"/>
            <a:chExt cx="8073842" cy="2224321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18" t="25794" b="30042"/>
            <a:stretch/>
          </p:blipFill>
          <p:spPr bwMode="auto">
            <a:xfrm>
              <a:off x="723900" y="2716847"/>
              <a:ext cx="8073842" cy="21218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Oval 43"/>
            <p:cNvSpPr/>
            <p:nvPr/>
          </p:nvSpPr>
          <p:spPr>
            <a:xfrm>
              <a:off x="1187624" y="3184428"/>
              <a:ext cx="1080120" cy="720080"/>
            </a:xfrm>
            <a:prstGeom prst="ellipse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3275856" y="4221088"/>
              <a:ext cx="1368152" cy="72008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49"/>
            <p:cNvSpPr/>
            <p:nvPr/>
          </p:nvSpPr>
          <p:spPr>
            <a:xfrm>
              <a:off x="2627784" y="4118620"/>
              <a:ext cx="836476" cy="72008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Oval 54"/>
            <p:cNvSpPr/>
            <p:nvPr/>
          </p:nvSpPr>
          <p:spPr>
            <a:xfrm>
              <a:off x="5773115" y="4005064"/>
              <a:ext cx="1138605" cy="85299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-108520" y="1916832"/>
            <a:ext cx="996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E-OBS</a:t>
            </a:r>
            <a:endParaRPr lang="en-GB" sz="2000" b="1" dirty="0"/>
          </a:p>
        </p:txBody>
      </p:sp>
      <p:grpSp>
        <p:nvGrpSpPr>
          <p:cNvPr id="36" name="Group 35"/>
          <p:cNvGrpSpPr/>
          <p:nvPr/>
        </p:nvGrpSpPr>
        <p:grpSpPr>
          <a:xfrm>
            <a:off x="827584" y="690562"/>
            <a:ext cx="8073843" cy="2226716"/>
            <a:chOff x="723900" y="651124"/>
            <a:chExt cx="8073843" cy="2226716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2" t="25793" b="30159"/>
            <a:stretch/>
          </p:blipFill>
          <p:spPr bwMode="auto">
            <a:xfrm>
              <a:off x="723900" y="651124"/>
              <a:ext cx="8073843" cy="21038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Oval 31"/>
            <p:cNvSpPr/>
            <p:nvPr/>
          </p:nvSpPr>
          <p:spPr>
            <a:xfrm>
              <a:off x="1187624" y="1268760"/>
              <a:ext cx="1080120" cy="720080"/>
            </a:xfrm>
            <a:prstGeom prst="ellipse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47"/>
            <p:cNvSpPr/>
            <p:nvPr/>
          </p:nvSpPr>
          <p:spPr>
            <a:xfrm>
              <a:off x="2699792" y="1950120"/>
              <a:ext cx="836476" cy="72008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Oval 53"/>
            <p:cNvSpPr/>
            <p:nvPr/>
          </p:nvSpPr>
          <p:spPr>
            <a:xfrm>
              <a:off x="5795606" y="1916832"/>
              <a:ext cx="1138605" cy="85299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Oval 44"/>
            <p:cNvSpPr/>
            <p:nvPr/>
          </p:nvSpPr>
          <p:spPr>
            <a:xfrm>
              <a:off x="3275856" y="2157760"/>
              <a:ext cx="1368152" cy="72008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-36512" y="4005064"/>
            <a:ext cx="996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ERA5</a:t>
            </a:r>
            <a:endParaRPr lang="en-GB" sz="2000" b="1" dirty="0"/>
          </a:p>
        </p:txBody>
      </p:sp>
      <p:sp>
        <p:nvSpPr>
          <p:cNvPr id="51" name="Rectangle 50"/>
          <p:cNvSpPr/>
          <p:nvPr/>
        </p:nvSpPr>
        <p:spPr>
          <a:xfrm>
            <a:off x="4427984" y="713457"/>
            <a:ext cx="499583" cy="2181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3" name="Rectangle 62"/>
          <p:cNvSpPr/>
          <p:nvPr/>
        </p:nvSpPr>
        <p:spPr>
          <a:xfrm>
            <a:off x="4499992" y="2901229"/>
            <a:ext cx="513326" cy="1090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ight Arrow 57"/>
          <p:cNvSpPr/>
          <p:nvPr/>
        </p:nvSpPr>
        <p:spPr>
          <a:xfrm rot="12021717">
            <a:off x="2439543" y="4574561"/>
            <a:ext cx="6079931" cy="391198"/>
          </a:xfrm>
          <a:prstGeom prst="rightArrow">
            <a:avLst/>
          </a:prstGeom>
          <a:solidFill>
            <a:schemeClr val="bg1">
              <a:lumMod val="65000"/>
              <a:alpha val="75000"/>
            </a:schemeClr>
          </a:solidFill>
          <a:ln>
            <a:solidFill>
              <a:schemeClr val="tx1">
                <a:lumMod val="75000"/>
                <a:lumOff val="25000"/>
                <a:alpha val="1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ight Arrow 67"/>
          <p:cNvSpPr/>
          <p:nvPr/>
        </p:nvSpPr>
        <p:spPr>
          <a:xfrm rot="14467919">
            <a:off x="6137316" y="3963093"/>
            <a:ext cx="2946184" cy="381323"/>
          </a:xfrm>
          <a:prstGeom prst="rightArrow">
            <a:avLst/>
          </a:prstGeom>
          <a:solidFill>
            <a:schemeClr val="tx1">
              <a:alpha val="75000"/>
            </a:schemeClr>
          </a:solidFill>
          <a:ln>
            <a:solidFill>
              <a:schemeClr val="tx1">
                <a:lumMod val="75000"/>
                <a:lumOff val="25000"/>
                <a:alpha val="1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588" y="6597352"/>
            <a:ext cx="845716" cy="244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7337"/>
            <a:ext cx="1219378" cy="6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771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1842</TotalTime>
  <Words>247</Words>
  <Application>Microsoft Office PowerPoint</Application>
  <PresentationFormat>On-screen Show (4:3)</PresentationFormat>
  <Paragraphs>20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José María Costa Saura</dc:creator>
  <cp:lastModifiedBy>José María Costa Saura</cp:lastModifiedBy>
  <cp:revision>46</cp:revision>
  <dcterms:created xsi:type="dcterms:W3CDTF">2020-04-22T08:14:58Z</dcterms:created>
  <dcterms:modified xsi:type="dcterms:W3CDTF">2020-04-29T08:20:54Z</dcterms:modified>
</cp:coreProperties>
</file>