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9" r:id="rId4"/>
    <p:sldId id="263" r:id="rId5"/>
    <p:sldId id="258" r:id="rId6"/>
    <p:sldId id="268" r:id="rId7"/>
    <p:sldId id="260" r:id="rId8"/>
    <p:sldId id="261" r:id="rId9"/>
    <p:sldId id="264" r:id="rId10"/>
    <p:sldId id="265" r:id="rId11"/>
    <p:sldId id="266" r:id="rId12"/>
    <p:sldId id="267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39AF2-8142-401B-83BF-13805B9D0849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58CCEE6-5993-4617-BE37-2AB52F8C3B27}">
      <dgm:prSet phldrT="[Testo]" custT="1"/>
      <dgm:spPr>
        <a:solidFill>
          <a:srgbClr val="92D050"/>
        </a:solidFill>
      </dgm:spPr>
      <dgm:t>
        <a:bodyPr/>
        <a:lstStyle/>
        <a:p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STATE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7B75D3-786A-47DA-A2F8-390753ACBD1B}" type="parTrans" cxnId="{63EF3848-0D3C-4902-A48C-7D4BED214EA6}">
      <dgm:prSet/>
      <dgm:spPr/>
      <dgm:t>
        <a:bodyPr/>
        <a:lstStyle/>
        <a:p>
          <a:endParaRPr lang="it-IT"/>
        </a:p>
      </dgm:t>
    </dgm:pt>
    <dgm:pt modelId="{DF24559F-DF4B-49C0-9CAD-DADDA805F5E7}" type="sibTrans" cxnId="{63EF3848-0D3C-4902-A48C-7D4BED214EA6}">
      <dgm:prSet/>
      <dgm:spPr/>
      <dgm:t>
        <a:bodyPr/>
        <a:lstStyle/>
        <a:p>
          <a:endParaRPr lang="it-IT"/>
        </a:p>
      </dgm:t>
    </dgm:pt>
    <dgm:pt modelId="{90BE04E5-BD68-411D-BF0A-D654BD33CC77}">
      <dgm:prSet phldrT="[Tes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IMPACTS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01E007-07C3-470D-B1CC-167B91940BD9}" type="parTrans" cxnId="{5183B15E-4D94-419A-9C93-EB48689CDF0C}">
      <dgm:prSet/>
      <dgm:spPr/>
      <dgm:t>
        <a:bodyPr/>
        <a:lstStyle/>
        <a:p>
          <a:endParaRPr lang="it-IT"/>
        </a:p>
      </dgm:t>
    </dgm:pt>
    <dgm:pt modelId="{B4E11E6A-D9CB-435F-8867-065FD9477F85}" type="sibTrans" cxnId="{5183B15E-4D94-419A-9C93-EB48689CDF0C}">
      <dgm:prSet/>
      <dgm:spPr/>
      <dgm:t>
        <a:bodyPr/>
        <a:lstStyle/>
        <a:p>
          <a:endParaRPr lang="it-IT"/>
        </a:p>
      </dgm:t>
    </dgm:pt>
    <dgm:pt modelId="{1F1C8F7C-1120-46ED-86C1-9AE0FA3AF0FE}">
      <dgm:prSet phldrT="[Testo]" custT="1"/>
      <dgm:spPr>
        <a:solidFill>
          <a:srgbClr val="CCCC00"/>
        </a:solidFill>
      </dgm:spPr>
      <dgm:t>
        <a:bodyPr/>
        <a:lstStyle/>
        <a:p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RESPONSES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78F336-5BD3-4D6A-8EF6-785760AE661C}" type="parTrans" cxnId="{3B1FB346-87FA-49F6-AE11-5C5839840E78}">
      <dgm:prSet/>
      <dgm:spPr/>
      <dgm:t>
        <a:bodyPr/>
        <a:lstStyle/>
        <a:p>
          <a:endParaRPr lang="it-IT"/>
        </a:p>
      </dgm:t>
    </dgm:pt>
    <dgm:pt modelId="{B9BB1DCE-0639-460F-8381-E8D2E379B0C0}" type="sibTrans" cxnId="{3B1FB346-87FA-49F6-AE11-5C5839840E78}">
      <dgm:prSet/>
      <dgm:spPr/>
      <dgm:t>
        <a:bodyPr/>
        <a:lstStyle/>
        <a:p>
          <a:endParaRPr lang="it-IT"/>
        </a:p>
      </dgm:t>
    </dgm:pt>
    <dgm:pt modelId="{837C2A69-29BD-4440-A3DA-FB4E5C02F3F4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DRIVERS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C95332-A049-40E8-9906-0DD7EAC8BFFC}" type="parTrans" cxnId="{F1B1D3F2-DE5C-44DE-8324-EB230BEE9D99}">
      <dgm:prSet/>
      <dgm:spPr/>
      <dgm:t>
        <a:bodyPr/>
        <a:lstStyle/>
        <a:p>
          <a:endParaRPr lang="it-IT"/>
        </a:p>
      </dgm:t>
    </dgm:pt>
    <dgm:pt modelId="{899F7EA9-B372-48DE-BD5A-F55D891FEC0A}" type="sibTrans" cxnId="{F1B1D3F2-DE5C-44DE-8324-EB230BEE9D99}">
      <dgm:prSet/>
      <dgm:spPr/>
      <dgm:t>
        <a:bodyPr/>
        <a:lstStyle/>
        <a:p>
          <a:endParaRPr lang="it-IT"/>
        </a:p>
      </dgm:t>
    </dgm:pt>
    <dgm:pt modelId="{9FC5BC10-9B10-4B18-AC78-AED0826FD5F1}">
      <dgm:prSet phldrT="[Tes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PRESSURES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06E874-EDD5-4328-8CDA-E9ED30A661B2}" type="parTrans" cxnId="{D5B4ED39-DB0C-40F9-AB4C-FBA1C7B5E088}">
      <dgm:prSet/>
      <dgm:spPr/>
      <dgm:t>
        <a:bodyPr/>
        <a:lstStyle/>
        <a:p>
          <a:endParaRPr lang="it-IT"/>
        </a:p>
      </dgm:t>
    </dgm:pt>
    <dgm:pt modelId="{6FF8848B-C9ED-41FA-8CEF-BE98ACA21431}" type="sibTrans" cxnId="{D5B4ED39-DB0C-40F9-AB4C-FBA1C7B5E088}">
      <dgm:prSet/>
      <dgm:spPr/>
      <dgm:t>
        <a:bodyPr/>
        <a:lstStyle/>
        <a:p>
          <a:endParaRPr lang="it-IT"/>
        </a:p>
      </dgm:t>
    </dgm:pt>
    <dgm:pt modelId="{6F81D181-FE26-4C29-B159-5A54B7321929}" type="pres">
      <dgm:prSet presAssocID="{8BC39AF2-8142-401B-83BF-13805B9D08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5A4BBE6-E562-49AE-BAFC-32173D70B481}" type="pres">
      <dgm:prSet presAssocID="{358CCEE6-5993-4617-BE37-2AB52F8C3B27}" presName="node" presStyleLbl="node1" presStyleIdx="0" presStyleCnt="5" custRadScaleRad="100072" custRadScaleInc="598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C01BE8B-5839-41F9-9AA3-A97902C5E835}" type="pres">
      <dgm:prSet presAssocID="{DF24559F-DF4B-49C0-9CAD-DADDA805F5E7}" presName="sibTrans" presStyleLbl="sibTrans2D1" presStyleIdx="0" presStyleCnt="5" custScaleX="102712" custScaleY="102875"/>
      <dgm:spPr/>
      <dgm:t>
        <a:bodyPr/>
        <a:lstStyle/>
        <a:p>
          <a:endParaRPr lang="it-IT"/>
        </a:p>
      </dgm:t>
    </dgm:pt>
    <dgm:pt modelId="{9A5172A5-1446-4D8A-8FB9-32ED2D490844}" type="pres">
      <dgm:prSet presAssocID="{DF24559F-DF4B-49C0-9CAD-DADDA805F5E7}" presName="connectorText" presStyleLbl="sibTrans2D1" presStyleIdx="0" presStyleCnt="5"/>
      <dgm:spPr/>
      <dgm:t>
        <a:bodyPr/>
        <a:lstStyle/>
        <a:p>
          <a:endParaRPr lang="it-IT"/>
        </a:p>
      </dgm:t>
    </dgm:pt>
    <dgm:pt modelId="{160C9A27-3D73-4233-A8BF-8932A26027AC}" type="pres">
      <dgm:prSet presAssocID="{90BE04E5-BD68-411D-BF0A-D654BD33CC77}" presName="node" presStyleLbl="node1" presStyleIdx="1" presStyleCnt="5" custScaleX="167289" custScaleY="94692" custRadScaleRad="132017" custRadScaleInc="123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7C53EB-FA92-42C9-BD37-A263F895B740}" type="pres">
      <dgm:prSet presAssocID="{B4E11E6A-D9CB-435F-8867-065FD9477F85}" presName="sibTrans" presStyleLbl="sibTrans2D1" presStyleIdx="1" presStyleCnt="5" custScaleX="129136" custScaleY="102875"/>
      <dgm:spPr/>
      <dgm:t>
        <a:bodyPr/>
        <a:lstStyle/>
        <a:p>
          <a:endParaRPr lang="it-IT"/>
        </a:p>
      </dgm:t>
    </dgm:pt>
    <dgm:pt modelId="{74593EAF-79E3-43E6-A19F-5E5C92BD976E}" type="pres">
      <dgm:prSet presAssocID="{B4E11E6A-D9CB-435F-8867-065FD9477F85}" presName="connectorText" presStyleLbl="sibTrans2D1" presStyleIdx="1" presStyleCnt="5"/>
      <dgm:spPr/>
      <dgm:t>
        <a:bodyPr/>
        <a:lstStyle/>
        <a:p>
          <a:endParaRPr lang="it-IT"/>
        </a:p>
      </dgm:t>
    </dgm:pt>
    <dgm:pt modelId="{D40DE076-AC01-4006-9039-9BC88A290103}" type="pres">
      <dgm:prSet presAssocID="{1F1C8F7C-1120-46ED-86C1-9AE0FA3AF0FE}" presName="node" presStyleLbl="node1" presStyleIdx="2" presStyleCnt="5" custScaleX="176758" custScaleY="94692" custRadScaleRad="115487" custRadScaleInc="-2686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8AAF82D-44A6-4EBB-B53C-FF90743D33B0}" type="pres">
      <dgm:prSet presAssocID="{B9BB1DCE-0639-460F-8381-E8D2E379B0C0}" presName="sibTrans" presStyleLbl="sibTrans2D1" presStyleIdx="2" presStyleCnt="5" custScaleX="122216" custScaleY="102875" custLinFactNeighborX="-8466"/>
      <dgm:spPr/>
      <dgm:t>
        <a:bodyPr/>
        <a:lstStyle/>
        <a:p>
          <a:endParaRPr lang="it-IT"/>
        </a:p>
      </dgm:t>
    </dgm:pt>
    <dgm:pt modelId="{B4CAF8AA-3F8F-4C8F-BA6D-42A75FF96B6E}" type="pres">
      <dgm:prSet presAssocID="{B9BB1DCE-0639-460F-8381-E8D2E379B0C0}" presName="connectorText" presStyleLbl="sibTrans2D1" presStyleIdx="2" presStyleCnt="5"/>
      <dgm:spPr/>
      <dgm:t>
        <a:bodyPr/>
        <a:lstStyle/>
        <a:p>
          <a:endParaRPr lang="it-IT"/>
        </a:p>
      </dgm:t>
    </dgm:pt>
    <dgm:pt modelId="{F6B85772-C9A8-4EA1-8239-E33301390BA1}" type="pres">
      <dgm:prSet presAssocID="{837C2A69-29BD-4440-A3DA-FB4E5C02F3F4}" presName="node" presStyleLbl="node1" presStyleIdx="3" presStyleCnt="5" custScaleX="167289" custScaleY="94692" custRadScaleRad="123473" custRadScaleInc="3629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BFCE73C-126D-4044-8DC9-FF20CFA5B67E}" type="pres">
      <dgm:prSet presAssocID="{899F7EA9-B372-48DE-BD5A-F55D891FEC0A}" presName="sibTrans" presStyleLbl="sibTrans2D1" presStyleIdx="3" presStyleCnt="5" custScaleX="134418" custScaleY="102875" custLinFactNeighborY="-7125"/>
      <dgm:spPr/>
      <dgm:t>
        <a:bodyPr/>
        <a:lstStyle/>
        <a:p>
          <a:endParaRPr lang="it-IT"/>
        </a:p>
      </dgm:t>
    </dgm:pt>
    <dgm:pt modelId="{9D209571-FF36-401D-9F6E-A00CB18CBEC0}" type="pres">
      <dgm:prSet presAssocID="{899F7EA9-B372-48DE-BD5A-F55D891FEC0A}" presName="connectorText" presStyleLbl="sibTrans2D1" presStyleIdx="3" presStyleCnt="5"/>
      <dgm:spPr/>
      <dgm:t>
        <a:bodyPr/>
        <a:lstStyle/>
        <a:p>
          <a:endParaRPr lang="it-IT"/>
        </a:p>
      </dgm:t>
    </dgm:pt>
    <dgm:pt modelId="{94C33409-06E5-4127-80B4-7A52DBEB214F}" type="pres">
      <dgm:prSet presAssocID="{9FC5BC10-9B10-4B18-AC78-AED0826FD5F1}" presName="node" presStyleLbl="node1" presStyleIdx="4" presStyleCnt="5" custScaleX="167289" custScaleY="94692" custRadScaleRad="116191" custRadScaleInc="-107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D2B065-BA74-46B9-966D-AB5BB00E7368}" type="pres">
      <dgm:prSet presAssocID="{6FF8848B-C9ED-41FA-8CEF-BE98ACA21431}" presName="sibTrans" presStyleLbl="sibTrans2D1" presStyleIdx="4" presStyleCnt="5" custScaleX="112528" custScaleY="102875"/>
      <dgm:spPr/>
      <dgm:t>
        <a:bodyPr/>
        <a:lstStyle/>
        <a:p>
          <a:endParaRPr lang="it-IT"/>
        </a:p>
      </dgm:t>
    </dgm:pt>
    <dgm:pt modelId="{C6DB0C8C-4014-4B20-A765-A0207E6E181A}" type="pres">
      <dgm:prSet presAssocID="{6FF8848B-C9ED-41FA-8CEF-BE98ACA21431}" presName="connectorText" presStyleLbl="sibTrans2D1" presStyleIdx="4" presStyleCnt="5"/>
      <dgm:spPr/>
      <dgm:t>
        <a:bodyPr/>
        <a:lstStyle/>
        <a:p>
          <a:endParaRPr lang="it-IT"/>
        </a:p>
      </dgm:t>
    </dgm:pt>
  </dgm:ptLst>
  <dgm:cxnLst>
    <dgm:cxn modelId="{5183B15E-4D94-419A-9C93-EB48689CDF0C}" srcId="{8BC39AF2-8142-401B-83BF-13805B9D0849}" destId="{90BE04E5-BD68-411D-BF0A-D654BD33CC77}" srcOrd="1" destOrd="0" parTransId="{3F01E007-07C3-470D-B1CC-167B91940BD9}" sibTransId="{B4E11E6A-D9CB-435F-8867-065FD9477F85}"/>
    <dgm:cxn modelId="{3AC26D52-780A-46D3-88F2-F780A5371E7F}" type="presOf" srcId="{899F7EA9-B372-48DE-BD5A-F55D891FEC0A}" destId="{1BFCE73C-126D-4044-8DC9-FF20CFA5B67E}" srcOrd="0" destOrd="0" presId="urn:microsoft.com/office/officeart/2005/8/layout/cycle2"/>
    <dgm:cxn modelId="{625B38EB-F9C1-4A12-8C26-5B75BA520BB5}" type="presOf" srcId="{DF24559F-DF4B-49C0-9CAD-DADDA805F5E7}" destId="{9C01BE8B-5839-41F9-9AA3-A97902C5E835}" srcOrd="0" destOrd="0" presId="urn:microsoft.com/office/officeart/2005/8/layout/cycle2"/>
    <dgm:cxn modelId="{741F81A4-B2BC-4178-87CF-7E44315D64B2}" type="presOf" srcId="{837C2A69-29BD-4440-A3DA-FB4E5C02F3F4}" destId="{F6B85772-C9A8-4EA1-8239-E33301390BA1}" srcOrd="0" destOrd="0" presId="urn:microsoft.com/office/officeart/2005/8/layout/cycle2"/>
    <dgm:cxn modelId="{ACC77129-B730-4E44-BABB-CE9828646D59}" type="presOf" srcId="{B9BB1DCE-0639-460F-8381-E8D2E379B0C0}" destId="{B4CAF8AA-3F8F-4C8F-BA6D-42A75FF96B6E}" srcOrd="1" destOrd="0" presId="urn:microsoft.com/office/officeart/2005/8/layout/cycle2"/>
    <dgm:cxn modelId="{3B1FB346-87FA-49F6-AE11-5C5839840E78}" srcId="{8BC39AF2-8142-401B-83BF-13805B9D0849}" destId="{1F1C8F7C-1120-46ED-86C1-9AE0FA3AF0FE}" srcOrd="2" destOrd="0" parTransId="{C078F336-5BD3-4D6A-8EF6-785760AE661C}" sibTransId="{B9BB1DCE-0639-460F-8381-E8D2E379B0C0}"/>
    <dgm:cxn modelId="{A7E8187C-219B-4D05-B82B-E0E455617BEA}" type="presOf" srcId="{B9BB1DCE-0639-460F-8381-E8D2E379B0C0}" destId="{C8AAF82D-44A6-4EBB-B53C-FF90743D33B0}" srcOrd="0" destOrd="0" presId="urn:microsoft.com/office/officeart/2005/8/layout/cycle2"/>
    <dgm:cxn modelId="{022510D5-97E2-400A-9B4F-10AED676E4A0}" type="presOf" srcId="{6FF8848B-C9ED-41FA-8CEF-BE98ACA21431}" destId="{8DD2B065-BA74-46B9-966D-AB5BB00E7368}" srcOrd="0" destOrd="0" presId="urn:microsoft.com/office/officeart/2005/8/layout/cycle2"/>
    <dgm:cxn modelId="{5C89B65C-4427-4131-8D1B-BD3DC62E28C3}" type="presOf" srcId="{6FF8848B-C9ED-41FA-8CEF-BE98ACA21431}" destId="{C6DB0C8C-4014-4B20-A765-A0207E6E181A}" srcOrd="1" destOrd="0" presId="urn:microsoft.com/office/officeart/2005/8/layout/cycle2"/>
    <dgm:cxn modelId="{6C064DEC-7FD8-4E95-96FA-7FE95E4B99E5}" type="presOf" srcId="{B4E11E6A-D9CB-435F-8867-065FD9477F85}" destId="{5B7C53EB-FA92-42C9-BD37-A263F895B740}" srcOrd="0" destOrd="0" presId="urn:microsoft.com/office/officeart/2005/8/layout/cycle2"/>
    <dgm:cxn modelId="{CA55E2EF-F04D-48FA-91E6-2C7FF569F649}" type="presOf" srcId="{9FC5BC10-9B10-4B18-AC78-AED0826FD5F1}" destId="{94C33409-06E5-4127-80B4-7A52DBEB214F}" srcOrd="0" destOrd="0" presId="urn:microsoft.com/office/officeart/2005/8/layout/cycle2"/>
    <dgm:cxn modelId="{D5B4ED39-DB0C-40F9-AB4C-FBA1C7B5E088}" srcId="{8BC39AF2-8142-401B-83BF-13805B9D0849}" destId="{9FC5BC10-9B10-4B18-AC78-AED0826FD5F1}" srcOrd="4" destOrd="0" parTransId="{B706E874-EDD5-4328-8CDA-E9ED30A661B2}" sibTransId="{6FF8848B-C9ED-41FA-8CEF-BE98ACA21431}"/>
    <dgm:cxn modelId="{F1B1D3F2-DE5C-44DE-8324-EB230BEE9D99}" srcId="{8BC39AF2-8142-401B-83BF-13805B9D0849}" destId="{837C2A69-29BD-4440-A3DA-FB4E5C02F3F4}" srcOrd="3" destOrd="0" parTransId="{F1C95332-A049-40E8-9906-0DD7EAC8BFFC}" sibTransId="{899F7EA9-B372-48DE-BD5A-F55D891FEC0A}"/>
    <dgm:cxn modelId="{81E1A839-19CC-4EE8-A9C6-6465E8CD6AAC}" type="presOf" srcId="{B4E11E6A-D9CB-435F-8867-065FD9477F85}" destId="{74593EAF-79E3-43E6-A19F-5E5C92BD976E}" srcOrd="1" destOrd="0" presId="urn:microsoft.com/office/officeart/2005/8/layout/cycle2"/>
    <dgm:cxn modelId="{EA5CFA5D-804B-4EA1-BC02-D377F446B417}" type="presOf" srcId="{1F1C8F7C-1120-46ED-86C1-9AE0FA3AF0FE}" destId="{D40DE076-AC01-4006-9039-9BC88A290103}" srcOrd="0" destOrd="0" presId="urn:microsoft.com/office/officeart/2005/8/layout/cycle2"/>
    <dgm:cxn modelId="{846FDB5D-A1DC-4C20-8CB0-E284C8FE77AD}" type="presOf" srcId="{899F7EA9-B372-48DE-BD5A-F55D891FEC0A}" destId="{9D209571-FF36-401D-9F6E-A00CB18CBEC0}" srcOrd="1" destOrd="0" presId="urn:microsoft.com/office/officeart/2005/8/layout/cycle2"/>
    <dgm:cxn modelId="{32CC7CFC-EF17-4D4B-AA0B-4A2F13D6945B}" type="presOf" srcId="{90BE04E5-BD68-411D-BF0A-D654BD33CC77}" destId="{160C9A27-3D73-4233-A8BF-8932A26027AC}" srcOrd="0" destOrd="0" presId="urn:microsoft.com/office/officeart/2005/8/layout/cycle2"/>
    <dgm:cxn modelId="{7A74EB9F-7711-452F-8B6E-F6A1BBB9799F}" type="presOf" srcId="{DF24559F-DF4B-49C0-9CAD-DADDA805F5E7}" destId="{9A5172A5-1446-4D8A-8FB9-32ED2D490844}" srcOrd="1" destOrd="0" presId="urn:microsoft.com/office/officeart/2005/8/layout/cycle2"/>
    <dgm:cxn modelId="{63EF3848-0D3C-4902-A48C-7D4BED214EA6}" srcId="{8BC39AF2-8142-401B-83BF-13805B9D0849}" destId="{358CCEE6-5993-4617-BE37-2AB52F8C3B27}" srcOrd="0" destOrd="0" parTransId="{997B75D3-786A-47DA-A2F8-390753ACBD1B}" sibTransId="{DF24559F-DF4B-49C0-9CAD-DADDA805F5E7}"/>
    <dgm:cxn modelId="{83FB8ABA-7FDD-4493-88A1-845476E9FF6B}" type="presOf" srcId="{358CCEE6-5993-4617-BE37-2AB52F8C3B27}" destId="{F5A4BBE6-E562-49AE-BAFC-32173D70B481}" srcOrd="0" destOrd="0" presId="urn:microsoft.com/office/officeart/2005/8/layout/cycle2"/>
    <dgm:cxn modelId="{ADC2ADB3-EB09-4CB4-BE7C-0B7496911376}" type="presOf" srcId="{8BC39AF2-8142-401B-83BF-13805B9D0849}" destId="{6F81D181-FE26-4C29-B159-5A54B7321929}" srcOrd="0" destOrd="0" presId="urn:microsoft.com/office/officeart/2005/8/layout/cycle2"/>
    <dgm:cxn modelId="{3A373205-92B9-491C-BA71-BA427943A94D}" type="presParOf" srcId="{6F81D181-FE26-4C29-B159-5A54B7321929}" destId="{F5A4BBE6-E562-49AE-BAFC-32173D70B481}" srcOrd="0" destOrd="0" presId="urn:microsoft.com/office/officeart/2005/8/layout/cycle2"/>
    <dgm:cxn modelId="{9E7786E5-9B0E-4E18-88DA-B374B5298407}" type="presParOf" srcId="{6F81D181-FE26-4C29-B159-5A54B7321929}" destId="{9C01BE8B-5839-41F9-9AA3-A97902C5E835}" srcOrd="1" destOrd="0" presId="urn:microsoft.com/office/officeart/2005/8/layout/cycle2"/>
    <dgm:cxn modelId="{2F4E8FA4-A0C5-4852-B71A-7B587C5F2304}" type="presParOf" srcId="{9C01BE8B-5839-41F9-9AA3-A97902C5E835}" destId="{9A5172A5-1446-4D8A-8FB9-32ED2D490844}" srcOrd="0" destOrd="0" presId="urn:microsoft.com/office/officeart/2005/8/layout/cycle2"/>
    <dgm:cxn modelId="{7225C3B6-0993-4725-89A2-26A97E1E7B2B}" type="presParOf" srcId="{6F81D181-FE26-4C29-B159-5A54B7321929}" destId="{160C9A27-3D73-4233-A8BF-8932A26027AC}" srcOrd="2" destOrd="0" presId="urn:microsoft.com/office/officeart/2005/8/layout/cycle2"/>
    <dgm:cxn modelId="{2093D88B-F803-4E2B-991B-6D09509AC2FC}" type="presParOf" srcId="{6F81D181-FE26-4C29-B159-5A54B7321929}" destId="{5B7C53EB-FA92-42C9-BD37-A263F895B740}" srcOrd="3" destOrd="0" presId="urn:microsoft.com/office/officeart/2005/8/layout/cycle2"/>
    <dgm:cxn modelId="{D73DC317-E846-47E8-899D-5348233C76EE}" type="presParOf" srcId="{5B7C53EB-FA92-42C9-BD37-A263F895B740}" destId="{74593EAF-79E3-43E6-A19F-5E5C92BD976E}" srcOrd="0" destOrd="0" presId="urn:microsoft.com/office/officeart/2005/8/layout/cycle2"/>
    <dgm:cxn modelId="{32CC84C4-D5F1-4EE2-B87A-191A3CD42DF8}" type="presParOf" srcId="{6F81D181-FE26-4C29-B159-5A54B7321929}" destId="{D40DE076-AC01-4006-9039-9BC88A290103}" srcOrd="4" destOrd="0" presId="urn:microsoft.com/office/officeart/2005/8/layout/cycle2"/>
    <dgm:cxn modelId="{1D72406C-730F-4AF0-9300-BFB89EB7628E}" type="presParOf" srcId="{6F81D181-FE26-4C29-B159-5A54B7321929}" destId="{C8AAF82D-44A6-4EBB-B53C-FF90743D33B0}" srcOrd="5" destOrd="0" presId="urn:microsoft.com/office/officeart/2005/8/layout/cycle2"/>
    <dgm:cxn modelId="{B2660D4E-7D5F-49A4-B881-823936C20550}" type="presParOf" srcId="{C8AAF82D-44A6-4EBB-B53C-FF90743D33B0}" destId="{B4CAF8AA-3F8F-4C8F-BA6D-42A75FF96B6E}" srcOrd="0" destOrd="0" presId="urn:microsoft.com/office/officeart/2005/8/layout/cycle2"/>
    <dgm:cxn modelId="{0CDF40D3-DBD3-4C18-B9A2-E3100BB7A6B8}" type="presParOf" srcId="{6F81D181-FE26-4C29-B159-5A54B7321929}" destId="{F6B85772-C9A8-4EA1-8239-E33301390BA1}" srcOrd="6" destOrd="0" presId="urn:microsoft.com/office/officeart/2005/8/layout/cycle2"/>
    <dgm:cxn modelId="{5DA8FC6D-D865-4F9D-9615-BF533FCE8A58}" type="presParOf" srcId="{6F81D181-FE26-4C29-B159-5A54B7321929}" destId="{1BFCE73C-126D-4044-8DC9-FF20CFA5B67E}" srcOrd="7" destOrd="0" presId="urn:microsoft.com/office/officeart/2005/8/layout/cycle2"/>
    <dgm:cxn modelId="{AD626298-F02C-469F-B23D-CD332951A1DE}" type="presParOf" srcId="{1BFCE73C-126D-4044-8DC9-FF20CFA5B67E}" destId="{9D209571-FF36-401D-9F6E-A00CB18CBEC0}" srcOrd="0" destOrd="0" presId="urn:microsoft.com/office/officeart/2005/8/layout/cycle2"/>
    <dgm:cxn modelId="{96DF20CE-666D-48B4-A482-FB82403AB739}" type="presParOf" srcId="{6F81D181-FE26-4C29-B159-5A54B7321929}" destId="{94C33409-06E5-4127-80B4-7A52DBEB214F}" srcOrd="8" destOrd="0" presId="urn:microsoft.com/office/officeart/2005/8/layout/cycle2"/>
    <dgm:cxn modelId="{B707317B-E55C-4879-A9CD-4F41BF1193A8}" type="presParOf" srcId="{6F81D181-FE26-4C29-B159-5A54B7321929}" destId="{8DD2B065-BA74-46B9-966D-AB5BB00E7368}" srcOrd="9" destOrd="0" presId="urn:microsoft.com/office/officeart/2005/8/layout/cycle2"/>
    <dgm:cxn modelId="{DC06B317-9BEE-4C97-B094-6734B1FF6A32}" type="presParOf" srcId="{8DD2B065-BA74-46B9-966D-AB5BB00E7368}" destId="{C6DB0C8C-4014-4B20-A765-A0207E6E181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39AF2-8142-401B-83BF-13805B9D0849}" type="doc">
      <dgm:prSet loTypeId="urn:microsoft.com/office/officeart/2005/8/layout/cycle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58CCEE6-5993-4617-BE37-2AB52F8C3B27}">
      <dgm:prSet phldrT="[Testo]" custT="1"/>
      <dgm:spPr>
        <a:solidFill>
          <a:srgbClr val="92D050"/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Geosites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Soil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erosion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Groundwater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Seismogenetic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faults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7B75D3-786A-47DA-A2F8-390753ACBD1B}" type="parTrans" cxnId="{63EF3848-0D3C-4902-A48C-7D4BED214EA6}">
      <dgm:prSet/>
      <dgm:spPr/>
      <dgm:t>
        <a:bodyPr/>
        <a:lstStyle/>
        <a:p>
          <a:endParaRPr lang="it-IT"/>
        </a:p>
      </dgm:t>
    </dgm:pt>
    <dgm:pt modelId="{DF24559F-DF4B-49C0-9CAD-DADDA805F5E7}" type="sibTrans" cxnId="{63EF3848-0D3C-4902-A48C-7D4BED214EA6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it-IT"/>
        </a:p>
      </dgm:t>
    </dgm:pt>
    <dgm:pt modelId="{90BE04E5-BD68-411D-BF0A-D654BD33CC77}">
      <dgm:prSet phldrT="[Testo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Vandalism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Abusiveness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Floods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landslides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water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available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Seismic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Effects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01E007-07C3-470D-B1CC-167B91940BD9}" type="parTrans" cxnId="{5183B15E-4D94-419A-9C93-EB48689CDF0C}">
      <dgm:prSet/>
      <dgm:spPr/>
      <dgm:t>
        <a:bodyPr/>
        <a:lstStyle/>
        <a:p>
          <a:endParaRPr lang="it-IT"/>
        </a:p>
      </dgm:t>
    </dgm:pt>
    <dgm:pt modelId="{B4E11E6A-D9CB-435F-8867-065FD9477F85}" type="sibTrans" cxnId="{5183B15E-4D94-419A-9C93-EB48689CDF0C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it-IT"/>
        </a:p>
      </dgm:t>
    </dgm:pt>
    <dgm:pt modelId="{1F1C8F7C-1120-46ED-86C1-9AE0FA3AF0FE}">
      <dgm:prSet phldrT="[Testo]" custT="1"/>
      <dgm:spPr>
        <a:solidFill>
          <a:srgbClr val="CCCC00"/>
        </a:solidFill>
      </dgm:spPr>
      <dgm:t>
        <a:bodyPr/>
        <a:lstStyle/>
        <a:p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Policy             Planning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guidance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Educational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78F336-5BD3-4D6A-8EF6-785760AE661C}" type="parTrans" cxnId="{3B1FB346-87FA-49F6-AE11-5C5839840E78}">
      <dgm:prSet/>
      <dgm:spPr/>
      <dgm:t>
        <a:bodyPr/>
        <a:lstStyle/>
        <a:p>
          <a:endParaRPr lang="it-IT"/>
        </a:p>
      </dgm:t>
    </dgm:pt>
    <dgm:pt modelId="{B9BB1DCE-0639-460F-8381-E8D2E379B0C0}" type="sibTrans" cxnId="{3B1FB346-87FA-49F6-AE11-5C5839840E78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it-IT"/>
        </a:p>
      </dgm:t>
    </dgm:pt>
    <dgm:pt modelId="{837C2A69-29BD-4440-A3DA-FB4E5C02F3F4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Tourism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Animal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breding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Agricolture       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Wine</a:t>
          </a:r>
        </a:p>
      </dgm:t>
    </dgm:pt>
    <dgm:pt modelId="{F1C95332-A049-40E8-9906-0DD7EAC8BFFC}" type="parTrans" cxnId="{F1B1D3F2-DE5C-44DE-8324-EB230BEE9D99}">
      <dgm:prSet/>
      <dgm:spPr/>
      <dgm:t>
        <a:bodyPr/>
        <a:lstStyle/>
        <a:p>
          <a:endParaRPr lang="it-IT"/>
        </a:p>
      </dgm:t>
    </dgm:pt>
    <dgm:pt modelId="{899F7EA9-B372-48DE-BD5A-F55D891FEC0A}" type="sibTrans" cxnId="{F1B1D3F2-DE5C-44DE-8324-EB230BEE9D99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it-IT"/>
        </a:p>
      </dgm:t>
    </dgm:pt>
    <dgm:pt modelId="{9FC5BC10-9B10-4B18-AC78-AED0826FD5F1}">
      <dgm:prSet phldrT="[Tes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Climate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 source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pollution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water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resources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spcAft>
              <a:spcPts val="0"/>
            </a:spcAft>
          </a:pP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Land use </a:t>
          </a:r>
          <a:r>
            <a:rPr lang="it-IT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changes</a:t>
          </a:r>
          <a:endParaRPr lang="it-IT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06E874-EDD5-4328-8CDA-E9ED30A661B2}" type="parTrans" cxnId="{D5B4ED39-DB0C-40F9-AB4C-FBA1C7B5E088}">
      <dgm:prSet/>
      <dgm:spPr/>
      <dgm:t>
        <a:bodyPr/>
        <a:lstStyle/>
        <a:p>
          <a:endParaRPr lang="it-IT"/>
        </a:p>
      </dgm:t>
    </dgm:pt>
    <dgm:pt modelId="{6FF8848B-C9ED-41FA-8CEF-BE98ACA21431}" type="sibTrans" cxnId="{D5B4ED39-DB0C-40F9-AB4C-FBA1C7B5E088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it-IT" b="0"/>
        </a:p>
      </dgm:t>
    </dgm:pt>
    <dgm:pt modelId="{91B855A7-35E0-456D-A476-DD2300AEBB1A}" type="pres">
      <dgm:prSet presAssocID="{8BC39AF2-8142-401B-83BF-13805B9D08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88726AF-8713-4269-A4B8-3CD9EC71B1D2}" type="pres">
      <dgm:prSet presAssocID="{358CCEE6-5993-4617-BE37-2AB52F8C3B27}" presName="node" presStyleLbl="node1" presStyleIdx="0" presStyleCnt="5" custScaleX="187282" custScaleY="127326" custRadScaleRad="139730" custRadScaleInc="-775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6508B7-75C6-4905-AED6-05B91A29E249}" type="pres">
      <dgm:prSet presAssocID="{358CCEE6-5993-4617-BE37-2AB52F8C3B27}" presName="spNode" presStyleCnt="0"/>
      <dgm:spPr/>
    </dgm:pt>
    <dgm:pt modelId="{2C944F48-A3F8-43E2-B2ED-494C768D6EE6}" type="pres">
      <dgm:prSet presAssocID="{DF24559F-DF4B-49C0-9CAD-DADDA805F5E7}" presName="sibTrans" presStyleLbl="sibTrans1D1" presStyleIdx="0" presStyleCnt="5"/>
      <dgm:spPr/>
      <dgm:t>
        <a:bodyPr/>
        <a:lstStyle/>
        <a:p>
          <a:endParaRPr lang="it-IT"/>
        </a:p>
      </dgm:t>
    </dgm:pt>
    <dgm:pt modelId="{D5B160C9-33F6-4D17-8E39-1213C2D3DE85}" type="pres">
      <dgm:prSet presAssocID="{90BE04E5-BD68-411D-BF0A-D654BD33CC77}" presName="node" presStyleLbl="node1" presStyleIdx="1" presStyleCnt="5" custScaleX="205326" custScaleY="127326" custRadScaleRad="131026" custRadScaleInc="189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552F98-E705-4553-8864-3F887A1C88CE}" type="pres">
      <dgm:prSet presAssocID="{90BE04E5-BD68-411D-BF0A-D654BD33CC77}" presName="spNode" presStyleCnt="0"/>
      <dgm:spPr/>
    </dgm:pt>
    <dgm:pt modelId="{AE33A756-5C67-46FB-9EDB-6B7808086496}" type="pres">
      <dgm:prSet presAssocID="{B4E11E6A-D9CB-435F-8867-065FD9477F85}" presName="sibTrans" presStyleLbl="sibTrans1D1" presStyleIdx="1" presStyleCnt="5"/>
      <dgm:spPr/>
      <dgm:t>
        <a:bodyPr/>
        <a:lstStyle/>
        <a:p>
          <a:endParaRPr lang="it-IT"/>
        </a:p>
      </dgm:t>
    </dgm:pt>
    <dgm:pt modelId="{32F2EA9C-A2E3-401E-B280-F2393CEF57A5}" type="pres">
      <dgm:prSet presAssocID="{1F1C8F7C-1120-46ED-86C1-9AE0FA3AF0FE}" presName="node" presStyleLbl="node1" presStyleIdx="2" presStyleCnt="5" custScaleX="224365" custScaleY="144357" custRadScaleRad="135505" custRadScaleInc="-6749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F352D8-F4A2-4F82-AEF7-4550DF7F50E4}" type="pres">
      <dgm:prSet presAssocID="{1F1C8F7C-1120-46ED-86C1-9AE0FA3AF0FE}" presName="spNode" presStyleCnt="0"/>
      <dgm:spPr/>
    </dgm:pt>
    <dgm:pt modelId="{A608AAAA-7E9C-4371-844C-9D85E484C2D5}" type="pres">
      <dgm:prSet presAssocID="{B9BB1DCE-0639-460F-8381-E8D2E379B0C0}" presName="sibTrans" presStyleLbl="sibTrans1D1" presStyleIdx="2" presStyleCnt="5"/>
      <dgm:spPr/>
      <dgm:t>
        <a:bodyPr/>
        <a:lstStyle/>
        <a:p>
          <a:endParaRPr lang="it-IT"/>
        </a:p>
      </dgm:t>
    </dgm:pt>
    <dgm:pt modelId="{F18254C8-B048-4451-A6D6-07F05F75D32F}" type="pres">
      <dgm:prSet presAssocID="{837C2A69-29BD-4440-A3DA-FB4E5C02F3F4}" presName="node" presStyleLbl="node1" presStyleIdx="3" presStyleCnt="5" custScaleX="154486" custScaleY="118835" custRadScaleRad="112253" custRadScaleInc="2886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23D2EF-2173-4173-820A-70C0BB60E02E}" type="pres">
      <dgm:prSet presAssocID="{837C2A69-29BD-4440-A3DA-FB4E5C02F3F4}" presName="spNode" presStyleCnt="0"/>
      <dgm:spPr/>
    </dgm:pt>
    <dgm:pt modelId="{E4F374B3-3069-40E5-B43F-A704E22DEC72}" type="pres">
      <dgm:prSet presAssocID="{899F7EA9-B372-48DE-BD5A-F55D891FEC0A}" presName="sibTrans" presStyleLbl="sibTrans1D1" presStyleIdx="3" presStyleCnt="5"/>
      <dgm:spPr/>
      <dgm:t>
        <a:bodyPr/>
        <a:lstStyle/>
        <a:p>
          <a:endParaRPr lang="it-IT"/>
        </a:p>
      </dgm:t>
    </dgm:pt>
    <dgm:pt modelId="{F83BF4B8-5C58-41E0-BDFB-AC6CD53BB6BE}" type="pres">
      <dgm:prSet presAssocID="{9FC5BC10-9B10-4B18-AC78-AED0826FD5F1}" presName="node" presStyleLbl="node1" presStyleIdx="4" presStyleCnt="5" custScaleX="202844" custScaleY="118835" custRadScaleRad="107973" custRadScaleInc="-3894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FDEFD9-D5B1-4524-923C-3BEBDDA8566B}" type="pres">
      <dgm:prSet presAssocID="{9FC5BC10-9B10-4B18-AC78-AED0826FD5F1}" presName="spNode" presStyleCnt="0"/>
      <dgm:spPr/>
    </dgm:pt>
    <dgm:pt modelId="{DB7C7E60-3968-497D-A566-C2919D05B0F7}" type="pres">
      <dgm:prSet presAssocID="{6FF8848B-C9ED-41FA-8CEF-BE98ACA21431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4F9326A3-2466-4AB3-89F8-55978068875A}" type="presOf" srcId="{358CCEE6-5993-4617-BE37-2AB52F8C3B27}" destId="{888726AF-8713-4269-A4B8-3CD9EC71B1D2}" srcOrd="0" destOrd="0" presId="urn:microsoft.com/office/officeart/2005/8/layout/cycle5"/>
    <dgm:cxn modelId="{14A6A581-4231-41CC-AB5F-C3610D773983}" type="presOf" srcId="{90BE04E5-BD68-411D-BF0A-D654BD33CC77}" destId="{D5B160C9-33F6-4D17-8E39-1213C2D3DE85}" srcOrd="0" destOrd="0" presId="urn:microsoft.com/office/officeart/2005/8/layout/cycle5"/>
    <dgm:cxn modelId="{5183B15E-4D94-419A-9C93-EB48689CDF0C}" srcId="{8BC39AF2-8142-401B-83BF-13805B9D0849}" destId="{90BE04E5-BD68-411D-BF0A-D654BD33CC77}" srcOrd="1" destOrd="0" parTransId="{3F01E007-07C3-470D-B1CC-167B91940BD9}" sibTransId="{B4E11E6A-D9CB-435F-8867-065FD9477F85}"/>
    <dgm:cxn modelId="{3B1FB346-87FA-49F6-AE11-5C5839840E78}" srcId="{8BC39AF2-8142-401B-83BF-13805B9D0849}" destId="{1F1C8F7C-1120-46ED-86C1-9AE0FA3AF0FE}" srcOrd="2" destOrd="0" parTransId="{C078F336-5BD3-4D6A-8EF6-785760AE661C}" sibTransId="{B9BB1DCE-0639-460F-8381-E8D2E379B0C0}"/>
    <dgm:cxn modelId="{DEAE57E9-043B-442E-A11B-72615149FCD1}" type="presOf" srcId="{9FC5BC10-9B10-4B18-AC78-AED0826FD5F1}" destId="{F83BF4B8-5C58-41E0-BDFB-AC6CD53BB6BE}" srcOrd="0" destOrd="0" presId="urn:microsoft.com/office/officeart/2005/8/layout/cycle5"/>
    <dgm:cxn modelId="{EDB9499C-55FF-462B-8FE6-9785728B2987}" type="presOf" srcId="{B4E11E6A-D9CB-435F-8867-065FD9477F85}" destId="{AE33A756-5C67-46FB-9EDB-6B7808086496}" srcOrd="0" destOrd="0" presId="urn:microsoft.com/office/officeart/2005/8/layout/cycle5"/>
    <dgm:cxn modelId="{D5B4ED39-DB0C-40F9-AB4C-FBA1C7B5E088}" srcId="{8BC39AF2-8142-401B-83BF-13805B9D0849}" destId="{9FC5BC10-9B10-4B18-AC78-AED0826FD5F1}" srcOrd="4" destOrd="0" parTransId="{B706E874-EDD5-4328-8CDA-E9ED30A661B2}" sibTransId="{6FF8848B-C9ED-41FA-8CEF-BE98ACA21431}"/>
    <dgm:cxn modelId="{F1B1D3F2-DE5C-44DE-8324-EB230BEE9D99}" srcId="{8BC39AF2-8142-401B-83BF-13805B9D0849}" destId="{837C2A69-29BD-4440-A3DA-FB4E5C02F3F4}" srcOrd="3" destOrd="0" parTransId="{F1C95332-A049-40E8-9906-0DD7EAC8BFFC}" sibTransId="{899F7EA9-B372-48DE-BD5A-F55D891FEC0A}"/>
    <dgm:cxn modelId="{C939EC16-E4BC-4B40-A2E9-0123D3C86896}" type="presOf" srcId="{6FF8848B-C9ED-41FA-8CEF-BE98ACA21431}" destId="{DB7C7E60-3968-497D-A566-C2919D05B0F7}" srcOrd="0" destOrd="0" presId="urn:microsoft.com/office/officeart/2005/8/layout/cycle5"/>
    <dgm:cxn modelId="{F4E15906-D322-4552-9B08-32FA925FD072}" type="presOf" srcId="{DF24559F-DF4B-49C0-9CAD-DADDA805F5E7}" destId="{2C944F48-A3F8-43E2-B2ED-494C768D6EE6}" srcOrd="0" destOrd="0" presId="urn:microsoft.com/office/officeart/2005/8/layout/cycle5"/>
    <dgm:cxn modelId="{6119FB01-E3A1-475E-BE45-228A458E3677}" type="presOf" srcId="{8BC39AF2-8142-401B-83BF-13805B9D0849}" destId="{91B855A7-35E0-456D-A476-DD2300AEBB1A}" srcOrd="0" destOrd="0" presId="urn:microsoft.com/office/officeart/2005/8/layout/cycle5"/>
    <dgm:cxn modelId="{3DAFE1B5-349A-4FF5-9C40-15B8CCCFDE11}" type="presOf" srcId="{837C2A69-29BD-4440-A3DA-FB4E5C02F3F4}" destId="{F18254C8-B048-4451-A6D6-07F05F75D32F}" srcOrd="0" destOrd="0" presId="urn:microsoft.com/office/officeart/2005/8/layout/cycle5"/>
    <dgm:cxn modelId="{E174427D-486A-427A-A82E-D3074DA97295}" type="presOf" srcId="{1F1C8F7C-1120-46ED-86C1-9AE0FA3AF0FE}" destId="{32F2EA9C-A2E3-401E-B280-F2393CEF57A5}" srcOrd="0" destOrd="0" presId="urn:microsoft.com/office/officeart/2005/8/layout/cycle5"/>
    <dgm:cxn modelId="{63EF3848-0D3C-4902-A48C-7D4BED214EA6}" srcId="{8BC39AF2-8142-401B-83BF-13805B9D0849}" destId="{358CCEE6-5993-4617-BE37-2AB52F8C3B27}" srcOrd="0" destOrd="0" parTransId="{997B75D3-786A-47DA-A2F8-390753ACBD1B}" sibTransId="{DF24559F-DF4B-49C0-9CAD-DADDA805F5E7}"/>
    <dgm:cxn modelId="{2B1F2BD8-51F0-44B0-AD8B-859A18233166}" type="presOf" srcId="{899F7EA9-B372-48DE-BD5A-F55D891FEC0A}" destId="{E4F374B3-3069-40E5-B43F-A704E22DEC72}" srcOrd="0" destOrd="0" presId="urn:microsoft.com/office/officeart/2005/8/layout/cycle5"/>
    <dgm:cxn modelId="{2E528A64-31F0-4181-B1E7-C212E106469A}" type="presOf" srcId="{B9BB1DCE-0639-460F-8381-E8D2E379B0C0}" destId="{A608AAAA-7E9C-4371-844C-9D85E484C2D5}" srcOrd="0" destOrd="0" presId="urn:microsoft.com/office/officeart/2005/8/layout/cycle5"/>
    <dgm:cxn modelId="{79E9B198-C285-4DD0-B30D-3AED2942F2F9}" type="presParOf" srcId="{91B855A7-35E0-456D-A476-DD2300AEBB1A}" destId="{888726AF-8713-4269-A4B8-3CD9EC71B1D2}" srcOrd="0" destOrd="0" presId="urn:microsoft.com/office/officeart/2005/8/layout/cycle5"/>
    <dgm:cxn modelId="{E8EE4F7D-772A-457C-8ED1-E35A5A3A546E}" type="presParOf" srcId="{91B855A7-35E0-456D-A476-DD2300AEBB1A}" destId="{826508B7-75C6-4905-AED6-05B91A29E249}" srcOrd="1" destOrd="0" presId="urn:microsoft.com/office/officeart/2005/8/layout/cycle5"/>
    <dgm:cxn modelId="{A58B98BB-D480-4291-95C0-3AE1023B52FF}" type="presParOf" srcId="{91B855A7-35E0-456D-A476-DD2300AEBB1A}" destId="{2C944F48-A3F8-43E2-B2ED-494C768D6EE6}" srcOrd="2" destOrd="0" presId="urn:microsoft.com/office/officeart/2005/8/layout/cycle5"/>
    <dgm:cxn modelId="{814DE10D-C19B-4BB8-BD23-E1E62D4304DE}" type="presParOf" srcId="{91B855A7-35E0-456D-A476-DD2300AEBB1A}" destId="{D5B160C9-33F6-4D17-8E39-1213C2D3DE85}" srcOrd="3" destOrd="0" presId="urn:microsoft.com/office/officeart/2005/8/layout/cycle5"/>
    <dgm:cxn modelId="{635C44E9-2BF5-4B48-BA10-4CB919B1777D}" type="presParOf" srcId="{91B855A7-35E0-456D-A476-DD2300AEBB1A}" destId="{A3552F98-E705-4553-8864-3F887A1C88CE}" srcOrd="4" destOrd="0" presId="urn:microsoft.com/office/officeart/2005/8/layout/cycle5"/>
    <dgm:cxn modelId="{7EB9A3A0-8EE8-4D62-A204-4DC1649A4DE4}" type="presParOf" srcId="{91B855A7-35E0-456D-A476-DD2300AEBB1A}" destId="{AE33A756-5C67-46FB-9EDB-6B7808086496}" srcOrd="5" destOrd="0" presId="urn:microsoft.com/office/officeart/2005/8/layout/cycle5"/>
    <dgm:cxn modelId="{1FFAFE50-F302-4EA7-B8D4-71A8A9152719}" type="presParOf" srcId="{91B855A7-35E0-456D-A476-DD2300AEBB1A}" destId="{32F2EA9C-A2E3-401E-B280-F2393CEF57A5}" srcOrd="6" destOrd="0" presId="urn:microsoft.com/office/officeart/2005/8/layout/cycle5"/>
    <dgm:cxn modelId="{FB0E7C28-0F86-4BF6-9277-A01A4AFA9D65}" type="presParOf" srcId="{91B855A7-35E0-456D-A476-DD2300AEBB1A}" destId="{DAF352D8-F4A2-4F82-AEF7-4550DF7F50E4}" srcOrd="7" destOrd="0" presId="urn:microsoft.com/office/officeart/2005/8/layout/cycle5"/>
    <dgm:cxn modelId="{9E564663-8C51-43EE-A809-2F588D6BAFAC}" type="presParOf" srcId="{91B855A7-35E0-456D-A476-DD2300AEBB1A}" destId="{A608AAAA-7E9C-4371-844C-9D85E484C2D5}" srcOrd="8" destOrd="0" presId="urn:microsoft.com/office/officeart/2005/8/layout/cycle5"/>
    <dgm:cxn modelId="{A4B4418B-C3DD-4293-9CAE-73C0F3DC7ADE}" type="presParOf" srcId="{91B855A7-35E0-456D-A476-DD2300AEBB1A}" destId="{F18254C8-B048-4451-A6D6-07F05F75D32F}" srcOrd="9" destOrd="0" presId="urn:microsoft.com/office/officeart/2005/8/layout/cycle5"/>
    <dgm:cxn modelId="{83ED3D41-C3F7-40BE-AEEC-AC56DD3F4848}" type="presParOf" srcId="{91B855A7-35E0-456D-A476-DD2300AEBB1A}" destId="{BD23D2EF-2173-4173-820A-70C0BB60E02E}" srcOrd="10" destOrd="0" presId="urn:microsoft.com/office/officeart/2005/8/layout/cycle5"/>
    <dgm:cxn modelId="{E87F093A-0375-45A8-AEC5-F7E10DDCBDAC}" type="presParOf" srcId="{91B855A7-35E0-456D-A476-DD2300AEBB1A}" destId="{E4F374B3-3069-40E5-B43F-A704E22DEC72}" srcOrd="11" destOrd="0" presId="urn:microsoft.com/office/officeart/2005/8/layout/cycle5"/>
    <dgm:cxn modelId="{C1E75F9A-380D-44DC-9418-317C417A4436}" type="presParOf" srcId="{91B855A7-35E0-456D-A476-DD2300AEBB1A}" destId="{F83BF4B8-5C58-41E0-BDFB-AC6CD53BB6BE}" srcOrd="12" destOrd="0" presId="urn:microsoft.com/office/officeart/2005/8/layout/cycle5"/>
    <dgm:cxn modelId="{0EEB9A0F-7C4F-4CD1-A5AD-A2490782EBE4}" type="presParOf" srcId="{91B855A7-35E0-456D-A476-DD2300AEBB1A}" destId="{49FDEFD9-D5B1-4524-923C-3BEBDDA8566B}" srcOrd="13" destOrd="0" presId="urn:microsoft.com/office/officeart/2005/8/layout/cycle5"/>
    <dgm:cxn modelId="{51EB11F1-7854-4102-9156-5E992FB56ED0}" type="presParOf" srcId="{91B855A7-35E0-456D-A476-DD2300AEBB1A}" destId="{DB7C7E60-3968-497D-A566-C2919D05B0F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4BBE6-E562-49AE-BAFC-32173D70B481}">
      <dsp:nvSpPr>
        <dsp:cNvPr id="0" name=""/>
        <dsp:cNvSpPr/>
      </dsp:nvSpPr>
      <dsp:spPr>
        <a:xfrm>
          <a:off x="3942285" y="15339"/>
          <a:ext cx="1140544" cy="1140544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STATE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9314" y="182368"/>
        <a:ext cx="806486" cy="806486"/>
      </dsp:txXfrm>
    </dsp:sp>
    <dsp:sp modelId="{9C01BE8B-5839-41F9-9AA3-A97902C5E835}">
      <dsp:nvSpPr>
        <dsp:cNvPr id="0" name=""/>
        <dsp:cNvSpPr/>
      </dsp:nvSpPr>
      <dsp:spPr>
        <a:xfrm rot="1740830">
          <a:off x="5121794" y="835324"/>
          <a:ext cx="395999" cy="39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5129249" y="885714"/>
        <a:ext cx="277199" cy="237600"/>
      </dsp:txXfrm>
    </dsp:sp>
    <dsp:sp modelId="{160C9A27-3D73-4233-A8BF-8932A26027AC}">
      <dsp:nvSpPr>
        <dsp:cNvPr id="0" name=""/>
        <dsp:cNvSpPr/>
      </dsp:nvSpPr>
      <dsp:spPr>
        <a:xfrm>
          <a:off x="5374825" y="1052957"/>
          <a:ext cx="1908005" cy="1080004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IMPACTS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4246" y="1211120"/>
        <a:ext cx="1349163" cy="763678"/>
      </dsp:txXfrm>
    </dsp:sp>
    <dsp:sp modelId="{5B7C53EB-FA92-42C9-BD37-A263F895B740}">
      <dsp:nvSpPr>
        <dsp:cNvPr id="0" name=""/>
        <dsp:cNvSpPr/>
      </dsp:nvSpPr>
      <dsp:spPr>
        <a:xfrm rot="6737078">
          <a:off x="5787160" y="2199142"/>
          <a:ext cx="424199" cy="39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26541"/>
                <a:satOff val="-444"/>
                <a:lumOff val="539"/>
                <a:alphaOff val="0"/>
                <a:tint val="96000"/>
                <a:lumMod val="104000"/>
              </a:schemeClr>
            </a:gs>
            <a:gs pos="100000">
              <a:schemeClr val="accent5">
                <a:hueOff val="426541"/>
                <a:satOff val="-444"/>
                <a:lumOff val="53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10800000">
        <a:off x="5869085" y="2223378"/>
        <a:ext cx="305399" cy="237600"/>
      </dsp:txXfrm>
    </dsp:sp>
    <dsp:sp modelId="{D40DE076-AC01-4006-9039-9BC88A290103}">
      <dsp:nvSpPr>
        <dsp:cNvPr id="0" name=""/>
        <dsp:cNvSpPr/>
      </dsp:nvSpPr>
      <dsp:spPr>
        <a:xfrm>
          <a:off x="4654064" y="2679935"/>
          <a:ext cx="2016003" cy="1080004"/>
        </a:xfrm>
        <a:prstGeom prst="ellipse">
          <a:avLst/>
        </a:prstGeom>
        <a:solidFill>
          <a:srgbClr val="CCCC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RESPONSES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9301" y="2838098"/>
        <a:ext cx="1425529" cy="763678"/>
      </dsp:txXfrm>
    </dsp:sp>
    <dsp:sp modelId="{C8AAF82D-44A6-4EBB-B53C-FF90743D33B0}">
      <dsp:nvSpPr>
        <dsp:cNvPr id="0" name=""/>
        <dsp:cNvSpPr/>
      </dsp:nvSpPr>
      <dsp:spPr>
        <a:xfrm rot="10796082">
          <a:off x="4139929" y="3023418"/>
          <a:ext cx="390082" cy="39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853083"/>
                <a:satOff val="-888"/>
                <a:lumOff val="1077"/>
                <a:alphaOff val="0"/>
                <a:tint val="96000"/>
                <a:lumMod val="104000"/>
              </a:schemeClr>
            </a:gs>
            <a:gs pos="100000">
              <a:schemeClr val="accent5">
                <a:hueOff val="853083"/>
                <a:satOff val="-888"/>
                <a:lumOff val="107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10800000">
        <a:off x="4256954" y="3102551"/>
        <a:ext cx="273057" cy="237600"/>
      </dsp:txXfrm>
    </dsp:sp>
    <dsp:sp modelId="{F6B85772-C9A8-4EA1-8239-E33301390BA1}">
      <dsp:nvSpPr>
        <dsp:cNvPr id="0" name=""/>
        <dsp:cNvSpPr/>
      </dsp:nvSpPr>
      <dsp:spPr>
        <a:xfrm>
          <a:off x="2143847" y="2682857"/>
          <a:ext cx="1908005" cy="108000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DRIVERS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3268" y="2841020"/>
        <a:ext cx="1349163" cy="763678"/>
      </dsp:txXfrm>
    </dsp:sp>
    <dsp:sp modelId="{1BFCE73C-126D-4044-8DC9-FF20CFA5B67E}">
      <dsp:nvSpPr>
        <dsp:cNvPr id="0" name=""/>
        <dsp:cNvSpPr/>
      </dsp:nvSpPr>
      <dsp:spPr>
        <a:xfrm rot="15596374">
          <a:off x="2770235" y="2208555"/>
          <a:ext cx="375312" cy="39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279624"/>
                <a:satOff val="-1333"/>
                <a:lumOff val="1616"/>
                <a:alphaOff val="0"/>
                <a:tint val="96000"/>
                <a:lumMod val="104000"/>
              </a:schemeClr>
            </a:gs>
            <a:gs pos="100000">
              <a:schemeClr val="accent5">
                <a:hueOff val="1279624"/>
                <a:satOff val="-1333"/>
                <a:lumOff val="161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10800000">
        <a:off x="2836366" y="2343186"/>
        <a:ext cx="262718" cy="237600"/>
      </dsp:txXfrm>
    </dsp:sp>
    <dsp:sp modelId="{94C33409-06E5-4127-80B4-7A52DBEB214F}">
      <dsp:nvSpPr>
        <dsp:cNvPr id="0" name=""/>
        <dsp:cNvSpPr/>
      </dsp:nvSpPr>
      <dsp:spPr>
        <a:xfrm>
          <a:off x="1861169" y="1089541"/>
          <a:ext cx="1908005" cy="108000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PRESSURES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0590" y="1247704"/>
        <a:ext cx="1349163" cy="763678"/>
      </dsp:txXfrm>
    </dsp:sp>
    <dsp:sp modelId="{8DD2B065-BA74-46B9-966D-AB5BB00E7368}">
      <dsp:nvSpPr>
        <dsp:cNvPr id="0" name=""/>
        <dsp:cNvSpPr/>
      </dsp:nvSpPr>
      <dsp:spPr>
        <a:xfrm rot="19704450">
          <a:off x="3537526" y="865503"/>
          <a:ext cx="396001" cy="396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06166"/>
                <a:satOff val="-1777"/>
                <a:lumOff val="2155"/>
                <a:alphaOff val="0"/>
                <a:tint val="96000"/>
                <a:lumMod val="104000"/>
              </a:schemeClr>
            </a:gs>
            <a:gs pos="100000">
              <a:schemeClr val="accent5">
                <a:hueOff val="1706166"/>
                <a:satOff val="-1777"/>
                <a:lumOff val="215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3546329" y="975821"/>
        <a:ext cx="277201" cy="237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726AF-8713-4269-A4B8-3CD9EC71B1D2}">
      <dsp:nvSpPr>
        <dsp:cNvPr id="0" name=""/>
        <dsp:cNvSpPr/>
      </dsp:nvSpPr>
      <dsp:spPr>
        <a:xfrm>
          <a:off x="3152244" y="-151808"/>
          <a:ext cx="3054978" cy="1350027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Geosites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Soil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erosion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Groundwater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Seismogenetic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faults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18147" y="-85905"/>
        <a:ext cx="2923172" cy="1218221"/>
      </dsp:txXfrm>
    </dsp:sp>
    <dsp:sp modelId="{2C944F48-A3F8-43E2-B2ED-494C768D6EE6}">
      <dsp:nvSpPr>
        <dsp:cNvPr id="0" name=""/>
        <dsp:cNvSpPr/>
      </dsp:nvSpPr>
      <dsp:spPr>
        <a:xfrm>
          <a:off x="4105578" y="1075661"/>
          <a:ext cx="4242787" cy="4242787"/>
        </a:xfrm>
        <a:custGeom>
          <a:avLst/>
          <a:gdLst/>
          <a:ahLst/>
          <a:cxnLst/>
          <a:rect l="0" t="0" r="0" b="0"/>
          <a:pathLst>
            <a:path>
              <a:moveTo>
                <a:pt x="2310182" y="8417"/>
              </a:moveTo>
              <a:arcTo wR="2121393" hR="2121393" stAng="16506340" swAng="1032585"/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160C9-33F6-4D17-8E39-1213C2D3DE85}">
      <dsp:nvSpPr>
        <dsp:cNvPr id="0" name=""/>
        <dsp:cNvSpPr/>
      </dsp:nvSpPr>
      <dsp:spPr>
        <a:xfrm>
          <a:off x="5804745" y="1323185"/>
          <a:ext cx="3349315" cy="1350027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Vandalism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Abusiveness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Floods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landslides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Less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water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available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Seismic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Effects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70648" y="1389088"/>
        <a:ext cx="3217509" cy="1218221"/>
      </dsp:txXfrm>
    </dsp:sp>
    <dsp:sp modelId="{AE33A756-5C67-46FB-9EDB-6B7808086496}">
      <dsp:nvSpPr>
        <dsp:cNvPr id="0" name=""/>
        <dsp:cNvSpPr/>
      </dsp:nvSpPr>
      <dsp:spPr>
        <a:xfrm>
          <a:off x="3327048" y="798352"/>
          <a:ext cx="4242787" cy="4242787"/>
        </a:xfrm>
        <a:custGeom>
          <a:avLst/>
          <a:gdLst/>
          <a:ahLst/>
          <a:cxnLst/>
          <a:rect l="0" t="0" r="0" b="0"/>
          <a:pathLst>
            <a:path>
              <a:moveTo>
                <a:pt x="4241891" y="2059775"/>
              </a:moveTo>
              <a:arcTo wR="2121393" hR="2121393" stAng="21500133" swAng="913874"/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F2EA9C-A2E3-401E-B280-F2393CEF57A5}">
      <dsp:nvSpPr>
        <dsp:cNvPr id="0" name=""/>
        <dsp:cNvSpPr/>
      </dsp:nvSpPr>
      <dsp:spPr>
        <a:xfrm>
          <a:off x="5217391" y="3595539"/>
          <a:ext cx="3659883" cy="1530605"/>
        </a:xfrm>
        <a:prstGeom prst="roundRect">
          <a:avLst/>
        </a:prstGeom>
        <a:solidFill>
          <a:srgbClr val="CCCC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Policy             Planning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guidance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Educational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2109" y="3670257"/>
        <a:ext cx="3510447" cy="1381169"/>
      </dsp:txXfrm>
    </dsp:sp>
    <dsp:sp modelId="{A608AAAA-7E9C-4371-844C-9D85E484C2D5}">
      <dsp:nvSpPr>
        <dsp:cNvPr id="0" name=""/>
        <dsp:cNvSpPr/>
      </dsp:nvSpPr>
      <dsp:spPr>
        <a:xfrm>
          <a:off x="3333363" y="1007964"/>
          <a:ext cx="4242787" cy="4242787"/>
        </a:xfrm>
        <a:custGeom>
          <a:avLst/>
          <a:gdLst/>
          <a:ahLst/>
          <a:cxnLst/>
          <a:rect l="0" t="0" r="0" b="0"/>
          <a:pathLst>
            <a:path>
              <a:moveTo>
                <a:pt x="2497481" y="4209183"/>
              </a:moveTo>
              <a:arcTo wR="2121393" hR="2121393" stAng="4787305" swAng="1803672"/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254C8-B048-4451-A6D6-07F05F75D32F}">
      <dsp:nvSpPr>
        <dsp:cNvPr id="0" name=""/>
        <dsp:cNvSpPr/>
      </dsp:nvSpPr>
      <dsp:spPr>
        <a:xfrm>
          <a:off x="1894206" y="3730842"/>
          <a:ext cx="2520003" cy="1259997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Tourism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Animal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breding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Agricolture       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Wine</a:t>
          </a:r>
        </a:p>
      </dsp:txBody>
      <dsp:txXfrm>
        <a:off x="1955714" y="3792350"/>
        <a:ext cx="2396987" cy="1136981"/>
      </dsp:txXfrm>
    </dsp:sp>
    <dsp:sp modelId="{E4F374B3-3069-40E5-B43F-A704E22DEC72}">
      <dsp:nvSpPr>
        <dsp:cNvPr id="0" name=""/>
        <dsp:cNvSpPr/>
      </dsp:nvSpPr>
      <dsp:spPr>
        <a:xfrm>
          <a:off x="2502834" y="762132"/>
          <a:ext cx="4242787" cy="4242787"/>
        </a:xfrm>
        <a:custGeom>
          <a:avLst/>
          <a:gdLst/>
          <a:ahLst/>
          <a:cxnLst/>
          <a:rect l="0" t="0" r="0" b="0"/>
          <a:pathLst>
            <a:path>
              <a:moveTo>
                <a:pt x="116931" y="2815974"/>
              </a:moveTo>
              <a:arcTo wR="2121393" hR="2121393" stAng="9653275" swAng="805731"/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3BF4B8-5C58-41E0-BDFB-AC6CD53BB6BE}">
      <dsp:nvSpPr>
        <dsp:cNvPr id="0" name=""/>
        <dsp:cNvSpPr/>
      </dsp:nvSpPr>
      <dsp:spPr>
        <a:xfrm>
          <a:off x="857163" y="1669943"/>
          <a:ext cx="3308828" cy="125999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Climate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Point source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pollution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water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resources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Land use </a:t>
          </a:r>
          <a:r>
            <a:rPr lang="it-IT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changes</a:t>
          </a:r>
          <a:endParaRPr lang="it-IT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8671" y="1731451"/>
        <a:ext cx="3185812" cy="1136981"/>
      </dsp:txXfrm>
    </dsp:sp>
    <dsp:sp modelId="{DB7C7E60-3968-497D-A566-C2919D05B0F7}">
      <dsp:nvSpPr>
        <dsp:cNvPr id="0" name=""/>
        <dsp:cNvSpPr/>
      </dsp:nvSpPr>
      <dsp:spPr>
        <a:xfrm>
          <a:off x="2249598" y="859586"/>
          <a:ext cx="4242787" cy="4242787"/>
        </a:xfrm>
        <a:custGeom>
          <a:avLst/>
          <a:gdLst/>
          <a:ahLst/>
          <a:cxnLst/>
          <a:rect l="0" t="0" r="0" b="0"/>
          <a:pathLst>
            <a:path>
              <a:moveTo>
                <a:pt x="543779" y="703139"/>
              </a:moveTo>
              <a:arcTo wR="2121393" hR="2121393" stAng="13317307" swAng="686404"/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9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3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679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2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720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0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4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0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0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6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2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2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5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9213" y="2450592"/>
            <a:ext cx="8915399" cy="2262781"/>
          </a:xfrm>
        </p:spPr>
        <p:txBody>
          <a:bodyPr>
            <a:noAutofit/>
          </a:bodyPr>
          <a:lstStyle/>
          <a:p>
            <a:r>
              <a:rPr lang="en-US" sz="3600" b="1" dirty="0"/>
              <a:t>ENHANCING GEODIVERSITY IN THE MATESE REGIONAL PARK (SOUTHERN ITALY) USING DPSIR MODEL</a:t>
            </a:r>
            <a:endParaRPr lang="it-IT" sz="3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49461" y="4777381"/>
            <a:ext cx="7563548" cy="1126283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/>
              <a:t>Magliulo P., Russo F., </a:t>
            </a:r>
            <a:r>
              <a:rPr lang="it-IT" sz="2800" b="1" u="sng" dirty="0"/>
              <a:t>Valente A.</a:t>
            </a:r>
          </a:p>
          <a:p>
            <a:r>
              <a:rPr lang="it-IT" dirty="0"/>
              <a:t>Dipartimento di Scienze e Tecnologie, </a:t>
            </a:r>
            <a:r>
              <a:rPr lang="it-IT" dirty="0" smtClean="0"/>
              <a:t>Università </a:t>
            </a:r>
            <a:r>
              <a:rPr lang="it-IT" dirty="0"/>
              <a:t>del Sannio (Benevento), </a:t>
            </a:r>
            <a:r>
              <a:rPr lang="it-IT" dirty="0" smtClean="0"/>
              <a:t>Italia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240602"/>
            <a:ext cx="4663440" cy="139762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97497" y="708579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2BC"/>
                </a:solidFill>
                <a:latin typeface="Open Sans"/>
              </a:rPr>
              <a:t>Online | 4–8 </a:t>
            </a:r>
            <a:r>
              <a:rPr lang="it-IT" sz="2400" b="1" dirty="0" err="1">
                <a:solidFill>
                  <a:srgbClr val="0072BC"/>
                </a:solidFill>
                <a:latin typeface="Open Sans"/>
              </a:rPr>
              <a:t>May</a:t>
            </a:r>
            <a:r>
              <a:rPr lang="it-IT" sz="2400" b="1" dirty="0">
                <a:solidFill>
                  <a:srgbClr val="0072BC"/>
                </a:solidFill>
                <a:latin typeface="Open Sans"/>
              </a:rPr>
              <a:t> 2020</a:t>
            </a:r>
            <a:endParaRPr lang="it-IT" sz="2400" dirty="0"/>
          </a:p>
        </p:txBody>
      </p:sp>
      <p:sp>
        <p:nvSpPr>
          <p:cNvPr id="10" name="Rettangolo 9"/>
          <p:cNvSpPr/>
          <p:nvPr/>
        </p:nvSpPr>
        <p:spPr>
          <a:xfrm>
            <a:off x="3941064" y="1410219"/>
            <a:ext cx="7955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GM12.1/EOS6.3 Essential </a:t>
            </a:r>
            <a:r>
              <a:rPr lang="en-US" sz="2000" b="1" dirty="0"/>
              <a:t>variables influencing geodiversity: contributions to </a:t>
            </a:r>
            <a:r>
              <a:rPr lang="en-US" sz="2000" b="1" dirty="0" err="1"/>
              <a:t>geoheritage</a:t>
            </a:r>
            <a:r>
              <a:rPr lang="en-US" sz="2000" b="1" dirty="0"/>
              <a:t> in response to global change </a:t>
            </a:r>
            <a:endParaRPr lang="it-IT" sz="20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17" y="4777381"/>
            <a:ext cx="1022342" cy="11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89212" y="212630"/>
            <a:ext cx="8911687" cy="1280890"/>
          </a:xfrm>
        </p:spPr>
        <p:txBody>
          <a:bodyPr>
            <a:noAutofit/>
          </a:bodyPr>
          <a:lstStyle/>
          <a:p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for the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geodiversity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Matese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874585" y="6128445"/>
            <a:ext cx="3626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400" b="1" i="1" dirty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… </a:t>
            </a:r>
            <a:r>
              <a:rPr lang="it-IT" sz="2400" b="1" i="1" dirty="0" err="1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influence</a:t>
            </a:r>
            <a:r>
              <a:rPr lang="it-IT" sz="2400" b="1" i="1" dirty="0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, </a:t>
            </a:r>
            <a:r>
              <a:rPr lang="it-IT" sz="2400" b="1" i="1" dirty="0" err="1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modify</a:t>
            </a:r>
            <a:r>
              <a:rPr lang="it-IT" sz="2400" b="1" i="1" dirty="0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STATE</a:t>
            </a:r>
            <a:endParaRPr lang="it-IT" b="1" i="1" dirty="0">
              <a:solidFill>
                <a:srgbClr val="E833B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1" y="1761629"/>
            <a:ext cx="3520441" cy="23410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44" y="4178807"/>
            <a:ext cx="3789426" cy="2496811"/>
          </a:xfrm>
          <a:prstGeom prst="rect">
            <a:avLst/>
          </a:prstGeom>
        </p:spPr>
      </p:pic>
      <p:sp>
        <p:nvSpPr>
          <p:cNvPr id="8" name="Pentagono 7"/>
          <p:cNvSpPr/>
          <p:nvPr/>
        </p:nvSpPr>
        <p:spPr>
          <a:xfrm flipH="1">
            <a:off x="6504754" y="1761629"/>
            <a:ext cx="5327582" cy="2341093"/>
          </a:xfrm>
          <a:prstGeom prst="homePlat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Phenomena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of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microbiological 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pollution,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induced by grazing of cattle and use of organic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fertilizers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in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agriculture,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favored by the high vulnerability of the </a:t>
            </a:r>
            <a:r>
              <a:rPr lang="en-US" sz="2200" dirty="0" err="1">
                <a:solidFill>
                  <a:schemeClr val="accent3">
                    <a:lumMod val="75000"/>
                  </a:schemeClr>
                </a:solidFill>
              </a:rPr>
              <a:t>Matese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groundwater</a:t>
            </a:r>
            <a:endParaRPr lang="it-IT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Pentagono 9"/>
          <p:cNvSpPr/>
          <p:nvPr/>
        </p:nvSpPr>
        <p:spPr>
          <a:xfrm flipH="1">
            <a:off x="5938264" y="4614787"/>
            <a:ext cx="4220720" cy="1310525"/>
          </a:xfrm>
          <a:prstGeom prst="homePlat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Recreation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outside the tourism 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system,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 without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any control</a:t>
            </a:r>
            <a:endParaRPr lang="it-IT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6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276638"/>
            <a:ext cx="8911687" cy="1280890"/>
          </a:xfrm>
        </p:spPr>
        <p:txBody>
          <a:bodyPr>
            <a:noAutofit/>
          </a:bodyPr>
          <a:lstStyle/>
          <a:p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for the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geodiversity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Matese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941897" y="6128445"/>
            <a:ext cx="4575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400" b="1" i="1" dirty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… </a:t>
            </a:r>
            <a:r>
              <a:rPr lang="it-IT" sz="2400" b="1" i="1" dirty="0" err="1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stimulate</a:t>
            </a:r>
            <a:r>
              <a:rPr lang="it-IT" sz="2400" b="1" i="1" dirty="0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, </a:t>
            </a:r>
            <a:r>
              <a:rPr lang="it-IT" sz="2400" b="1" i="1" dirty="0" err="1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ask</a:t>
            </a:r>
            <a:r>
              <a:rPr lang="it-IT" sz="2400" b="1" i="1" dirty="0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 for RESPONSES</a:t>
            </a:r>
            <a:endParaRPr lang="it-IT" b="1" i="1" dirty="0">
              <a:solidFill>
                <a:srgbClr val="E833B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33974"/>
            <a:ext cx="4787378" cy="2704359"/>
          </a:xfrm>
          <a:prstGeom prst="rect">
            <a:avLst/>
          </a:prstGeom>
        </p:spPr>
      </p:pic>
      <p:sp>
        <p:nvSpPr>
          <p:cNvPr id="4" name="Pentagono 3"/>
          <p:cNvSpPr/>
          <p:nvPr/>
        </p:nvSpPr>
        <p:spPr>
          <a:xfrm>
            <a:off x="1152144" y="1765171"/>
            <a:ext cx="4303401" cy="1697736"/>
          </a:xfrm>
          <a:prstGeom prst="homePlat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200" dirty="0" err="1" smtClean="0">
                <a:solidFill>
                  <a:srgbClr val="004F8A"/>
                </a:solidFill>
              </a:rPr>
              <a:t>Increasing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r>
              <a:rPr lang="it-IT" sz="2200" dirty="0" err="1" smtClean="0">
                <a:solidFill>
                  <a:srgbClr val="004F8A"/>
                </a:solidFill>
              </a:rPr>
              <a:t>temperatures</a:t>
            </a:r>
            <a:r>
              <a:rPr lang="it-IT" sz="2200" dirty="0" smtClean="0">
                <a:solidFill>
                  <a:srgbClr val="004F8A"/>
                </a:solidFill>
              </a:rPr>
              <a:t> and </a:t>
            </a:r>
            <a:r>
              <a:rPr lang="it-IT" sz="2200" dirty="0" err="1" smtClean="0">
                <a:solidFill>
                  <a:srgbClr val="004F8A"/>
                </a:solidFill>
              </a:rPr>
              <a:t>especially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r>
              <a:rPr lang="it-IT" sz="2200" b="1" dirty="0" err="1" smtClean="0">
                <a:solidFill>
                  <a:srgbClr val="004F8A"/>
                </a:solidFill>
              </a:rPr>
              <a:t>decreasing</a:t>
            </a:r>
            <a:r>
              <a:rPr lang="it-IT" sz="2200" b="1" dirty="0" smtClean="0">
                <a:solidFill>
                  <a:srgbClr val="004F8A"/>
                </a:solidFill>
              </a:rPr>
              <a:t> </a:t>
            </a:r>
            <a:r>
              <a:rPr lang="it-IT" sz="2200" b="1" dirty="0" err="1" smtClean="0">
                <a:solidFill>
                  <a:srgbClr val="004F8A"/>
                </a:solidFill>
              </a:rPr>
              <a:t>rainfall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r>
              <a:rPr lang="it-IT" sz="2200" dirty="0" err="1" smtClean="0">
                <a:solidFill>
                  <a:srgbClr val="004F8A"/>
                </a:solidFill>
              </a:rPr>
              <a:t>tend</a:t>
            </a:r>
            <a:r>
              <a:rPr lang="it-IT" sz="2200" dirty="0" smtClean="0">
                <a:solidFill>
                  <a:srgbClr val="004F8A"/>
                </a:solidFill>
              </a:rPr>
              <a:t> to </a:t>
            </a:r>
            <a:r>
              <a:rPr lang="it-IT" sz="2200" dirty="0" err="1" smtClean="0">
                <a:solidFill>
                  <a:srgbClr val="004F8A"/>
                </a:solidFill>
              </a:rPr>
              <a:t>modify</a:t>
            </a:r>
            <a:r>
              <a:rPr lang="en-US" sz="2200" dirty="0" smtClean="0">
                <a:solidFill>
                  <a:srgbClr val="004F8A"/>
                </a:solidFill>
              </a:rPr>
              <a:t> </a:t>
            </a:r>
            <a:r>
              <a:rPr lang="en-US" sz="2200" dirty="0">
                <a:solidFill>
                  <a:srgbClr val="004F8A"/>
                </a:solidFill>
              </a:rPr>
              <a:t>the </a:t>
            </a:r>
            <a:r>
              <a:rPr lang="en-US" sz="2200" dirty="0" smtClean="0">
                <a:solidFill>
                  <a:srgbClr val="004F8A"/>
                </a:solidFill>
              </a:rPr>
              <a:t>available quantity </a:t>
            </a:r>
            <a:r>
              <a:rPr lang="en-US" sz="2200" dirty="0">
                <a:solidFill>
                  <a:srgbClr val="004F8A"/>
                </a:solidFill>
              </a:rPr>
              <a:t>of </a:t>
            </a:r>
            <a:r>
              <a:rPr lang="en-US" sz="2200" dirty="0" smtClean="0">
                <a:solidFill>
                  <a:srgbClr val="004F8A"/>
                </a:solidFill>
              </a:rPr>
              <a:t>groundwater …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endParaRPr lang="it-IT" sz="2200" dirty="0">
              <a:solidFill>
                <a:srgbClr val="004F8A"/>
              </a:solidFill>
            </a:endParaRPr>
          </a:p>
        </p:txBody>
      </p:sp>
      <p:sp>
        <p:nvSpPr>
          <p:cNvPr id="9" name="Pentagono 8"/>
          <p:cNvSpPr/>
          <p:nvPr/>
        </p:nvSpPr>
        <p:spPr>
          <a:xfrm flipH="1">
            <a:off x="6272784" y="3835664"/>
            <a:ext cx="5431536" cy="2027083"/>
          </a:xfrm>
          <a:prstGeom prst="homePlat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200" b="1" dirty="0">
                <a:solidFill>
                  <a:srgbClr val="004F8A"/>
                </a:solidFill>
              </a:rPr>
              <a:t>Falls/topples</a:t>
            </a:r>
            <a:r>
              <a:rPr lang="en-US" sz="2200" dirty="0">
                <a:solidFill>
                  <a:srgbClr val="004F8A"/>
                </a:solidFill>
              </a:rPr>
              <a:t> from the limestone successions and </a:t>
            </a:r>
            <a:r>
              <a:rPr lang="en-US" sz="2200" b="1" dirty="0">
                <a:solidFill>
                  <a:srgbClr val="004F8A"/>
                </a:solidFill>
              </a:rPr>
              <a:t>slides/flows</a:t>
            </a:r>
            <a:r>
              <a:rPr lang="en-US" sz="2200" dirty="0">
                <a:solidFill>
                  <a:srgbClr val="004F8A"/>
                </a:solidFill>
              </a:rPr>
              <a:t> in the </a:t>
            </a:r>
            <a:r>
              <a:rPr lang="en-US" sz="2200" dirty="0" err="1">
                <a:solidFill>
                  <a:srgbClr val="004F8A"/>
                </a:solidFill>
              </a:rPr>
              <a:t>arenaceous</a:t>
            </a:r>
            <a:r>
              <a:rPr lang="en-US" sz="2200" dirty="0">
                <a:solidFill>
                  <a:srgbClr val="004F8A"/>
                </a:solidFill>
              </a:rPr>
              <a:t>-clay successions affect the access and the infrastructures to the park area and sometimes residences ...</a:t>
            </a:r>
            <a:endParaRPr lang="it-IT" sz="2200" dirty="0">
              <a:solidFill>
                <a:srgbClr val="004F8A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76" y="1692229"/>
            <a:ext cx="6382512" cy="18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7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80068" y="157766"/>
            <a:ext cx="8911687" cy="128089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b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the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geodiversity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Matese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665" y="4536419"/>
            <a:ext cx="3512023" cy="22015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41" y="1639930"/>
            <a:ext cx="3390171" cy="25592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770" y="4293169"/>
            <a:ext cx="3231037" cy="241986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678403" y="1532648"/>
            <a:ext cx="319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b="1" dirty="0" err="1" smtClean="0">
                <a:solidFill>
                  <a:srgbClr val="004F8A"/>
                </a:solidFill>
              </a:rPr>
              <a:t>PaleoLab</a:t>
            </a:r>
            <a:r>
              <a:rPr lang="en-US" sz="2200" dirty="0" smtClean="0">
                <a:solidFill>
                  <a:srgbClr val="004F8A"/>
                </a:solidFill>
              </a:rPr>
              <a:t> </a:t>
            </a:r>
            <a:r>
              <a:rPr lang="en-US" sz="2200" dirty="0">
                <a:solidFill>
                  <a:srgbClr val="004F8A"/>
                </a:solidFill>
              </a:rPr>
              <a:t>is a geo-paleontological park with its museum built in the fossil deposit where the </a:t>
            </a:r>
            <a:r>
              <a:rPr lang="en-US" sz="2200" dirty="0" smtClean="0">
                <a:solidFill>
                  <a:srgbClr val="004F8A"/>
                </a:solidFill>
              </a:rPr>
              <a:t>dinosaur </a:t>
            </a:r>
            <a:r>
              <a:rPr lang="en-US" sz="2200" dirty="0">
                <a:solidFill>
                  <a:srgbClr val="004F8A"/>
                </a:solidFill>
              </a:rPr>
              <a:t>cub was found with other </a:t>
            </a:r>
            <a:r>
              <a:rPr lang="en-US" sz="2200" dirty="0" smtClean="0">
                <a:solidFill>
                  <a:srgbClr val="004F8A"/>
                </a:solidFill>
              </a:rPr>
              <a:t>fishes, </a:t>
            </a:r>
            <a:r>
              <a:rPr lang="en-US" sz="2200" dirty="0">
                <a:solidFill>
                  <a:srgbClr val="004F8A"/>
                </a:solidFill>
              </a:rPr>
              <a:t>reptiles and </a:t>
            </a:r>
            <a:r>
              <a:rPr lang="en-US" sz="2200" dirty="0" smtClean="0">
                <a:solidFill>
                  <a:srgbClr val="004F8A"/>
                </a:solidFill>
              </a:rPr>
              <a:t>amphibians</a:t>
            </a:r>
            <a:endParaRPr lang="en-US" sz="2200" dirty="0">
              <a:solidFill>
                <a:srgbClr val="004F8A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812263" y="4183441"/>
            <a:ext cx="3315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rgbClr val="004F8A"/>
                </a:solidFill>
              </a:rPr>
              <a:t>In </a:t>
            </a:r>
            <a:r>
              <a:rPr lang="en-US" sz="2200" dirty="0">
                <a:solidFill>
                  <a:srgbClr val="004F8A"/>
                </a:solidFill>
              </a:rPr>
              <a:t>addition to </a:t>
            </a:r>
            <a:r>
              <a:rPr lang="en-US" sz="2200" dirty="0" smtClean="0">
                <a:solidFill>
                  <a:srgbClr val="004F8A"/>
                </a:solidFill>
              </a:rPr>
              <a:t>prevent </a:t>
            </a:r>
            <a:r>
              <a:rPr lang="en-US" sz="2200" dirty="0">
                <a:solidFill>
                  <a:srgbClr val="004F8A"/>
                </a:solidFill>
              </a:rPr>
              <a:t>vandalism, this park </a:t>
            </a:r>
            <a:r>
              <a:rPr lang="en-US" sz="2200" b="1" dirty="0">
                <a:solidFill>
                  <a:srgbClr val="004F8A"/>
                </a:solidFill>
              </a:rPr>
              <a:t>promotes educational </a:t>
            </a:r>
            <a:r>
              <a:rPr lang="en-US" sz="2200" b="1" dirty="0" smtClean="0">
                <a:solidFill>
                  <a:srgbClr val="004F8A"/>
                </a:solidFill>
              </a:rPr>
              <a:t>programs, </a:t>
            </a:r>
            <a:r>
              <a:rPr lang="en-US" sz="2200" dirty="0">
                <a:solidFill>
                  <a:srgbClr val="004F8A"/>
                </a:solidFill>
              </a:rPr>
              <a:t>starting from primary </a:t>
            </a:r>
            <a:r>
              <a:rPr lang="en-US" sz="2200" dirty="0" smtClean="0">
                <a:solidFill>
                  <a:srgbClr val="004F8A"/>
                </a:solidFill>
              </a:rPr>
              <a:t>schools, </a:t>
            </a:r>
            <a:r>
              <a:rPr lang="en-US" sz="2200" b="1" dirty="0">
                <a:solidFill>
                  <a:srgbClr val="004F8A"/>
                </a:solidFill>
              </a:rPr>
              <a:t>and </a:t>
            </a:r>
            <a:r>
              <a:rPr lang="en-US" sz="2200" b="1" dirty="0" smtClean="0">
                <a:solidFill>
                  <a:srgbClr val="004F8A"/>
                </a:solidFill>
              </a:rPr>
              <a:t>researches, </a:t>
            </a:r>
            <a:r>
              <a:rPr lang="en-US" sz="2200" dirty="0">
                <a:solidFill>
                  <a:srgbClr val="004F8A"/>
                </a:solidFill>
              </a:rPr>
              <a:t>involving </a:t>
            </a:r>
            <a:r>
              <a:rPr lang="en-US" sz="2200" dirty="0" smtClean="0">
                <a:solidFill>
                  <a:srgbClr val="004F8A"/>
                </a:solidFill>
              </a:rPr>
              <a:t>scientists </a:t>
            </a:r>
            <a:r>
              <a:rPr lang="en-US" sz="2200" dirty="0">
                <a:solidFill>
                  <a:srgbClr val="004F8A"/>
                </a:solidFill>
              </a:rPr>
              <a:t>from all over the world.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57200" y="1438656"/>
            <a:ext cx="4666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200" dirty="0">
                <a:solidFill>
                  <a:srgbClr val="004F8A"/>
                </a:solidFill>
              </a:rPr>
              <a:t>The </a:t>
            </a:r>
            <a:r>
              <a:rPr lang="en-US" sz="2200" b="1" dirty="0" smtClean="0">
                <a:solidFill>
                  <a:srgbClr val="004F8A"/>
                </a:solidFill>
              </a:rPr>
              <a:t>Regional Park of </a:t>
            </a:r>
            <a:r>
              <a:rPr lang="en-US" sz="2200" b="1" dirty="0" err="1" smtClean="0">
                <a:solidFill>
                  <a:srgbClr val="004F8A"/>
                </a:solidFill>
              </a:rPr>
              <a:t>Matese</a:t>
            </a:r>
            <a:r>
              <a:rPr lang="en-US" sz="2200" b="1" dirty="0" smtClean="0">
                <a:solidFill>
                  <a:srgbClr val="004F8A"/>
                </a:solidFill>
              </a:rPr>
              <a:t> </a:t>
            </a:r>
            <a:r>
              <a:rPr lang="en-US" sz="2200" dirty="0">
                <a:solidFill>
                  <a:srgbClr val="004F8A"/>
                </a:solidFill>
              </a:rPr>
              <a:t>represents the main response to the protection and sustainable development of a natural </a:t>
            </a:r>
            <a:r>
              <a:rPr lang="en-US" sz="2200" dirty="0" smtClean="0">
                <a:solidFill>
                  <a:srgbClr val="004F8A"/>
                </a:solidFill>
              </a:rPr>
              <a:t>territory, </a:t>
            </a:r>
            <a:r>
              <a:rPr lang="en-US" sz="2200" dirty="0">
                <a:solidFill>
                  <a:srgbClr val="004F8A"/>
                </a:solidFill>
              </a:rPr>
              <a:t>which includes a </a:t>
            </a:r>
            <a:r>
              <a:rPr lang="en-US" sz="2200" dirty="0" smtClean="0">
                <a:solidFill>
                  <a:srgbClr val="004F8A"/>
                </a:solidFill>
              </a:rPr>
              <a:t>relevant </a:t>
            </a:r>
            <a:r>
              <a:rPr lang="en-US" sz="2200" dirty="0">
                <a:solidFill>
                  <a:srgbClr val="004F8A"/>
                </a:solidFill>
              </a:rPr>
              <a:t>geological heritage. </a:t>
            </a:r>
            <a:r>
              <a:rPr lang="en-US" sz="2200" b="1" dirty="0">
                <a:solidFill>
                  <a:srgbClr val="004F8A"/>
                </a:solidFill>
              </a:rPr>
              <a:t>Park planning</a:t>
            </a:r>
            <a:r>
              <a:rPr lang="en-US" sz="2200" dirty="0">
                <a:solidFill>
                  <a:srgbClr val="004F8A"/>
                </a:solidFill>
              </a:rPr>
              <a:t>, as well as </a:t>
            </a:r>
            <a:r>
              <a:rPr lang="en-US" sz="2200" dirty="0" smtClean="0">
                <a:solidFill>
                  <a:srgbClr val="004F8A"/>
                </a:solidFill>
              </a:rPr>
              <a:t>regional program, </a:t>
            </a:r>
            <a:r>
              <a:rPr lang="en-US" sz="2200" dirty="0">
                <a:solidFill>
                  <a:srgbClr val="004F8A"/>
                </a:solidFill>
              </a:rPr>
              <a:t>will be able to preserve and manage this heritage in an integrated way.</a:t>
            </a:r>
            <a:endParaRPr lang="it-IT" sz="2200" dirty="0">
              <a:solidFill>
                <a:srgbClr val="004F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7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5001" y="427685"/>
            <a:ext cx="8911687" cy="756634"/>
          </a:xfrm>
        </p:spPr>
        <p:txBody>
          <a:bodyPr/>
          <a:lstStyle/>
          <a:p>
            <a:r>
              <a:rPr lang="it-IT" b="1" dirty="0" err="1" smtClean="0"/>
              <a:t>Conclusions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5"/>
          <a:stretch/>
        </p:blipFill>
        <p:spPr>
          <a:xfrm>
            <a:off x="2061971" y="1005516"/>
            <a:ext cx="7392926" cy="3569075"/>
          </a:xfrm>
          <a:effectLst>
            <a:softEdge rad="317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1764793" y="4395787"/>
            <a:ext cx="104272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4F8A"/>
                </a:solidFill>
              </a:rPr>
              <a:t>The </a:t>
            </a:r>
            <a:r>
              <a:rPr lang="en-US" sz="2200" b="1" dirty="0">
                <a:solidFill>
                  <a:srgbClr val="004F8A"/>
                </a:solidFill>
              </a:rPr>
              <a:t>geodiversity of the </a:t>
            </a:r>
            <a:r>
              <a:rPr lang="en-US" sz="2200" b="1" dirty="0" err="1">
                <a:solidFill>
                  <a:srgbClr val="004F8A"/>
                </a:solidFill>
              </a:rPr>
              <a:t>Matese</a:t>
            </a:r>
            <a:r>
              <a:rPr lang="en-US" sz="2200" b="1" dirty="0">
                <a:solidFill>
                  <a:srgbClr val="004F8A"/>
                </a:solidFill>
              </a:rPr>
              <a:t> Regional Park </a:t>
            </a:r>
            <a:r>
              <a:rPr lang="en-US" sz="2200" dirty="0">
                <a:solidFill>
                  <a:srgbClr val="004F8A"/>
                </a:solidFill>
              </a:rPr>
              <a:t>is somewhat varied in scientific, aesthetic and educational terms. In order to recognize its importance in a territorial context, the DPSIR method </a:t>
            </a:r>
            <a:r>
              <a:rPr lang="en-US" sz="2200" dirty="0" smtClean="0">
                <a:solidFill>
                  <a:srgbClr val="004F8A"/>
                </a:solidFill>
              </a:rPr>
              <a:t>has been </a:t>
            </a:r>
            <a:r>
              <a:rPr lang="en-US" sz="2200" dirty="0">
                <a:solidFill>
                  <a:srgbClr val="004F8A"/>
                </a:solidFill>
              </a:rPr>
              <a:t>developed. Therefore, </a:t>
            </a:r>
            <a:r>
              <a:rPr lang="en-US" sz="2200" dirty="0" smtClean="0">
                <a:solidFill>
                  <a:srgbClr val="004F8A"/>
                </a:solidFill>
              </a:rPr>
              <a:t>we assessed</a:t>
            </a:r>
            <a:r>
              <a:rPr lang="en-US" sz="2200" dirty="0">
                <a:solidFill>
                  <a:srgbClr val="004F8A"/>
                </a:solidFill>
              </a:rPr>
              <a:t>: the </a:t>
            </a:r>
            <a:r>
              <a:rPr lang="en-US" sz="2200" b="1" dirty="0">
                <a:solidFill>
                  <a:srgbClr val="004F8A"/>
                </a:solidFill>
              </a:rPr>
              <a:t>pressures</a:t>
            </a:r>
            <a:r>
              <a:rPr lang="en-US" sz="2200" dirty="0">
                <a:solidFill>
                  <a:srgbClr val="004F8A"/>
                </a:solidFill>
              </a:rPr>
              <a:t> to which this geological heritage is subject, also for climate changes, and the </a:t>
            </a:r>
            <a:r>
              <a:rPr lang="en-US" sz="2200" b="1" dirty="0">
                <a:solidFill>
                  <a:srgbClr val="004F8A"/>
                </a:solidFill>
              </a:rPr>
              <a:t>impacts</a:t>
            </a:r>
            <a:r>
              <a:rPr lang="en-US" sz="2200" dirty="0">
                <a:solidFill>
                  <a:srgbClr val="004F8A"/>
                </a:solidFill>
              </a:rPr>
              <a:t> that can prevent their conservation or even their use. However, some responses, already implemented, may make this geodiversity a </a:t>
            </a:r>
            <a:r>
              <a:rPr lang="en-US" sz="2200" b="1" dirty="0">
                <a:solidFill>
                  <a:srgbClr val="004F8A"/>
                </a:solidFill>
              </a:rPr>
              <a:t>driving force</a:t>
            </a:r>
            <a:r>
              <a:rPr lang="en-US" sz="2200" dirty="0">
                <a:solidFill>
                  <a:srgbClr val="004F8A"/>
                </a:solidFill>
              </a:rPr>
              <a:t> for the territory.</a:t>
            </a:r>
            <a:endParaRPr lang="it-IT" sz="2200" dirty="0">
              <a:solidFill>
                <a:srgbClr val="004F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9697" y="624110"/>
            <a:ext cx="9866376" cy="1296000"/>
          </a:xfrm>
        </p:spPr>
        <p:txBody>
          <a:bodyPr/>
          <a:lstStyle/>
          <a:p>
            <a:r>
              <a:rPr lang="it-IT" b="1" dirty="0" smtClean="0"/>
              <a:t>MATESE REGIONAL PARK (SOUTHERN ITALY)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33"/>
          <a:stretch/>
        </p:blipFill>
        <p:spPr>
          <a:xfrm>
            <a:off x="4805136" y="1508759"/>
            <a:ext cx="7016660" cy="4361689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0579608" y="1355995"/>
            <a:ext cx="1317498" cy="1533509"/>
            <a:chOff x="10415016" y="1355995"/>
            <a:chExt cx="1317498" cy="153350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/>
            <a:srcRect b="7453"/>
            <a:stretch/>
          </p:blipFill>
          <p:spPr>
            <a:xfrm>
              <a:off x="10415016" y="1355995"/>
              <a:ext cx="1317498" cy="1533509"/>
            </a:xfrm>
            <a:prstGeom prst="rect">
              <a:avLst/>
            </a:prstGeom>
          </p:spPr>
        </p:pic>
        <p:sp>
          <p:nvSpPr>
            <p:cNvPr id="7" name="Stella a 5 punte 6"/>
            <p:cNvSpPr/>
            <p:nvPr/>
          </p:nvSpPr>
          <p:spPr>
            <a:xfrm>
              <a:off x="11073384" y="2022165"/>
              <a:ext cx="237744" cy="19068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1335024" y="1435607"/>
            <a:ext cx="34451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… is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located in the center of Italian peninsula on an area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 of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more than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33,300 hectares. </a:t>
            </a:r>
            <a:endParaRPr lang="en-US" sz="2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…  was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established with regional law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in 1993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 but its transformation into a National Park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is underway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en-US" sz="2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territory of the park mainly includes the </a:t>
            </a:r>
            <a:r>
              <a:rPr lang="en-US" sz="2200" b="1" dirty="0" err="1">
                <a:solidFill>
                  <a:schemeClr val="accent3">
                    <a:lumMod val="75000"/>
                  </a:schemeClr>
                </a:solidFill>
              </a:rPr>
              <a:t>Matese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 mountain 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massif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with its peaks reaching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</a:rPr>
              <a:t>2000 m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it-IT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7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5456" y="285782"/>
            <a:ext cx="9291764" cy="1296000"/>
          </a:xfrm>
        </p:spPr>
        <p:txBody>
          <a:bodyPr>
            <a:normAutofit fontScale="90000"/>
          </a:bodyPr>
          <a:lstStyle/>
          <a:p>
            <a:r>
              <a:rPr lang="it-IT" sz="4000" b="1" dirty="0" smtClean="0"/>
              <a:t>DPSIR model for </a:t>
            </a:r>
            <a:r>
              <a:rPr lang="it-IT" sz="4000" b="1" dirty="0" err="1" smtClean="0"/>
              <a:t>evaluation</a:t>
            </a:r>
            <a:r>
              <a:rPr lang="it-IT" sz="4000" b="1" dirty="0" smtClean="0"/>
              <a:t> of the </a:t>
            </a:r>
            <a:r>
              <a:rPr lang="it-IT" sz="4000" b="1" dirty="0" err="1" smtClean="0"/>
              <a:t>geodiversity</a:t>
            </a:r>
            <a:r>
              <a:rPr lang="it-IT" sz="4000" b="1" dirty="0" smtClean="0"/>
              <a:t> in the Matese </a:t>
            </a:r>
            <a:r>
              <a:rPr lang="it-IT" sz="4000" b="1" dirty="0" err="1" smtClean="0"/>
              <a:t>Regional</a:t>
            </a:r>
            <a:r>
              <a:rPr lang="it-IT" sz="4000" b="1" dirty="0" smtClean="0"/>
              <a:t> Park</a:t>
            </a:r>
            <a:endParaRPr lang="it-IT" b="1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49958"/>
              </p:ext>
            </p:extLst>
          </p:nvPr>
        </p:nvGraphicFramePr>
        <p:xfrm>
          <a:off x="1958277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reccia in su 9"/>
          <p:cNvSpPr/>
          <p:nvPr/>
        </p:nvSpPr>
        <p:spPr>
          <a:xfrm rot="18550641">
            <a:off x="5991443" y="3873863"/>
            <a:ext cx="411480" cy="1320466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su 10"/>
          <p:cNvSpPr/>
          <p:nvPr/>
        </p:nvSpPr>
        <p:spPr>
          <a:xfrm rot="20232653">
            <a:off x="6559514" y="3364786"/>
            <a:ext cx="411480" cy="1466151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su 11"/>
          <p:cNvSpPr/>
          <p:nvPr/>
        </p:nvSpPr>
        <p:spPr>
          <a:xfrm rot="1095954">
            <a:off x="7240311" y="4215075"/>
            <a:ext cx="411480" cy="484651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llout 1 12"/>
          <p:cNvSpPr/>
          <p:nvPr/>
        </p:nvSpPr>
        <p:spPr>
          <a:xfrm>
            <a:off x="8129746" y="1852699"/>
            <a:ext cx="3060000" cy="900000"/>
          </a:xfrm>
          <a:prstGeom prst="borderCallout1">
            <a:avLst>
              <a:gd name="adj1" fmla="val 47198"/>
              <a:gd name="adj2" fmla="val -1842"/>
              <a:gd name="adj3" fmla="val 62871"/>
              <a:gd name="adj4" fmla="val -3394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Quantity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quality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of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geological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resources</a:t>
            </a:r>
            <a:endParaRPr lang="it-IT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Callout 1 13"/>
          <p:cNvSpPr/>
          <p:nvPr/>
        </p:nvSpPr>
        <p:spPr>
          <a:xfrm flipH="1">
            <a:off x="676656" y="4785796"/>
            <a:ext cx="2880000" cy="900000"/>
          </a:xfrm>
          <a:prstGeom prst="borderCallout1">
            <a:avLst>
              <a:gd name="adj1" fmla="val 25862"/>
              <a:gd name="adj2" fmla="val -2914"/>
              <a:gd name="adj3" fmla="val 48492"/>
              <a:gd name="adj4" fmla="val -1782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Anthropic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activities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and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processes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…</a:t>
            </a:r>
            <a:endParaRPr lang="it-IT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Callout 1 14"/>
          <p:cNvSpPr/>
          <p:nvPr/>
        </p:nvSpPr>
        <p:spPr>
          <a:xfrm flipH="1">
            <a:off x="1034734" y="1889630"/>
            <a:ext cx="3060000" cy="900000"/>
          </a:xfrm>
          <a:prstGeom prst="borderCallout1">
            <a:avLst>
              <a:gd name="adj1" fmla="val 46182"/>
              <a:gd name="adj2" fmla="val -1560"/>
              <a:gd name="adj3" fmla="val 138408"/>
              <a:gd name="adj4" fmla="val -1997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Direct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stresses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from the </a:t>
            </a:r>
            <a:r>
              <a:rPr lang="it-IT" sz="2000" b="1" dirty="0" err="1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nthropic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system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to …</a:t>
            </a:r>
            <a:endParaRPr lang="it-IT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Callout 1 16"/>
          <p:cNvSpPr/>
          <p:nvPr/>
        </p:nvSpPr>
        <p:spPr>
          <a:xfrm>
            <a:off x="8917220" y="5685796"/>
            <a:ext cx="2880000" cy="1080000"/>
          </a:xfrm>
          <a:prstGeom prst="borderCallout1">
            <a:avLst>
              <a:gd name="adj1" fmla="val 46205"/>
              <a:gd name="adj2" fmla="val -3391"/>
              <a:gd name="adj3" fmla="val 11440"/>
              <a:gd name="adj4" fmla="val -1850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Actions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of the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anthropic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system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to solve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problems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…</a:t>
            </a:r>
            <a:endParaRPr lang="it-IT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Callout 1 17"/>
          <p:cNvSpPr/>
          <p:nvPr/>
        </p:nvSpPr>
        <p:spPr>
          <a:xfrm>
            <a:off x="9066498" y="4174602"/>
            <a:ext cx="2880000" cy="1080000"/>
          </a:xfrm>
          <a:prstGeom prst="borderCallout1">
            <a:avLst>
              <a:gd name="adj1" fmla="val 43087"/>
              <a:gd name="adj2" fmla="val -3247"/>
              <a:gd name="adj3" fmla="val 13512"/>
              <a:gd name="adj4" fmla="val -1584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Effects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on the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anthropic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system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due to </a:t>
            </a:r>
            <a:r>
              <a:rPr lang="it-IT" sz="2000" b="1" dirty="0" err="1" smtClean="0">
                <a:solidFill>
                  <a:schemeClr val="accent3">
                    <a:lumMod val="75000"/>
                  </a:schemeClr>
                </a:solidFill>
              </a:rPr>
              <a:t>changes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in … </a:t>
            </a:r>
            <a:endParaRPr lang="it-IT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9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59736" y="455805"/>
            <a:ext cx="9291764" cy="9270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Main environmental indicators </a:t>
            </a:r>
            <a:r>
              <a:rPr lang="en-US" sz="4000" b="1" smtClean="0"/>
              <a:t>for DPSIR</a:t>
            </a:r>
            <a:endParaRPr lang="it-IT" b="1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021853"/>
              </p:ext>
            </p:extLst>
          </p:nvPr>
        </p:nvGraphicFramePr>
        <p:xfrm>
          <a:off x="2103120" y="1335024"/>
          <a:ext cx="9572307" cy="497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Connettore 2 8"/>
          <p:cNvCxnSpPr/>
          <p:nvPr/>
        </p:nvCxnSpPr>
        <p:spPr>
          <a:xfrm flipH="1" flipV="1">
            <a:off x="6067044" y="4457700"/>
            <a:ext cx="1243584" cy="52120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6688836" y="2779776"/>
            <a:ext cx="978408" cy="2084832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8005572" y="4192524"/>
            <a:ext cx="283464" cy="64008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4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496094"/>
            <a:ext cx="8911687" cy="836988"/>
          </a:xfrm>
        </p:spPr>
        <p:txBody>
          <a:bodyPr>
            <a:normAutofit/>
          </a:bodyPr>
          <a:lstStyle/>
          <a:p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indicators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1" y="3590847"/>
            <a:ext cx="5676074" cy="313913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38440" y="1831848"/>
            <a:ext cx="4910328" cy="15696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In the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Mesozoic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shallow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marine carbonate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succession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which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mostly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built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the Matese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Mts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., </a:t>
            </a:r>
            <a:r>
              <a:rPr lang="it-IT" sz="2400" b="1" dirty="0" err="1" smtClean="0">
                <a:solidFill>
                  <a:schemeClr val="accent3">
                    <a:lumMod val="75000"/>
                  </a:schemeClr>
                </a:solidFill>
              </a:rPr>
              <a:t>exceptional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fossils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are </a:t>
            </a:r>
            <a:r>
              <a:rPr lang="it-IT" sz="2400" dirty="0" err="1" smtClean="0">
                <a:solidFill>
                  <a:schemeClr val="accent3">
                    <a:lumMod val="75000"/>
                  </a:schemeClr>
                </a:solidFill>
              </a:rPr>
              <a:t>present</a:t>
            </a: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it-IT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5" y="1248197"/>
            <a:ext cx="4120896" cy="273696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75690" y="3989928"/>
            <a:ext cx="4832668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e.g.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Scipioniyx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samniticus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: a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dinosaur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cub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b="20538"/>
          <a:stretch/>
        </p:blipFill>
        <p:spPr>
          <a:xfrm>
            <a:off x="7334033" y="4388980"/>
            <a:ext cx="4068000" cy="196512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334033" y="6364552"/>
            <a:ext cx="4068000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Outcrop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of the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fossiliferous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deposit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3741" y="459518"/>
            <a:ext cx="8911687" cy="747490"/>
          </a:xfrm>
        </p:spPr>
        <p:txBody>
          <a:bodyPr>
            <a:normAutofit/>
          </a:bodyPr>
          <a:lstStyle/>
          <a:p>
            <a:r>
              <a:rPr lang="it-IT" dirty="0" smtClean="0"/>
              <a:t>… in the </a:t>
            </a:r>
            <a:r>
              <a:rPr lang="it-IT" b="1" dirty="0" smtClean="0"/>
              <a:t>STATE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be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relevant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329" t="19280" r="6725" b="23547"/>
          <a:stretch/>
        </p:blipFill>
        <p:spPr>
          <a:xfrm>
            <a:off x="4034319" y="1490048"/>
            <a:ext cx="4695744" cy="19842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4034319" y="3555662"/>
            <a:ext cx="4695744" cy="23478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29" y="1490048"/>
            <a:ext cx="2926614" cy="43749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1474461"/>
            <a:ext cx="2972533" cy="442907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591055" y="6067197"/>
            <a:ext cx="9829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>
                <a:solidFill>
                  <a:srgbClr val="004F8A"/>
                </a:solidFill>
              </a:rPr>
              <a:t>In the Matese </a:t>
            </a:r>
            <a:r>
              <a:rPr lang="it-IT" sz="2200" dirty="0" err="1" smtClean="0">
                <a:solidFill>
                  <a:srgbClr val="004F8A"/>
                </a:solidFill>
              </a:rPr>
              <a:t>landscape</a:t>
            </a:r>
            <a:r>
              <a:rPr lang="it-IT" sz="2200" dirty="0" smtClean="0">
                <a:solidFill>
                  <a:srgbClr val="004F8A"/>
                </a:solidFill>
              </a:rPr>
              <a:t> are </a:t>
            </a:r>
            <a:r>
              <a:rPr lang="it-IT" sz="2200" dirty="0" err="1" smtClean="0">
                <a:solidFill>
                  <a:srgbClr val="004F8A"/>
                </a:solidFill>
              </a:rPr>
              <a:t>visible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r>
              <a:rPr lang="it-IT" sz="2200" dirty="0" err="1" smtClean="0">
                <a:solidFill>
                  <a:srgbClr val="004F8A"/>
                </a:solidFill>
              </a:rPr>
              <a:t>fluvial</a:t>
            </a:r>
            <a:r>
              <a:rPr lang="it-IT" sz="2200" dirty="0" smtClean="0">
                <a:solidFill>
                  <a:srgbClr val="004F8A"/>
                </a:solidFill>
              </a:rPr>
              <a:t> (A), </a:t>
            </a:r>
            <a:r>
              <a:rPr lang="it-IT" sz="2200" dirty="0" err="1" smtClean="0">
                <a:solidFill>
                  <a:srgbClr val="004F8A"/>
                </a:solidFill>
              </a:rPr>
              <a:t>glacial</a:t>
            </a:r>
            <a:r>
              <a:rPr lang="it-IT" sz="2200" dirty="0" smtClean="0">
                <a:solidFill>
                  <a:srgbClr val="004F8A"/>
                </a:solidFill>
              </a:rPr>
              <a:t> (B), </a:t>
            </a:r>
            <a:r>
              <a:rPr lang="it-IT" sz="2200" dirty="0" err="1" smtClean="0">
                <a:solidFill>
                  <a:srgbClr val="004F8A"/>
                </a:solidFill>
              </a:rPr>
              <a:t>slope</a:t>
            </a:r>
            <a:r>
              <a:rPr lang="it-IT" sz="2200" dirty="0" smtClean="0">
                <a:solidFill>
                  <a:srgbClr val="004F8A"/>
                </a:solidFill>
              </a:rPr>
              <a:t> (C) and </a:t>
            </a:r>
            <a:r>
              <a:rPr lang="it-IT" sz="2200" dirty="0" err="1" smtClean="0">
                <a:solidFill>
                  <a:srgbClr val="004F8A"/>
                </a:solidFill>
              </a:rPr>
              <a:t>karst</a:t>
            </a:r>
            <a:r>
              <a:rPr lang="it-IT" sz="2200" dirty="0" smtClean="0">
                <a:solidFill>
                  <a:srgbClr val="004F8A"/>
                </a:solidFill>
              </a:rPr>
              <a:t> </a:t>
            </a:r>
            <a:r>
              <a:rPr lang="it-IT" sz="2200" dirty="0" err="1" smtClean="0">
                <a:solidFill>
                  <a:srgbClr val="004F8A"/>
                </a:solidFill>
              </a:rPr>
              <a:t>morphotypes</a:t>
            </a:r>
            <a:r>
              <a:rPr lang="it-IT" sz="2200" dirty="0" smtClean="0">
                <a:solidFill>
                  <a:srgbClr val="004F8A"/>
                </a:solidFill>
              </a:rPr>
              <a:t> (D)…</a:t>
            </a:r>
            <a:endParaRPr lang="it-IT" sz="2200" dirty="0">
              <a:solidFill>
                <a:srgbClr val="004F8A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383281" y="1627632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281417" y="2977896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B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102609" y="5410200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298937" y="1578864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02069" y="366753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relevant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indicators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7148" b="4710"/>
          <a:stretch/>
        </p:blipFill>
        <p:spPr>
          <a:xfrm>
            <a:off x="1399031" y="3364992"/>
            <a:ext cx="5375035" cy="33832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b="27333"/>
          <a:stretch/>
        </p:blipFill>
        <p:spPr>
          <a:xfrm>
            <a:off x="6876288" y="1271015"/>
            <a:ext cx="5154168" cy="2657229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6867144" y="3977640"/>
            <a:ext cx="5163312" cy="1558782"/>
            <a:chOff x="6867144" y="4306824"/>
            <a:chExt cx="5163312" cy="155878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l="-178" t="9311"/>
            <a:stretch/>
          </p:blipFill>
          <p:spPr>
            <a:xfrm>
              <a:off x="6867144" y="4306824"/>
              <a:ext cx="5163312" cy="15587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5" name="Connettore diritto 14"/>
            <p:cNvCxnSpPr/>
            <p:nvPr/>
          </p:nvCxnSpPr>
          <p:spPr>
            <a:xfrm>
              <a:off x="9628632" y="5120640"/>
              <a:ext cx="448056" cy="9144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/>
            <p:nvPr/>
          </p:nvCxnSpPr>
          <p:spPr>
            <a:xfrm>
              <a:off x="7479792" y="5376672"/>
              <a:ext cx="228600" cy="9144"/>
            </a:xfrm>
            <a:prstGeom prst="line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19"/>
          <p:cNvSpPr txBox="1"/>
          <p:nvPr/>
        </p:nvSpPr>
        <p:spPr>
          <a:xfrm>
            <a:off x="1399032" y="1530703"/>
            <a:ext cx="5375035" cy="163121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2200" dirty="0">
                <a:solidFill>
                  <a:srgbClr val="004F8A"/>
                </a:solidFill>
              </a:rPr>
              <a:t>The great diffusion of the karst phenomena, both </a:t>
            </a:r>
            <a:r>
              <a:rPr lang="en-GB" sz="2200" dirty="0" err="1">
                <a:solidFill>
                  <a:srgbClr val="004F8A"/>
                </a:solidFill>
              </a:rPr>
              <a:t>epigean</a:t>
            </a:r>
            <a:r>
              <a:rPr lang="en-GB" sz="2200" dirty="0">
                <a:solidFill>
                  <a:srgbClr val="004F8A"/>
                </a:solidFill>
              </a:rPr>
              <a:t> and </a:t>
            </a:r>
            <a:r>
              <a:rPr lang="en-GB" sz="2200" dirty="0" err="1">
                <a:solidFill>
                  <a:srgbClr val="004F8A"/>
                </a:solidFill>
              </a:rPr>
              <a:t>hypogean</a:t>
            </a:r>
            <a:r>
              <a:rPr lang="en-GB" sz="2200" dirty="0">
                <a:solidFill>
                  <a:srgbClr val="004F8A"/>
                </a:solidFill>
              </a:rPr>
              <a:t>, </a:t>
            </a:r>
            <a:r>
              <a:rPr lang="en-GB" sz="2200" dirty="0" smtClean="0">
                <a:solidFill>
                  <a:srgbClr val="004F8A"/>
                </a:solidFill>
              </a:rPr>
              <a:t>has </a:t>
            </a:r>
            <a:r>
              <a:rPr lang="en-GB" sz="2200" dirty="0">
                <a:solidFill>
                  <a:srgbClr val="004F8A"/>
                </a:solidFill>
              </a:rPr>
              <a:t>contributed to fuelling an </a:t>
            </a:r>
            <a:r>
              <a:rPr lang="en-GB" sz="2200" b="1" dirty="0">
                <a:solidFill>
                  <a:srgbClr val="004F8A"/>
                </a:solidFill>
              </a:rPr>
              <a:t>underground water circulation important for quantity and quality</a:t>
            </a:r>
            <a:r>
              <a:rPr lang="en-GB" sz="2200" dirty="0">
                <a:solidFill>
                  <a:srgbClr val="004F8A"/>
                </a:solidFill>
              </a:rPr>
              <a:t>. </a:t>
            </a:r>
            <a:endParaRPr lang="it-IT" sz="2200" dirty="0">
              <a:solidFill>
                <a:srgbClr val="004F8A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67144" y="5584519"/>
            <a:ext cx="5163312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4F8A"/>
                </a:solidFill>
              </a:rPr>
              <a:t>Several </a:t>
            </a:r>
            <a:r>
              <a:rPr lang="en-US" b="1" i="1" dirty="0">
                <a:solidFill>
                  <a:srgbClr val="004F8A"/>
                </a:solidFill>
              </a:rPr>
              <a:t>springs</a:t>
            </a:r>
            <a:r>
              <a:rPr lang="en-US" i="1" dirty="0">
                <a:solidFill>
                  <a:srgbClr val="004F8A"/>
                </a:solidFill>
              </a:rPr>
              <a:t> placed at the base of the </a:t>
            </a:r>
            <a:r>
              <a:rPr lang="en-US" i="1" dirty="0" smtClean="0">
                <a:solidFill>
                  <a:srgbClr val="004F8A"/>
                </a:solidFill>
              </a:rPr>
              <a:t>reliefs have been exploited </a:t>
            </a:r>
            <a:r>
              <a:rPr lang="en-US" i="1" dirty="0">
                <a:solidFill>
                  <a:srgbClr val="004F8A"/>
                </a:solidFill>
              </a:rPr>
              <a:t>for domestic, agricultural, livestock uses and even for energy </a:t>
            </a:r>
            <a:r>
              <a:rPr lang="en-US" i="1" dirty="0" smtClean="0">
                <a:solidFill>
                  <a:srgbClr val="004F8A"/>
                </a:solidFill>
              </a:rPr>
              <a:t>production… </a:t>
            </a:r>
            <a:endParaRPr lang="it-IT" i="1" dirty="0">
              <a:solidFill>
                <a:srgbClr val="004F8A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875667" y="1302360"/>
            <a:ext cx="3505930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Matese Lake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polje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3" y="501575"/>
            <a:ext cx="8911687" cy="902938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relevant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indicators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874585" y="6128445"/>
            <a:ext cx="3802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400" b="1" i="1" dirty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… </a:t>
            </a:r>
            <a:r>
              <a:rPr lang="it-IT" sz="2400" b="1" i="1" dirty="0" err="1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provoke</a:t>
            </a:r>
            <a:r>
              <a:rPr lang="it-IT" sz="2400" b="1" i="1" dirty="0" smtClean="0">
                <a:solidFill>
                  <a:srgbClr val="E833B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, cause IMPACTS</a:t>
            </a:r>
            <a:endParaRPr lang="it-IT" b="1" i="1" dirty="0">
              <a:solidFill>
                <a:srgbClr val="E833B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9868" y="1179313"/>
            <a:ext cx="3109229" cy="4511431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b="6984"/>
          <a:stretch/>
        </p:blipFill>
        <p:spPr>
          <a:xfrm>
            <a:off x="1618488" y="3649583"/>
            <a:ext cx="5299253" cy="2957998"/>
          </a:xfrm>
        </p:spPr>
      </p:pic>
      <p:sp>
        <p:nvSpPr>
          <p:cNvPr id="11" name="CasellaDiTesto 10"/>
          <p:cNvSpPr txBox="1"/>
          <p:nvPr/>
        </p:nvSpPr>
        <p:spPr>
          <a:xfrm>
            <a:off x="1060704" y="1621669"/>
            <a:ext cx="5845769" cy="19389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everal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outcrops show evidence of Quaternary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to late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Quaternary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activity of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normal faults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. Some of them in the north-eastern area are responsible of the most recent events.</a:t>
            </a:r>
            <a:endParaRPr lang="it-IT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48767" y="5130911"/>
            <a:ext cx="4455844" cy="6463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e.g. Fault in Prata Sannita (SW area of Matese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</a:rPr>
              <a:t>Mts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.)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FORCES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Matese area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1564514"/>
            <a:ext cx="5780468" cy="2167676"/>
          </a:xfrm>
        </p:spPr>
      </p:pic>
      <p:sp>
        <p:nvSpPr>
          <p:cNvPr id="4" name="CasellaDiTesto 3"/>
          <p:cNvSpPr txBox="1"/>
          <p:nvPr/>
        </p:nvSpPr>
        <p:spPr>
          <a:xfrm>
            <a:off x="8046720" y="6037735"/>
            <a:ext cx="34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… generate PRESSURES</a:t>
            </a:r>
            <a:endParaRPr lang="it-IT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3891697"/>
            <a:ext cx="3447288" cy="2462349"/>
          </a:xfrm>
          <a:prstGeom prst="rect">
            <a:avLst/>
          </a:prstGeom>
        </p:spPr>
      </p:pic>
      <p:sp>
        <p:nvSpPr>
          <p:cNvPr id="7" name="Pentagono 6"/>
          <p:cNvSpPr/>
          <p:nvPr/>
        </p:nvSpPr>
        <p:spPr>
          <a:xfrm>
            <a:off x="1975104" y="1820820"/>
            <a:ext cx="3685033" cy="1655064"/>
          </a:xfrm>
          <a:prstGeom prst="homePlat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200" b="1" dirty="0">
                <a:solidFill>
                  <a:schemeClr val="accent3">
                    <a:lumMod val="75000"/>
                  </a:schemeClr>
                </a:solidFill>
              </a:rPr>
              <a:t>Sports and </a:t>
            </a:r>
            <a:r>
              <a:rPr lang="it-IT" sz="2200" b="1" dirty="0" err="1">
                <a:solidFill>
                  <a:schemeClr val="accent3">
                    <a:lumMod val="75000"/>
                  </a:schemeClr>
                </a:solidFill>
              </a:rPr>
              <a:t>environmental</a:t>
            </a:r>
            <a:r>
              <a:rPr lang="it-IT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200" b="1" dirty="0" err="1">
                <a:solidFill>
                  <a:schemeClr val="accent3">
                    <a:lumMod val="75000"/>
                  </a:schemeClr>
                </a:solidFill>
              </a:rPr>
              <a:t>tourism</a:t>
            </a:r>
            <a:r>
              <a:rPr lang="it-IT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accent3">
                    <a:lumMod val="75000"/>
                  </a:schemeClr>
                </a:solidFill>
              </a:rPr>
              <a:t>represent</a:t>
            </a:r>
            <a:r>
              <a:rPr lang="it-IT" sz="2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chemeClr val="accent3">
                    <a:lumMod val="75000"/>
                  </a:schemeClr>
                </a:solidFill>
              </a:rPr>
              <a:t>an </a:t>
            </a:r>
            <a:r>
              <a:rPr lang="it-IT" sz="2200" dirty="0" err="1">
                <a:solidFill>
                  <a:schemeClr val="accent3">
                    <a:lumMod val="75000"/>
                  </a:schemeClr>
                </a:solidFill>
              </a:rPr>
              <a:t>important</a:t>
            </a:r>
            <a:r>
              <a:rPr lang="it-IT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accent3">
                    <a:lumMod val="75000"/>
                  </a:schemeClr>
                </a:solidFill>
              </a:rPr>
              <a:t>resource</a:t>
            </a:r>
            <a:endParaRPr lang="it-IT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Pentagono 7"/>
          <p:cNvSpPr/>
          <p:nvPr/>
        </p:nvSpPr>
        <p:spPr>
          <a:xfrm flipH="1">
            <a:off x="6099048" y="3986784"/>
            <a:ext cx="5405564" cy="1963619"/>
          </a:xfrm>
          <a:prstGeom prst="homePlat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The meat of sheep, cattle and pigs from the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Matese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pastures are recognized for their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high quality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as well as all milk derivatives. These products are often enjoyed directly in the production places.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4740995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2058</TotalTime>
  <Words>776</Words>
  <Application>Microsoft Office PowerPoint</Application>
  <PresentationFormat>Widescreen</PresentationFormat>
  <Paragraphs>69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Ink Free</vt:lpstr>
      <vt:lpstr>Open Sans</vt:lpstr>
      <vt:lpstr>Wingdings 3</vt:lpstr>
      <vt:lpstr>Filo</vt:lpstr>
      <vt:lpstr>ENHANCING GEODIVERSITY IN THE MATESE REGIONAL PARK (SOUTHERN ITALY) USING DPSIR MODEL</vt:lpstr>
      <vt:lpstr>MATESE REGIONAL PARK (SOUTHERN ITALY)</vt:lpstr>
      <vt:lpstr>DPSIR model for evaluation of the geodiversity in the Matese Regional Park</vt:lpstr>
      <vt:lpstr>Main environmental indicators for DPSIR</vt:lpstr>
      <vt:lpstr>Most relevant indicators for STATE</vt:lpstr>
      <vt:lpstr>… in the STATE could be also relevant…</vt:lpstr>
      <vt:lpstr>Most relevant indicators for STATE</vt:lpstr>
      <vt:lpstr>Most relevant indicators for STATE</vt:lpstr>
      <vt:lpstr>DRIVING FORCES in the Matese area</vt:lpstr>
      <vt:lpstr>Highest PRESSURE …    for the geodiversity of Matese</vt:lpstr>
      <vt:lpstr>Main IMPACTS …    for the geodiversity of Matese</vt:lpstr>
      <vt:lpstr>RESPONSES to enhance …     the geodiversity of Matese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GEODIVERSITY IN THE MATESE REGIONAL PARK (SOUTHERN ITALY) USING DPSIR MODEL</dc:title>
  <dc:creator>alvalent</dc:creator>
  <cp:lastModifiedBy>MAGLIULO</cp:lastModifiedBy>
  <cp:revision>106</cp:revision>
  <dcterms:created xsi:type="dcterms:W3CDTF">2020-04-30T09:31:58Z</dcterms:created>
  <dcterms:modified xsi:type="dcterms:W3CDTF">2020-05-05T18:16:46Z</dcterms:modified>
</cp:coreProperties>
</file>