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7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8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4" r:id="rId1"/>
    <p:sldMasterId id="2147484426" r:id="rId2"/>
    <p:sldMasterId id="2147484430" r:id="rId3"/>
    <p:sldMasterId id="2147484396" r:id="rId4"/>
    <p:sldMasterId id="2147484406" r:id="rId5"/>
    <p:sldMasterId id="2147484416" r:id="rId6"/>
    <p:sldMasterId id="2147484434" r:id="rId7"/>
    <p:sldMasterId id="2147484464" r:id="rId8"/>
    <p:sldMasterId id="2147484468" r:id="rId9"/>
  </p:sldMasterIdLst>
  <p:notesMasterIdLst>
    <p:notesMasterId r:id="rId32"/>
  </p:notesMasterIdLst>
  <p:handoutMasterIdLst>
    <p:handoutMasterId r:id="rId33"/>
  </p:handoutMasterIdLst>
  <p:sldIdLst>
    <p:sldId id="289" r:id="rId10"/>
    <p:sldId id="489" r:id="rId11"/>
    <p:sldId id="482" r:id="rId12"/>
    <p:sldId id="478" r:id="rId13"/>
    <p:sldId id="360" r:id="rId14"/>
    <p:sldId id="474" r:id="rId15"/>
    <p:sldId id="451" r:id="rId16"/>
    <p:sldId id="392" r:id="rId17"/>
    <p:sldId id="466" r:id="rId18"/>
    <p:sldId id="434" r:id="rId19"/>
    <p:sldId id="435" r:id="rId20"/>
    <p:sldId id="468" r:id="rId21"/>
    <p:sldId id="477" r:id="rId22"/>
    <p:sldId id="471" r:id="rId23"/>
    <p:sldId id="472" r:id="rId24"/>
    <p:sldId id="473" r:id="rId25"/>
    <p:sldId id="490" r:id="rId26"/>
    <p:sldId id="486" r:id="rId27"/>
    <p:sldId id="488" r:id="rId28"/>
    <p:sldId id="487" r:id="rId29"/>
    <p:sldId id="491" r:id="rId30"/>
    <p:sldId id="492" r:id="rId31"/>
  </p:sldIdLst>
  <p:sldSz cx="9144000" cy="6858000" type="screen4x3"/>
  <p:notesSz cx="7099300" cy="10234613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007A"/>
    <a:srgbClr val="900079"/>
    <a:srgbClr val="9A3432"/>
    <a:srgbClr val="FF3300"/>
    <a:srgbClr val="154AF3"/>
    <a:srgbClr val="38CA20"/>
    <a:srgbClr val="529D26"/>
    <a:srgbClr val="2494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64" autoAdjust="0"/>
    <p:restoredTop sz="95194" autoAdjust="0"/>
  </p:normalViewPr>
  <p:slideViewPr>
    <p:cSldViewPr snapToGrid="0">
      <p:cViewPr varScale="1">
        <p:scale>
          <a:sx n="80" d="100"/>
          <a:sy n="80" d="100"/>
        </p:scale>
        <p:origin x="46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defTabSz="949325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C2ACB75-15C2-47B6-B3EF-ADF18B47B952}" type="datetimeFigureOut">
              <a:rPr lang="en-US" altLang="en-US"/>
              <a:pPr>
                <a:defRPr/>
              </a:pPr>
              <a:t>1/25/2020</a:t>
            </a:fld>
            <a:endParaRPr lang="en-US" altLang="en-US"/>
          </a:p>
        </p:txBody>
      </p:sp>
      <p:sp>
        <p:nvSpPr>
          <p:cNvPr id="3655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defTabSz="949325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55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A2A2B73-906C-4F5F-98B3-48B706BE3171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3457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defTabSz="949325" eaLnBrk="1" hangingPunct="1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 eaLnBrk="1" hangingPunct="1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1774523-5D14-49EE-ADC7-23DE00A52646}" type="datetimeFigureOut">
              <a:rPr lang="nl-NL" altLang="en-US"/>
              <a:pPr>
                <a:defRPr/>
              </a:pPr>
              <a:t>25-1-2020</a:t>
            </a:fld>
            <a:endParaRPr lang="nl-NL" alt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6512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defTabSz="949325" eaLnBrk="1" hangingPunct="1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 eaLnBrk="1" hangingPunct="1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DC6918B-5458-4F38-A112-7EC895B6B520}" type="slidenum">
              <a:rPr lang="nl-NL" altLang="en-US"/>
              <a:pPr>
                <a:defRPr/>
              </a:pPr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4822940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810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927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image" Target="../media/image35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image" Target="../media/image34.jpe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36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image" Target="../media/image35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image" Target="../media/image34.jpe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36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26" Type="http://schemas.openxmlformats.org/officeDocument/2006/relationships/image" Target="../media/image57.png"/><Relationship Id="rId3" Type="http://schemas.openxmlformats.org/officeDocument/2006/relationships/image" Target="../media/image35.png"/><Relationship Id="rId21" Type="http://schemas.openxmlformats.org/officeDocument/2006/relationships/image" Target="../media/image52.png"/><Relationship Id="rId7" Type="http://schemas.openxmlformats.org/officeDocument/2006/relationships/image" Target="../media/image39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5" Type="http://schemas.openxmlformats.org/officeDocument/2006/relationships/image" Target="../media/image56.png"/><Relationship Id="rId2" Type="http://schemas.openxmlformats.org/officeDocument/2006/relationships/image" Target="../media/image34.jpeg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38.png"/><Relationship Id="rId11" Type="http://schemas.openxmlformats.org/officeDocument/2006/relationships/image" Target="../media/image42.png"/><Relationship Id="rId24" Type="http://schemas.openxmlformats.org/officeDocument/2006/relationships/image" Target="../media/image55.png"/><Relationship Id="rId5" Type="http://schemas.openxmlformats.org/officeDocument/2006/relationships/image" Target="../media/image37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28" Type="http://schemas.openxmlformats.org/officeDocument/2006/relationships/image" Target="../media/image59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36.png"/><Relationship Id="rId9" Type="http://schemas.openxmlformats.org/officeDocument/2006/relationships/image" Target="../media/image14.png"/><Relationship Id="rId14" Type="http://schemas.openxmlformats.org/officeDocument/2006/relationships/image" Target="../media/image45.png"/><Relationship Id="rId22" Type="http://schemas.openxmlformats.org/officeDocument/2006/relationships/image" Target="../media/image53.png"/><Relationship Id="rId27" Type="http://schemas.openxmlformats.org/officeDocument/2006/relationships/image" Target="../media/image58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26" Type="http://schemas.openxmlformats.org/officeDocument/2006/relationships/image" Target="../media/image57.png"/><Relationship Id="rId3" Type="http://schemas.openxmlformats.org/officeDocument/2006/relationships/image" Target="../media/image35.png"/><Relationship Id="rId21" Type="http://schemas.openxmlformats.org/officeDocument/2006/relationships/image" Target="../media/image52.png"/><Relationship Id="rId7" Type="http://schemas.openxmlformats.org/officeDocument/2006/relationships/image" Target="../media/image39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5" Type="http://schemas.openxmlformats.org/officeDocument/2006/relationships/image" Target="../media/image56.png"/><Relationship Id="rId2" Type="http://schemas.openxmlformats.org/officeDocument/2006/relationships/image" Target="../media/image34.jpeg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29" Type="http://schemas.openxmlformats.org/officeDocument/2006/relationships/image" Target="../media/image59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38.png"/><Relationship Id="rId11" Type="http://schemas.openxmlformats.org/officeDocument/2006/relationships/image" Target="../media/image42.png"/><Relationship Id="rId24" Type="http://schemas.openxmlformats.org/officeDocument/2006/relationships/image" Target="../media/image55.png"/><Relationship Id="rId5" Type="http://schemas.openxmlformats.org/officeDocument/2006/relationships/image" Target="../media/image37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28" Type="http://schemas.openxmlformats.org/officeDocument/2006/relationships/image" Target="../media/image36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63.png"/><Relationship Id="rId9" Type="http://schemas.openxmlformats.org/officeDocument/2006/relationships/image" Target="../media/image14.png"/><Relationship Id="rId14" Type="http://schemas.openxmlformats.org/officeDocument/2006/relationships/image" Target="../media/image45.png"/><Relationship Id="rId22" Type="http://schemas.openxmlformats.org/officeDocument/2006/relationships/image" Target="../media/image53.png"/><Relationship Id="rId27" Type="http://schemas.openxmlformats.org/officeDocument/2006/relationships/image" Target="../media/image58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Onder"/>
          <p:cNvSpPr>
            <a:spLocks noChangeArrowheads="1"/>
          </p:cNvSpPr>
          <p:nvPr userDrawn="1"/>
        </p:nvSpPr>
        <p:spPr bwMode="auto">
          <a:xfrm>
            <a:off x="0" y="6318261"/>
            <a:ext cx="9144000" cy="539751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5" name="shpTekst"/>
          <p:cNvSpPr>
            <a:spLocks noChangeArrowheads="1"/>
          </p:cNvSpPr>
          <p:nvPr userDrawn="1"/>
        </p:nvSpPr>
        <p:spPr bwMode="auto">
          <a:xfrm>
            <a:off x="0" y="11"/>
            <a:ext cx="9144000" cy="1071563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6" name="shpKleurvlak"/>
          <p:cNvSpPr>
            <a:spLocks noChangeArrowheads="1"/>
          </p:cNvSpPr>
          <p:nvPr/>
        </p:nvSpPr>
        <p:spPr bwMode="auto">
          <a:xfrm>
            <a:off x="0" y="4171959"/>
            <a:ext cx="9144000" cy="2686051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 dirty="0">
              <a:solidFill>
                <a:schemeClr val="tx1"/>
              </a:solidFill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" t="23334" r="25833" b="34666"/>
          <a:stretch>
            <a:fillRect/>
          </a:stretch>
        </p:blipFill>
        <p:spPr bwMode="auto">
          <a:xfrm>
            <a:off x="-182563" y="919175"/>
            <a:ext cx="9326563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24429" y="2474920"/>
            <a:ext cx="3600476" cy="94139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tabLst/>
              <a:defRPr sz="26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08552" y="3513149"/>
            <a:ext cx="3643338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tabLst/>
              <a:defRPr sz="1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pic>
        <p:nvPicPr>
          <p:cNvPr id="28677" name="Picture 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900" y="-733424"/>
            <a:ext cx="8046720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7220267" y="603171"/>
            <a:ext cx="19216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>
                <a:solidFill>
                  <a:schemeClr val="tx1"/>
                </a:solidFill>
                <a:latin typeface="Constantia" panose="02030602050306030303" pitchFamily="18" charset="0"/>
              </a:rPr>
              <a:t>Water Management</a:t>
            </a:r>
          </a:p>
        </p:txBody>
      </p:sp>
    </p:spTree>
    <p:extLst>
      <p:ext uri="{BB962C8B-B14F-4D97-AF65-F5344CB8AC3E}">
        <p14:creationId xmlns:p14="http://schemas.microsoft.com/office/powerpoint/2010/main" val="4174936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3886211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81" y="2572267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6429376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GB" sz="800" dirty="0">
              <a:cs typeface="+mn-cs"/>
            </a:endParaRPr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1143006" y="-1142997"/>
            <a:ext cx="68580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9" y="208265"/>
            <a:ext cx="1210456" cy="624000"/>
          </a:xfrm>
          <a:prstGeom prst="rect">
            <a:avLst/>
          </a:prstGeom>
        </p:spPr>
      </p:pic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162825" y="6165867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800">
                <a:solidFill>
                  <a:srgbClr val="FFFFFF">
                    <a:lumMod val="85000"/>
                  </a:srgbClr>
                </a:solidFill>
                <a:cs typeface="+mn-cs"/>
              </a:rPr>
              <a:t>ESA UNCLASSIFIED - For Official Use</a:t>
            </a:r>
            <a:endParaRPr lang="en-GB" sz="800" dirty="0">
              <a:solidFill>
                <a:srgbClr val="FFFFFF">
                  <a:lumMod val="85000"/>
                </a:srgbClr>
              </a:solidFill>
              <a:cs typeface="+mn-cs"/>
            </a:endParaRP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1" y="6532800"/>
            <a:ext cx="1196912" cy="192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5" y="6385584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 userDrawn="1"/>
        </p:nvGrpSpPr>
        <p:grpSpPr>
          <a:xfrm>
            <a:off x="172269" y="6544011"/>
            <a:ext cx="6826666" cy="148692"/>
            <a:chOff x="172269" y="6621494"/>
            <a:chExt cx="6826666" cy="111519"/>
          </a:xfrm>
        </p:grpSpPr>
        <p:pic>
          <p:nvPicPr>
            <p:cNvPr id="64" name="Picture 63" descr="at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64" descr="be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ca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ch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cz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s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o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uk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3038929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374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8" y="270683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2590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3296488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796307"/>
            <a:ext cx="77890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956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2" y="1673225"/>
            <a:ext cx="3889376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673225"/>
            <a:ext cx="3888000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95661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666800"/>
            <a:ext cx="3895200" cy="4968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66875"/>
            <a:ext cx="3896416" cy="495324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84"/>
            <a:ext cx="3898900" cy="3816351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2174411"/>
            <a:ext cx="3898900" cy="3816351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8" y="270683"/>
            <a:ext cx="7174846" cy="43088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01337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4618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62" y="1666879"/>
            <a:ext cx="4968875" cy="432435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666810"/>
            <a:ext cx="2846388" cy="43243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8" y="270683"/>
            <a:ext cx="7174846" cy="43088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99975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5069102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666886"/>
            <a:ext cx="5932488" cy="33909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5372115"/>
            <a:ext cx="5932800" cy="6191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58132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3886201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81" y="2572267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6429376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GB" sz="800" dirty="0">
              <a:cs typeface="+mn-cs"/>
            </a:endParaRPr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1143005" y="-1142999"/>
            <a:ext cx="68580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9" y="208265"/>
            <a:ext cx="1210456" cy="624000"/>
          </a:xfrm>
          <a:prstGeom prst="rect">
            <a:avLst/>
          </a:prstGeom>
        </p:spPr>
      </p:pic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162825" y="6165865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800">
                <a:solidFill>
                  <a:srgbClr val="FFFFFF">
                    <a:lumMod val="85000"/>
                  </a:srgbClr>
                </a:solidFill>
                <a:cs typeface="+mn-cs"/>
              </a:rPr>
              <a:t>ESA UNCLASSIFIED - For Official Use</a:t>
            </a:r>
            <a:endParaRPr lang="en-GB" sz="800" dirty="0">
              <a:solidFill>
                <a:srgbClr val="FFFFFF">
                  <a:lumMod val="85000"/>
                </a:srgbClr>
              </a:solidFill>
              <a:cs typeface="+mn-cs"/>
            </a:endParaRP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1" y="6532800"/>
            <a:ext cx="1196912" cy="192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5" y="6385584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 userDrawn="1"/>
        </p:nvGrpSpPr>
        <p:grpSpPr>
          <a:xfrm>
            <a:off x="172269" y="6544010"/>
            <a:ext cx="6826666" cy="148692"/>
            <a:chOff x="172269" y="6621494"/>
            <a:chExt cx="6826666" cy="111519"/>
          </a:xfrm>
        </p:grpSpPr>
        <p:pic>
          <p:nvPicPr>
            <p:cNvPr id="64" name="Picture 63" descr="at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64" descr="be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ca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ch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cz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s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o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uk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9542874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1 tekst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Onder"/>
          <p:cNvSpPr>
            <a:spLocks noChangeArrowheads="1"/>
          </p:cNvSpPr>
          <p:nvPr/>
        </p:nvSpPr>
        <p:spPr bwMode="auto">
          <a:xfrm>
            <a:off x="0" y="6318261"/>
            <a:ext cx="9144000" cy="539751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5" name="shpTekst"/>
          <p:cNvSpPr>
            <a:spLocks noChangeArrowheads="1"/>
          </p:cNvSpPr>
          <p:nvPr/>
        </p:nvSpPr>
        <p:spPr bwMode="auto">
          <a:xfrm>
            <a:off x="0" y="11"/>
            <a:ext cx="9144000" cy="1071563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6" name="shpDatum" descr="RO__vervolgpagina~LP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2261" y="2"/>
            <a:ext cx="9144001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5323" y="262195"/>
            <a:ext cx="7847038" cy="57150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600" spc="-60" baseline="0">
                <a:solidFill>
                  <a:srgbClr val="2494C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369858" y="1264362"/>
            <a:ext cx="7858180" cy="48078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79388" indent="-179388">
              <a:buFont typeface="Arial" pitchFamily="34" charset="0"/>
              <a:buChar char="•"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96000" indent="-252000">
              <a:buFontTx/>
              <a:buBlip>
                <a:blip r:embed="rId3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39750" indent="-144000">
              <a:buSzPct val="100000"/>
              <a:buFontTx/>
              <a:buBlip>
                <a:blip r:embed="rId4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7" name="shpBeeldmerk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F9D11-006B-43F8-9D4F-5302BB05D58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248400" y="6500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KNMI, September 2019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135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4827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8" y="270683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58960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3296487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796305"/>
            <a:ext cx="77890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80609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2" y="1673225"/>
            <a:ext cx="3889376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673225"/>
            <a:ext cx="3888000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74932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666800"/>
            <a:ext cx="3895200" cy="4968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66875"/>
            <a:ext cx="3896416" cy="495324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84"/>
            <a:ext cx="3898900" cy="3816351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2174402"/>
            <a:ext cx="3898900" cy="3816351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8" y="270683"/>
            <a:ext cx="7174846" cy="43088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677601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89882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9" y="1666879"/>
            <a:ext cx="4968875" cy="432435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666810"/>
            <a:ext cx="2846388" cy="43243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8" y="270683"/>
            <a:ext cx="7174846" cy="43088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175547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5069099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666885"/>
            <a:ext cx="5932488" cy="33909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5372112"/>
            <a:ext cx="5932800" cy="6191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50283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3886201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81" y="2572267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5906955"/>
            <a:ext cx="50165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800">
                <a:cs typeface="+mn-cs"/>
              </a:rPr>
              <a:t>Issue/Revision: 0.0</a:t>
            </a:r>
          </a:p>
          <a:p>
            <a:pPr eaLnBrk="1" hangingPunct="1">
              <a:spcBef>
                <a:spcPct val="50000"/>
              </a:spcBef>
            </a:pPr>
            <a:r>
              <a:rPr lang="en-US" sz="800">
                <a:cs typeface="+mn-cs"/>
              </a:rPr>
              <a:t>Reference: </a:t>
            </a:r>
          </a:p>
          <a:p>
            <a:pPr eaLnBrk="1" hangingPunct="1">
              <a:spcBef>
                <a:spcPct val="50000"/>
              </a:spcBef>
            </a:pPr>
            <a:r>
              <a:rPr lang="en-US" sz="800">
                <a:cs typeface="+mn-cs"/>
              </a:rPr>
              <a:t>Status: </a:t>
            </a:r>
          </a:p>
          <a:p>
            <a:pPr eaLnBrk="1" hangingPunct="1">
              <a:spcBef>
                <a:spcPct val="50000"/>
              </a:spcBef>
            </a:pPr>
            <a:r>
              <a:rPr lang="en-US" sz="800">
                <a:cs typeface="+mn-cs"/>
              </a:rPr>
              <a:t>ESA UNCLASSIFIED - For Official Use</a:t>
            </a:r>
            <a:endParaRPr lang="en-GB" sz="800" dirty="0">
              <a:cs typeface="+mn-cs"/>
            </a:endParaRPr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1143005" y="-1143001"/>
            <a:ext cx="68580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9" y="208265"/>
            <a:ext cx="1210456" cy="624000"/>
          </a:xfrm>
          <a:prstGeom prst="rect">
            <a:avLst/>
          </a:prstGeom>
        </p:spPr>
      </p:pic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162825" y="6165865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800">
                <a:solidFill>
                  <a:srgbClr val="FFFFFF">
                    <a:lumMod val="85000"/>
                  </a:srgbClr>
                </a:solidFill>
                <a:cs typeface="+mn-cs"/>
              </a:rPr>
              <a:t>ESA UNCLASSIFIED - For Official Use</a:t>
            </a:r>
            <a:endParaRPr lang="en-GB" sz="800" dirty="0">
              <a:solidFill>
                <a:srgbClr val="FFFFFF">
                  <a:lumMod val="85000"/>
                </a:srgbClr>
              </a:solidFill>
              <a:cs typeface="+mn-cs"/>
            </a:endParaRP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1" y="6532800"/>
            <a:ext cx="1196912" cy="192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5" y="6385584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 userDrawn="1"/>
        </p:nvGrpSpPr>
        <p:grpSpPr>
          <a:xfrm>
            <a:off x="119194" y="6553838"/>
            <a:ext cx="6802386" cy="149705"/>
            <a:chOff x="119194" y="4915370"/>
            <a:chExt cx="6802386" cy="112279"/>
          </a:xfrm>
        </p:grpSpPr>
        <p:grpSp>
          <p:nvGrpSpPr>
            <p:cNvPr id="39" name="Group 38"/>
            <p:cNvGrpSpPr/>
            <p:nvPr userDrawn="1"/>
          </p:nvGrpSpPr>
          <p:grpSpPr>
            <a:xfrm>
              <a:off x="119194" y="4916130"/>
              <a:ext cx="6802386" cy="111519"/>
              <a:chOff x="171652" y="6621093"/>
              <a:chExt cx="6802386" cy="111519"/>
            </a:xfrm>
          </p:grpSpPr>
          <p:pic>
            <p:nvPicPr>
              <p:cNvPr id="41" name="Picture 40" descr="at.png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2" name="Picture 41" descr="be.png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3" name="Picture 42" descr="ca.png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10132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4" name="Picture 43" descr="ch.png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5" name="Picture 44" descr="cz.png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de.png"/>
              <p:cNvPicPr>
                <a:picLocks noChangeAspect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dk.png"/>
              <p:cNvPicPr>
                <a:picLocks noChangeAspect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ee.png"/>
              <p:cNvPicPr>
                <a:picLocks noChangeAspect="1"/>
              </p:cNvPicPr>
              <p:nvPr userDrawn="1"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es.png"/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fi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fr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gr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hu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ie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it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lu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nl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no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pl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pt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ro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se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uk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0" name="Picture 39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7085" y="4915370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4057971"/>
      </p:ext>
    </p:extLst>
  </p:cSld>
  <p:clrMapOvr>
    <a:masterClrMapping/>
  </p:clrMapOvr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775" indent="-273050">
              <a:defRPr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10826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hpBeeldmerk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 b="1"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A008A132-3715-4DBB-8F0B-8C008A3CC43C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248400" y="6500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KNMI, September 2019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3556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3296487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796305"/>
            <a:ext cx="77890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70370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2" y="1673225"/>
            <a:ext cx="3889376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673225"/>
            <a:ext cx="3888000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042573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666800"/>
            <a:ext cx="3895200" cy="4968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66875"/>
            <a:ext cx="3896416" cy="495324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84"/>
            <a:ext cx="3898900" cy="3816351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2174402"/>
            <a:ext cx="3898900" cy="3816351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8" y="270683"/>
            <a:ext cx="7174846" cy="43088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750720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8" y="270683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42871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33589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9" y="1666879"/>
            <a:ext cx="4968875" cy="432435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666810"/>
            <a:ext cx="2846388" cy="43243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8" y="270683"/>
            <a:ext cx="7174846" cy="43088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793483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5069099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666885"/>
            <a:ext cx="5932488" cy="33909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5372112"/>
            <a:ext cx="5932800" cy="6191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02171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xfrm>
            <a:off x="6279545" y="6356351"/>
            <a:ext cx="273665" cy="18466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6926307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Title Text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447675" indent="0">
              <a:defRPr/>
            </a:lvl2pPr>
            <a:lvl3pPr marL="895350" indent="0">
              <a:defRPr/>
            </a:lvl3pPr>
            <a:lvl4pPr marL="1254125" indent="0">
              <a:defRPr/>
            </a:lvl4pPr>
            <a:lvl5pPr marL="1789113" indent="0">
              <a:defRPr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9" name="Shape 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2828206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xfrm>
            <a:off x="6796025" y="6478588"/>
            <a:ext cx="223907" cy="184666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320995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Onder"/>
          <p:cNvSpPr>
            <a:spLocks noChangeArrowheads="1"/>
          </p:cNvSpPr>
          <p:nvPr userDrawn="1"/>
        </p:nvSpPr>
        <p:spPr bwMode="auto">
          <a:xfrm>
            <a:off x="0" y="6318261"/>
            <a:ext cx="9144000" cy="539751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5" name="shpTekst"/>
          <p:cNvSpPr>
            <a:spLocks noChangeArrowheads="1"/>
          </p:cNvSpPr>
          <p:nvPr userDrawn="1"/>
        </p:nvSpPr>
        <p:spPr bwMode="auto">
          <a:xfrm>
            <a:off x="0" y="11"/>
            <a:ext cx="9144000" cy="1071563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6" name="shpKleurvlak"/>
          <p:cNvSpPr>
            <a:spLocks noChangeArrowheads="1"/>
          </p:cNvSpPr>
          <p:nvPr/>
        </p:nvSpPr>
        <p:spPr bwMode="auto">
          <a:xfrm>
            <a:off x="0" y="4171959"/>
            <a:ext cx="9144000" cy="2686051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 dirty="0">
              <a:solidFill>
                <a:schemeClr val="tx1"/>
              </a:solidFill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" t="23334" r="25833" b="34666"/>
          <a:stretch>
            <a:fillRect/>
          </a:stretch>
        </p:blipFill>
        <p:spPr bwMode="auto">
          <a:xfrm>
            <a:off x="-182563" y="919175"/>
            <a:ext cx="9326563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24429" y="2474920"/>
            <a:ext cx="3600476" cy="94139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tabLst/>
              <a:defRPr sz="26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08552" y="3513149"/>
            <a:ext cx="3643338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tabLst/>
              <a:defRPr sz="1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pic>
        <p:nvPicPr>
          <p:cNvPr id="28677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900" y="-733424"/>
            <a:ext cx="8046720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7220267" y="603171"/>
            <a:ext cx="19216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>
                <a:solidFill>
                  <a:schemeClr val="tx1"/>
                </a:solidFill>
                <a:latin typeface="Constantia" panose="02030602050306030303" pitchFamily="18" charset="0"/>
              </a:rPr>
              <a:t>Water Management</a:t>
            </a:r>
          </a:p>
        </p:txBody>
      </p:sp>
    </p:spTree>
    <p:extLst>
      <p:ext uri="{BB962C8B-B14F-4D97-AF65-F5344CB8AC3E}">
        <p14:creationId xmlns:p14="http://schemas.microsoft.com/office/powerpoint/2010/main" val="7168310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2186670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title"/>
          </p:nvPr>
        </p:nvSpPr>
        <p:spPr>
          <a:xfrm>
            <a:off x="1331641" y="159502"/>
            <a:ext cx="7355162" cy="1138419"/>
          </a:xfrm>
          <a:prstGeom prst="rect">
            <a:avLst/>
          </a:prstGeom>
        </p:spPr>
        <p:txBody>
          <a:bodyPr anchor="ctr"/>
          <a:lstStyle>
            <a:lvl1pPr defTabSz="914400"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sz="quarter" idx="1"/>
          </p:nvPr>
        </p:nvSpPr>
        <p:spPr>
          <a:xfrm>
            <a:off x="457200" y="1297907"/>
            <a:ext cx="4040188" cy="876968"/>
          </a:xfrm>
          <a:prstGeom prst="rect">
            <a:avLst/>
          </a:prstGeom>
        </p:spPr>
        <p:txBody>
          <a:bodyPr anchor="b"/>
          <a:lstStyle>
            <a:lvl1pPr defTabSz="914400">
              <a:spcBef>
                <a:spcPts val="500"/>
              </a:spcBef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702127" indent="-244927" defTabSz="914400">
              <a:spcBef>
                <a:spcPts val="500"/>
              </a:spcBef>
              <a:buSzPct val="100000"/>
              <a:buChar char="▪"/>
              <a:defRPr sz="2400" b="1">
                <a:latin typeface="Arial"/>
                <a:ea typeface="Arial"/>
                <a:cs typeface="Arial"/>
                <a:sym typeface="Arial"/>
              </a:defRPr>
            </a:lvl2pPr>
            <a:lvl3pPr marL="1143000" indent="-228600" defTabSz="914400">
              <a:spcBef>
                <a:spcPts val="500"/>
              </a:spcBef>
              <a:buSzPct val="100000"/>
              <a:buChar char="▪"/>
              <a:defRPr sz="2400" b="1">
                <a:latin typeface="Arial"/>
                <a:ea typeface="Arial"/>
                <a:cs typeface="Arial"/>
                <a:sym typeface="Arial"/>
              </a:defRPr>
            </a:lvl3pPr>
            <a:lvl4pPr marL="1645920" indent="-274319" defTabSz="914400">
              <a:spcBef>
                <a:spcPts val="500"/>
              </a:spcBef>
              <a:buSzPct val="100000"/>
              <a:buChar char="▪"/>
              <a:defRPr sz="2400" b="1">
                <a:latin typeface="Arial"/>
                <a:ea typeface="Arial"/>
                <a:cs typeface="Arial"/>
                <a:sym typeface="Arial"/>
              </a:defRPr>
            </a:lvl4pPr>
            <a:lvl5pPr marL="2103120" indent="-274320" defTabSz="914400">
              <a:spcBef>
                <a:spcPts val="500"/>
              </a:spcBef>
              <a:buSzPct val="100000"/>
              <a:buChar char="▪"/>
              <a:defRPr sz="2400" b="1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xfrm>
            <a:off x="6279545" y="6356351"/>
            <a:ext cx="273665" cy="18466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9766386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/>
          </p:cNvSpPr>
          <p:nvPr>
            <p:ph type="title"/>
          </p:nvPr>
        </p:nvSpPr>
        <p:spPr>
          <a:xfrm>
            <a:off x="250825" y="2"/>
            <a:ext cx="8713790" cy="1169988"/>
          </a:xfrm>
          <a:prstGeom prst="rect">
            <a:avLst/>
          </a:prstGeom>
        </p:spPr>
        <p:txBody>
          <a:bodyPr anchor="ctr"/>
          <a:lstStyle>
            <a:lvl1pPr defTabSz="914400">
              <a:defRPr sz="3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47" name="Shape 147"/>
          <p:cNvSpPr>
            <a:spLocks noGrp="1"/>
          </p:cNvSpPr>
          <p:nvPr>
            <p:ph type="sldNum" sz="quarter" idx="2"/>
          </p:nvPr>
        </p:nvSpPr>
        <p:spPr>
          <a:xfrm>
            <a:off x="6746270" y="6478588"/>
            <a:ext cx="273665" cy="18466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5938671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xfrm>
            <a:off x="250825" y="117486"/>
            <a:ext cx="8713790" cy="935039"/>
          </a:xfrm>
          <a:prstGeom prst="rect">
            <a:avLst/>
          </a:prstGeom>
        </p:spPr>
        <p:txBody>
          <a:bodyPr anchor="ctr"/>
          <a:lstStyle>
            <a:lvl1pPr defTabSz="914400"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55" name="Shape 155"/>
          <p:cNvSpPr>
            <a:spLocks noGrp="1"/>
          </p:cNvSpPr>
          <p:nvPr>
            <p:ph type="body" idx="1"/>
          </p:nvPr>
        </p:nvSpPr>
        <p:spPr>
          <a:xfrm>
            <a:off x="250825" y="1052512"/>
            <a:ext cx="8713790" cy="5805488"/>
          </a:xfrm>
          <a:prstGeom prst="rect">
            <a:avLst/>
          </a:prstGeom>
        </p:spPr>
        <p:txBody>
          <a:bodyPr/>
          <a:lstStyle>
            <a:lvl1pPr marL="5334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1286932" indent="-829732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4478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9050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421464" indent="-592664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6" name="Shape 156"/>
          <p:cNvSpPr>
            <a:spLocks noGrp="1"/>
          </p:cNvSpPr>
          <p:nvPr>
            <p:ph type="sldNum" sz="quarter" idx="2"/>
          </p:nvPr>
        </p:nvSpPr>
        <p:spPr>
          <a:xfrm>
            <a:off x="6796025" y="6478588"/>
            <a:ext cx="223907" cy="184666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9017632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sldNum" sz="quarter" idx="2"/>
          </p:nvPr>
        </p:nvSpPr>
        <p:spPr>
          <a:xfrm>
            <a:off x="8067492" y="6180953"/>
            <a:ext cx="820930" cy="553998"/>
          </a:xfrm>
          <a:prstGeom prst="rect">
            <a:avLst/>
          </a:prstGeom>
        </p:spPr>
        <p:txBody>
          <a:bodyPr anchor="ctr"/>
          <a:lstStyle>
            <a:lvl1pPr>
              <a:defRPr sz="3600">
                <a:latin typeface="News Gothic MT"/>
                <a:ea typeface="News Gothic MT"/>
                <a:cs typeface="News Gothic MT"/>
                <a:sym typeface="News Gothic MT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6734181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/>
          </p:cNvSpPr>
          <p:nvPr>
            <p:ph type="title"/>
          </p:nvPr>
        </p:nvSpPr>
        <p:spPr>
          <a:xfrm>
            <a:off x="250825" y="2"/>
            <a:ext cx="8713790" cy="1169988"/>
          </a:xfrm>
          <a:prstGeom prst="rect">
            <a:avLst/>
          </a:prstGeom>
        </p:spPr>
        <p:txBody>
          <a:bodyPr lIns="45718" tIns="45718" rIns="45718" bIns="45718" anchor="ctr"/>
          <a:lstStyle>
            <a:lvl1pPr defTabSz="914400">
              <a:defRPr sz="3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71" name="Shape 171"/>
          <p:cNvSpPr>
            <a:spLocks noGrp="1"/>
          </p:cNvSpPr>
          <p:nvPr>
            <p:ph type="sldNum" sz="quarter" idx="2"/>
          </p:nvPr>
        </p:nvSpPr>
        <p:spPr>
          <a:xfrm>
            <a:off x="6653932" y="6478600"/>
            <a:ext cx="365994" cy="276995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5148043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/>
          </p:cNvSpPr>
          <p:nvPr>
            <p:ph type="title"/>
          </p:nvPr>
        </p:nvSpPr>
        <p:spPr>
          <a:xfrm>
            <a:off x="250825" y="2"/>
            <a:ext cx="8713790" cy="1169988"/>
          </a:xfrm>
          <a:prstGeom prst="rect">
            <a:avLst/>
          </a:prstGeom>
        </p:spPr>
        <p:txBody>
          <a:bodyPr lIns="45718" tIns="45718" rIns="45718" bIns="45718" anchor="ctr"/>
          <a:lstStyle>
            <a:lvl1pPr defTabSz="914400"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79" name="Shape 179"/>
          <p:cNvSpPr>
            <a:spLocks noGrp="1"/>
          </p:cNvSpPr>
          <p:nvPr>
            <p:ph type="sldNum" sz="quarter" idx="2"/>
          </p:nvPr>
        </p:nvSpPr>
        <p:spPr>
          <a:xfrm>
            <a:off x="6653932" y="6478600"/>
            <a:ext cx="365994" cy="276995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6844149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87" name="Shape 18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8" name="Shape 1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5346474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/>
          </p:cNvSpPr>
          <p:nvPr>
            <p:ph type="sldNum" sz="quarter" idx="2"/>
          </p:nvPr>
        </p:nvSpPr>
        <p:spPr>
          <a:xfrm>
            <a:off x="6796025" y="6478588"/>
            <a:ext cx="223907" cy="184666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8445358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/>
          </p:cNvSpPr>
          <p:nvPr>
            <p:ph type="title"/>
          </p:nvPr>
        </p:nvSpPr>
        <p:spPr>
          <a:xfrm>
            <a:off x="250825" y="117486"/>
            <a:ext cx="8713790" cy="935039"/>
          </a:xfrm>
          <a:prstGeom prst="rect">
            <a:avLst/>
          </a:prstGeom>
        </p:spPr>
        <p:txBody>
          <a:bodyPr anchor="ctr"/>
          <a:lstStyle>
            <a:lvl1pPr defTabSz="914400"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12" name="Shape 212"/>
          <p:cNvSpPr>
            <a:spLocks noGrp="1"/>
          </p:cNvSpPr>
          <p:nvPr>
            <p:ph type="body" idx="1"/>
          </p:nvPr>
        </p:nvSpPr>
        <p:spPr>
          <a:xfrm>
            <a:off x="250825" y="1052512"/>
            <a:ext cx="8713790" cy="5805488"/>
          </a:xfrm>
          <a:prstGeom prst="rect">
            <a:avLst/>
          </a:prstGeom>
        </p:spPr>
        <p:txBody>
          <a:bodyPr/>
          <a:lstStyle>
            <a:lvl1pPr marL="5334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1286932" indent="-829732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4478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9050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421464" indent="-592664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3" name="Shape 213"/>
          <p:cNvSpPr>
            <a:spLocks noGrp="1"/>
          </p:cNvSpPr>
          <p:nvPr>
            <p:ph type="sldNum" sz="quarter" idx="2"/>
          </p:nvPr>
        </p:nvSpPr>
        <p:spPr>
          <a:xfrm>
            <a:off x="6796023" y="6478588"/>
            <a:ext cx="223907" cy="184666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802843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1 tekst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Onder"/>
          <p:cNvSpPr>
            <a:spLocks noChangeArrowheads="1"/>
          </p:cNvSpPr>
          <p:nvPr/>
        </p:nvSpPr>
        <p:spPr bwMode="auto">
          <a:xfrm>
            <a:off x="0" y="6318261"/>
            <a:ext cx="9144000" cy="539751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5" name="shpTekst"/>
          <p:cNvSpPr>
            <a:spLocks noChangeArrowheads="1"/>
          </p:cNvSpPr>
          <p:nvPr/>
        </p:nvSpPr>
        <p:spPr bwMode="auto">
          <a:xfrm>
            <a:off x="0" y="11"/>
            <a:ext cx="9144000" cy="1071563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6" name="shpDatum" descr="RO__vervolgpagina~LP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2261" y="2"/>
            <a:ext cx="9144001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5323" y="262195"/>
            <a:ext cx="7847038" cy="57150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600" spc="-60" baseline="0">
                <a:solidFill>
                  <a:srgbClr val="2494C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369858" y="1264362"/>
            <a:ext cx="7858180" cy="48078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79388" indent="-179388">
              <a:buFont typeface="Arial" pitchFamily="34" charset="0"/>
              <a:buChar char="•"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96000" indent="-252000">
              <a:buFontTx/>
              <a:buBlip>
                <a:blip r:embed="rId3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39750" indent="-144000">
              <a:buSzPct val="100000"/>
              <a:buFontTx/>
              <a:buBlip>
                <a:blip r:embed="rId4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7" name="shpBeeldmerk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F9D11-006B-43F8-9D4F-5302BB05D58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248400" y="6500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KNMI, September 2019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6805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mo2016_powerpoint_standard_v2-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>
              <a:spcBef>
                <a:spcPts val="0"/>
              </a:spcBef>
              <a:spcAft>
                <a:spcPts val="0"/>
              </a:spcAft>
            </a:pPr>
            <a:r>
              <a:rPr lang="en-GB" sz="2000" kern="0">
                <a:latin typeface="Helvetica"/>
                <a:sym typeface="Helvetica"/>
              </a:rPr>
              <a:t>cbs-16@wmo.int</a:t>
            </a:r>
          </a:p>
        </p:txBody>
      </p:sp>
    </p:spTree>
    <p:extLst>
      <p:ext uri="{BB962C8B-B14F-4D97-AF65-F5344CB8AC3E}">
        <p14:creationId xmlns:p14="http://schemas.microsoft.com/office/powerpoint/2010/main" val="24899115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1143001" y="-1143001"/>
            <a:ext cx="6858001" cy="914400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9" y="208265"/>
            <a:ext cx="1210456" cy="624000"/>
          </a:xfrm>
          <a:prstGeom prst="rect">
            <a:avLst/>
          </a:prstGeom>
        </p:spPr>
      </p:pic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25935" y="3679986"/>
            <a:ext cx="7948800" cy="421975"/>
          </a:xfrm>
          <a:solidFill>
            <a:srgbClr val="0070C0"/>
          </a:solidFill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6489" y="2211955"/>
            <a:ext cx="7947025" cy="584775"/>
          </a:xfrm>
        </p:spPr>
        <p:txBody>
          <a:bodyPr/>
          <a:lstStyle>
            <a:lvl1pPr>
              <a:defRPr sz="3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en-GB" noProof="0" dirty="0"/>
          </a:p>
        </p:txBody>
      </p:sp>
      <p:pic>
        <p:nvPicPr>
          <p:cNvPr id="56344" name="Picture 24" descr="PPT_Header02" hidden="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 Box 38"/>
          <p:cNvSpPr txBox="1">
            <a:spLocks noChangeArrowheads="1"/>
          </p:cNvSpPr>
          <p:nvPr userDrawn="1"/>
        </p:nvSpPr>
        <p:spPr bwMode="auto">
          <a:xfrm>
            <a:off x="162825" y="6095558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800" dirty="0">
                <a:solidFill>
                  <a:srgbClr val="FFFFFF">
                    <a:lumMod val="85000"/>
                  </a:srgbClr>
                </a:solidFill>
                <a:cs typeface="+mn-cs"/>
              </a:rPr>
              <a:t>ESA UNCLASSIFIED - For Official Use</a:t>
            </a:r>
            <a:endParaRPr lang="en-GB" sz="800" dirty="0">
              <a:solidFill>
                <a:srgbClr val="FFFFFF">
                  <a:lumMod val="85000"/>
                </a:srgbClr>
              </a:solidFill>
              <a:cs typeface="+mn-cs"/>
            </a:endParaRPr>
          </a:p>
        </p:txBody>
      </p:sp>
      <p:grpSp>
        <p:nvGrpSpPr>
          <p:cNvPr id="35" name="Group 34"/>
          <p:cNvGrpSpPr/>
          <p:nvPr userDrawn="1"/>
        </p:nvGrpSpPr>
        <p:grpSpPr>
          <a:xfrm>
            <a:off x="119194" y="6554841"/>
            <a:ext cx="6802386" cy="148692"/>
            <a:chOff x="171652" y="6621093"/>
            <a:chExt cx="6802386" cy="111519"/>
          </a:xfrm>
        </p:grpSpPr>
        <p:pic>
          <p:nvPicPr>
            <p:cNvPr id="36" name="Picture 35" descr="at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5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7" name="Picture 36" descr="be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8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9" name="Picture 38" descr="ca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0132" y="6621093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" name="Picture 39" descr="ch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22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" name="Picture 40" descr="cz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14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41" descr="d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dk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14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ee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681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es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70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fi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33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f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69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g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21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hu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57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i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93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it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29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lu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nl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01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no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77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pl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883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pt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68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ro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84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s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5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uk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09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60" name="Picture 59"/>
          <p:cNvPicPr>
            <a:picLocks noChangeAspect="1"/>
          </p:cNvPicPr>
          <p:nvPr userDrawn="1"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4691" y="6554840"/>
            <a:ext cx="1196912" cy="192000"/>
          </a:xfrm>
          <a:prstGeom prst="rect">
            <a:avLst/>
          </a:prstGeom>
        </p:spPr>
      </p:pic>
      <p:cxnSp>
        <p:nvCxnSpPr>
          <p:cNvPr id="61" name="Straight Connector 60"/>
          <p:cNvCxnSpPr/>
          <p:nvPr userDrawn="1"/>
        </p:nvCxnSpPr>
        <p:spPr>
          <a:xfrm>
            <a:off x="165935" y="6385584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 descr="si.png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089" y="6553827"/>
            <a:ext cx="163385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18897"/>
      </p:ext>
    </p:extLst>
  </p:cSld>
  <p:clrMapOvr>
    <a:masterClrMapping/>
  </p:clrMapOvr>
  <p:hf sldNum="0" hd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4860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8" y="270683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57755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911A40-A78B-41CE-A591-AC048C8EB8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F895E7F-D241-48CD-B0B0-0E1DC943C5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1F1C9D7-BC56-49CC-B747-165D89CC86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94939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C00C83-D742-4704-85EB-A182EA206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AA87DA-C1E5-4BEE-A3DD-58C8198D9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B04737-0F37-4DC1-BEDB-C3285D0B64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57856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3D1030-2690-46E9-915C-3CDE4A105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54" y="1709739"/>
            <a:ext cx="78867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EAC7C28-C001-4E87-B136-187DE826E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4254" y="4589464"/>
            <a:ext cx="7886700" cy="1500187"/>
          </a:xfrm>
        </p:spPr>
        <p:txBody>
          <a:bodyPr/>
          <a:lstStyle>
            <a:lvl1pPr marL="0" indent="0">
              <a:buNone/>
              <a:defRPr sz="2215"/>
            </a:lvl1pPr>
            <a:lvl2pPr marL="422041" indent="0">
              <a:buNone/>
              <a:defRPr sz="1846"/>
            </a:lvl2pPr>
            <a:lvl3pPr marL="844083" indent="0">
              <a:buNone/>
              <a:defRPr sz="1662"/>
            </a:lvl3pPr>
            <a:lvl4pPr marL="1266124" indent="0">
              <a:buNone/>
              <a:defRPr sz="1477"/>
            </a:lvl4pPr>
            <a:lvl5pPr marL="1688165" indent="0">
              <a:buNone/>
              <a:defRPr sz="1477"/>
            </a:lvl5pPr>
            <a:lvl6pPr marL="2110207" indent="0">
              <a:buNone/>
              <a:defRPr sz="1477"/>
            </a:lvl6pPr>
            <a:lvl7pPr marL="2532248" indent="0">
              <a:buNone/>
              <a:defRPr sz="1477"/>
            </a:lvl7pPr>
            <a:lvl8pPr marL="2954289" indent="0">
              <a:buNone/>
              <a:defRPr sz="1477"/>
            </a:lvl8pPr>
            <a:lvl9pPr marL="3376331" indent="0">
              <a:buNone/>
              <a:defRPr sz="1477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10E462C-CE99-4B08-807E-568D5382EE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11363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DAB672-022A-4E1D-B20D-3729B39C4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4E4376-9F31-4A7F-8AE9-2123A4308C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263650"/>
            <a:ext cx="3815862" cy="4876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7ECAF23-14A6-473A-BF31-5A2D908BF7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2338" y="1263650"/>
            <a:ext cx="3815862" cy="4876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EFD5CED-070B-46A6-BE65-D7ECC303AB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833419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0C3E21-974A-4054-A0A0-075D04220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116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BBA4AF8-91C3-40C4-A269-4200BB5EC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116" y="1681163"/>
            <a:ext cx="3868615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46CE2EC-B948-4400-84E8-45321E1C6C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116" y="2505075"/>
            <a:ext cx="3868615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D6794F6-43BD-4C43-9EDF-B69ABDD0FA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665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4974C2D-F92D-4E9B-89A7-0937A9641A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665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169637C-6540-4366-A462-6C17B86B5E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701098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BEF8E2-C65C-4741-B530-B6AB5CB5C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58CDAEB-E791-4B7B-B7DD-A45FE67D96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7450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hpBeeldmerk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 b="1"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A008A132-3715-4DBB-8F0B-8C008A3CC43C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248400" y="6500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KNMI, September 2019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1246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B8193041-FA2F-4DF4-BE7B-95D8257783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21743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80E4E8-7E1D-4735-BAA7-895F7CC7E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115" y="457200"/>
            <a:ext cx="2948354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DDBD66-CFD0-48E8-AD65-CF66E8A9F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666" y="987426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E4C13AB-0074-47F7-BD8C-9038405371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115" y="2057400"/>
            <a:ext cx="2948354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D417087-3FFF-4192-AD68-0EA9F629C9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482705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1DC344-F68C-490B-A833-6FB24BDA2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115" y="457200"/>
            <a:ext cx="2948354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5D9EC86-4C2D-43EC-89D0-873406FC38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666" y="987426"/>
            <a:ext cx="4629150" cy="4873625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D66A9DC-9BBF-49DB-9EB0-C0027EA826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115" y="2057400"/>
            <a:ext cx="2948354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BD7B41B-9010-47AB-8275-79DD83648B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46694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2CDDF3-C2A4-4A48-8D0B-C5CBD7F25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B88EE55-E488-4D71-8615-7E8BA3FB7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FFBDB03-B506-42DC-A223-5F2A0E28F3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91663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8564C37-065B-47C4-BAD7-FCAC9B825B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835650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81F9951-5CA5-4565-B1DD-9FE7D56B57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1" y="304800"/>
            <a:ext cx="5688623" cy="583565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487493E-3D7F-4781-96F4-479A65476A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164914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en object bov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5AB3FB-9F69-498E-883F-18C22F995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115" y="304800"/>
            <a:ext cx="6717323" cy="609600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44B215-D60C-432D-9B07-F86633C045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263650"/>
            <a:ext cx="7772400" cy="23622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6D10A57-43D5-4C2A-8756-F2CF320EB2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3778250"/>
            <a:ext cx="7772400" cy="23622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4F9258B-05EB-4F00-AE95-675CD1A990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244861" y="6324600"/>
            <a:ext cx="1195754" cy="3048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661050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el en twee objecten bov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70067D-D321-4E78-A007-8A4823CB5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115" y="304800"/>
            <a:ext cx="6717323" cy="609600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37A0E1-7548-4A7F-B71F-CAC11ED3A2F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85800" y="1263650"/>
            <a:ext cx="3815862" cy="23622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CC72C3C-1297-4141-87E0-57EB40192F3E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2338" y="1263650"/>
            <a:ext cx="3815862" cy="23622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6981394-3C39-4FF1-9EF2-9E7E7220047C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685800" y="3778250"/>
            <a:ext cx="7772400" cy="23622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2B67B07-715B-4430-B19C-92EE1D41BF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244861" y="6324600"/>
            <a:ext cx="1195754" cy="3048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9453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E6C660-C26E-41C3-8460-BDA86A4A9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115" y="304800"/>
            <a:ext cx="6717323" cy="609600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383FF66-E234-4070-A580-1BF17F17591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263650"/>
            <a:ext cx="3815862" cy="4876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19F143D-822C-41DD-9A9E-E3D24589B3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2338" y="1263650"/>
            <a:ext cx="3815862" cy="4876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6E665FD-44C1-40D1-9673-94B80D6F17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244861" y="6324600"/>
            <a:ext cx="1195754" cy="3048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86367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kst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98FEF2-7BC4-4CCA-8594-B2A5A8A2F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115" y="304800"/>
            <a:ext cx="6717323" cy="609600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D4BC6A3-23BB-4544-8458-736CC666B07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263650"/>
            <a:ext cx="3815862" cy="4876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C904D79-F8EE-45B8-AC04-E3D499FC41C6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2338" y="1263650"/>
            <a:ext cx="3815862" cy="23622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CD41DEAC-973F-4622-8FC8-234A98A4A114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2338" y="3778250"/>
            <a:ext cx="3815862" cy="23622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1E535C1-023B-470A-8F85-C7A3A195D5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244861" y="6324600"/>
            <a:ext cx="1195754" cy="3048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021891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oud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B825DC-B269-4AAB-BBA7-92BC258A0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115" y="304800"/>
            <a:ext cx="6717323" cy="609600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A0D07A-B3B0-4807-9C19-05AE053F4C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263650"/>
            <a:ext cx="3815862" cy="4876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93C0CA6-320C-4C6C-9F2C-303401078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2338" y="1263650"/>
            <a:ext cx="3815862" cy="4876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3A0DAD5-1A41-4D75-9EE4-2C7400DCE1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244861" y="6324600"/>
            <a:ext cx="1195754" cy="3048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50806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Onder"/>
          <p:cNvSpPr>
            <a:spLocks noChangeArrowheads="1"/>
          </p:cNvSpPr>
          <p:nvPr userDrawn="1"/>
        </p:nvSpPr>
        <p:spPr bwMode="auto">
          <a:xfrm>
            <a:off x="0" y="6318261"/>
            <a:ext cx="9144000" cy="539751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5" name="shpTekst"/>
          <p:cNvSpPr>
            <a:spLocks noChangeArrowheads="1"/>
          </p:cNvSpPr>
          <p:nvPr userDrawn="1"/>
        </p:nvSpPr>
        <p:spPr bwMode="auto">
          <a:xfrm>
            <a:off x="0" y="11"/>
            <a:ext cx="9144000" cy="1071563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6" name="shpKleurvlak"/>
          <p:cNvSpPr>
            <a:spLocks noChangeArrowheads="1"/>
          </p:cNvSpPr>
          <p:nvPr/>
        </p:nvSpPr>
        <p:spPr bwMode="auto">
          <a:xfrm>
            <a:off x="0" y="4171959"/>
            <a:ext cx="9144000" cy="2686051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 dirty="0">
              <a:solidFill>
                <a:schemeClr val="tx1"/>
              </a:solidFill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" t="23334" r="25833" b="34666"/>
          <a:stretch>
            <a:fillRect/>
          </a:stretch>
        </p:blipFill>
        <p:spPr bwMode="auto">
          <a:xfrm>
            <a:off x="-182563" y="919175"/>
            <a:ext cx="9326563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24429" y="2474920"/>
            <a:ext cx="3600476" cy="94139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tabLst/>
              <a:defRPr sz="26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08552" y="3513149"/>
            <a:ext cx="3643338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tabLst/>
              <a:defRPr sz="1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pic>
        <p:nvPicPr>
          <p:cNvPr id="28677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900" y="-733424"/>
            <a:ext cx="8046720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7220267" y="603171"/>
            <a:ext cx="19216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>
                <a:solidFill>
                  <a:schemeClr val="tx1"/>
                </a:solidFill>
                <a:latin typeface="Constantia" panose="02030602050306030303" pitchFamily="18" charset="0"/>
              </a:rPr>
              <a:t>Water Management</a:t>
            </a:r>
          </a:p>
        </p:txBody>
      </p:sp>
    </p:spTree>
    <p:extLst>
      <p:ext uri="{BB962C8B-B14F-4D97-AF65-F5344CB8AC3E}">
        <p14:creationId xmlns:p14="http://schemas.microsoft.com/office/powerpoint/2010/main" val="7168310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en tekst bov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87FD44-E6A1-42DB-8A1F-9302BC54D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115" y="304800"/>
            <a:ext cx="6717323" cy="609600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28E741D-4286-488C-B469-1285C700C49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263650"/>
            <a:ext cx="7772400" cy="23622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0609AA7-CA37-47D0-843F-E26F801733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" y="3778250"/>
            <a:ext cx="7772400" cy="23622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2B7BDC2-7725-4CE5-A14C-153EF61B4D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244861" y="6324600"/>
            <a:ext cx="1195754" cy="3048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56199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el, tekst en media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5FCCE1-3817-402D-89EA-A736845DB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115" y="304800"/>
            <a:ext cx="6717323" cy="609600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B7FF668-3FE8-4A72-8FB2-1A9594C8AEC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263650"/>
            <a:ext cx="3815862" cy="4876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media 3">
            <a:extLst>
              <a:ext uri="{FF2B5EF4-FFF2-40B4-BE49-F238E27FC236}">
                <a16:creationId xmlns:a16="http://schemas.microsoft.com/office/drawing/2014/main" id="{E90A468D-A8E0-4A4C-8335-FBA5861CD1A3}"/>
              </a:ext>
            </a:extLst>
          </p:cNvPr>
          <p:cNvSpPr>
            <a:spLocks noGrp="1"/>
          </p:cNvSpPr>
          <p:nvPr>
            <p:ph type="media" sz="half" idx="2"/>
          </p:nvPr>
        </p:nvSpPr>
        <p:spPr>
          <a:xfrm>
            <a:off x="4642338" y="1263650"/>
            <a:ext cx="3815862" cy="4876800"/>
          </a:xfr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BE21779-FCF5-4D58-8BBF-C303BBB827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244861" y="6324600"/>
            <a:ext cx="1195754" cy="3048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666945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kst en 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43B482-4CD2-4488-B761-3FB8424FA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115" y="304800"/>
            <a:ext cx="6717323" cy="609600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4B6B081-1470-49BB-9F5E-7688B397333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263650"/>
            <a:ext cx="3815862" cy="4876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onlineafbeelding 3">
            <a:extLst>
              <a:ext uri="{FF2B5EF4-FFF2-40B4-BE49-F238E27FC236}">
                <a16:creationId xmlns:a16="http://schemas.microsoft.com/office/drawing/2014/main" id="{FC14D3B8-A424-4B49-B1F1-B91AF4E6CED9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4642338" y="1263650"/>
            <a:ext cx="3815862" cy="4876800"/>
          </a:xfr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2294C26-56CF-4D21-A019-E79E4CCF6B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244861" y="6324600"/>
            <a:ext cx="1195754" cy="3048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6816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1 tekst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Onder"/>
          <p:cNvSpPr>
            <a:spLocks noChangeArrowheads="1"/>
          </p:cNvSpPr>
          <p:nvPr/>
        </p:nvSpPr>
        <p:spPr bwMode="auto">
          <a:xfrm>
            <a:off x="0" y="6318261"/>
            <a:ext cx="9144000" cy="539751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5" name="shpTekst"/>
          <p:cNvSpPr>
            <a:spLocks noChangeArrowheads="1"/>
          </p:cNvSpPr>
          <p:nvPr/>
        </p:nvSpPr>
        <p:spPr bwMode="auto">
          <a:xfrm>
            <a:off x="0" y="11"/>
            <a:ext cx="9144000" cy="1071563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6" name="shpDatum" descr="RO__vervolgpagina~LP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2261" y="2"/>
            <a:ext cx="9144001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5323" y="262195"/>
            <a:ext cx="7847038" cy="57150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600" spc="-60" baseline="0">
                <a:solidFill>
                  <a:srgbClr val="2494C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369858" y="1264362"/>
            <a:ext cx="7858180" cy="48078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79388" indent="-179388">
              <a:buFont typeface="Arial" pitchFamily="34" charset="0"/>
              <a:buChar char="•"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96000" indent="-252000">
              <a:buFontTx/>
              <a:buBlip>
                <a:blip r:embed="rId3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39750" indent="-144000">
              <a:buSzPct val="100000"/>
              <a:buFontTx/>
              <a:buBlip>
                <a:blip r:embed="rId4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7" name="shpBeeldmerk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F9D11-006B-43F8-9D4F-5302BB05D58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248400" y="6500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KNMI, September 2019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680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hpBeeldmerk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 b="1"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A008A132-3715-4DBB-8F0B-8C008A3CC43C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248400" y="6500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KNMI, September 2019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124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slideLayout" Target="../slideLayouts/slideLayout12.xml"/><Relationship Id="rId21" Type="http://schemas.openxmlformats.org/officeDocument/2006/relationships/image" Target="../media/image18.png"/><Relationship Id="rId34" Type="http://schemas.openxmlformats.org/officeDocument/2006/relationships/image" Target="../media/image31.png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9.jpe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33" Type="http://schemas.openxmlformats.org/officeDocument/2006/relationships/image" Target="../media/image30.png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32" Type="http://schemas.openxmlformats.org/officeDocument/2006/relationships/image" Target="../media/image29.png"/><Relationship Id="rId5" Type="http://schemas.openxmlformats.org/officeDocument/2006/relationships/slideLayout" Target="../slideLayouts/slideLayout14.xml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36" Type="http://schemas.openxmlformats.org/officeDocument/2006/relationships/image" Target="../media/image33.png"/><Relationship Id="rId10" Type="http://schemas.openxmlformats.org/officeDocument/2006/relationships/theme" Target="../theme/theme4.xml"/><Relationship Id="rId19" Type="http://schemas.openxmlformats.org/officeDocument/2006/relationships/image" Target="../media/image16.png"/><Relationship Id="rId31" Type="http://schemas.openxmlformats.org/officeDocument/2006/relationships/image" Target="../media/image28.png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Relationship Id="rId35" Type="http://schemas.openxmlformats.org/officeDocument/2006/relationships/image" Target="../media/image32.png"/><Relationship Id="rId8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slideLayout" Target="../slideLayouts/slideLayout21.xml"/><Relationship Id="rId21" Type="http://schemas.openxmlformats.org/officeDocument/2006/relationships/image" Target="../media/image18.png"/><Relationship Id="rId34" Type="http://schemas.openxmlformats.org/officeDocument/2006/relationships/image" Target="../media/image31.png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9.jpe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33" Type="http://schemas.openxmlformats.org/officeDocument/2006/relationships/image" Target="../media/image30.png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32" Type="http://schemas.openxmlformats.org/officeDocument/2006/relationships/image" Target="../media/image29.png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36" Type="http://schemas.openxmlformats.org/officeDocument/2006/relationships/image" Target="../media/image33.png"/><Relationship Id="rId10" Type="http://schemas.openxmlformats.org/officeDocument/2006/relationships/theme" Target="../theme/theme5.xml"/><Relationship Id="rId19" Type="http://schemas.openxmlformats.org/officeDocument/2006/relationships/image" Target="../media/image16.png"/><Relationship Id="rId31" Type="http://schemas.openxmlformats.org/officeDocument/2006/relationships/image" Target="../media/image28.pn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Relationship Id="rId35" Type="http://schemas.openxmlformats.org/officeDocument/2006/relationships/image" Target="../media/image32.png"/><Relationship Id="rId8" Type="http://schemas.openxmlformats.org/officeDocument/2006/relationships/slideLayout" Target="../slideLayouts/slideLayout26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png"/><Relationship Id="rId18" Type="http://schemas.openxmlformats.org/officeDocument/2006/relationships/image" Target="../media/image41.png"/><Relationship Id="rId26" Type="http://schemas.openxmlformats.org/officeDocument/2006/relationships/image" Target="../media/image49.png"/><Relationship Id="rId3" Type="http://schemas.openxmlformats.org/officeDocument/2006/relationships/slideLayout" Target="../slideLayouts/slideLayout30.xml"/><Relationship Id="rId21" Type="http://schemas.openxmlformats.org/officeDocument/2006/relationships/image" Target="../media/image44.png"/><Relationship Id="rId34" Type="http://schemas.openxmlformats.org/officeDocument/2006/relationships/image" Target="../media/image57.png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9.jpeg"/><Relationship Id="rId17" Type="http://schemas.openxmlformats.org/officeDocument/2006/relationships/image" Target="../media/image14.png"/><Relationship Id="rId25" Type="http://schemas.openxmlformats.org/officeDocument/2006/relationships/image" Target="../media/image48.png"/><Relationship Id="rId33" Type="http://schemas.openxmlformats.org/officeDocument/2006/relationships/image" Target="../media/image56.png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40.png"/><Relationship Id="rId20" Type="http://schemas.openxmlformats.org/officeDocument/2006/relationships/image" Target="../media/image43.png"/><Relationship Id="rId29" Type="http://schemas.openxmlformats.org/officeDocument/2006/relationships/image" Target="../media/image52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8.png"/><Relationship Id="rId24" Type="http://schemas.openxmlformats.org/officeDocument/2006/relationships/image" Target="../media/image47.png"/><Relationship Id="rId32" Type="http://schemas.openxmlformats.org/officeDocument/2006/relationships/image" Target="../media/image55.png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39.png"/><Relationship Id="rId23" Type="http://schemas.openxmlformats.org/officeDocument/2006/relationships/image" Target="../media/image46.png"/><Relationship Id="rId28" Type="http://schemas.openxmlformats.org/officeDocument/2006/relationships/image" Target="../media/image51.png"/><Relationship Id="rId36" Type="http://schemas.openxmlformats.org/officeDocument/2006/relationships/image" Target="../media/image59.png"/><Relationship Id="rId10" Type="http://schemas.openxmlformats.org/officeDocument/2006/relationships/theme" Target="../theme/theme6.xml"/><Relationship Id="rId19" Type="http://schemas.openxmlformats.org/officeDocument/2006/relationships/image" Target="../media/image42.png"/><Relationship Id="rId31" Type="http://schemas.openxmlformats.org/officeDocument/2006/relationships/image" Target="../media/image54.pn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38.png"/><Relationship Id="rId22" Type="http://schemas.openxmlformats.org/officeDocument/2006/relationships/image" Target="../media/image45.png"/><Relationship Id="rId27" Type="http://schemas.openxmlformats.org/officeDocument/2006/relationships/image" Target="../media/image50.png"/><Relationship Id="rId30" Type="http://schemas.openxmlformats.org/officeDocument/2006/relationships/image" Target="../media/image53.png"/><Relationship Id="rId35" Type="http://schemas.openxmlformats.org/officeDocument/2006/relationships/image" Target="../media/image58.png"/><Relationship Id="rId8" Type="http://schemas.openxmlformats.org/officeDocument/2006/relationships/slideLayout" Target="../slideLayouts/slideLayout3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60.jpe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26" Type="http://schemas.openxmlformats.org/officeDocument/2006/relationships/image" Target="../media/image55.png"/><Relationship Id="rId3" Type="http://schemas.openxmlformats.org/officeDocument/2006/relationships/slideLayout" Target="../slideLayouts/slideLayout53.xml"/><Relationship Id="rId21" Type="http://schemas.openxmlformats.org/officeDocument/2006/relationships/image" Target="../media/image50.png"/><Relationship Id="rId7" Type="http://schemas.openxmlformats.org/officeDocument/2006/relationships/image" Target="../media/image37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5" Type="http://schemas.openxmlformats.org/officeDocument/2006/relationships/image" Target="../media/image54.png"/><Relationship Id="rId2" Type="http://schemas.openxmlformats.org/officeDocument/2006/relationships/slideLayout" Target="../slideLayouts/slideLayout52.xml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29" Type="http://schemas.openxmlformats.org/officeDocument/2006/relationships/image" Target="../media/image58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8.png"/><Relationship Id="rId11" Type="http://schemas.openxmlformats.org/officeDocument/2006/relationships/image" Target="../media/image14.png"/><Relationship Id="rId24" Type="http://schemas.openxmlformats.org/officeDocument/2006/relationships/image" Target="../media/image53.png"/><Relationship Id="rId5" Type="http://schemas.openxmlformats.org/officeDocument/2006/relationships/image" Target="../media/image63.png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28" Type="http://schemas.openxmlformats.org/officeDocument/2006/relationships/image" Target="../media/image57.png"/><Relationship Id="rId10" Type="http://schemas.openxmlformats.org/officeDocument/2006/relationships/image" Target="../media/image40.png"/><Relationship Id="rId19" Type="http://schemas.openxmlformats.org/officeDocument/2006/relationships/image" Target="../media/image48.png"/><Relationship Id="rId4" Type="http://schemas.openxmlformats.org/officeDocument/2006/relationships/theme" Target="../theme/theme8.xml"/><Relationship Id="rId9" Type="http://schemas.openxmlformats.org/officeDocument/2006/relationships/image" Target="../media/image39.png"/><Relationship Id="rId14" Type="http://schemas.openxmlformats.org/officeDocument/2006/relationships/image" Target="../media/image43.png"/><Relationship Id="rId22" Type="http://schemas.openxmlformats.org/officeDocument/2006/relationships/image" Target="../media/image51.png"/><Relationship Id="rId27" Type="http://schemas.openxmlformats.org/officeDocument/2006/relationships/image" Target="../media/image56.png"/><Relationship Id="rId30" Type="http://schemas.openxmlformats.org/officeDocument/2006/relationships/image" Target="../media/image59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56.xml"/><Relationship Id="rId21" Type="http://schemas.openxmlformats.org/officeDocument/2006/relationships/image" Target="../media/image64.png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theme" Target="../theme/theme9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pKleurvlakOnder"/>
          <p:cNvSpPr>
            <a:spLocks noChangeArrowheads="1"/>
          </p:cNvSpPr>
          <p:nvPr userDrawn="1"/>
        </p:nvSpPr>
        <p:spPr bwMode="auto">
          <a:xfrm>
            <a:off x="0" y="6326200"/>
            <a:ext cx="9144000" cy="539751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7" name="shpTekst"/>
          <p:cNvSpPr>
            <a:spLocks noChangeArrowheads="1"/>
          </p:cNvSpPr>
          <p:nvPr userDrawn="1"/>
        </p:nvSpPr>
        <p:spPr bwMode="auto">
          <a:xfrm>
            <a:off x="0" y="11"/>
            <a:ext cx="9144000" cy="1071563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8" name="shpVoettekst"/>
          <p:cNvSpPr>
            <a:spLocks noGrp="1" noChangeArrowheads="1"/>
          </p:cNvSpPr>
          <p:nvPr>
            <p:ph type="title"/>
          </p:nvPr>
        </p:nvSpPr>
        <p:spPr bwMode="auto">
          <a:xfrm>
            <a:off x="873126" y="231775"/>
            <a:ext cx="8169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het opmaakprofiel te bewerken</a:t>
            </a:r>
          </a:p>
        </p:txBody>
      </p:sp>
      <p:sp>
        <p:nvSpPr>
          <p:cNvPr id="1029" name="shpPagina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6718" y="1276351"/>
            <a:ext cx="8169275" cy="487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de opmaakprofielen van de modeltekst te bewerken</a:t>
            </a:r>
          </a:p>
          <a:p>
            <a:pPr lvl="1"/>
            <a:r>
              <a:rPr lang="nl-NL" altLang="en-US"/>
              <a:t>Tweede niveau</a:t>
            </a:r>
          </a:p>
          <a:p>
            <a:pPr lvl="2"/>
            <a:r>
              <a:rPr lang="nl-NL" altLang="en-US"/>
              <a:t>Derde niveau</a:t>
            </a:r>
          </a:p>
          <a:p>
            <a:pPr lvl="3"/>
            <a:r>
              <a:rPr lang="nl-NL" altLang="en-US"/>
              <a:t>Vierde niveau</a:t>
            </a:r>
          </a:p>
        </p:txBody>
      </p:sp>
      <p:sp>
        <p:nvSpPr>
          <p:cNvPr id="13" name="shpBeeldmerk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7350" y="6504000"/>
            <a:ext cx="712788" cy="3635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35BFE255-CA37-4BCD-AD54-B51F6E566837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pic>
        <p:nvPicPr>
          <p:cNvPr id="1031" name="shpDatum" descr="RO__vervolgpagina~LPPT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9725" y="2"/>
            <a:ext cx="9144000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310502" y="64436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ASAG, Januari 2020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DAD839DA-FB69-4999-B5E1-42E585B83C6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803" y="6154739"/>
            <a:ext cx="1672598" cy="7433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78" r:id="rId1"/>
    <p:sldLayoutId id="2147484379" r:id="rId2"/>
    <p:sldLayoutId id="2147484380" r:id="rId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rgbClr val="002060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060"/>
          </a:solidFill>
          <a:latin typeface="Arial" charset="0"/>
          <a:ea typeface="Verdana" pitchFamily="34" charset="0"/>
          <a:cs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060"/>
          </a:solidFill>
          <a:latin typeface="Arial" charset="0"/>
          <a:ea typeface="Verdana" pitchFamily="34" charset="0"/>
          <a:cs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060"/>
          </a:solidFill>
          <a:latin typeface="Arial" charset="0"/>
          <a:ea typeface="Verdana" pitchFamily="34" charset="0"/>
          <a:cs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060"/>
          </a:solidFill>
          <a:latin typeface="Arial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152400" indent="-1508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7"/>
        </a:buBlip>
        <a:defRPr kern="120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406400" indent="-2524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8"/>
        </a:buBlip>
        <a:defRPr kern="120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633413" indent="-225425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9"/>
        </a:buBlip>
        <a:defRPr kern="120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811213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pKleurvlakOnder"/>
          <p:cNvSpPr>
            <a:spLocks noChangeArrowheads="1"/>
          </p:cNvSpPr>
          <p:nvPr userDrawn="1"/>
        </p:nvSpPr>
        <p:spPr bwMode="auto">
          <a:xfrm>
            <a:off x="0" y="6326200"/>
            <a:ext cx="9144000" cy="539751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7" name="shpTekst"/>
          <p:cNvSpPr>
            <a:spLocks noChangeArrowheads="1"/>
          </p:cNvSpPr>
          <p:nvPr userDrawn="1"/>
        </p:nvSpPr>
        <p:spPr bwMode="auto">
          <a:xfrm>
            <a:off x="0" y="11"/>
            <a:ext cx="9144000" cy="1071563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8" name="shpVoettekst"/>
          <p:cNvSpPr>
            <a:spLocks noGrp="1" noChangeArrowheads="1"/>
          </p:cNvSpPr>
          <p:nvPr>
            <p:ph type="title"/>
          </p:nvPr>
        </p:nvSpPr>
        <p:spPr bwMode="auto">
          <a:xfrm>
            <a:off x="873126" y="231775"/>
            <a:ext cx="8169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het opmaakprofiel te bewerken</a:t>
            </a:r>
          </a:p>
        </p:txBody>
      </p:sp>
      <p:sp>
        <p:nvSpPr>
          <p:cNvPr id="1029" name="shpPagina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6718" y="1276351"/>
            <a:ext cx="8169275" cy="487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de opmaakprofielen van de modeltekst te bewerken</a:t>
            </a:r>
          </a:p>
          <a:p>
            <a:pPr lvl="1"/>
            <a:r>
              <a:rPr lang="nl-NL" altLang="en-US"/>
              <a:t>Tweede niveau</a:t>
            </a:r>
          </a:p>
          <a:p>
            <a:pPr lvl="2"/>
            <a:r>
              <a:rPr lang="nl-NL" altLang="en-US"/>
              <a:t>Derde niveau</a:t>
            </a:r>
          </a:p>
          <a:p>
            <a:pPr lvl="3"/>
            <a:r>
              <a:rPr lang="nl-NL" altLang="en-US"/>
              <a:t>Vierde niveau</a:t>
            </a:r>
          </a:p>
        </p:txBody>
      </p:sp>
      <p:sp>
        <p:nvSpPr>
          <p:cNvPr id="13" name="shpBeeldmerk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7350" y="6504000"/>
            <a:ext cx="712788" cy="3635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35BFE255-CA37-4BCD-AD54-B51F6E566837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pic>
        <p:nvPicPr>
          <p:cNvPr id="1031" name="shpDatum" descr="RO__vervolgpagina~LPPT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9725" y="2"/>
            <a:ext cx="9144000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248400" y="6500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KNMI, September 2019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319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7" r:id="rId1"/>
    <p:sldLayoutId id="2147484428" r:id="rId2"/>
    <p:sldLayoutId id="2147484429" r:id="rId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rgbClr val="002060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060"/>
          </a:solidFill>
          <a:latin typeface="Arial" charset="0"/>
          <a:ea typeface="Verdana" pitchFamily="34" charset="0"/>
          <a:cs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060"/>
          </a:solidFill>
          <a:latin typeface="Arial" charset="0"/>
          <a:ea typeface="Verdana" pitchFamily="34" charset="0"/>
          <a:cs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060"/>
          </a:solidFill>
          <a:latin typeface="Arial" charset="0"/>
          <a:ea typeface="Verdana" pitchFamily="34" charset="0"/>
          <a:cs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060"/>
          </a:solidFill>
          <a:latin typeface="Arial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152400" indent="-1508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6"/>
        </a:buBlip>
        <a:defRPr kern="120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406400" indent="-2524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7"/>
        </a:buBlip>
        <a:defRPr kern="120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633413" indent="-225425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8"/>
        </a:buBlip>
        <a:defRPr kern="120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811213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pKleurvlakOnder"/>
          <p:cNvSpPr>
            <a:spLocks noChangeArrowheads="1"/>
          </p:cNvSpPr>
          <p:nvPr userDrawn="1"/>
        </p:nvSpPr>
        <p:spPr bwMode="auto">
          <a:xfrm>
            <a:off x="0" y="6326200"/>
            <a:ext cx="9144000" cy="539751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7" name="shpTekst"/>
          <p:cNvSpPr>
            <a:spLocks noChangeArrowheads="1"/>
          </p:cNvSpPr>
          <p:nvPr userDrawn="1"/>
        </p:nvSpPr>
        <p:spPr bwMode="auto">
          <a:xfrm>
            <a:off x="0" y="11"/>
            <a:ext cx="9144000" cy="1071563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8" name="shpVoettekst"/>
          <p:cNvSpPr>
            <a:spLocks noGrp="1" noChangeArrowheads="1"/>
          </p:cNvSpPr>
          <p:nvPr>
            <p:ph type="title"/>
          </p:nvPr>
        </p:nvSpPr>
        <p:spPr bwMode="auto">
          <a:xfrm>
            <a:off x="873126" y="231775"/>
            <a:ext cx="8169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het opmaakprofiel te bewerken</a:t>
            </a:r>
          </a:p>
        </p:txBody>
      </p:sp>
      <p:sp>
        <p:nvSpPr>
          <p:cNvPr id="1029" name="shpPagina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6718" y="1276351"/>
            <a:ext cx="8169275" cy="487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de opmaakprofielen van de modeltekst te bewerken</a:t>
            </a:r>
          </a:p>
          <a:p>
            <a:pPr lvl="1"/>
            <a:r>
              <a:rPr lang="nl-NL" altLang="en-US"/>
              <a:t>Tweede niveau</a:t>
            </a:r>
          </a:p>
          <a:p>
            <a:pPr lvl="2"/>
            <a:r>
              <a:rPr lang="nl-NL" altLang="en-US"/>
              <a:t>Derde niveau</a:t>
            </a:r>
          </a:p>
          <a:p>
            <a:pPr lvl="3"/>
            <a:r>
              <a:rPr lang="nl-NL" altLang="en-US"/>
              <a:t>Vierde niveau</a:t>
            </a:r>
          </a:p>
        </p:txBody>
      </p:sp>
      <p:sp>
        <p:nvSpPr>
          <p:cNvPr id="13" name="shpBeeldmerk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7350" y="6504000"/>
            <a:ext cx="712788" cy="3635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35BFE255-CA37-4BCD-AD54-B51F6E566837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pic>
        <p:nvPicPr>
          <p:cNvPr id="1031" name="shpDatum" descr="RO__vervolgpagina~LPPT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9725" y="2"/>
            <a:ext cx="9144000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248400" y="6500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KNMI, September 2019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319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1" r:id="rId1"/>
    <p:sldLayoutId id="2147484432" r:id="rId2"/>
    <p:sldLayoutId id="2147484433" r:id="rId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rgbClr val="002060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060"/>
          </a:solidFill>
          <a:latin typeface="Arial" charset="0"/>
          <a:ea typeface="Verdana" pitchFamily="34" charset="0"/>
          <a:cs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060"/>
          </a:solidFill>
          <a:latin typeface="Arial" charset="0"/>
          <a:ea typeface="Verdana" pitchFamily="34" charset="0"/>
          <a:cs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060"/>
          </a:solidFill>
          <a:latin typeface="Arial" charset="0"/>
          <a:ea typeface="Verdana" pitchFamily="34" charset="0"/>
          <a:cs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060"/>
          </a:solidFill>
          <a:latin typeface="Arial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152400" indent="-1508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6"/>
        </a:buBlip>
        <a:defRPr kern="120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406400" indent="-2524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7"/>
        </a:buBlip>
        <a:defRPr kern="120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633413" indent="-225425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8"/>
        </a:buBlip>
        <a:defRPr kern="120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811213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969600"/>
            <a:ext cx="8748000" cy="50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447362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GB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8" y="270683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9" y="207247"/>
            <a:ext cx="1210456" cy="672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9063"/>
            <a:ext cx="9144000" cy="488951"/>
          </a:xfrm>
          <a:prstGeom prst="rect">
            <a:avLst/>
          </a:prstGeom>
        </p:spPr>
      </p:pic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165601" y="6100801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80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ESA UNCLASSIFIED - For Official Use</a:t>
            </a:r>
            <a:endParaRPr lang="en-GB" sz="800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4480339" y="6107615"/>
            <a:ext cx="4520474" cy="19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/>
          <a:lstStyle/>
          <a:p>
            <a:pPr algn="r" eaLnBrk="1" hangingPunct="1">
              <a:spcBef>
                <a:spcPct val="50000"/>
              </a:spcBef>
            </a:pPr>
            <a:r>
              <a:rPr lang="en-GB" sz="800" noProof="1">
                <a:solidFill>
                  <a:srgbClr val="4D4F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ESA | 20/04/2018 | Slide  </a:t>
            </a:r>
            <a:fld id="{71EAD4F2-866B-304A-9A50-FC7592816342}" type="slidenum">
              <a:rPr lang="en-GB" sz="800" noProof="1">
                <a:solidFill>
                  <a:srgbClr val="4D4F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>
                <a:spcBef>
                  <a:spcPct val="50000"/>
                </a:spcBef>
              </a:pPr>
              <a:t>‹nr.›</a:t>
            </a:fld>
            <a:endParaRPr lang="en-GB" sz="800" noProof="1">
              <a:solidFill>
                <a:srgbClr val="4D4F5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172269" y="6544011"/>
            <a:ext cx="6826666" cy="148692"/>
            <a:chOff x="172269" y="6621494"/>
            <a:chExt cx="6826666" cy="111519"/>
          </a:xfrm>
        </p:grpSpPr>
        <p:pic>
          <p:nvPicPr>
            <p:cNvPr id="66" name="Picture 65" descr="at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be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ca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ch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cz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d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dk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ee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es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fi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fr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gr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hu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i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it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lu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nl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no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pl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pt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ro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se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si.png"/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3923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7" r:id="rId1"/>
    <p:sldLayoutId id="2147484398" r:id="rId2"/>
    <p:sldLayoutId id="2147484399" r:id="rId3"/>
    <p:sldLayoutId id="2147484400" r:id="rId4"/>
    <p:sldLayoutId id="2147484401" r:id="rId5"/>
    <p:sldLayoutId id="2147484402" r:id="rId6"/>
    <p:sldLayoutId id="2147484403" r:id="rId7"/>
    <p:sldLayoutId id="2147484404" r:id="rId8"/>
    <p:sldLayoutId id="2147484405" r:id="rId9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8100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4076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20052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6028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969600"/>
            <a:ext cx="8748000" cy="50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447363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GB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8" y="270683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9" y="207247"/>
            <a:ext cx="1210456" cy="672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9060"/>
            <a:ext cx="9144000" cy="488951"/>
          </a:xfrm>
          <a:prstGeom prst="rect">
            <a:avLst/>
          </a:prstGeom>
        </p:spPr>
      </p:pic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165601" y="6100801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80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ESA UNCLASSIFIED - For Official Use</a:t>
            </a:r>
            <a:endParaRPr lang="en-GB" sz="800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4480339" y="6107613"/>
            <a:ext cx="4520474" cy="19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/>
          <a:lstStyle/>
          <a:p>
            <a:pPr algn="r" eaLnBrk="1" hangingPunct="1">
              <a:spcBef>
                <a:spcPct val="50000"/>
              </a:spcBef>
            </a:pPr>
            <a:r>
              <a:rPr lang="en-GB" sz="800" noProof="1">
                <a:solidFill>
                  <a:srgbClr val="4D4F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ESA | 20/04/2018 | Slide  </a:t>
            </a:r>
            <a:fld id="{71EAD4F2-866B-304A-9A50-FC7592816342}" type="slidenum">
              <a:rPr lang="en-GB" sz="800" noProof="1">
                <a:solidFill>
                  <a:srgbClr val="4D4F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>
                <a:spcBef>
                  <a:spcPct val="50000"/>
                </a:spcBef>
              </a:pPr>
              <a:t>‹nr.›</a:t>
            </a:fld>
            <a:endParaRPr lang="en-GB" sz="800" noProof="1">
              <a:solidFill>
                <a:srgbClr val="4D4F5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172269" y="6544010"/>
            <a:ext cx="6826666" cy="148692"/>
            <a:chOff x="172269" y="6621494"/>
            <a:chExt cx="6826666" cy="111519"/>
          </a:xfrm>
        </p:grpSpPr>
        <p:pic>
          <p:nvPicPr>
            <p:cNvPr id="66" name="Picture 65" descr="at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be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ca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ch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cz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d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dk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ee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es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fi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fr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gr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hu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i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it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lu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nl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no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pl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pt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ro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se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si.png"/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4135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7" r:id="rId1"/>
    <p:sldLayoutId id="2147484408" r:id="rId2"/>
    <p:sldLayoutId id="2147484409" r:id="rId3"/>
    <p:sldLayoutId id="2147484410" r:id="rId4"/>
    <p:sldLayoutId id="2147484411" r:id="rId5"/>
    <p:sldLayoutId id="2147484412" r:id="rId6"/>
    <p:sldLayoutId id="2147484413" r:id="rId7"/>
    <p:sldLayoutId id="2147484414" r:id="rId8"/>
    <p:sldLayoutId id="2147484415" r:id="rId9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8100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4076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20052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6028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969600"/>
            <a:ext cx="8748000" cy="50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447363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GB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8" y="270683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9" y="207247"/>
            <a:ext cx="1210456" cy="672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9060"/>
            <a:ext cx="9144000" cy="488951"/>
          </a:xfrm>
          <a:prstGeom prst="rect">
            <a:avLst/>
          </a:prstGeom>
        </p:spPr>
      </p:pic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165601" y="6100801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8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ESA UNCLASSIFIED - For Official Use</a:t>
            </a:r>
            <a:endParaRPr lang="en-GB" sz="800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2837938" y="6081791"/>
            <a:ext cx="374164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GB" sz="800" dirty="0">
                <a:solidFill>
                  <a:srgbClr val="4D4F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Aeolus Status Presentation, 1</a:t>
            </a:r>
            <a:r>
              <a:rPr lang="en-GB" sz="800" baseline="30000" dirty="0">
                <a:solidFill>
                  <a:srgbClr val="4D4F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GB" sz="800" dirty="0">
                <a:solidFill>
                  <a:srgbClr val="4D4F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European Lidar Conference July 2018</a:t>
            </a:r>
          </a:p>
        </p:txBody>
      </p:sp>
      <p:grpSp>
        <p:nvGrpSpPr>
          <p:cNvPr id="42" name="Group 41"/>
          <p:cNvGrpSpPr/>
          <p:nvPr userDrawn="1"/>
        </p:nvGrpSpPr>
        <p:grpSpPr>
          <a:xfrm>
            <a:off x="150061" y="6538732"/>
            <a:ext cx="6678000" cy="149584"/>
            <a:chOff x="171652" y="4905134"/>
            <a:chExt cx="6678000" cy="112188"/>
          </a:xfrm>
        </p:grpSpPr>
        <p:grpSp>
          <p:nvGrpSpPr>
            <p:cNvPr id="43" name="Group 42"/>
            <p:cNvGrpSpPr/>
            <p:nvPr userDrawn="1"/>
          </p:nvGrpSpPr>
          <p:grpSpPr>
            <a:xfrm>
              <a:off x="171652" y="4905803"/>
              <a:ext cx="6678000" cy="111519"/>
              <a:chOff x="171652" y="6621093"/>
              <a:chExt cx="6678000" cy="111519"/>
            </a:xfrm>
          </p:grpSpPr>
          <p:pic>
            <p:nvPicPr>
              <p:cNvPr id="45" name="Picture 44" descr="at.png"/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be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ca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85746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ch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cz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de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dk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ee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es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fi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fr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gr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hu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ie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it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lu.png"/>
              <p:cNvPicPr>
                <a:picLocks noChangeAspect="1"/>
              </p:cNvPicPr>
              <p:nvPr userDrawn="1"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nl.png"/>
              <p:cNvPicPr>
                <a:picLocks noChangeAspect="1"/>
              </p:cNvPicPr>
              <p:nvPr userDrawn="1"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no.png"/>
              <p:cNvPicPr>
                <a:picLocks noChangeAspect="1"/>
              </p:cNvPicPr>
              <p:nvPr userDrawn="1"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pl.png"/>
              <p:cNvPicPr>
                <a:picLocks noChangeAspect="1"/>
              </p:cNvPicPr>
              <p:nvPr userDrawn="1"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4" name="Picture 63" descr="pt.png"/>
              <p:cNvPicPr>
                <a:picLocks noChangeAspect="1"/>
              </p:cNvPicPr>
              <p:nvPr userDrawn="1"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5" name="Picture 64" descr="ro.png"/>
              <p:cNvPicPr>
                <a:picLocks noChangeAspect="1"/>
              </p:cNvPicPr>
              <p:nvPr userDrawn="1"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6" name="Picture 65" descr="se.png"/>
              <p:cNvPicPr>
                <a:picLocks noChangeAspect="1"/>
              </p:cNvPicPr>
              <p:nvPr userDrawn="1"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7" name="Picture 66" descr="uk.png"/>
              <p:cNvPicPr>
                <a:picLocks noChangeAspect="1"/>
              </p:cNvPicPr>
              <p:nvPr userDrawn="1"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4" name="Picture 43" descr="si.png"/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3350" y="4905134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3771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7" r:id="rId1"/>
    <p:sldLayoutId id="2147484418" r:id="rId2"/>
    <p:sldLayoutId id="2147484419" r:id="rId3"/>
    <p:sldLayoutId id="2147484420" r:id="rId4"/>
    <p:sldLayoutId id="2147484421" r:id="rId5"/>
    <p:sldLayoutId id="2147484422" r:id="rId6"/>
    <p:sldLayoutId id="2147484423" r:id="rId7"/>
    <p:sldLayoutId id="2147484424" r:id="rId8"/>
    <p:sldLayoutId id="2147484425" r:id="rId9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8100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4076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20052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6028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 descr="wmo_ppt_2012.jpg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57200" y="274636"/>
            <a:ext cx="8229600" cy="13255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6455678" y="6478588"/>
            <a:ext cx="564257" cy="36933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</a:lstStyle>
          <a:p>
            <a:pPr eaLnBrk="1" fontAlgn="auto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nl-NL" kern="0" smtClean="0"/>
              <a:pPr eaLnBrk="1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nl-NL" kern="0"/>
          </a:p>
        </p:txBody>
      </p:sp>
    </p:spTree>
    <p:extLst>
      <p:ext uri="{BB962C8B-B14F-4D97-AF65-F5344CB8AC3E}">
        <p14:creationId xmlns:p14="http://schemas.microsoft.com/office/powerpoint/2010/main" val="517656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5" r:id="rId1"/>
    <p:sldLayoutId id="2147484436" r:id="rId2"/>
    <p:sldLayoutId id="2147484437" r:id="rId3"/>
    <p:sldLayoutId id="2147484438" r:id="rId4"/>
    <p:sldLayoutId id="2147484439" r:id="rId5"/>
    <p:sldLayoutId id="2147484440" r:id="rId6"/>
    <p:sldLayoutId id="2147484441" r:id="rId7"/>
    <p:sldLayoutId id="2147484442" r:id="rId8"/>
    <p:sldLayoutId id="2147484443" r:id="rId9"/>
    <p:sldLayoutId id="2147484444" r:id="rId10"/>
    <p:sldLayoutId id="2147484445" r:id="rId11"/>
    <p:sldLayoutId id="2147484446" r:id="rId12"/>
    <p:sldLayoutId id="2147484447" r:id="rId13"/>
    <p:sldLayoutId id="2147484448" r:id="rId14"/>
  </p:sldLayoutIdLst>
  <p:transition spd="med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 panose="020F0502020204030204" pitchFamily="34" charset="0"/>
          <a:ea typeface="+mj-ea"/>
          <a:cs typeface="Calibri" panose="020F0502020204030204" pitchFamily="34" charset="0"/>
          <a:sym typeface="Helvetica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 panose="020F0502020204030204" pitchFamily="34" charset="0"/>
          <a:ea typeface="+mj-ea"/>
          <a:cs typeface="Calibri" panose="020F0502020204030204" pitchFamily="34" charset="0"/>
          <a:sym typeface="Helvetica"/>
        </a:defRPr>
      </a:lvl1pPr>
      <a:lvl2pPr marL="536575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 panose="020F0502020204030204" pitchFamily="34" charset="0"/>
          <a:ea typeface="+mj-ea"/>
          <a:cs typeface="Calibri" panose="020F0502020204030204" pitchFamily="34" charset="0"/>
          <a:sym typeface="Helvetica"/>
        </a:defRPr>
      </a:lvl2pPr>
      <a:lvl3pPr marL="0" marR="0" indent="107315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 panose="020F0502020204030204" pitchFamily="34" charset="0"/>
          <a:ea typeface="+mj-ea"/>
          <a:cs typeface="Calibri" panose="020F0502020204030204" pitchFamily="34" charset="0"/>
          <a:sym typeface="Helvetica"/>
        </a:defRPr>
      </a:lvl3pPr>
      <a:lvl4pPr marL="0" marR="0" indent="1609725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 panose="020F0502020204030204" pitchFamily="34" charset="0"/>
          <a:ea typeface="+mj-ea"/>
          <a:cs typeface="Calibri" panose="020F0502020204030204" pitchFamily="34" charset="0"/>
          <a:sym typeface="Helvetica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 panose="020F0502020204030204" pitchFamily="34" charset="0"/>
          <a:ea typeface="+mj-ea"/>
          <a:cs typeface="Calibri" panose="020F0502020204030204" pitchFamily="34" charset="0"/>
          <a:sym typeface="Helvetica"/>
        </a:defRPr>
      </a:lvl5pPr>
      <a:lvl6pPr marL="2514600" marR="0" indent="-228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▪"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2971800" marR="0" indent="-228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▪"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3429000" marR="0" indent="-228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▪"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3886200" marR="0" indent="-228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▪"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31" name="Picture 35" descr="PPT_Header02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1655" y="971623"/>
            <a:ext cx="8746316" cy="5098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530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8" y="270683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0" name="Rectangle 39"/>
          <p:cNvSpPr/>
          <p:nvPr userDrawn="1"/>
        </p:nvSpPr>
        <p:spPr>
          <a:xfrm>
            <a:off x="0" y="6390336"/>
            <a:ext cx="9144000" cy="4676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18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8" name="Picture 87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9" y="207247"/>
            <a:ext cx="1210456" cy="672000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07" r="-1119" b="-9057"/>
          <a:stretch/>
        </p:blipFill>
        <p:spPr>
          <a:xfrm>
            <a:off x="7787917" y="6487751"/>
            <a:ext cx="1224000" cy="288000"/>
          </a:xfrm>
          <a:prstGeom prst="rect">
            <a:avLst/>
          </a:prstGeom>
        </p:spPr>
      </p:pic>
      <p:grpSp>
        <p:nvGrpSpPr>
          <p:cNvPr id="33" name="Group 32"/>
          <p:cNvGrpSpPr/>
          <p:nvPr userDrawn="1"/>
        </p:nvGrpSpPr>
        <p:grpSpPr>
          <a:xfrm>
            <a:off x="171652" y="6541071"/>
            <a:ext cx="6678000" cy="148692"/>
            <a:chOff x="171652" y="6621093"/>
            <a:chExt cx="6678000" cy="111519"/>
          </a:xfrm>
        </p:grpSpPr>
        <p:pic>
          <p:nvPicPr>
            <p:cNvPr id="34" name="Picture 33" descr="at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5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5" name="Picture 34" descr="be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8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6" name="Picture 35" descr="ca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5746" y="6621093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7" name="Picture 36" descr="ch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22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8" name="Picture 37" descr="cz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14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9" name="Picture 38" descr="de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dk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14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ee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681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3" name="Picture 62" descr="es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70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4" name="Picture 63" descr="fi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33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64" descr="fr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69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gr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21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hu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57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ie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93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it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29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lu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nl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01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no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77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pl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883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pt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68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ro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84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se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5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uk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09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79" name="Text Box 38"/>
          <p:cNvSpPr txBox="1">
            <a:spLocks noChangeArrowheads="1"/>
          </p:cNvSpPr>
          <p:nvPr userDrawn="1"/>
        </p:nvSpPr>
        <p:spPr bwMode="auto">
          <a:xfrm>
            <a:off x="166066" y="6100227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8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ESA UNCLASSIFIED - For Official Use</a:t>
            </a:r>
            <a:endParaRPr lang="en-GB" sz="800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1" name="Picture 40" descr="si.png"/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354" y="6540179"/>
            <a:ext cx="163385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8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466" r:id="rId2"/>
    <p:sldLayoutId id="2147484467" r:id="rId3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0">
          <a:solidFill>
            <a:srgbClr val="0070C0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sz="1600">
          <a:solidFill>
            <a:schemeClr val="bg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808038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/>
        <a:buNone/>
        <a:defRPr sz="1600">
          <a:solidFill>
            <a:schemeClr val="bg2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140652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/>
        <a:buNone/>
        <a:defRPr sz="1600">
          <a:solidFill>
            <a:schemeClr val="bg2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2005013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/>
        <a:buNone/>
        <a:defRPr sz="1600">
          <a:solidFill>
            <a:schemeClr val="bg2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26035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/>
        <a:buNone/>
        <a:defRPr sz="1600">
          <a:solidFill>
            <a:schemeClr val="bg2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026">
            <a:extLst>
              <a:ext uri="{FF2B5EF4-FFF2-40B4-BE49-F238E27FC236}">
                <a16:creationId xmlns:a16="http://schemas.microsoft.com/office/drawing/2014/main" id="{019F95DB-0C26-4897-9633-35423E50D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92115" y="304800"/>
            <a:ext cx="671732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98307" name="Rectangle 1027">
            <a:extLst>
              <a:ext uri="{FF2B5EF4-FFF2-40B4-BE49-F238E27FC236}">
                <a16:creationId xmlns:a16="http://schemas.microsoft.com/office/drawing/2014/main" id="{7253EFE3-68C4-4B3A-B2C6-324725E7CA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63650"/>
            <a:ext cx="7772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98308" name="Rectangle 1028">
            <a:extLst>
              <a:ext uri="{FF2B5EF4-FFF2-40B4-BE49-F238E27FC236}">
                <a16:creationId xmlns:a16="http://schemas.microsoft.com/office/drawing/2014/main" id="{CDA4CF7D-5C6D-42D2-B61D-3B3D1375B6D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44861" y="6324600"/>
            <a:ext cx="1195754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92" b="1" i="0">
                <a:solidFill>
                  <a:srgbClr val="000066"/>
                </a:solidFill>
                <a:latin typeface="esasubtitle" charset="0"/>
              </a:defRPr>
            </a:lvl1pPr>
          </a:lstStyle>
          <a:p>
            <a:endParaRPr lang="en-GB" altLang="en-US"/>
          </a:p>
        </p:txBody>
      </p:sp>
      <p:sp>
        <p:nvSpPr>
          <p:cNvPr id="98309" name="Text Box 1029">
            <a:extLst>
              <a:ext uri="{FF2B5EF4-FFF2-40B4-BE49-F238E27FC236}">
                <a16:creationId xmlns:a16="http://schemas.microsoft.com/office/drawing/2014/main" id="{042C1D20-0912-4937-8857-B469580E5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04" y="6381751"/>
            <a:ext cx="6592765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nl-NL" altLang="en-US" sz="1108" b="1" i="0">
                <a:solidFill>
                  <a:srgbClr val="000066"/>
                </a:solidFill>
                <a:latin typeface="esasubtitle" charset="0"/>
              </a:rPr>
              <a:t>PIEW – Final presentation ; </a:t>
            </a:r>
            <a:r>
              <a:rPr lang="en-US" altLang="en-US" sz="1108" b="1" i="0">
                <a:solidFill>
                  <a:srgbClr val="000066"/>
                </a:solidFill>
                <a:latin typeface="esasubtitle" charset="0"/>
              </a:rPr>
              <a:t>ESTEC</a:t>
            </a:r>
            <a:r>
              <a:rPr lang="nl-NL" altLang="en-US" sz="1108" b="1" i="0">
                <a:solidFill>
                  <a:srgbClr val="000066"/>
                </a:solidFill>
                <a:latin typeface="esasubtitle" charset="0"/>
              </a:rPr>
              <a:t>, </a:t>
            </a:r>
            <a:r>
              <a:rPr lang="en-US" altLang="en-US" sz="1108" b="1" i="0">
                <a:solidFill>
                  <a:srgbClr val="000066"/>
                </a:solidFill>
                <a:latin typeface="esasubtitle" charset="0"/>
              </a:rPr>
              <a:t>25</a:t>
            </a:r>
            <a:r>
              <a:rPr lang="nl-NL" altLang="en-US" sz="1108" b="1" i="0">
                <a:solidFill>
                  <a:srgbClr val="000066"/>
                </a:solidFill>
                <a:latin typeface="esasubtitle" charset="0"/>
              </a:rPr>
              <a:t> </a:t>
            </a:r>
            <a:r>
              <a:rPr lang="en-US" altLang="en-US" sz="1108" b="1" i="0">
                <a:solidFill>
                  <a:srgbClr val="000066"/>
                </a:solidFill>
                <a:latin typeface="esasubtitle" charset="0"/>
              </a:rPr>
              <a:t>October</a:t>
            </a:r>
            <a:r>
              <a:rPr lang="nl-NL" altLang="en-US" sz="1108" b="1" i="0">
                <a:solidFill>
                  <a:srgbClr val="000066"/>
                </a:solidFill>
                <a:latin typeface="esasubtitle" charset="0"/>
              </a:rPr>
              <a:t> 2005</a:t>
            </a:r>
            <a:endParaRPr lang="en-GB" altLang="en-US" sz="1108" i="0">
              <a:latin typeface="esasubtitle" charset="0"/>
            </a:endParaRPr>
          </a:p>
        </p:txBody>
      </p:sp>
      <p:grpSp>
        <p:nvGrpSpPr>
          <p:cNvPr id="98321" name="Group 1041">
            <a:extLst>
              <a:ext uri="{FF2B5EF4-FFF2-40B4-BE49-F238E27FC236}">
                <a16:creationId xmlns:a16="http://schemas.microsoft.com/office/drawing/2014/main" id="{3C1CC19F-44D4-4078-AB72-D84BDA53856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85143" y="839788"/>
            <a:ext cx="6582508" cy="152400"/>
            <a:chOff x="648" y="2248"/>
            <a:chExt cx="4464" cy="96"/>
          </a:xfrm>
        </p:grpSpPr>
        <p:sp>
          <p:nvSpPr>
            <p:cNvPr id="98312" name="Line 1032">
              <a:extLst>
                <a:ext uri="{FF2B5EF4-FFF2-40B4-BE49-F238E27FC236}">
                  <a16:creationId xmlns:a16="http://schemas.microsoft.com/office/drawing/2014/main" id="{16D64C1C-0EFA-4F3C-81B7-E64CC2B2E9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8" y="2344"/>
              <a:ext cx="4464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 sz="2400"/>
            </a:p>
          </p:txBody>
        </p:sp>
        <p:sp>
          <p:nvSpPr>
            <p:cNvPr id="98314" name="Line 1034">
              <a:extLst>
                <a:ext uri="{FF2B5EF4-FFF2-40B4-BE49-F238E27FC236}">
                  <a16:creationId xmlns:a16="http://schemas.microsoft.com/office/drawing/2014/main" id="{9BD2EA97-F571-4900-A3EF-08E44569CD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8" y="2248"/>
              <a:ext cx="0" cy="96"/>
            </a:xfrm>
            <a:prstGeom prst="line">
              <a:avLst/>
            </a:prstGeom>
            <a:noFill/>
            <a:ln w="1905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 sz="2400"/>
            </a:p>
          </p:txBody>
        </p:sp>
      </p:grpSp>
      <p:grpSp>
        <p:nvGrpSpPr>
          <p:cNvPr id="98322" name="Group 1042">
            <a:extLst>
              <a:ext uri="{FF2B5EF4-FFF2-40B4-BE49-F238E27FC236}">
                <a16:creationId xmlns:a16="http://schemas.microsoft.com/office/drawing/2014/main" id="{7A9528A4-5943-46A3-8758-5AA61AC2050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94593" y="6248400"/>
            <a:ext cx="8027377" cy="152400"/>
            <a:chOff x="474" y="3936"/>
            <a:chExt cx="5478" cy="96"/>
          </a:xfrm>
        </p:grpSpPr>
        <p:sp>
          <p:nvSpPr>
            <p:cNvPr id="98316" name="Line 1036">
              <a:extLst>
                <a:ext uri="{FF2B5EF4-FFF2-40B4-BE49-F238E27FC236}">
                  <a16:creationId xmlns:a16="http://schemas.microsoft.com/office/drawing/2014/main" id="{EEF8EBB2-FD00-493D-934E-31CA0102FE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4" y="3936"/>
              <a:ext cx="5478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 sz="2400"/>
            </a:p>
          </p:txBody>
        </p:sp>
        <p:sp>
          <p:nvSpPr>
            <p:cNvPr id="98318" name="Line 1038">
              <a:extLst>
                <a:ext uri="{FF2B5EF4-FFF2-40B4-BE49-F238E27FC236}">
                  <a16:creationId xmlns:a16="http://schemas.microsoft.com/office/drawing/2014/main" id="{152B0638-F616-4DE9-A9A1-2493532D6D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4" y="3936"/>
              <a:ext cx="0" cy="96"/>
            </a:xfrm>
            <a:prstGeom prst="line">
              <a:avLst/>
            </a:prstGeom>
            <a:noFill/>
            <a:ln w="1905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 sz="2400"/>
            </a:p>
          </p:txBody>
        </p:sp>
      </p:grpSp>
      <p:pic>
        <p:nvPicPr>
          <p:cNvPr id="98320" name="Picture 1040" descr="KNMI_logo">
            <a:extLst>
              <a:ext uri="{FF2B5EF4-FFF2-40B4-BE49-F238E27FC236}">
                <a16:creationId xmlns:a16="http://schemas.microsoft.com/office/drawing/2014/main" id="{C1695466-A66C-4C61-ABAB-253120927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8" y="212725"/>
            <a:ext cx="857250" cy="7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8324" name="Group 1044">
            <a:extLst>
              <a:ext uri="{FF2B5EF4-FFF2-40B4-BE49-F238E27FC236}">
                <a16:creationId xmlns:a16="http://schemas.microsoft.com/office/drawing/2014/main" id="{451E8549-7854-4E96-BFCF-CD796B865B0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715251" y="300039"/>
            <a:ext cx="1273419" cy="517525"/>
            <a:chOff x="1152" y="528"/>
            <a:chExt cx="3408" cy="1488"/>
          </a:xfrm>
        </p:grpSpPr>
        <p:sp>
          <p:nvSpPr>
            <p:cNvPr id="98325" name="AutoShape 1045">
              <a:extLst>
                <a:ext uri="{FF2B5EF4-FFF2-40B4-BE49-F238E27FC236}">
                  <a16:creationId xmlns:a16="http://schemas.microsoft.com/office/drawing/2014/main" id="{51EF2A23-9FBD-4319-95DF-2692A88C2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528"/>
              <a:ext cx="3408" cy="1488"/>
            </a:xfrm>
            <a:prstGeom prst="doubleWave">
              <a:avLst>
                <a:gd name="adj1" fmla="val 10319"/>
                <a:gd name="adj2" fmla="val 3435"/>
              </a:avLst>
            </a:prstGeom>
            <a:gradFill rotWithShape="0">
              <a:gsLst>
                <a:gs pos="0">
                  <a:srgbClr val="969696"/>
                </a:gs>
                <a:gs pos="50000">
                  <a:srgbClr val="DDDDDD"/>
                </a:gs>
                <a:gs pos="100000">
                  <a:srgbClr val="969696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 sz="2400"/>
            </a:p>
          </p:txBody>
        </p:sp>
        <p:sp>
          <p:nvSpPr>
            <p:cNvPr id="98326" name="WordArt 1046">
              <a:extLst>
                <a:ext uri="{FF2B5EF4-FFF2-40B4-BE49-F238E27FC236}">
                  <a16:creationId xmlns:a16="http://schemas.microsoft.com/office/drawing/2014/main" id="{627D6CBA-EA8F-49E6-B07D-36DDF0994F8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248" y="672"/>
              <a:ext cx="3264" cy="12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12700">
                  <a:solidFill>
                    <a:srgbClr val="000099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DoubleWave1">
                <a:avLst>
                  <a:gd name="adj1" fmla="val 10319"/>
                  <a:gd name="adj2" fmla="val 3690"/>
                </a:avLst>
              </a:prstTxWarp>
            </a:bodyPr>
            <a:lstStyle/>
            <a:p>
              <a:r>
                <a:rPr lang="nl-NL" sz="3323" b="1" kern="10" spc="-332">
                  <a:gradFill rotWithShape="0"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125724" dir="18900000" algn="ctr" rotWithShape="0">
                      <a:srgbClr val="000099"/>
                    </a:outerShdw>
                  </a:effectLst>
                  <a:latin typeface="Comic Sans MS" panose="030F0702030302020204" pitchFamily="66" charset="0"/>
                </a:rPr>
                <a:t>PIEW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5567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9" r:id="rId1"/>
    <p:sldLayoutId id="2147484470" r:id="rId2"/>
    <p:sldLayoutId id="2147484471" r:id="rId3"/>
    <p:sldLayoutId id="2147484472" r:id="rId4"/>
    <p:sldLayoutId id="2147484473" r:id="rId5"/>
    <p:sldLayoutId id="2147484474" r:id="rId6"/>
    <p:sldLayoutId id="2147484475" r:id="rId7"/>
    <p:sldLayoutId id="2147484476" r:id="rId8"/>
    <p:sldLayoutId id="2147484477" r:id="rId9"/>
    <p:sldLayoutId id="2147484478" r:id="rId10"/>
    <p:sldLayoutId id="2147484479" r:id="rId11"/>
    <p:sldLayoutId id="2147484480" r:id="rId12"/>
    <p:sldLayoutId id="2147484481" r:id="rId13"/>
    <p:sldLayoutId id="2147484482" r:id="rId14"/>
    <p:sldLayoutId id="2147484483" r:id="rId15"/>
    <p:sldLayoutId id="2147484484" r:id="rId16"/>
    <p:sldLayoutId id="2147484485" r:id="rId17"/>
    <p:sldLayoutId id="2147484486" r:id="rId18"/>
    <p:sldLayoutId id="2147484487" r:id="rId1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15" b="1" i="1" kern="12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15" b="1" i="1">
          <a:solidFill>
            <a:srgbClr val="000066"/>
          </a:solidFill>
          <a:latin typeface="Helvetica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15" b="1" i="1">
          <a:solidFill>
            <a:srgbClr val="000066"/>
          </a:solidFill>
          <a:latin typeface="Helvetica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15" b="1" i="1">
          <a:solidFill>
            <a:srgbClr val="000066"/>
          </a:solidFill>
          <a:latin typeface="Helvetica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15" b="1" i="1">
          <a:solidFill>
            <a:srgbClr val="000066"/>
          </a:solidFill>
          <a:latin typeface="Helvetica" panose="020B0604020202020204" pitchFamily="34" charset="0"/>
        </a:defRPr>
      </a:lvl5pPr>
      <a:lvl6pPr marL="422041" algn="ctr" rtl="0" eaLnBrk="0" fontAlgn="base" hangingPunct="0">
        <a:spcBef>
          <a:spcPct val="0"/>
        </a:spcBef>
        <a:spcAft>
          <a:spcPct val="0"/>
        </a:spcAft>
        <a:defRPr sz="2215" b="1" i="1">
          <a:solidFill>
            <a:srgbClr val="000066"/>
          </a:solidFill>
          <a:latin typeface="Helvetica" panose="020B0604020202020204" pitchFamily="34" charset="0"/>
        </a:defRPr>
      </a:lvl6pPr>
      <a:lvl7pPr marL="844083" algn="ctr" rtl="0" eaLnBrk="0" fontAlgn="base" hangingPunct="0">
        <a:spcBef>
          <a:spcPct val="0"/>
        </a:spcBef>
        <a:spcAft>
          <a:spcPct val="0"/>
        </a:spcAft>
        <a:defRPr sz="2215" b="1" i="1">
          <a:solidFill>
            <a:srgbClr val="000066"/>
          </a:solidFill>
          <a:latin typeface="Helvetica" panose="020B0604020202020204" pitchFamily="34" charset="0"/>
        </a:defRPr>
      </a:lvl7pPr>
      <a:lvl8pPr marL="1266124" algn="ctr" rtl="0" eaLnBrk="0" fontAlgn="base" hangingPunct="0">
        <a:spcBef>
          <a:spcPct val="0"/>
        </a:spcBef>
        <a:spcAft>
          <a:spcPct val="0"/>
        </a:spcAft>
        <a:defRPr sz="2215" b="1" i="1">
          <a:solidFill>
            <a:srgbClr val="000066"/>
          </a:solidFill>
          <a:latin typeface="Helvetica" panose="020B0604020202020204" pitchFamily="34" charset="0"/>
        </a:defRPr>
      </a:lvl8pPr>
      <a:lvl9pPr marL="1688165" algn="ctr" rtl="0" eaLnBrk="0" fontAlgn="base" hangingPunct="0">
        <a:spcBef>
          <a:spcPct val="0"/>
        </a:spcBef>
        <a:spcAft>
          <a:spcPct val="0"/>
        </a:spcAft>
        <a:defRPr sz="2215" b="1" i="1">
          <a:solidFill>
            <a:srgbClr val="000066"/>
          </a:solidFill>
          <a:latin typeface="Helvetica" panose="020B0604020202020204" pitchFamily="34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5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5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5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5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2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967" y="917675"/>
            <a:ext cx="9292293" cy="617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83063" y="4394953"/>
            <a:ext cx="5189960" cy="1122679"/>
          </a:xfrm>
        </p:spPr>
        <p:txBody>
          <a:bodyPr/>
          <a:lstStyle/>
          <a:p>
            <a:r>
              <a:rPr lang="en-US" altLang="en-US" sz="6000" dirty="0">
                <a:solidFill>
                  <a:srgbClr val="C00000"/>
                </a:solidFill>
                <a:latin typeface="Calibri" pitchFamily="34" charset="0"/>
              </a:rPr>
              <a:t>Aeolus success and Follow-On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1146" y="6061443"/>
            <a:ext cx="3055620" cy="544829"/>
          </a:xfrm>
        </p:spPr>
        <p:txBody>
          <a:bodyPr/>
          <a:lstStyle/>
          <a:p>
            <a:pPr indent="1588" algn="ctr">
              <a:lnSpc>
                <a:spcPct val="90000"/>
              </a:lnSpc>
            </a:pPr>
            <a:r>
              <a:rPr lang="en-US" altLang="en-US" sz="2400" u="sng" dirty="0">
                <a:solidFill>
                  <a:schemeClr val="bg1"/>
                </a:solidFill>
                <a:latin typeface="Calibri" pitchFamily="34" charset="0"/>
              </a:rPr>
              <a:t>Ad.Stoffelen@knmi.nl </a:t>
            </a:r>
          </a:p>
        </p:txBody>
      </p:sp>
      <p:sp>
        <p:nvSpPr>
          <p:cNvPr id="5124" name="TextBox 1"/>
          <p:cNvSpPr txBox="1">
            <a:spLocks noChangeArrowheads="1"/>
          </p:cNvSpPr>
          <p:nvPr/>
        </p:nvSpPr>
        <p:spPr bwMode="auto">
          <a:xfrm>
            <a:off x="7110366" y="931976"/>
            <a:ext cx="203363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altLang="en-US" dirty="0">
                <a:solidFill>
                  <a:schemeClr val="bg1"/>
                </a:solidFill>
                <a:latin typeface="Calibri" pitchFamily="34" charset="0"/>
              </a:rPr>
              <a:t>Aeolus © ESA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>
            <a:extLst>
              <a:ext uri="{FF2B5EF4-FFF2-40B4-BE49-F238E27FC236}">
                <a16:creationId xmlns:a16="http://schemas.microsoft.com/office/drawing/2014/main" id="{49C028D3-68CF-4A44-80C0-0BBAB3D53E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/>
              <a:t>DWL analysis impact - 500 hPa wind</a:t>
            </a:r>
          </a:p>
        </p:txBody>
      </p:sp>
      <p:grpSp>
        <p:nvGrpSpPr>
          <p:cNvPr id="256012" name="Group 12">
            <a:extLst>
              <a:ext uri="{FF2B5EF4-FFF2-40B4-BE49-F238E27FC236}">
                <a16:creationId xmlns:a16="http://schemas.microsoft.com/office/drawing/2014/main" id="{0578D957-80F5-4B93-8B80-C02F2BEBF293}"/>
              </a:ext>
            </a:extLst>
          </p:cNvPr>
          <p:cNvGrpSpPr>
            <a:grpSpLocks/>
          </p:cNvGrpSpPr>
          <p:nvPr/>
        </p:nvGrpSpPr>
        <p:grpSpPr bwMode="auto">
          <a:xfrm>
            <a:off x="284285" y="1277815"/>
            <a:ext cx="4347797" cy="3963866"/>
            <a:chOff x="194" y="692"/>
            <a:chExt cx="2967" cy="2705"/>
          </a:xfrm>
        </p:grpSpPr>
        <p:pic>
          <p:nvPicPr>
            <p:cNvPr id="256006" name="Picture 6">
              <a:extLst>
                <a:ext uri="{FF2B5EF4-FFF2-40B4-BE49-F238E27FC236}">
                  <a16:creationId xmlns:a16="http://schemas.microsoft.com/office/drawing/2014/main" id="{E1781EB7-2922-466B-BD3D-5658A23537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" y="692"/>
              <a:ext cx="2967" cy="27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6005" name="Text Box 5">
              <a:extLst>
                <a:ext uri="{FF2B5EF4-FFF2-40B4-BE49-F238E27FC236}">
                  <a16:creationId xmlns:a16="http://schemas.microsoft.com/office/drawing/2014/main" id="{7FFEED71-4D4B-4B8E-AA88-7477DAD413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0" y="2017"/>
              <a:ext cx="551" cy="2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844083"/>
              <a:r>
                <a:rPr lang="en-US" altLang="nl-NL" sz="1662" b="1">
                  <a:latin typeface="Times New Roman" panose="02020603050405020304" pitchFamily="18" charset="0"/>
                  <a:cs typeface="+mn-cs"/>
                </a:rPr>
                <a:t>Aeolus</a:t>
              </a:r>
            </a:p>
          </p:txBody>
        </p:sp>
      </p:grpSp>
      <p:sp>
        <p:nvSpPr>
          <p:cNvPr id="256008" name="Rectangle 8">
            <a:extLst>
              <a:ext uri="{FF2B5EF4-FFF2-40B4-BE49-F238E27FC236}">
                <a16:creationId xmlns:a16="http://schemas.microsoft.com/office/drawing/2014/main" id="{C0D3A5B8-5CC2-4B88-A0D8-2E920FBE8F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4446" y="5462954"/>
            <a:ext cx="8335108" cy="468923"/>
          </a:xfrm>
          <a:noFill/>
          <a:ln/>
        </p:spPr>
        <p:txBody>
          <a:bodyPr/>
          <a:lstStyle/>
          <a:p>
            <a:r>
              <a:rPr lang="en-US" altLang="nl-NL"/>
              <a:t>Dual-perspective better than single LOS (Aeolus)</a:t>
            </a:r>
          </a:p>
        </p:txBody>
      </p:sp>
      <p:grpSp>
        <p:nvGrpSpPr>
          <p:cNvPr id="256009" name="Group 9">
            <a:extLst>
              <a:ext uri="{FF2B5EF4-FFF2-40B4-BE49-F238E27FC236}">
                <a16:creationId xmlns:a16="http://schemas.microsoft.com/office/drawing/2014/main" id="{9B06B824-6CC7-47F7-AC84-79E422852FEA}"/>
              </a:ext>
            </a:extLst>
          </p:cNvPr>
          <p:cNvGrpSpPr>
            <a:grpSpLocks/>
          </p:cNvGrpSpPr>
          <p:nvPr/>
        </p:nvGrpSpPr>
        <p:grpSpPr bwMode="auto">
          <a:xfrm>
            <a:off x="4621824" y="1280746"/>
            <a:ext cx="4312627" cy="4021015"/>
            <a:chOff x="211" y="685"/>
            <a:chExt cx="2943" cy="2744"/>
          </a:xfrm>
        </p:grpSpPr>
        <p:pic>
          <p:nvPicPr>
            <p:cNvPr id="256010" name="Picture 10">
              <a:extLst>
                <a:ext uri="{FF2B5EF4-FFF2-40B4-BE49-F238E27FC236}">
                  <a16:creationId xmlns:a16="http://schemas.microsoft.com/office/drawing/2014/main" id="{D9A5AABC-EAE1-4C6C-8A87-C36BAFC9ED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" y="685"/>
              <a:ext cx="2943" cy="27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6011" name="Text Box 11">
              <a:extLst>
                <a:ext uri="{FF2B5EF4-FFF2-40B4-BE49-F238E27FC236}">
                  <a16:creationId xmlns:a16="http://schemas.microsoft.com/office/drawing/2014/main" id="{DF6AA011-1035-49DD-A748-23B0FBB1CD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1" y="2023"/>
              <a:ext cx="899" cy="2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844083"/>
              <a:r>
                <a:rPr lang="en-US" altLang="nl-NL" sz="1662" b="1">
                  <a:latin typeface="Times New Roman" panose="02020603050405020304" pitchFamily="18" charset="0"/>
                  <a:cs typeface="+mn-cs"/>
                </a:rPr>
                <a:t>Dual-Persp.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>
            <a:extLst>
              <a:ext uri="{FF2B5EF4-FFF2-40B4-BE49-F238E27FC236}">
                <a16:creationId xmlns:a16="http://schemas.microsoft.com/office/drawing/2014/main" id="{4CABC1E8-A8AE-4A1C-BD44-BE255BF84E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/>
              <a:t>DWL analysis impact – 500 hPa wind</a:t>
            </a:r>
          </a:p>
        </p:txBody>
      </p:sp>
      <p:sp>
        <p:nvSpPr>
          <p:cNvPr id="257036" name="Rectangle 12">
            <a:extLst>
              <a:ext uri="{FF2B5EF4-FFF2-40B4-BE49-F238E27FC236}">
                <a16:creationId xmlns:a16="http://schemas.microsoft.com/office/drawing/2014/main" id="{AF3084C9-906D-43EB-80DF-6BBAB5E267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4446" y="5275385"/>
            <a:ext cx="8335108" cy="656492"/>
          </a:xfrm>
        </p:spPr>
        <p:txBody>
          <a:bodyPr/>
          <a:lstStyle/>
          <a:p>
            <a:r>
              <a:rPr lang="en-US" altLang="nl-NL"/>
              <a:t>Tandem-Aeolus scenario recovers large scale structures</a:t>
            </a:r>
          </a:p>
        </p:txBody>
      </p:sp>
      <p:pic>
        <p:nvPicPr>
          <p:cNvPr id="257038" name="Picture 14">
            <a:extLst>
              <a:ext uri="{FF2B5EF4-FFF2-40B4-BE49-F238E27FC236}">
                <a16:creationId xmlns:a16="http://schemas.microsoft.com/office/drawing/2014/main" id="{F4BAB391-9610-4D71-9921-7852C6B2D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1260231"/>
            <a:ext cx="4254012" cy="396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7033" name="Text Box 9">
            <a:extLst>
              <a:ext uri="{FF2B5EF4-FFF2-40B4-BE49-F238E27FC236}">
                <a16:creationId xmlns:a16="http://schemas.microsoft.com/office/drawing/2014/main" id="{A5419514-5065-4D7C-B51E-65EE66DF5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1158" y="3160836"/>
            <a:ext cx="1088780" cy="3481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44083"/>
            <a:r>
              <a:rPr lang="en-US" altLang="nl-NL" sz="1662" b="1">
                <a:latin typeface="Times New Roman" panose="02020603050405020304" pitchFamily="18" charset="0"/>
                <a:cs typeface="+mn-cs"/>
              </a:rPr>
              <a:t>Tandem</a:t>
            </a:r>
          </a:p>
        </p:txBody>
      </p:sp>
      <p:grpSp>
        <p:nvGrpSpPr>
          <p:cNvPr id="257040" name="Group 16">
            <a:extLst>
              <a:ext uri="{FF2B5EF4-FFF2-40B4-BE49-F238E27FC236}">
                <a16:creationId xmlns:a16="http://schemas.microsoft.com/office/drawing/2014/main" id="{2B623235-7107-43EA-A23B-87C68BBBFB52}"/>
              </a:ext>
            </a:extLst>
          </p:cNvPr>
          <p:cNvGrpSpPr>
            <a:grpSpLocks/>
          </p:cNvGrpSpPr>
          <p:nvPr/>
        </p:nvGrpSpPr>
        <p:grpSpPr bwMode="auto">
          <a:xfrm>
            <a:off x="284285" y="1277815"/>
            <a:ext cx="4347797" cy="3963866"/>
            <a:chOff x="194" y="692"/>
            <a:chExt cx="2967" cy="2705"/>
          </a:xfrm>
        </p:grpSpPr>
        <p:pic>
          <p:nvPicPr>
            <p:cNvPr id="257041" name="Picture 17">
              <a:extLst>
                <a:ext uri="{FF2B5EF4-FFF2-40B4-BE49-F238E27FC236}">
                  <a16:creationId xmlns:a16="http://schemas.microsoft.com/office/drawing/2014/main" id="{2AC386A0-C6F5-49BB-A754-562246A36D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" y="692"/>
              <a:ext cx="2967" cy="27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7042" name="Text Box 18">
              <a:extLst>
                <a:ext uri="{FF2B5EF4-FFF2-40B4-BE49-F238E27FC236}">
                  <a16:creationId xmlns:a16="http://schemas.microsoft.com/office/drawing/2014/main" id="{E0CDB223-8929-4082-B9D5-E97A16D0BE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0" y="2017"/>
              <a:ext cx="551" cy="2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844083"/>
              <a:r>
                <a:rPr lang="en-US" altLang="nl-NL" sz="1662" b="1">
                  <a:latin typeface="Times New Roman" panose="02020603050405020304" pitchFamily="18" charset="0"/>
                  <a:cs typeface="+mn-cs"/>
                </a:rPr>
                <a:t>Aeolus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>
            <a:extLst>
              <a:ext uri="{FF2B5EF4-FFF2-40B4-BE49-F238E27FC236}">
                <a16:creationId xmlns:a16="http://schemas.microsoft.com/office/drawing/2014/main" id="{2D0E9137-ADAE-443E-A689-93C845A6E0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/>
              <a:t>DWL analysis impact – 500 hPa wind</a:t>
            </a:r>
          </a:p>
        </p:txBody>
      </p:sp>
      <p:sp>
        <p:nvSpPr>
          <p:cNvPr id="306183" name="Rectangle 7">
            <a:extLst>
              <a:ext uri="{FF2B5EF4-FFF2-40B4-BE49-F238E27FC236}">
                <a16:creationId xmlns:a16="http://schemas.microsoft.com/office/drawing/2014/main" id="{ACAE5484-2A1D-4E48-B00F-184AA33D99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4446" y="5275385"/>
            <a:ext cx="8335108" cy="656492"/>
          </a:xfrm>
        </p:spPr>
        <p:txBody>
          <a:bodyPr/>
          <a:lstStyle/>
          <a:p>
            <a:r>
              <a:rPr lang="en-US" altLang="nl-NL"/>
              <a:t>triple-Aeolus has added value over the Atlantic</a:t>
            </a:r>
          </a:p>
        </p:txBody>
      </p:sp>
      <p:pic>
        <p:nvPicPr>
          <p:cNvPr id="306186" name="Picture 10">
            <a:extLst>
              <a:ext uri="{FF2B5EF4-FFF2-40B4-BE49-F238E27FC236}">
                <a16:creationId xmlns:a16="http://schemas.microsoft.com/office/drawing/2014/main" id="{0B09D97E-4222-413C-84AE-556D262C5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131" y="1381859"/>
            <a:ext cx="4201258" cy="3900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6188" name="Group 12">
            <a:extLst>
              <a:ext uri="{FF2B5EF4-FFF2-40B4-BE49-F238E27FC236}">
                <a16:creationId xmlns:a16="http://schemas.microsoft.com/office/drawing/2014/main" id="{9AC73C1A-5BF1-414E-8D9F-AB816D415D78}"/>
              </a:ext>
            </a:extLst>
          </p:cNvPr>
          <p:cNvGrpSpPr>
            <a:grpSpLocks/>
          </p:cNvGrpSpPr>
          <p:nvPr/>
        </p:nvGrpSpPr>
        <p:grpSpPr bwMode="auto">
          <a:xfrm>
            <a:off x="240324" y="1340828"/>
            <a:ext cx="4254012" cy="3963865"/>
            <a:chOff x="164" y="735"/>
            <a:chExt cx="2903" cy="2705"/>
          </a:xfrm>
        </p:grpSpPr>
        <p:pic>
          <p:nvPicPr>
            <p:cNvPr id="306185" name="Picture 9">
              <a:extLst>
                <a:ext uri="{FF2B5EF4-FFF2-40B4-BE49-F238E27FC236}">
                  <a16:creationId xmlns:a16="http://schemas.microsoft.com/office/drawing/2014/main" id="{B4B86DCA-0059-4632-B58F-8406F1A213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" y="735"/>
              <a:ext cx="2903" cy="27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6187" name="Text Box 11">
              <a:extLst>
                <a:ext uri="{FF2B5EF4-FFF2-40B4-BE49-F238E27FC236}">
                  <a16:creationId xmlns:a16="http://schemas.microsoft.com/office/drawing/2014/main" id="{6EC2DBA2-CCB5-485A-A401-F9F83427CA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7" y="2070"/>
              <a:ext cx="716" cy="2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844083"/>
              <a:r>
                <a:rPr lang="en-US" altLang="nl-NL" sz="1662" b="1">
                  <a:latin typeface="Times New Roman" panose="02020603050405020304" pitchFamily="18" charset="0"/>
                  <a:cs typeface="+mn-cs"/>
                </a:rPr>
                <a:t>Tandem</a:t>
              </a:r>
            </a:p>
          </p:txBody>
        </p:sp>
      </p:grpSp>
      <p:sp>
        <p:nvSpPr>
          <p:cNvPr id="306182" name="Text Box 6">
            <a:extLst>
              <a:ext uri="{FF2B5EF4-FFF2-40B4-BE49-F238E27FC236}">
                <a16:creationId xmlns:a16="http://schemas.microsoft.com/office/drawing/2014/main" id="{344857FB-BDC4-4CCA-99B7-DEC691962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3543" y="3304443"/>
            <a:ext cx="861646" cy="3481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44083"/>
            <a:r>
              <a:rPr lang="en-US" altLang="nl-NL" sz="1662" b="1">
                <a:latin typeface="Times New Roman" panose="02020603050405020304" pitchFamily="18" charset="0"/>
                <a:cs typeface="+mn-cs"/>
              </a:rPr>
              <a:t>Triple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>
            <a:extLst>
              <a:ext uri="{FF2B5EF4-FFF2-40B4-BE49-F238E27FC236}">
                <a16:creationId xmlns:a16="http://schemas.microsoft.com/office/drawing/2014/main" id="{992C0F95-4280-4BD4-ADF4-A6828B7A64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/>
              <a:t>DWL analysis impact – 500 hPa wind</a:t>
            </a:r>
          </a:p>
        </p:txBody>
      </p:sp>
      <p:sp>
        <p:nvSpPr>
          <p:cNvPr id="315395" name="Rectangle 3">
            <a:extLst>
              <a:ext uri="{FF2B5EF4-FFF2-40B4-BE49-F238E27FC236}">
                <a16:creationId xmlns:a16="http://schemas.microsoft.com/office/drawing/2014/main" id="{1D6A5C20-7164-4FB4-8811-726480C114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5043" y="5366239"/>
            <a:ext cx="8335108" cy="616927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F"/>
            </a:pPr>
            <a:r>
              <a:rPr lang="en-US" altLang="nl-NL" sz="1846"/>
              <a:t>Dual-inclination scenario better samples the storm-track region over the Atlantic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F"/>
            </a:pPr>
            <a:r>
              <a:rPr lang="en-US" altLang="nl-NL" sz="1846"/>
              <a:t>Dual-inclination scenario has many observations over data dense continents</a:t>
            </a:r>
          </a:p>
        </p:txBody>
      </p:sp>
      <p:grpSp>
        <p:nvGrpSpPr>
          <p:cNvPr id="315397" name="Group 5">
            <a:extLst>
              <a:ext uri="{FF2B5EF4-FFF2-40B4-BE49-F238E27FC236}">
                <a16:creationId xmlns:a16="http://schemas.microsoft.com/office/drawing/2014/main" id="{F4B43429-CED6-40C5-868D-F1E27C488180}"/>
              </a:ext>
            </a:extLst>
          </p:cNvPr>
          <p:cNvGrpSpPr>
            <a:grpSpLocks/>
          </p:cNvGrpSpPr>
          <p:nvPr/>
        </p:nvGrpSpPr>
        <p:grpSpPr bwMode="auto">
          <a:xfrm>
            <a:off x="240324" y="1340828"/>
            <a:ext cx="4254012" cy="3963865"/>
            <a:chOff x="164" y="735"/>
            <a:chExt cx="2903" cy="2705"/>
          </a:xfrm>
        </p:grpSpPr>
        <p:pic>
          <p:nvPicPr>
            <p:cNvPr id="315398" name="Picture 6">
              <a:extLst>
                <a:ext uri="{FF2B5EF4-FFF2-40B4-BE49-F238E27FC236}">
                  <a16:creationId xmlns:a16="http://schemas.microsoft.com/office/drawing/2014/main" id="{E1FB624C-DE37-44E7-A31D-79920A0987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" y="735"/>
              <a:ext cx="2903" cy="27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5399" name="Text Box 7">
              <a:extLst>
                <a:ext uri="{FF2B5EF4-FFF2-40B4-BE49-F238E27FC236}">
                  <a16:creationId xmlns:a16="http://schemas.microsoft.com/office/drawing/2014/main" id="{3D2BCA13-C0D2-4C0C-A4A5-46E3B62E4C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7" y="2070"/>
              <a:ext cx="716" cy="2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844083"/>
              <a:r>
                <a:rPr lang="en-US" altLang="nl-NL" sz="1662" b="1">
                  <a:latin typeface="Times New Roman" panose="02020603050405020304" pitchFamily="18" charset="0"/>
                  <a:cs typeface="+mn-cs"/>
                </a:rPr>
                <a:t>Tandem</a:t>
              </a:r>
            </a:p>
          </p:txBody>
        </p:sp>
      </p:grpSp>
      <p:pic>
        <p:nvPicPr>
          <p:cNvPr id="315401" name="Picture 9">
            <a:extLst>
              <a:ext uri="{FF2B5EF4-FFF2-40B4-BE49-F238E27FC236}">
                <a16:creationId xmlns:a16="http://schemas.microsoft.com/office/drawing/2014/main" id="{B49D3BD7-E492-4B3B-821C-ED985472F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824" y="1339362"/>
            <a:ext cx="428771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5402" name="Text Box 10">
            <a:extLst>
              <a:ext uri="{FF2B5EF4-FFF2-40B4-BE49-F238E27FC236}">
                <a16:creationId xmlns:a16="http://schemas.microsoft.com/office/drawing/2014/main" id="{FA54AAD9-8F70-418B-AB1F-EB054A4EA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6545" y="4459166"/>
            <a:ext cx="1080745" cy="376385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844083"/>
            <a:r>
              <a:rPr lang="en-US" altLang="nl-NL" sz="1846">
                <a:latin typeface="Times New Roman" panose="02020603050405020304" pitchFamily="18" charset="0"/>
                <a:cs typeface="+mn-cs"/>
              </a:rPr>
              <a:t>Dual-incl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>
            <a:extLst>
              <a:ext uri="{FF2B5EF4-FFF2-40B4-BE49-F238E27FC236}">
                <a16:creationId xmlns:a16="http://schemas.microsoft.com/office/drawing/2014/main" id="{87163E2D-9C5F-445A-BC3D-9A28414DC9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4012" y="4605704"/>
            <a:ext cx="8269165" cy="1260231"/>
          </a:xfrm>
        </p:spPr>
        <p:txBody>
          <a:bodyPr/>
          <a:lstStyle/>
          <a:p>
            <a:pPr>
              <a:buFont typeface="Wingdings 2" panose="05020102010507070707" pitchFamily="18" charset="2"/>
              <a:buChar char="?"/>
            </a:pPr>
            <a:r>
              <a:rPr lang="en-US" altLang="nl-NL" dirty="0"/>
              <a:t>Added value of Triple-Aeolus largest for Europe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nl-NL" dirty="0"/>
              <a:t>Europe: Forecast improvement linear with # Aeolus’</a:t>
            </a:r>
          </a:p>
        </p:txBody>
      </p:sp>
      <p:graphicFrame>
        <p:nvGraphicFramePr>
          <p:cNvPr id="309343" name="Group 95">
            <a:extLst>
              <a:ext uri="{FF2B5EF4-FFF2-40B4-BE49-F238E27FC236}">
                <a16:creationId xmlns:a16="http://schemas.microsoft.com/office/drawing/2014/main" id="{41F10215-F03E-4A61-925C-BD1F6394FBF2}"/>
              </a:ext>
            </a:extLst>
          </p:cNvPr>
          <p:cNvGraphicFramePr>
            <a:graphicFrameLocks noGrp="1"/>
          </p:cNvGraphicFramePr>
          <p:nvPr/>
        </p:nvGraphicFramePr>
        <p:xfrm>
          <a:off x="90855" y="1456593"/>
          <a:ext cx="8947638" cy="2878016"/>
        </p:xfrm>
        <a:graphic>
          <a:graphicData uri="http://schemas.openxmlformats.org/drawingml/2006/table">
            <a:tbl>
              <a:tblPr/>
              <a:tblGrid>
                <a:gridCol w="1989992">
                  <a:extLst>
                    <a:ext uri="{9D8B030D-6E8A-4147-A177-3AD203B41FA5}">
                      <a16:colId xmlns:a16="http://schemas.microsoft.com/office/drawing/2014/main" val="1618141329"/>
                    </a:ext>
                  </a:extLst>
                </a:gridCol>
                <a:gridCol w="1132743">
                  <a:extLst>
                    <a:ext uri="{9D8B030D-6E8A-4147-A177-3AD203B41FA5}">
                      <a16:colId xmlns:a16="http://schemas.microsoft.com/office/drawing/2014/main" val="3902468550"/>
                    </a:ext>
                  </a:extLst>
                </a:gridCol>
                <a:gridCol w="1176703">
                  <a:extLst>
                    <a:ext uri="{9D8B030D-6E8A-4147-A177-3AD203B41FA5}">
                      <a16:colId xmlns:a16="http://schemas.microsoft.com/office/drawing/2014/main" val="865190489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962307907"/>
                    </a:ext>
                  </a:extLst>
                </a:gridCol>
                <a:gridCol w="1175238">
                  <a:extLst>
                    <a:ext uri="{9D8B030D-6E8A-4147-A177-3AD203B41FA5}">
                      <a16:colId xmlns:a16="http://schemas.microsoft.com/office/drawing/2014/main" val="4018308381"/>
                    </a:ext>
                  </a:extLst>
                </a:gridCol>
                <a:gridCol w="1249974">
                  <a:extLst>
                    <a:ext uri="{9D8B030D-6E8A-4147-A177-3AD203B41FA5}">
                      <a16:colId xmlns:a16="http://schemas.microsoft.com/office/drawing/2014/main" val="832126859"/>
                    </a:ext>
                  </a:extLst>
                </a:gridCol>
                <a:gridCol w="1118088">
                  <a:extLst>
                    <a:ext uri="{9D8B030D-6E8A-4147-A177-3AD203B41FA5}">
                      <a16:colId xmlns:a16="http://schemas.microsoft.com/office/drawing/2014/main" val="2765232331"/>
                    </a:ext>
                  </a:extLst>
                </a:gridCol>
              </a:tblGrid>
              <a:tr h="44108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(%)</a:t>
                      </a:r>
                    </a:p>
                  </a:txBody>
                  <a:tcPr marL="84406" marR="84406" marT="42203" marB="422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N.Hemis</a:t>
                      </a: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N.Atlantic</a:t>
                      </a: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Europe</a:t>
                      </a: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N.Pacific</a:t>
                      </a: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N.America</a:t>
                      </a: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N.Pole</a:t>
                      </a: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4700059"/>
                  </a:ext>
                </a:extLst>
              </a:tr>
              <a:tr h="45573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Aeolus</a:t>
                      </a:r>
                    </a:p>
                  </a:txBody>
                  <a:tcPr marL="84406" marR="84406" marT="42203" marB="422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4.9</a:t>
                      </a: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2.9</a:t>
                      </a: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2.8</a:t>
                      </a: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6.6</a:t>
                      </a: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5.4</a:t>
                      </a: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9.9</a:t>
                      </a: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193572"/>
                  </a:ext>
                </a:extLst>
              </a:tr>
              <a:tr h="4953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Dual-perspective</a:t>
                      </a:r>
                    </a:p>
                  </a:txBody>
                  <a:tcPr marL="84406" marR="84406" marT="42203" marB="422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7.3</a:t>
                      </a: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3.9</a:t>
                      </a: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3.8</a:t>
                      </a: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9.8</a:t>
                      </a: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8.5</a:t>
                      </a: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14.1</a:t>
                      </a: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652525"/>
                  </a:ext>
                </a:extLst>
              </a:tr>
              <a:tr h="4953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Tandem-Aeolus</a:t>
                      </a:r>
                    </a:p>
                  </a:txBody>
                  <a:tcPr marL="84406" marR="84406" marT="42203" marB="422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8.0</a:t>
                      </a: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5.0</a:t>
                      </a: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5.3</a:t>
                      </a: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11.1</a:t>
                      </a: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7.4</a:t>
                      </a: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15.8</a:t>
                      </a: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129938"/>
                  </a:ext>
                </a:extLst>
              </a:tr>
              <a:tr h="4953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Dual-inclination</a:t>
                      </a:r>
                    </a:p>
                  </a:txBody>
                  <a:tcPr marL="84406" marR="84406" marT="42203" marB="422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6.6</a:t>
                      </a: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4.4</a:t>
                      </a: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4.7</a:t>
                      </a: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8.5</a:t>
                      </a: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5.8</a:t>
                      </a: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10.8</a:t>
                      </a: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1795860"/>
                  </a:ext>
                </a:extLst>
              </a:tr>
              <a:tr h="4953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Triple-Aeolus</a:t>
                      </a:r>
                    </a:p>
                  </a:txBody>
                  <a:tcPr marL="84406" marR="84406" marT="42203" marB="422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9.8</a:t>
                      </a: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6.4</a:t>
                      </a: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8.0</a:t>
                      </a: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13.1</a:t>
                      </a: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8.8</a:t>
                      </a: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18.3</a:t>
                      </a: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0086103"/>
                  </a:ext>
                </a:extLst>
              </a:tr>
            </a:tbl>
          </a:graphicData>
        </a:graphic>
      </p:graphicFrame>
      <p:sp>
        <p:nvSpPr>
          <p:cNvPr id="309293" name="Rectangle 45">
            <a:extLst>
              <a:ext uri="{FF2B5EF4-FFF2-40B4-BE49-F238E27FC236}">
                <a16:creationId xmlns:a16="http://schemas.microsoft.com/office/drawing/2014/main" id="{294D1FF8-DA5D-4097-B1B7-3D1DE432444A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1207477" y="545123"/>
            <a:ext cx="6717323" cy="562708"/>
          </a:xfrm>
          <a:noFill/>
          <a:ln/>
        </p:spPr>
        <p:txBody>
          <a:bodyPr/>
          <a:lstStyle/>
          <a:p>
            <a:r>
              <a:rPr lang="en-US" altLang="nl-NL"/>
              <a:t>DWL forecast impact – 500 hPa geop. height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>
            <a:extLst>
              <a:ext uri="{FF2B5EF4-FFF2-40B4-BE49-F238E27FC236}">
                <a16:creationId xmlns:a16="http://schemas.microsoft.com/office/drawing/2014/main" id="{73947BA0-CBE4-44BF-A7AF-1DD2E86BD3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60231" y="545123"/>
            <a:ext cx="6717323" cy="562708"/>
          </a:xfrm>
        </p:spPr>
        <p:txBody>
          <a:bodyPr/>
          <a:lstStyle/>
          <a:p>
            <a:r>
              <a:rPr lang="en-US" altLang="nl-NL"/>
              <a:t>DWL forecast impact – 500 hPa geop. height</a:t>
            </a:r>
          </a:p>
        </p:txBody>
      </p:sp>
      <p:sp>
        <p:nvSpPr>
          <p:cNvPr id="310275" name="Rectangle 3">
            <a:extLst>
              <a:ext uri="{FF2B5EF4-FFF2-40B4-BE49-F238E27FC236}">
                <a16:creationId xmlns:a16="http://schemas.microsoft.com/office/drawing/2014/main" id="{27BAC75D-A5DC-4491-A08D-B0C3821461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227027" y="1525467"/>
            <a:ext cx="2708031" cy="4299438"/>
          </a:xfrm>
        </p:spPr>
        <p:txBody>
          <a:bodyPr/>
          <a:lstStyle/>
          <a:p>
            <a:r>
              <a:rPr lang="nl-NL" altLang="nl-NL" dirty="0" err="1"/>
              <a:t>Result</a:t>
            </a:r>
            <a:r>
              <a:rPr lang="nl-NL" altLang="nl-NL" dirty="0"/>
              <a:t> </a:t>
            </a:r>
            <a:r>
              <a:rPr lang="nl-NL" altLang="nl-NL" dirty="0" err="1"/>
              <a:t>very</a:t>
            </a:r>
            <a:r>
              <a:rPr lang="nl-NL" altLang="nl-NL" dirty="0"/>
              <a:t> consistent in </a:t>
            </a:r>
            <a:r>
              <a:rPr lang="nl-NL" altLang="nl-NL" dirty="0" err="1"/>
              <a:t>the</a:t>
            </a:r>
            <a:r>
              <a:rPr lang="nl-NL" altLang="nl-NL" dirty="0"/>
              <a:t> </a:t>
            </a:r>
            <a:r>
              <a:rPr lang="nl-NL" altLang="nl-NL" dirty="0" err="1"/>
              <a:t>vertical</a:t>
            </a:r>
            <a:endParaRPr lang="nl-NL" altLang="nl-NL" dirty="0"/>
          </a:p>
        </p:txBody>
      </p:sp>
      <p:pic>
        <p:nvPicPr>
          <p:cNvPr id="310276" name="Picture 4">
            <a:extLst>
              <a:ext uri="{FF2B5EF4-FFF2-40B4-BE49-F238E27FC236}">
                <a16:creationId xmlns:a16="http://schemas.microsoft.com/office/drawing/2014/main" id="{801CED12-F5D9-4456-8538-16747A536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85" y="1362808"/>
            <a:ext cx="4318489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0277" name="Text Box 5">
            <a:extLst>
              <a:ext uri="{FF2B5EF4-FFF2-40B4-BE49-F238E27FC236}">
                <a16:creationId xmlns:a16="http://schemas.microsoft.com/office/drawing/2014/main" id="{6E68E6D7-8EA6-44C0-AE0E-47087CCF8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682" y="3273669"/>
            <a:ext cx="1116623" cy="1115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44083"/>
            <a:r>
              <a:rPr lang="en-US" altLang="nl-NL" sz="1662" b="1" i="1">
                <a:latin typeface="Times New Roman" panose="02020603050405020304" pitchFamily="18" charset="0"/>
                <a:cs typeface="+mn-cs"/>
              </a:rPr>
              <a:t>Aeolus</a:t>
            </a:r>
          </a:p>
          <a:p>
            <a:pPr defTabSz="844083"/>
            <a:r>
              <a:rPr lang="en-US" altLang="nl-NL" sz="1662" b="1" i="1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Dual-pers.</a:t>
            </a:r>
          </a:p>
          <a:p>
            <a:pPr defTabSz="844083"/>
            <a:r>
              <a:rPr lang="en-US" altLang="nl-NL" sz="1662" b="1" i="1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Tandem</a:t>
            </a:r>
          </a:p>
          <a:p>
            <a:pPr defTabSz="844083"/>
            <a:r>
              <a:rPr lang="en-US" altLang="nl-NL" sz="1662" b="1" i="1">
                <a:solidFill>
                  <a:srgbClr val="FF33CC"/>
                </a:solidFill>
                <a:latin typeface="Times New Roman" panose="02020603050405020304" pitchFamily="18" charset="0"/>
                <a:cs typeface="+mn-cs"/>
              </a:rPr>
              <a:t>Triple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>
            <a:extLst>
              <a:ext uri="{FF2B5EF4-FFF2-40B4-BE49-F238E27FC236}">
                <a16:creationId xmlns:a16="http://schemas.microsoft.com/office/drawing/2014/main" id="{F3880332-D499-492D-A9E7-E8FD2C1269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/>
              <a:t>Recommendations</a:t>
            </a:r>
          </a:p>
        </p:txBody>
      </p:sp>
      <p:sp>
        <p:nvSpPr>
          <p:cNvPr id="311299" name="Rectangle 3">
            <a:extLst>
              <a:ext uri="{FF2B5EF4-FFF2-40B4-BE49-F238E27FC236}">
                <a16:creationId xmlns:a16="http://schemas.microsoft.com/office/drawing/2014/main" id="{F768E071-A83E-45A2-AE8B-8EC947C5AB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1693" y="1430215"/>
            <a:ext cx="8414238" cy="4501662"/>
          </a:xfrm>
        </p:spPr>
        <p:txBody>
          <a:bodyPr/>
          <a:lstStyle/>
          <a:p>
            <a:r>
              <a:rPr lang="en-US" altLang="nl-NL" dirty="0">
                <a:solidFill>
                  <a:schemeClr val="bg1">
                    <a:lumMod val="85000"/>
                  </a:schemeClr>
                </a:solidFill>
              </a:rPr>
              <a:t>Adopt SOSE approach, e.g. to test ADM vertical sampling modes</a:t>
            </a:r>
          </a:p>
          <a:p>
            <a:r>
              <a:rPr lang="en-US" altLang="nl-NL" dirty="0">
                <a:solidFill>
                  <a:schemeClr val="bg1">
                    <a:lumMod val="85000"/>
                  </a:schemeClr>
                </a:solidFill>
              </a:rPr>
              <a:t>SOSE cycling for series of pseudo-truth / long-loop 4D-Var?</a:t>
            </a:r>
          </a:p>
          <a:p>
            <a:r>
              <a:rPr lang="en-US" altLang="nl-NL" dirty="0">
                <a:solidFill>
                  <a:schemeClr val="bg1">
                    <a:lumMod val="85000"/>
                  </a:schemeClr>
                </a:solidFill>
              </a:rPr>
              <a:t>Besides sampling of 12UTC window, also test sampling in the other 6-hour windows, in particular for dual-inclination impact assessment</a:t>
            </a:r>
          </a:p>
          <a:p>
            <a:r>
              <a:rPr lang="en-US" altLang="nl-NL" dirty="0">
                <a:solidFill>
                  <a:schemeClr val="bg1">
                    <a:lumMod val="85000"/>
                  </a:schemeClr>
                </a:solidFill>
              </a:rPr>
              <a:t>Test Aeolus follow-up missions in tropical region (</a:t>
            </a:r>
            <a:r>
              <a:rPr lang="en-US" altLang="nl-NL" dirty="0" err="1">
                <a:solidFill>
                  <a:schemeClr val="bg1">
                    <a:lumMod val="85000"/>
                  </a:schemeClr>
                </a:solidFill>
              </a:rPr>
              <a:t>Nedjeljka</a:t>
            </a:r>
            <a:r>
              <a:rPr lang="en-US" altLang="nl-NL" dirty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r>
              <a:rPr lang="en-US" altLang="nl-NL" dirty="0"/>
              <a:t>Just fly more Aeolus-type instruments!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638DF2-6471-4AAD-A584-C3C6EE328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700A64-8E46-43AE-830D-1649C36E2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12C0212-2CB2-4FCA-BF16-8EEF8D1B07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008A132-3715-4DBB-8F0B-8C008A3CC43C}" type="slidenum">
              <a:rPr lang="nl-NL" smtClean="0"/>
              <a:pPr>
                <a:defRPr/>
              </a:pPr>
              <a:t>17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926C70A-E1A2-494E-91C1-20C28BE25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2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037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9F96E3-DE50-4AE0-8A8D-AB3AE03DF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dirty="0" err="1"/>
              <a:t>Aeolus</a:t>
            </a:r>
            <a:r>
              <a:rPr lang="nl-NL" sz="4400" dirty="0"/>
              <a:t> at EGU 2020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7345AC-3AFF-490F-B11E-AF935444A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499" y="1016000"/>
            <a:ext cx="8851901" cy="4683124"/>
          </a:xfrm>
        </p:spPr>
        <p:txBody>
          <a:bodyPr/>
          <a:lstStyle/>
          <a:p>
            <a:r>
              <a:rPr lang="nl-NL" sz="2400" b="1" dirty="0" err="1"/>
              <a:t>Session</a:t>
            </a:r>
            <a:r>
              <a:rPr lang="nl-NL" sz="2400" b="1" dirty="0"/>
              <a:t> AS1.35: </a:t>
            </a:r>
            <a:r>
              <a:rPr lang="en-US" sz="2400" b="1" dirty="0"/>
              <a:t>Aeolus data and its application</a:t>
            </a:r>
          </a:p>
          <a:p>
            <a:r>
              <a:rPr lang="en-US" dirty="0"/>
              <a:t>Ad Stoffelen, Sebastian Bley, Anne Grete </a:t>
            </a:r>
            <a:r>
              <a:rPr lang="en-US" dirty="0" err="1"/>
              <a:t>Straume</a:t>
            </a:r>
            <a:r>
              <a:rPr lang="en-US" dirty="0"/>
              <a:t>, Jonas von Bismarck</a:t>
            </a:r>
          </a:p>
          <a:p>
            <a:r>
              <a:rPr lang="en-US" dirty="0"/>
              <a:t>=&gt; 7x15 minutes 16:9 oral presentations + poster session</a:t>
            </a:r>
          </a:p>
          <a:p>
            <a:pPr marL="342900" indent="-342900">
              <a:buAutoNum type="arabicPeriod"/>
            </a:pPr>
            <a:r>
              <a:rPr lang="en-US" sz="1400" dirty="0"/>
              <a:t>(Invited) Aeolus: ESA’s wind mission. Status and future challenges</a:t>
            </a:r>
            <a:r>
              <a:rPr lang="en-US" sz="1000" dirty="0"/>
              <a:t>, Tommaso </a:t>
            </a:r>
            <a:r>
              <a:rPr lang="en-US" sz="1000" dirty="0" err="1"/>
              <a:t>Parrinello</a:t>
            </a:r>
            <a:r>
              <a:rPr lang="en-US" sz="1000" dirty="0"/>
              <a:t>, </a:t>
            </a:r>
            <a:r>
              <a:rPr lang="en-US" sz="1050" dirty="0"/>
              <a:t>Anne Grete </a:t>
            </a:r>
            <a:r>
              <a:rPr lang="en-US" sz="1050" dirty="0" err="1"/>
              <a:t>Straume</a:t>
            </a:r>
            <a:r>
              <a:rPr lang="en-US" sz="1050" dirty="0"/>
              <a:t>, Jonas Von </a:t>
            </a:r>
            <a:r>
              <a:rPr lang="en-US" sz="1050" dirty="0" err="1"/>
              <a:t>Bismark</a:t>
            </a:r>
            <a:r>
              <a:rPr lang="en-US" sz="1050" dirty="0"/>
              <a:t>, Sebastian Bley, Viet Duc Tran, Peggy Fischer, Thomas </a:t>
            </a:r>
            <a:r>
              <a:rPr lang="en-US" sz="1050" dirty="0" err="1"/>
              <a:t>Kanitz</a:t>
            </a:r>
            <a:r>
              <a:rPr lang="en-US" sz="1050" dirty="0"/>
              <a:t>, Denny </a:t>
            </a:r>
            <a:r>
              <a:rPr lang="en-US" sz="1050" dirty="0" err="1"/>
              <a:t>Wernham</a:t>
            </a:r>
            <a:r>
              <a:rPr lang="en-US" sz="1050" dirty="0"/>
              <a:t>, Thorsten Fehr, Emilio Alvarez, Oliver </a:t>
            </a:r>
            <a:r>
              <a:rPr lang="en-US" sz="1050" dirty="0" err="1"/>
              <a:t>Reitebuch</a:t>
            </a:r>
            <a:r>
              <a:rPr lang="en-US" sz="1050" dirty="0"/>
              <a:t>, and Isabell </a:t>
            </a:r>
            <a:r>
              <a:rPr lang="en-US" sz="1050" dirty="0" err="1"/>
              <a:t>Krisch</a:t>
            </a:r>
            <a:endParaRPr lang="en-US" sz="1050" dirty="0"/>
          </a:p>
          <a:p>
            <a:pPr marL="342900" indent="-342900">
              <a:buAutoNum type="arabicPeriod"/>
            </a:pPr>
            <a:r>
              <a:rPr lang="en-US" sz="1400" dirty="0"/>
              <a:t>(Invited) Data quality of Aeolus wind measurements, </a:t>
            </a:r>
            <a:r>
              <a:rPr lang="en-US" sz="1000" dirty="0"/>
              <a:t>Isabell </a:t>
            </a:r>
            <a:r>
              <a:rPr lang="en-US" sz="1000" dirty="0" err="1"/>
              <a:t>Krisch</a:t>
            </a:r>
            <a:r>
              <a:rPr lang="en-US" sz="1000" dirty="0"/>
              <a:t> and the Aeolus DISC</a:t>
            </a:r>
            <a:r>
              <a:rPr lang="en-US" sz="1400" dirty="0"/>
              <a:t>  </a:t>
            </a:r>
          </a:p>
          <a:p>
            <a:pPr marL="342900" indent="-342900">
              <a:buAutoNum type="arabicPeriod"/>
            </a:pPr>
            <a:r>
              <a:rPr lang="en-US" sz="1400" dirty="0"/>
              <a:t>(Invited) An Assessment of the Impact of Aeolus Doppler Wind Lidar Observations for Use in Numerical Weather Prediction at ECMWF, </a:t>
            </a:r>
            <a:r>
              <a:rPr lang="en-US" sz="1000" dirty="0"/>
              <a:t>Michael P. Rennie and Lars Isaksen</a:t>
            </a:r>
            <a:r>
              <a:rPr lang="en-US" sz="1400" dirty="0"/>
              <a:t>  </a:t>
            </a:r>
          </a:p>
          <a:p>
            <a:pPr marL="342900" indent="-342900">
              <a:buAutoNum type="arabicPeriod"/>
            </a:pPr>
            <a:r>
              <a:rPr lang="en-US" sz="1400" dirty="0"/>
              <a:t>Validation of Aeolus winds using atmospheric radars in Arctic Sweden and in Antarctica and NWP modelling, </a:t>
            </a:r>
            <a:r>
              <a:rPr lang="en-US" sz="1000" dirty="0"/>
              <a:t>Magnus </a:t>
            </a:r>
            <a:r>
              <a:rPr lang="en-US" sz="1000" dirty="0" err="1"/>
              <a:t>Lindskog</a:t>
            </a:r>
            <a:r>
              <a:rPr lang="en-US" sz="1000" dirty="0"/>
              <a:t>, Evgenia </a:t>
            </a:r>
            <a:r>
              <a:rPr lang="en-US" sz="1000" dirty="0" err="1"/>
              <a:t>Belova</a:t>
            </a:r>
            <a:r>
              <a:rPr lang="en-US" sz="1000" dirty="0"/>
              <a:t>, Peter </a:t>
            </a:r>
            <a:r>
              <a:rPr lang="en-US" sz="1000" dirty="0" err="1"/>
              <a:t>Voelger</a:t>
            </a:r>
            <a:r>
              <a:rPr lang="en-US" sz="1000" dirty="0"/>
              <a:t>, Sheila Kirkwood, Heiner </a:t>
            </a:r>
            <a:r>
              <a:rPr lang="en-US" sz="1000" dirty="0" err="1"/>
              <a:t>Körnich</a:t>
            </a:r>
            <a:r>
              <a:rPr lang="en-US" sz="1000" dirty="0"/>
              <a:t>, Susanna </a:t>
            </a:r>
            <a:r>
              <a:rPr lang="en-US" sz="1000" dirty="0" err="1"/>
              <a:t>Hagelin</a:t>
            </a:r>
            <a:r>
              <a:rPr lang="en-US" sz="1000" dirty="0"/>
              <a:t>, Sourav Chatterjee, and </a:t>
            </a:r>
            <a:r>
              <a:rPr lang="en-US" sz="1000" dirty="0" err="1"/>
              <a:t>Karathazhiyath</a:t>
            </a:r>
            <a:r>
              <a:rPr lang="en-US" sz="1000" dirty="0"/>
              <a:t> </a:t>
            </a:r>
            <a:r>
              <a:rPr lang="en-US" sz="1000" dirty="0" err="1"/>
              <a:t>Satheesan</a:t>
            </a:r>
            <a:endParaRPr lang="en-US" sz="1000" dirty="0"/>
          </a:p>
          <a:p>
            <a:pPr marL="342900" indent="-342900">
              <a:buAutoNum type="arabicPeriod"/>
            </a:pPr>
            <a:r>
              <a:rPr lang="en-US" sz="1400" dirty="0"/>
              <a:t>Aeolus aerosol and cloud product, </a:t>
            </a:r>
            <a:r>
              <a:rPr lang="en-US" sz="1000" dirty="0"/>
              <a:t>Alain </a:t>
            </a:r>
            <a:r>
              <a:rPr lang="en-US" sz="1000" dirty="0" err="1"/>
              <a:t>Dabas</a:t>
            </a:r>
            <a:r>
              <a:rPr lang="en-US" sz="1000" dirty="0"/>
              <a:t>, Thomas </a:t>
            </a:r>
            <a:r>
              <a:rPr lang="en-US" sz="1000" dirty="0" err="1"/>
              <a:t>Flament</a:t>
            </a:r>
            <a:r>
              <a:rPr lang="en-US" sz="1000" dirty="0"/>
              <a:t>, Dimitri </a:t>
            </a:r>
            <a:r>
              <a:rPr lang="en-US" sz="1000" dirty="0" err="1"/>
              <a:t>Trapon</a:t>
            </a:r>
            <a:r>
              <a:rPr lang="en-US" sz="1000" dirty="0"/>
              <a:t>, and </a:t>
            </a:r>
            <a:r>
              <a:rPr lang="en-US" sz="1000" dirty="0" err="1"/>
              <a:t>Dorit</a:t>
            </a:r>
            <a:r>
              <a:rPr lang="en-US" sz="1000" dirty="0"/>
              <a:t> Huber</a:t>
            </a:r>
            <a:r>
              <a:rPr lang="en-US" sz="1400" dirty="0"/>
              <a:t>  </a:t>
            </a:r>
          </a:p>
          <a:p>
            <a:pPr marL="342900" indent="-342900">
              <a:buAutoNum type="arabicPeriod"/>
            </a:pPr>
            <a:r>
              <a:rPr lang="en-US" sz="1400" dirty="0"/>
              <a:t>Influence of Aeolus data assimilation on the representation of gravity waves in ECMWF analysis fields, </a:t>
            </a:r>
            <a:r>
              <a:rPr lang="en-US" sz="1000" dirty="0"/>
              <a:t>Isabell </a:t>
            </a:r>
            <a:r>
              <a:rPr lang="en-US" sz="1000" dirty="0" err="1"/>
              <a:t>Krisch</a:t>
            </a:r>
            <a:r>
              <a:rPr lang="en-US" sz="1000" dirty="0"/>
              <a:t>, Michael Rennie, Bernd </a:t>
            </a:r>
            <a:r>
              <a:rPr lang="en-US" sz="1000" dirty="0" err="1"/>
              <a:t>Kaifler</a:t>
            </a:r>
            <a:r>
              <a:rPr lang="en-US" sz="1000" dirty="0"/>
              <a:t>, Sonja </a:t>
            </a:r>
            <a:r>
              <a:rPr lang="en-US" sz="1000" dirty="0" err="1"/>
              <a:t>Gisinger</a:t>
            </a:r>
            <a:r>
              <a:rPr lang="en-US" sz="1000" dirty="0"/>
              <a:t>, Oliver </a:t>
            </a:r>
            <a:r>
              <a:rPr lang="en-US" sz="1000" dirty="0" err="1"/>
              <a:t>Reitebuch</a:t>
            </a:r>
            <a:r>
              <a:rPr lang="en-US" sz="1000" dirty="0"/>
              <a:t>, and Markus Rapp</a:t>
            </a:r>
            <a:r>
              <a:rPr lang="en-US" sz="1400" dirty="0"/>
              <a:t>  </a:t>
            </a:r>
          </a:p>
          <a:p>
            <a:pPr marL="342900" indent="-342900">
              <a:buAutoNum type="arabicPeriod"/>
            </a:pPr>
            <a:r>
              <a:rPr lang="en-US" sz="1400" dirty="0"/>
              <a:t>Statistically based calibration/validation control of space-borne lidars: application to ALADIN lidar onboard ADM/Aeolus, </a:t>
            </a:r>
            <a:r>
              <a:rPr lang="en-US" sz="1000" dirty="0"/>
              <a:t>Artem </a:t>
            </a:r>
            <a:r>
              <a:rPr lang="en-US" sz="1000" dirty="0" err="1"/>
              <a:t>Feofilov</a:t>
            </a:r>
            <a:r>
              <a:rPr lang="en-US" sz="1000" dirty="0"/>
              <a:t>, Helene </a:t>
            </a:r>
            <a:r>
              <a:rPr lang="en-US" sz="1000" dirty="0" err="1"/>
              <a:t>Chepfer</a:t>
            </a:r>
            <a:r>
              <a:rPr lang="en-US" sz="1000" dirty="0"/>
              <a:t>, Vincent Noel, and </a:t>
            </a:r>
            <a:r>
              <a:rPr lang="en-US" sz="1000" dirty="0" err="1"/>
              <a:t>Marjolaine</a:t>
            </a:r>
            <a:r>
              <a:rPr lang="en-US" sz="1000" dirty="0"/>
              <a:t> </a:t>
            </a:r>
            <a:r>
              <a:rPr lang="en-US" sz="1000" dirty="0" err="1"/>
              <a:t>Chiriaco</a:t>
            </a:r>
            <a:r>
              <a:rPr lang="en-US" sz="1400" dirty="0"/>
              <a:t>  </a:t>
            </a:r>
          </a:p>
          <a:p>
            <a:pPr marL="342900" indent="-342900">
              <a:buAutoNum type="arabicPeriod"/>
            </a:pPr>
            <a:r>
              <a:rPr lang="en-US" sz="1400" dirty="0"/>
              <a:t>ESA’s Wind Lidar Mission Aeolus – Instrument Performance and Stability, </a:t>
            </a:r>
            <a:r>
              <a:rPr lang="en-US" sz="1000" dirty="0"/>
              <a:t>Thomas </a:t>
            </a:r>
            <a:r>
              <a:rPr lang="en-US" sz="1000" dirty="0" err="1"/>
              <a:t>Kanitz</a:t>
            </a:r>
            <a:r>
              <a:rPr lang="en-US" sz="1000" dirty="0"/>
              <a:t>, Benjamin </a:t>
            </a:r>
            <a:r>
              <a:rPr lang="en-US" sz="1000" dirty="0" err="1"/>
              <a:t>Witschas</a:t>
            </a:r>
            <a:r>
              <a:rPr lang="en-US" sz="1000" dirty="0"/>
              <a:t>, Uwe </a:t>
            </a:r>
            <a:r>
              <a:rPr lang="en-US" sz="1000" dirty="0" err="1"/>
              <a:t>Marksteiner</a:t>
            </a:r>
            <a:r>
              <a:rPr lang="en-US" sz="1000" dirty="0"/>
              <a:t>, Thomas </a:t>
            </a:r>
            <a:r>
              <a:rPr lang="en-US" sz="1000" dirty="0" err="1"/>
              <a:t>Flament</a:t>
            </a:r>
            <a:r>
              <a:rPr lang="en-US" sz="1000" dirty="0"/>
              <a:t>, Michael Rennie, Marc Schillinger, Tommaso </a:t>
            </a:r>
            <a:r>
              <a:rPr lang="en-US" sz="1000" dirty="0" err="1"/>
              <a:t>Parrinello</a:t>
            </a:r>
            <a:r>
              <a:rPr lang="en-US" sz="1000" dirty="0"/>
              <a:t>, Denny </a:t>
            </a:r>
            <a:r>
              <a:rPr lang="en-US" sz="1000" dirty="0" err="1"/>
              <a:t>Wernham</a:t>
            </a:r>
            <a:r>
              <a:rPr lang="en-US" sz="1000" dirty="0"/>
              <a:t>, and Oliver </a:t>
            </a:r>
            <a:r>
              <a:rPr lang="en-US" sz="1000" dirty="0" err="1"/>
              <a:t>Reitebuch</a:t>
            </a:r>
            <a:r>
              <a:rPr lang="en-US" sz="1400" dirty="0"/>
              <a:t>  </a:t>
            </a:r>
          </a:p>
          <a:p>
            <a:pPr marL="342900" indent="-342900">
              <a:buAutoNum type="arabicPeriod"/>
            </a:pPr>
            <a:r>
              <a:rPr lang="en-US" sz="1400" dirty="0"/>
              <a:t>The application of ATLID techniques for aerosol/cloud retrievals to ALADIN, </a:t>
            </a:r>
            <a:r>
              <a:rPr lang="en-US" sz="1000" dirty="0"/>
              <a:t>David Donovan, Gert-Jan van Zadelhoff, Thomas </a:t>
            </a:r>
            <a:r>
              <a:rPr lang="en-US" sz="1000" dirty="0" err="1"/>
              <a:t>Flament</a:t>
            </a:r>
            <a:r>
              <a:rPr lang="en-US" sz="1000" dirty="0"/>
              <a:t>, Dimitri </a:t>
            </a:r>
            <a:r>
              <a:rPr lang="en-US" sz="1000" dirty="0" err="1"/>
              <a:t>Trapon</a:t>
            </a:r>
            <a:r>
              <a:rPr lang="en-US" sz="1000" dirty="0"/>
              <a:t>, and </a:t>
            </a:r>
            <a:r>
              <a:rPr lang="en-US" sz="1000" dirty="0" err="1"/>
              <a:t>Holgar</a:t>
            </a:r>
            <a:r>
              <a:rPr lang="en-US" sz="1000" dirty="0"/>
              <a:t> </a:t>
            </a:r>
            <a:r>
              <a:rPr lang="en-US" sz="1000" dirty="0" err="1"/>
              <a:t>Baars</a:t>
            </a:r>
            <a:r>
              <a:rPr lang="en-US" sz="1400" dirty="0"/>
              <a:t>    </a:t>
            </a:r>
          </a:p>
          <a:p>
            <a:pPr marL="342900" indent="-342900">
              <a:buAutoNum type="arabicPeriod"/>
            </a:pPr>
            <a:r>
              <a:rPr lang="en-US" sz="1400" dirty="0"/>
              <a:t>Experimental Validation and Assimilation of Aeolus Wind Observations, </a:t>
            </a:r>
            <a:r>
              <a:rPr lang="en-US" sz="1000" dirty="0"/>
              <a:t>Anne Martin, Alexander Geiss, A. Cress, and M. Weissmann</a:t>
            </a:r>
            <a:r>
              <a:rPr lang="en-US" sz="1400" dirty="0"/>
              <a:t> </a:t>
            </a:r>
          </a:p>
          <a:p>
            <a:pPr marL="342900" indent="-342900">
              <a:buAutoNum type="arabicPeriod"/>
            </a:pPr>
            <a:r>
              <a:rPr lang="en-US" sz="1400" dirty="0"/>
              <a:t>Aeolus follow-on configurations, </a:t>
            </a:r>
            <a:r>
              <a:rPr lang="en-US" sz="1000" dirty="0"/>
              <a:t>Gert-Jan Marseille and Ad Stoffelen</a:t>
            </a:r>
            <a:r>
              <a:rPr lang="en-US" sz="1400" dirty="0"/>
              <a:t>  </a:t>
            </a:r>
          </a:p>
          <a:p>
            <a:pPr marL="342900" indent="-342900">
              <a:buAutoNum type="arabicPeriod"/>
            </a:pPr>
            <a:endParaRPr lang="en-US" sz="1400" dirty="0"/>
          </a:p>
          <a:p>
            <a:pPr marL="342900" indent="-342900">
              <a:buAutoNum type="arabicPeriod"/>
            </a:pPr>
            <a:endParaRPr lang="en-US" sz="1400" dirty="0"/>
          </a:p>
          <a:p>
            <a:pPr marL="342900" indent="-342900">
              <a:buAutoNum type="arabicPeriod"/>
            </a:pPr>
            <a:endParaRPr lang="en-US" sz="1400" dirty="0"/>
          </a:p>
          <a:p>
            <a:pPr marL="342900" indent="-342900">
              <a:buAutoNum type="arabicPeriod"/>
            </a:pPr>
            <a:endParaRPr lang="en-US" sz="1400" dirty="0"/>
          </a:p>
          <a:p>
            <a:pPr marL="342900" indent="-342900">
              <a:buAutoNum type="arabicPeriod"/>
            </a:pPr>
            <a:endParaRPr lang="en-US" sz="1400" dirty="0"/>
          </a:p>
          <a:p>
            <a:pPr algn="r"/>
            <a:endParaRPr lang="nl-NL" sz="14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7B2EDD8-613F-477F-957C-0216B8445A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008A132-3715-4DBB-8F0B-8C008A3CC43C}" type="slidenum">
              <a:rPr lang="nl-NL" smtClean="0"/>
              <a:pPr>
                <a:defRPr/>
              </a:pPr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99270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9F96E3-DE50-4AE0-8A8D-AB3AE03DF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dirty="0" err="1"/>
              <a:t>Aeolus</a:t>
            </a:r>
            <a:r>
              <a:rPr lang="nl-NL" sz="4400" dirty="0"/>
              <a:t> at EGU 2020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7345AC-3AFF-490F-B11E-AF935444A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54100"/>
            <a:ext cx="9144000" cy="5813437"/>
          </a:xfrm>
          <a:solidFill>
            <a:schemeClr val="bg1"/>
          </a:solidFill>
        </p:spPr>
        <p:txBody>
          <a:bodyPr/>
          <a:lstStyle/>
          <a:p>
            <a:pPr marL="342900" indent="-342900">
              <a:buFont typeface="+mj-lt"/>
              <a:buAutoNum type="arabicPeriod" startAt="12"/>
            </a:pPr>
            <a:r>
              <a:rPr lang="en-US" sz="1400" dirty="0"/>
              <a:t>One million feet view of Level-2 Processing Facility managed at European Centre for Medium-Range Weather Forecasts (ECMWF), </a:t>
            </a:r>
            <a:r>
              <a:rPr lang="en-US" sz="1000" dirty="0"/>
              <a:t>Rakesh </a:t>
            </a:r>
            <a:r>
              <a:rPr lang="en-US" sz="1000" dirty="0" err="1"/>
              <a:t>Prithiviraj</a:t>
            </a:r>
            <a:r>
              <a:rPr lang="en-US" sz="1000" dirty="0"/>
              <a:t>, </a:t>
            </a:r>
            <a:r>
              <a:rPr lang="en-US" sz="1000" dirty="0" err="1"/>
              <a:t>Ioannis</a:t>
            </a:r>
            <a:r>
              <a:rPr lang="en-US" sz="1000" dirty="0"/>
              <a:t> </a:t>
            </a:r>
            <a:r>
              <a:rPr lang="en-US" sz="1000" dirty="0" err="1"/>
              <a:t>Mallas</a:t>
            </a:r>
            <a:r>
              <a:rPr lang="en-US" sz="1000" dirty="0"/>
              <a:t>, Cristiano </a:t>
            </a:r>
            <a:r>
              <a:rPr lang="en-US" sz="1000" dirty="0" err="1"/>
              <a:t>Zanna</a:t>
            </a:r>
            <a:endParaRPr lang="en-US" sz="1000" dirty="0"/>
          </a:p>
          <a:p>
            <a:pPr marL="342900" indent="-342900">
              <a:buAutoNum type="arabicPeriod" startAt="12"/>
            </a:pPr>
            <a:r>
              <a:rPr lang="en-US" sz="1400" dirty="0"/>
              <a:t>Stratospheric Australian fire smoke layers over Punta Arenas, Chile, measured by ground-based lidar and AEOLUS, </a:t>
            </a:r>
            <a:r>
              <a:rPr lang="en-US" sz="1000" dirty="0"/>
              <a:t>Kevin </a:t>
            </a:r>
            <a:r>
              <a:rPr lang="en-US" sz="1000" dirty="0" err="1"/>
              <a:t>Ohneiser</a:t>
            </a:r>
            <a:r>
              <a:rPr lang="en-US" sz="1000" dirty="0"/>
              <a:t>, Holger </a:t>
            </a:r>
            <a:r>
              <a:rPr lang="en-US" sz="1000" dirty="0" err="1"/>
              <a:t>Baars</a:t>
            </a:r>
            <a:r>
              <a:rPr lang="en-US" sz="1000" dirty="0"/>
              <a:t>, Cristofer Jimenez, Johannes </a:t>
            </a:r>
            <a:r>
              <a:rPr lang="en-US" sz="1000" dirty="0" err="1"/>
              <a:t>Bühl</a:t>
            </a:r>
            <a:r>
              <a:rPr lang="en-US" sz="1000" dirty="0"/>
              <a:t>, </a:t>
            </a:r>
            <a:r>
              <a:rPr lang="en-US" sz="1000" dirty="0" err="1"/>
              <a:t>Patric</a:t>
            </a:r>
            <a:r>
              <a:rPr lang="en-US" sz="1000" dirty="0"/>
              <a:t> Seifert, </a:t>
            </a:r>
            <a:r>
              <a:rPr lang="en-US" sz="1000" dirty="0" err="1"/>
              <a:t>Athina</a:t>
            </a:r>
            <a:r>
              <a:rPr lang="en-US" sz="1000" dirty="0"/>
              <a:t> </a:t>
            </a:r>
            <a:r>
              <a:rPr lang="en-US" sz="1000" dirty="0" err="1"/>
              <a:t>Floutsi</a:t>
            </a:r>
            <a:r>
              <a:rPr lang="en-US" sz="1000" dirty="0"/>
              <a:t>, Martin </a:t>
            </a:r>
            <a:r>
              <a:rPr lang="en-US" sz="1000" dirty="0" err="1"/>
              <a:t>Radenz</a:t>
            </a:r>
            <a:r>
              <a:rPr lang="en-US" sz="1000" dirty="0"/>
              <a:t>, Ulla </a:t>
            </a:r>
            <a:r>
              <a:rPr lang="en-US" sz="1000" dirty="0" err="1"/>
              <a:t>Wandinger</a:t>
            </a:r>
            <a:r>
              <a:rPr lang="en-US" sz="1000" dirty="0"/>
              <a:t>, and Albert </a:t>
            </a:r>
            <a:r>
              <a:rPr lang="en-US" sz="1000" dirty="0" err="1"/>
              <a:t>Ansmann</a:t>
            </a:r>
            <a:r>
              <a:rPr lang="en-US" sz="1400" dirty="0"/>
              <a:t>  </a:t>
            </a:r>
          </a:p>
          <a:p>
            <a:pPr marL="342900" indent="-342900">
              <a:buAutoNum type="arabicPeriod" startAt="12"/>
            </a:pPr>
            <a:r>
              <a:rPr lang="en-US" sz="1400" dirty="0"/>
              <a:t>Aeolus / ALADIN data analysis in Korea, </a:t>
            </a:r>
            <a:r>
              <a:rPr lang="en-US" sz="1000" dirty="0" err="1"/>
              <a:t>Hyemin</a:t>
            </a:r>
            <a:r>
              <a:rPr lang="en-US" sz="1000" dirty="0"/>
              <a:t> Shin, </a:t>
            </a:r>
            <a:r>
              <a:rPr lang="en-US" sz="1000" dirty="0" err="1"/>
              <a:t>Myoung</a:t>
            </a:r>
            <a:r>
              <a:rPr lang="en-US" sz="1000" dirty="0"/>
              <a:t>-Hwan </a:t>
            </a:r>
            <a:r>
              <a:rPr lang="en-US" sz="1000" dirty="0" err="1"/>
              <a:t>Ahn</a:t>
            </a:r>
            <a:r>
              <a:rPr lang="en-US" sz="1000" dirty="0"/>
              <a:t>, </a:t>
            </a:r>
            <a:r>
              <a:rPr lang="en-US" sz="1000" dirty="0" err="1"/>
              <a:t>Jisoo</a:t>
            </a:r>
            <a:r>
              <a:rPr lang="en-US" sz="1000" dirty="0"/>
              <a:t> Kim, and Chu-Yong Chung</a:t>
            </a:r>
            <a:r>
              <a:rPr lang="en-US" sz="1400" dirty="0"/>
              <a:t>  </a:t>
            </a:r>
          </a:p>
          <a:p>
            <a:pPr marL="342900" indent="-342900">
              <a:buAutoNum type="arabicPeriod" startAt="12"/>
            </a:pPr>
            <a:r>
              <a:rPr lang="en-US" sz="1400" dirty="0"/>
              <a:t>Aeolus Calibration, Validation and Science Campaigns, </a:t>
            </a:r>
            <a:r>
              <a:rPr lang="en-US" sz="1000" dirty="0"/>
              <a:t>Thorsten Fehr, </a:t>
            </a:r>
            <a:r>
              <a:rPr lang="en-US" sz="1000" dirty="0" err="1"/>
              <a:t>Vassilis</a:t>
            </a:r>
            <a:r>
              <a:rPr lang="en-US" sz="1000" dirty="0"/>
              <a:t> </a:t>
            </a:r>
            <a:r>
              <a:rPr lang="en-US" sz="1000" dirty="0" err="1"/>
              <a:t>Amiridis</a:t>
            </a:r>
            <a:r>
              <a:rPr lang="en-US" sz="1000" dirty="0"/>
              <a:t>, Sebastian Bley, Philippe </a:t>
            </a:r>
            <a:r>
              <a:rPr lang="en-US" sz="1000" dirty="0" err="1"/>
              <a:t>Cocquerez</a:t>
            </a:r>
            <a:r>
              <a:rPr lang="en-US" sz="1000" dirty="0"/>
              <a:t>, Christian Lemmerz, </a:t>
            </a:r>
            <a:r>
              <a:rPr lang="en-US" sz="1000" dirty="0" err="1"/>
              <a:t>Griša</a:t>
            </a:r>
            <a:r>
              <a:rPr lang="en-US" sz="1000" dirty="0"/>
              <a:t> </a:t>
            </a:r>
            <a:r>
              <a:rPr lang="en-US" sz="1000" dirty="0" err="1"/>
              <a:t>Močnik</a:t>
            </a:r>
            <a:r>
              <a:rPr lang="en-US" sz="1000" dirty="0"/>
              <a:t>, Gail Skofronick-Jackson, and Anne Grete </a:t>
            </a:r>
            <a:r>
              <a:rPr lang="en-US" sz="1000" dirty="0" err="1"/>
              <a:t>Straume</a:t>
            </a:r>
            <a:r>
              <a:rPr lang="en-US" sz="1400" dirty="0"/>
              <a:t>  </a:t>
            </a:r>
          </a:p>
          <a:p>
            <a:pPr marL="342900" indent="-342900">
              <a:buAutoNum type="arabicPeriod" startAt="12"/>
            </a:pPr>
            <a:r>
              <a:rPr lang="en-US" sz="1400" dirty="0"/>
              <a:t>Validation of ESA Aeolus wind observations using French ground- based Rayleigh Doppler lidars at midlatitude and tropical sites, </a:t>
            </a:r>
            <a:r>
              <a:rPr lang="en-US" sz="1000" dirty="0"/>
              <a:t>Alain Hauchecorne, S. </a:t>
            </a:r>
            <a:r>
              <a:rPr lang="en-US" sz="1000" dirty="0" err="1"/>
              <a:t>Khaykin</a:t>
            </a:r>
            <a:r>
              <a:rPr lang="en-US" sz="1000" dirty="0"/>
              <a:t>, R. Wing, Jean-François Mariscal, J. </a:t>
            </a:r>
            <a:r>
              <a:rPr lang="en-US" sz="1000" dirty="0" err="1"/>
              <a:t>Porteneuve</a:t>
            </a:r>
            <a:r>
              <a:rPr lang="en-US" sz="1000" dirty="0"/>
              <a:t>, Jean-Pierre </a:t>
            </a:r>
            <a:r>
              <a:rPr lang="en-US" sz="1000" dirty="0" err="1"/>
              <a:t>Cammas</a:t>
            </a:r>
            <a:r>
              <a:rPr lang="en-US" sz="1000" dirty="0"/>
              <a:t>, N. </a:t>
            </a:r>
            <a:r>
              <a:rPr lang="en-US" sz="1000" dirty="0" err="1"/>
              <a:t>Marquestaut</a:t>
            </a:r>
            <a:r>
              <a:rPr lang="en-US" sz="1000" dirty="0"/>
              <a:t>, G. </a:t>
            </a:r>
            <a:r>
              <a:rPr lang="en-US" sz="1000" dirty="0" err="1"/>
              <a:t>Payen</a:t>
            </a:r>
            <a:r>
              <a:rPr lang="en-US" sz="1000" dirty="0"/>
              <a:t>, and V. </a:t>
            </a:r>
            <a:r>
              <a:rPr lang="en-US" sz="1000" dirty="0" err="1"/>
              <a:t>Duflot</a:t>
            </a:r>
            <a:r>
              <a:rPr lang="en-US" sz="1400" dirty="0"/>
              <a:t>  </a:t>
            </a:r>
          </a:p>
          <a:p>
            <a:pPr marL="342900" indent="-342900">
              <a:buAutoNum type="arabicPeriod" startAt="12"/>
            </a:pPr>
            <a:r>
              <a:rPr lang="en-US" sz="1400" dirty="0"/>
              <a:t>The ESA-funded Aeolus/</a:t>
            </a:r>
            <a:r>
              <a:rPr lang="en-US" sz="1400" dirty="0" err="1"/>
              <a:t>EarthCARE</a:t>
            </a:r>
            <a:r>
              <a:rPr lang="en-US" sz="1400" dirty="0"/>
              <a:t> Aerosol Assimilation Study, </a:t>
            </a:r>
            <a:r>
              <a:rPr lang="en-US" sz="1000" dirty="0"/>
              <a:t>Julie </a:t>
            </a:r>
            <a:r>
              <a:rPr lang="en-US" sz="1000" dirty="0" err="1"/>
              <a:t>Letertre-Danczak</a:t>
            </a:r>
            <a:r>
              <a:rPr lang="en-US" sz="1000" dirty="0"/>
              <a:t>, A. Benedetti, S. Quesada-Ruiz, A. </a:t>
            </a:r>
            <a:r>
              <a:rPr lang="en-US" sz="1000" dirty="0" err="1"/>
              <a:t>Dabas</a:t>
            </a:r>
            <a:r>
              <a:rPr lang="en-US" sz="1000" dirty="0"/>
              <a:t>,  T. </a:t>
            </a:r>
            <a:r>
              <a:rPr lang="en-US" sz="1000" dirty="0" err="1"/>
              <a:t>Flament</a:t>
            </a:r>
            <a:r>
              <a:rPr lang="en-US" sz="1400" dirty="0"/>
              <a:t>  </a:t>
            </a:r>
          </a:p>
          <a:p>
            <a:pPr marL="342900" lvl="0" indent="-342900">
              <a:buFont typeface="Arial" charset="0"/>
              <a:buAutoNum type="arabicPeriod" startAt="12"/>
            </a:pPr>
            <a:r>
              <a:rPr lang="en-US" sz="1400" dirty="0"/>
              <a:t>Validation of Aeolus aerosol and wind products with sophisticated ground-based instruments in the Northern and Southern Hemisphere, </a:t>
            </a:r>
            <a:r>
              <a:rPr lang="en-US" sz="1000" dirty="0"/>
              <a:t>Holger </a:t>
            </a:r>
            <a:r>
              <a:rPr lang="en-US" sz="1000" dirty="0" err="1"/>
              <a:t>Baars</a:t>
            </a:r>
            <a:r>
              <a:rPr lang="en-US" sz="1000" dirty="0"/>
              <a:t>, Alina Herzog, Ronny Engelmann, Johannes </a:t>
            </a:r>
            <a:r>
              <a:rPr lang="en-US" sz="1000" dirty="0" err="1"/>
              <a:t>Bühl</a:t>
            </a:r>
            <a:r>
              <a:rPr lang="en-US" sz="1000" dirty="0"/>
              <a:t>, Martin </a:t>
            </a:r>
            <a:r>
              <a:rPr lang="en-US" sz="1000" dirty="0" err="1"/>
              <a:t>Radenz</a:t>
            </a:r>
            <a:r>
              <a:rPr lang="en-US" sz="1000" dirty="0"/>
              <a:t>, </a:t>
            </a:r>
            <a:r>
              <a:rPr lang="en-US" sz="1000" dirty="0" err="1"/>
              <a:t>Patric</a:t>
            </a:r>
            <a:r>
              <a:rPr lang="en-US" sz="1000" dirty="0"/>
              <a:t> Seifert, Albert </a:t>
            </a:r>
            <a:r>
              <a:rPr lang="en-US" sz="1000" dirty="0" err="1"/>
              <a:t>Ansmann</a:t>
            </a:r>
            <a:r>
              <a:rPr lang="en-US" sz="1000" dirty="0"/>
              <a:t>, Dietrich </a:t>
            </a:r>
            <a:r>
              <a:rPr lang="en-US" sz="1000" dirty="0" err="1"/>
              <a:t>Althausen</a:t>
            </a:r>
            <a:r>
              <a:rPr lang="en-US" sz="1000" dirty="0"/>
              <a:t>, Birgit </a:t>
            </a:r>
            <a:r>
              <a:rPr lang="en-US" sz="1000" dirty="0" err="1"/>
              <a:t>Heese</a:t>
            </a:r>
            <a:r>
              <a:rPr lang="en-US" sz="1000" dirty="0"/>
              <a:t>, Julian Hofer, Kevin </a:t>
            </a:r>
            <a:r>
              <a:rPr lang="en-US" sz="1000" dirty="0" err="1"/>
              <a:t>Ohneiser</a:t>
            </a:r>
            <a:r>
              <a:rPr lang="en-US" sz="1000" dirty="0"/>
              <a:t>, K. </a:t>
            </a:r>
            <a:r>
              <a:rPr lang="en-US" sz="1000" dirty="0" err="1"/>
              <a:t>Hanbuch</a:t>
            </a:r>
            <a:r>
              <a:rPr lang="en-US" sz="1000" dirty="0"/>
              <a:t>, E. </a:t>
            </a:r>
            <a:r>
              <a:rPr lang="en-US" sz="1000" dirty="0" err="1"/>
              <a:t>Basharova</a:t>
            </a:r>
            <a:r>
              <a:rPr lang="en-US" sz="1000" dirty="0"/>
              <a:t>, T. </a:t>
            </a:r>
            <a:r>
              <a:rPr lang="en-US" sz="1000" dirty="0" err="1"/>
              <a:t>Gülbas</a:t>
            </a:r>
            <a:r>
              <a:rPr lang="en-US" sz="1000" dirty="0"/>
              <a:t>, A. </a:t>
            </a:r>
            <a:r>
              <a:rPr lang="en-US" sz="1000" dirty="0" err="1"/>
              <a:t>Chudnovsky</a:t>
            </a:r>
            <a:r>
              <a:rPr lang="en-US" sz="1000" dirty="0"/>
              <a:t>, B. </a:t>
            </a:r>
            <a:r>
              <a:rPr lang="en-US" sz="1000" dirty="0" err="1"/>
              <a:t>Barja</a:t>
            </a:r>
            <a:r>
              <a:rPr lang="en-US" sz="1000" dirty="0"/>
              <a:t>, M. </a:t>
            </a:r>
            <a:r>
              <a:rPr lang="en-US" sz="1000" dirty="0" err="1"/>
              <a:t>Filioglou</a:t>
            </a:r>
            <a:r>
              <a:rPr lang="en-US" sz="1000" dirty="0"/>
              <a:t>, M. </a:t>
            </a:r>
            <a:r>
              <a:rPr lang="en-US" sz="1000" dirty="0" err="1"/>
              <a:t>Komppula</a:t>
            </a:r>
            <a:r>
              <a:rPr lang="en-US" sz="1000" dirty="0"/>
              <a:t>, and U. </a:t>
            </a:r>
            <a:r>
              <a:rPr lang="en-US" sz="1000" dirty="0" err="1"/>
              <a:t>Wandiger</a:t>
            </a:r>
            <a:r>
              <a:rPr lang="en-US" sz="1400" dirty="0"/>
              <a:t>  </a:t>
            </a:r>
            <a:endParaRPr lang="nl-NL" sz="1400" dirty="0"/>
          </a:p>
          <a:p>
            <a:pPr marL="342900" indent="-342900">
              <a:buAutoNum type="arabicPeriod" startAt="12"/>
            </a:pPr>
            <a:r>
              <a:rPr lang="en-US" sz="1400" dirty="0"/>
              <a:t>Consolidation of Aeolus FMA and FMB datasets in the DSI X-</a:t>
            </a:r>
            <a:r>
              <a:rPr lang="en-US" sz="1400" dirty="0" err="1"/>
              <a:t>PReSS</a:t>
            </a:r>
            <a:r>
              <a:rPr lang="en-US" sz="1400" dirty="0"/>
              <a:t> Consortium: Methodology used to generate Master Datasets and the results that have been achieved, </a:t>
            </a:r>
            <a:r>
              <a:rPr lang="en-US" sz="1000" dirty="0"/>
              <a:t>Nicola </a:t>
            </a:r>
            <a:r>
              <a:rPr lang="en-US" sz="1000" dirty="0" err="1"/>
              <a:t>Comparetti</a:t>
            </a:r>
            <a:r>
              <a:rPr lang="en-US" sz="1000" dirty="0"/>
              <a:t>, Gianluca </a:t>
            </a:r>
            <a:r>
              <a:rPr lang="en-US" sz="1000" dirty="0" err="1"/>
              <a:t>Colamussi</a:t>
            </a:r>
            <a:r>
              <a:rPr lang="en-US" sz="1000" dirty="0"/>
              <a:t>, Marta De </a:t>
            </a:r>
            <a:r>
              <a:rPr lang="en-US" sz="1000" dirty="0" err="1"/>
              <a:t>Laurentis</a:t>
            </a:r>
            <a:r>
              <a:rPr lang="en-US" sz="1000" dirty="0"/>
              <a:t>, Michel </a:t>
            </a:r>
            <a:r>
              <a:rPr lang="en-US" sz="1000" dirty="0" err="1"/>
              <a:t>Douzal</a:t>
            </a:r>
            <a:r>
              <a:rPr lang="en-US" sz="1000" dirty="0"/>
              <a:t>, Peggy Fischer, Alessandra </a:t>
            </a:r>
            <a:r>
              <a:rPr lang="en-US" sz="1000" dirty="0" err="1"/>
              <a:t>Paciucci</a:t>
            </a:r>
            <a:r>
              <a:rPr lang="en-US" sz="1000" dirty="0"/>
              <a:t>, Bart </a:t>
            </a:r>
            <a:r>
              <a:rPr lang="en-US" sz="1000" dirty="0" err="1"/>
              <a:t>Schipperijn</a:t>
            </a:r>
            <a:r>
              <a:rPr lang="en-US" sz="1000" dirty="0"/>
              <a:t>, Joost </a:t>
            </a:r>
            <a:r>
              <a:rPr lang="en-US" sz="1000" dirty="0" err="1"/>
              <a:t>Smeets</a:t>
            </a:r>
            <a:r>
              <a:rPr lang="en-US" sz="1000" dirty="0"/>
              <a:t>, and Marcella </a:t>
            </a:r>
            <a:r>
              <a:rPr lang="en-US" sz="1000" dirty="0" err="1"/>
              <a:t>Veneziani</a:t>
            </a:r>
            <a:r>
              <a:rPr lang="en-US" sz="1400" dirty="0"/>
              <a:t>  </a:t>
            </a:r>
          </a:p>
          <a:p>
            <a:pPr marL="342900" indent="-342900">
              <a:buAutoNum type="arabicPeriod" startAt="12"/>
            </a:pPr>
            <a:r>
              <a:rPr lang="en-US" sz="1400" dirty="0"/>
              <a:t>Aeolus: Payload Ground segment operations. Status, performances and evolution, </a:t>
            </a:r>
            <a:r>
              <a:rPr lang="en-US" sz="1000" dirty="0"/>
              <a:t>Peggy Fischer, Luca </a:t>
            </a:r>
            <a:r>
              <a:rPr lang="en-US" sz="1000" dirty="0" err="1"/>
              <a:t>Mellano</a:t>
            </a:r>
            <a:r>
              <a:rPr lang="en-US" sz="1000" dirty="0"/>
              <a:t>, Marta De </a:t>
            </a:r>
            <a:r>
              <a:rPr lang="en-US" sz="1000" dirty="0" err="1"/>
              <a:t>Laurentis</a:t>
            </a:r>
            <a:r>
              <a:rPr lang="en-US" sz="1000" dirty="0"/>
              <a:t>, Stefano </a:t>
            </a:r>
            <a:r>
              <a:rPr lang="en-US" sz="1000" dirty="0" err="1"/>
              <a:t>Aprile</a:t>
            </a:r>
            <a:r>
              <a:rPr lang="en-US" sz="1000" dirty="0"/>
              <a:t>, and Antonio </a:t>
            </a:r>
            <a:r>
              <a:rPr lang="en-US" sz="1000" dirty="0" err="1"/>
              <a:t>Biscuso</a:t>
            </a:r>
            <a:r>
              <a:rPr lang="en-US" sz="1400" dirty="0"/>
              <a:t>  </a:t>
            </a:r>
          </a:p>
          <a:p>
            <a:pPr marL="342900" indent="-342900">
              <a:buAutoNum type="arabicPeriod" startAt="12"/>
            </a:pPr>
            <a:r>
              <a:rPr lang="en-US" sz="1400" dirty="0"/>
              <a:t>Validation for ESA’s Aeolus Mission using the in-situ instruments at Canadian Arctic and reanalysis data, </a:t>
            </a:r>
            <a:r>
              <a:rPr lang="en-US" sz="1000" dirty="0" err="1"/>
              <a:t>Chih</a:t>
            </a:r>
            <a:r>
              <a:rPr lang="en-US" sz="1000" dirty="0"/>
              <a:t>-Chun Chou, Paul Kushner, Zen </a:t>
            </a:r>
            <a:r>
              <a:rPr lang="en-US" sz="1000" dirty="0" err="1"/>
              <a:t>Mariani</a:t>
            </a:r>
            <a:r>
              <a:rPr lang="en-US" sz="1000" dirty="0"/>
              <a:t>, Peter Rodriguez, and Christopher Fletcher</a:t>
            </a:r>
            <a:r>
              <a:rPr lang="en-US" sz="1400" dirty="0"/>
              <a:t>  </a:t>
            </a:r>
          </a:p>
          <a:p>
            <a:pPr marL="342900" indent="-342900">
              <a:buAutoNum type="arabicPeriod" startAt="12"/>
            </a:pPr>
            <a:r>
              <a:rPr lang="en-US" sz="1400" dirty="0"/>
              <a:t>AEOLUS weekly mission planning concept and strategy, </a:t>
            </a:r>
            <a:r>
              <a:rPr lang="en-US" sz="1000" dirty="0"/>
              <a:t>Marta De </a:t>
            </a:r>
            <a:r>
              <a:rPr lang="en-US" sz="1000" dirty="0" err="1"/>
              <a:t>Laurentis</a:t>
            </a:r>
            <a:r>
              <a:rPr lang="en-US" sz="1000" dirty="0"/>
              <a:t>, Peggy Fischer, Loretta </a:t>
            </a:r>
            <a:r>
              <a:rPr lang="en-US" sz="1000" dirty="0" err="1"/>
              <a:t>Mizzi</a:t>
            </a:r>
            <a:r>
              <a:rPr lang="en-US" sz="1000" dirty="0"/>
              <a:t>, and Luca </a:t>
            </a:r>
            <a:r>
              <a:rPr lang="en-US" sz="1000" dirty="0" err="1"/>
              <a:t>Mellano</a:t>
            </a:r>
            <a:r>
              <a:rPr lang="en-US" sz="1400" dirty="0"/>
              <a:t>  </a:t>
            </a:r>
          </a:p>
          <a:p>
            <a:pPr marL="342900" indent="-342900">
              <a:buAutoNum type="arabicPeriod" startAt="12"/>
            </a:pPr>
            <a:r>
              <a:rPr lang="en-US" sz="1400" dirty="0"/>
              <a:t>The ERATOSTHENES Remote Sensing Supersite: Ground-truth observations over Cyprus, </a:t>
            </a:r>
            <a:r>
              <a:rPr lang="en-US" sz="1000" dirty="0" err="1"/>
              <a:t>Rodanthi-Elisavet</a:t>
            </a:r>
            <a:r>
              <a:rPr lang="en-US" sz="1000" dirty="0"/>
              <a:t> </a:t>
            </a:r>
            <a:r>
              <a:rPr lang="en-US" sz="1000" dirty="0" err="1"/>
              <a:t>Mamouri</a:t>
            </a:r>
            <a:r>
              <a:rPr lang="en-US" sz="1000" dirty="0"/>
              <a:t>, </a:t>
            </a:r>
            <a:r>
              <a:rPr lang="en-US" sz="1000" dirty="0" err="1"/>
              <a:t>Argyro</a:t>
            </a:r>
            <a:r>
              <a:rPr lang="en-US" sz="1000" dirty="0"/>
              <a:t> </a:t>
            </a:r>
            <a:r>
              <a:rPr lang="en-US" sz="1000" dirty="0" err="1"/>
              <a:t>Nisantzi</a:t>
            </a:r>
            <a:r>
              <a:rPr lang="en-US" sz="1000" dirty="0"/>
              <a:t>, Albert </a:t>
            </a:r>
            <a:r>
              <a:rPr lang="en-US" sz="1000" dirty="0" err="1"/>
              <a:t>Ansmann</a:t>
            </a:r>
            <a:r>
              <a:rPr lang="en-US" sz="1000" dirty="0"/>
              <a:t>, Johannes </a:t>
            </a:r>
            <a:r>
              <a:rPr lang="en-US" sz="1000" dirty="0" err="1"/>
              <a:t>Bühl</a:t>
            </a:r>
            <a:r>
              <a:rPr lang="en-US" sz="1000" dirty="0"/>
              <a:t>, </a:t>
            </a:r>
            <a:r>
              <a:rPr lang="en-US" sz="1000" dirty="0" err="1"/>
              <a:t>Patric</a:t>
            </a:r>
            <a:r>
              <a:rPr lang="en-US" sz="1000" dirty="0"/>
              <a:t> Seifert, Holger </a:t>
            </a:r>
            <a:r>
              <a:rPr lang="en-US" sz="1000" dirty="0" err="1"/>
              <a:t>Baars</a:t>
            </a:r>
            <a:r>
              <a:rPr lang="en-US" sz="1000" dirty="0"/>
              <a:t>, </a:t>
            </a:r>
            <a:r>
              <a:rPr lang="en-US" sz="1000" dirty="0" err="1"/>
              <a:t>Vassilis</a:t>
            </a:r>
            <a:r>
              <a:rPr lang="en-US" sz="1000" dirty="0"/>
              <a:t> </a:t>
            </a:r>
            <a:r>
              <a:rPr lang="en-US" sz="1000" dirty="0" err="1"/>
              <a:t>Amiridis</a:t>
            </a:r>
            <a:r>
              <a:rPr lang="en-US" sz="1000" dirty="0"/>
              <a:t>, Ulla </a:t>
            </a:r>
            <a:r>
              <a:rPr lang="en-US" sz="1000" dirty="0" err="1"/>
              <a:t>Wandinger</a:t>
            </a:r>
            <a:r>
              <a:rPr lang="en-US" sz="1000" dirty="0"/>
              <a:t>, and </a:t>
            </a:r>
            <a:r>
              <a:rPr lang="en-US" sz="1000" dirty="0" err="1"/>
              <a:t>Diofantos</a:t>
            </a:r>
            <a:r>
              <a:rPr lang="en-US" sz="1000" dirty="0"/>
              <a:t> </a:t>
            </a:r>
            <a:r>
              <a:rPr lang="en-US" sz="1000" dirty="0" err="1"/>
              <a:t>Hadjimitsis</a:t>
            </a:r>
            <a:r>
              <a:rPr lang="en-US" sz="1400" dirty="0"/>
              <a:t>  </a:t>
            </a:r>
          </a:p>
          <a:p>
            <a:pPr marL="342900" indent="-342900">
              <a:buAutoNum type="arabicPeriod" startAt="12"/>
            </a:pPr>
            <a:r>
              <a:rPr lang="en-US" sz="1400" dirty="0" err="1"/>
              <a:t>VirES</a:t>
            </a:r>
            <a:r>
              <a:rPr lang="en-US" sz="1400" dirty="0"/>
              <a:t> for Aeolus - Online visual analysis of Aeolus data, </a:t>
            </a:r>
            <a:r>
              <a:rPr lang="nl-NL" sz="1000" dirty="0"/>
              <a:t>Daniel </a:t>
            </a:r>
            <a:r>
              <a:rPr lang="nl-NL" sz="1000" dirty="0" err="1"/>
              <a:t>Santillan</a:t>
            </a:r>
            <a:r>
              <a:rPr lang="nl-NL" sz="1000" dirty="0"/>
              <a:t> </a:t>
            </a:r>
            <a:r>
              <a:rPr lang="nl-NL" sz="1000" dirty="0" err="1"/>
              <a:t>Pedrosa</a:t>
            </a:r>
            <a:r>
              <a:rPr lang="nl-NL" sz="1000" dirty="0"/>
              <a:t>, C. Schiller, M. </a:t>
            </a:r>
            <a:r>
              <a:rPr lang="nl-NL" sz="1000" dirty="0" err="1"/>
              <a:t>Meringer</a:t>
            </a:r>
            <a:r>
              <a:rPr lang="nl-NL" sz="1000" dirty="0"/>
              <a:t>, O. </a:t>
            </a:r>
            <a:r>
              <a:rPr lang="nl-NL" sz="1000" dirty="0" err="1"/>
              <a:t>Reitebuch</a:t>
            </a:r>
            <a:r>
              <a:rPr lang="nl-NL" sz="1000" dirty="0"/>
              <a:t>, F. Weiler, D. Huber</a:t>
            </a:r>
            <a:r>
              <a:rPr lang="nl-NL" dirty="0"/>
              <a:t>   </a:t>
            </a:r>
            <a:endParaRPr lang="en-US" sz="1400" dirty="0"/>
          </a:p>
          <a:p>
            <a:pPr marL="342900" indent="-342900">
              <a:buAutoNum type="arabicPeriod" startAt="12"/>
            </a:pPr>
            <a:endParaRPr lang="en-US" sz="1400" dirty="0"/>
          </a:p>
          <a:p>
            <a:pPr marL="342900" indent="-342900">
              <a:buAutoNum type="arabicPeriod" startAt="12"/>
            </a:pPr>
            <a:endParaRPr lang="en-US" sz="1400" dirty="0"/>
          </a:p>
          <a:p>
            <a:pPr marL="342900" indent="-342900">
              <a:buAutoNum type="arabicPeriod" startAt="12"/>
            </a:pPr>
            <a:endParaRPr lang="en-US" sz="1400" dirty="0"/>
          </a:p>
          <a:p>
            <a:pPr marL="342900" indent="-342900">
              <a:buAutoNum type="arabicPeriod" startAt="12"/>
            </a:pPr>
            <a:endParaRPr lang="en-US" sz="1400" dirty="0"/>
          </a:p>
          <a:p>
            <a:pPr marL="342900" indent="-342900">
              <a:buAutoNum type="arabicPeriod" startAt="12"/>
            </a:pPr>
            <a:endParaRPr lang="en-US" sz="1400" dirty="0"/>
          </a:p>
          <a:p>
            <a:pPr marL="342900" indent="-342900">
              <a:buAutoNum type="arabicPeriod" startAt="12"/>
            </a:pPr>
            <a:endParaRPr lang="en-US" sz="1400" dirty="0"/>
          </a:p>
          <a:p>
            <a:pPr marL="342900" indent="-342900">
              <a:buAutoNum type="arabicPeriod" startAt="12"/>
            </a:pPr>
            <a:endParaRPr lang="en-US" sz="1400" dirty="0"/>
          </a:p>
          <a:p>
            <a:pPr marL="342900" indent="-342900">
              <a:buAutoNum type="arabicPeriod" startAt="12"/>
            </a:pPr>
            <a:endParaRPr lang="en-US" sz="1400" dirty="0"/>
          </a:p>
          <a:p>
            <a:pPr algn="r"/>
            <a:endParaRPr lang="nl-NL" sz="14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7B2EDD8-613F-477F-957C-0216B8445A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008A132-3715-4DBB-8F0B-8C008A3CC43C}" type="slidenum">
              <a:rPr lang="nl-NL" smtClean="0"/>
              <a:pPr>
                <a:defRPr/>
              </a:pPr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44956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53FA3D-2D1B-462A-B976-658979C2F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781D60-FDE7-44EA-8CB4-E6775C223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398D48B-CC37-4409-86DE-74C7250778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008A132-3715-4DBB-8F0B-8C008A3CC43C}" type="slidenum">
              <a:rPr lang="nl-NL" smtClean="0"/>
              <a:pPr>
                <a:defRPr/>
              </a:pPr>
              <a:t>2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24DD514-2FF8-40B8-9217-129D6C391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24"/>
            <a:ext cx="9144000" cy="63147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3F31C5-94C9-4D89-A613-7A09870ED74B}"/>
              </a:ext>
            </a:extLst>
          </p:cNvPr>
          <p:cNvSpPr txBox="1"/>
          <p:nvPr/>
        </p:nvSpPr>
        <p:spPr>
          <a:xfrm>
            <a:off x="1008410" y="6340977"/>
            <a:ext cx="26740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Stoffelen and Marseille, 1998</a:t>
            </a:r>
          </a:p>
        </p:txBody>
      </p:sp>
    </p:spTree>
    <p:extLst>
      <p:ext uri="{BB962C8B-B14F-4D97-AF65-F5344CB8AC3E}">
        <p14:creationId xmlns:p14="http://schemas.microsoft.com/office/powerpoint/2010/main" val="2190890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91D397-0099-4932-AFBC-BBA231729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dirty="0"/>
              <a:t>Special issue AMT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4909C2-1F60-4E42-96F0-88342CB1D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85851"/>
            <a:ext cx="2298700" cy="4878388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dirty="0"/>
              <a:t>Open access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dirty="0"/>
              <a:t>AMT-</a:t>
            </a:r>
            <a:r>
              <a:rPr lang="nl-NL" dirty="0" err="1"/>
              <a:t>Discussion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cross-</a:t>
            </a:r>
            <a:r>
              <a:rPr lang="nl-NL" dirty="0" err="1"/>
              <a:t>referencing</a:t>
            </a:r>
            <a:endParaRPr lang="nl-NL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dirty="0"/>
              <a:t>Issue logo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dirty="0" err="1"/>
              <a:t>Preface</a:t>
            </a:r>
            <a:r>
              <a:rPr lang="nl-NL" dirty="0"/>
              <a:t> or </a:t>
            </a:r>
            <a:r>
              <a:rPr lang="nl-NL" dirty="0" err="1"/>
              <a:t>overview</a:t>
            </a:r>
            <a:r>
              <a:rPr lang="nl-NL" dirty="0"/>
              <a:t> paper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dirty="0"/>
              <a:t>Paper avatar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dirty="0"/>
              <a:t>Collection of </a:t>
            </a:r>
            <a:r>
              <a:rPr lang="nl-NL" dirty="0" err="1"/>
              <a:t>published</a:t>
            </a:r>
            <a:r>
              <a:rPr lang="nl-NL" dirty="0"/>
              <a:t> papers in AMT(D)/ACP/ ..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dirty="0" err="1"/>
              <a:t>Linked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EGU2020 </a:t>
            </a:r>
            <a:r>
              <a:rPr lang="nl-NL" dirty="0" err="1"/>
              <a:t>session</a:t>
            </a:r>
            <a:r>
              <a:rPr lang="nl-NL" dirty="0"/>
              <a:t>, but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restrictive</a:t>
            </a:r>
            <a:endParaRPr lang="nl-NL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dirty="0"/>
              <a:t>Digital; </a:t>
            </a:r>
            <a:r>
              <a:rPr lang="nl-NL" dirty="0" err="1"/>
              <a:t>see</a:t>
            </a:r>
            <a:r>
              <a:rPr lang="nl-NL" dirty="0"/>
              <a:t> -&gt;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dirty="0"/>
              <a:t>&gt;20 paper </a:t>
            </a:r>
            <a:r>
              <a:rPr lang="nl-NL" dirty="0" err="1"/>
              <a:t>copies</a:t>
            </a:r>
            <a:r>
              <a:rPr lang="nl-NL" dirty="0"/>
              <a:t> </a:t>
            </a:r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desired</a:t>
            </a:r>
            <a:r>
              <a:rPr lang="nl-NL" dirty="0"/>
              <a:t>; </a:t>
            </a:r>
            <a:r>
              <a:rPr lang="nl-NL" dirty="0" err="1"/>
              <a:t>price</a:t>
            </a:r>
            <a:r>
              <a:rPr lang="nl-NL" dirty="0"/>
              <a:t> TBD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dirty="0" err="1">
                <a:solidFill>
                  <a:srgbClr val="C00000"/>
                </a:solidFill>
              </a:rPr>
              <a:t>Needs</a:t>
            </a:r>
            <a:r>
              <a:rPr lang="nl-NL" dirty="0">
                <a:solidFill>
                  <a:srgbClr val="C00000"/>
                </a:solidFill>
              </a:rPr>
              <a:t> editors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269CD21-6E35-4041-9DE7-6C0F144153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008A132-3715-4DBB-8F0B-8C008A3CC43C}" type="slidenum">
              <a:rPr lang="nl-NL" smtClean="0"/>
              <a:pPr>
                <a:defRPr/>
              </a:pPr>
              <a:t>20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B272AF5-EB01-4F9F-8177-81CFAA8C5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075" y="1200149"/>
            <a:ext cx="6943725" cy="495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668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F0DC7C-89CB-4AC2-A367-9B715FBB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126" y="0"/>
            <a:ext cx="8169275" cy="1149361"/>
          </a:xfrm>
        </p:spPr>
        <p:txBody>
          <a:bodyPr/>
          <a:lstStyle/>
          <a:p>
            <a:r>
              <a:rPr lang="nl-NL" dirty="0" err="1"/>
              <a:t>Grid</a:t>
            </a:r>
            <a:r>
              <a:rPr lang="nl-NL" dirty="0"/>
              <a:t> </a:t>
            </a:r>
            <a:r>
              <a:rPr lang="nl-NL" dirty="0" err="1"/>
              <a:t>distance</a:t>
            </a:r>
            <a:r>
              <a:rPr lang="nl-NL" dirty="0"/>
              <a:t> 9 km, </a:t>
            </a:r>
            <a:r>
              <a:rPr lang="nl-NL" dirty="0" err="1"/>
              <a:t>resolved</a:t>
            </a:r>
            <a:r>
              <a:rPr lang="nl-NL" dirty="0"/>
              <a:t> </a:t>
            </a:r>
            <a:r>
              <a:rPr lang="nl-NL" dirty="0" err="1"/>
              <a:t>scales</a:t>
            </a:r>
            <a:r>
              <a:rPr lang="nl-NL" dirty="0"/>
              <a:t> ~150 km</a:t>
            </a:r>
            <a:br>
              <a:rPr lang="nl-NL" dirty="0"/>
            </a:br>
            <a:r>
              <a:rPr lang="nl-NL" dirty="0"/>
              <a:t>H/V aspect ratio ~100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A175A2-AD58-4C31-A5B4-2ACD3457B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86985D7-9FC2-4F47-8EEB-EC8517537A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008A132-3715-4DBB-8F0B-8C008A3CC43C}" type="slidenum">
              <a:rPr lang="nl-NL" smtClean="0"/>
              <a:pPr>
                <a:defRPr/>
              </a:pPr>
              <a:t>21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79669E0-118D-4059-9EC9-F92563751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9361"/>
            <a:ext cx="9144000" cy="500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541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238697-44EC-4C5B-A19A-8DA0162C6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CC429C-7A20-494E-A3B1-E295DAB0C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3A2C2C9-8816-4766-B56F-957BE24A8E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008A132-3715-4DBB-8F0B-8C008A3CC43C}" type="slidenum">
              <a:rPr lang="nl-NL" smtClean="0"/>
              <a:pPr>
                <a:defRPr/>
              </a:pPr>
              <a:t>22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1813259-9D53-4DEB-A78B-971F44B16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15" y="231776"/>
            <a:ext cx="9168715" cy="65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967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TextBox 24">
            <a:extLst>
              <a:ext uri="{FF2B5EF4-FFF2-40B4-BE49-F238E27FC236}">
                <a16:creationId xmlns:a16="http://schemas.microsoft.com/office/drawing/2014/main" id="{A6FDD8C8-4600-634B-9D8E-67F5C90EBED0}"/>
              </a:ext>
            </a:extLst>
          </p:cNvPr>
          <p:cNvSpPr txBox="1"/>
          <p:nvPr/>
        </p:nvSpPr>
        <p:spPr>
          <a:xfrm>
            <a:off x="482204" y="5097539"/>
            <a:ext cx="3339631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1100" b="1" dirty="0">
                <a:solidFill>
                  <a:srgbClr val="4D4F53"/>
                </a:solidFill>
                <a:cs typeface="+mn-cs"/>
              </a:rPr>
              <a:t>NASA GMAO height forecasts improved, especially for Southern Hemisphere  48-120 hour forecasts.  </a:t>
            </a:r>
            <a:r>
              <a:rPr lang="en-US" sz="1100" b="1" dirty="0">
                <a:cs typeface="+mn-cs"/>
              </a:rPr>
              <a:t>Red colors mean improved forecasts.</a:t>
            </a:r>
          </a:p>
        </p:txBody>
      </p:sp>
      <p:sp useBgFill="1">
        <p:nvSpPr>
          <p:cNvPr id="3" name="TextBox 2"/>
          <p:cNvSpPr txBox="1"/>
          <p:nvPr/>
        </p:nvSpPr>
        <p:spPr>
          <a:xfrm>
            <a:off x="70735" y="4045482"/>
            <a:ext cx="2766065" cy="6001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1100" b="1" dirty="0" err="1">
                <a:solidFill>
                  <a:srgbClr val="4D4F53"/>
                </a:solidFill>
                <a:cs typeface="+mn-cs"/>
              </a:rPr>
              <a:t>Deutscher</a:t>
            </a:r>
            <a:r>
              <a:rPr lang="en-US" sz="1100" b="1" dirty="0">
                <a:solidFill>
                  <a:srgbClr val="4D4F53"/>
                </a:solidFill>
                <a:cs typeface="+mn-cs"/>
              </a:rPr>
              <a:t> </a:t>
            </a:r>
            <a:r>
              <a:rPr lang="en-US" sz="1100" b="1" dirty="0" err="1">
                <a:solidFill>
                  <a:srgbClr val="4D4F53"/>
                </a:solidFill>
                <a:cs typeface="+mn-cs"/>
              </a:rPr>
              <a:t>Wetterdienst</a:t>
            </a:r>
            <a:r>
              <a:rPr lang="en-US" sz="1100" b="1" dirty="0">
                <a:solidFill>
                  <a:srgbClr val="4D4F53"/>
                </a:solidFill>
                <a:cs typeface="+mn-cs"/>
              </a:rPr>
              <a:t> comparison against radiosondes show large improvement.</a:t>
            </a:r>
            <a:endParaRPr lang="en-GB" sz="1100" dirty="0">
              <a:solidFill>
                <a:srgbClr val="4D4F53"/>
              </a:solidFill>
              <a:latin typeface="Verdan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87" y="154375"/>
            <a:ext cx="1672598" cy="743376"/>
          </a:xfrm>
          <a:prstGeom prst="rect">
            <a:avLst/>
          </a:prstGeom>
        </p:spPr>
      </p:pic>
      <p:pic>
        <p:nvPicPr>
          <p:cNvPr id="12" name="Picture 11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518C543C-1B39-2B4B-A4F1-B540DB7D66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3382" y="3856602"/>
            <a:ext cx="2312917" cy="2569909"/>
          </a:xfrm>
          <a:prstGeom prst="rect">
            <a:avLst/>
          </a:prstGeom>
        </p:spPr>
      </p:pic>
      <p:pic>
        <p:nvPicPr>
          <p:cNvPr id="14" name="Grafik 2">
            <a:extLst>
              <a:ext uri="{FF2B5EF4-FFF2-40B4-BE49-F238E27FC236}">
                <a16:creationId xmlns:a16="http://schemas.microsoft.com/office/drawing/2014/main" id="{A905D5D9-DA7F-9743-98A6-B1E63A48AE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1" y="866092"/>
            <a:ext cx="2894686" cy="326004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628197B7-7BE2-C844-99B5-9C2795724282}"/>
              </a:ext>
            </a:extLst>
          </p:cNvPr>
          <p:cNvGrpSpPr/>
          <p:nvPr/>
        </p:nvGrpSpPr>
        <p:grpSpPr>
          <a:xfrm>
            <a:off x="2836795" y="818590"/>
            <a:ext cx="3415722" cy="2955733"/>
            <a:chOff x="303752" y="2799869"/>
            <a:chExt cx="3066158" cy="178222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A4AA856-48C5-7142-BD2A-5A4D949B60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5453" t="20115" r="13800" b="60056"/>
            <a:stretch/>
          </p:blipFill>
          <p:spPr>
            <a:xfrm>
              <a:off x="303752" y="2841633"/>
              <a:ext cx="2520052" cy="174045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3D966AF-EDCC-E145-B8C8-915C8825C5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86788"/>
            <a:stretch/>
          </p:blipFill>
          <p:spPr>
            <a:xfrm>
              <a:off x="2823804" y="2799869"/>
              <a:ext cx="546106" cy="17822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08F6185-4A2B-544A-A263-2B8B45D8BC99}"/>
              </a:ext>
            </a:extLst>
          </p:cNvPr>
          <p:cNvSpPr txBox="1"/>
          <p:nvPr/>
        </p:nvSpPr>
        <p:spPr>
          <a:xfrm>
            <a:off x="2305867" y="3678777"/>
            <a:ext cx="71526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eaLnBrk="1" hangingPunct="1"/>
            <a:r>
              <a:rPr lang="en-US" sz="1200" b="1" dirty="0">
                <a:solidFill>
                  <a:srgbClr val="00B050"/>
                </a:solidFill>
                <a:cs typeface="+mn-cs"/>
              </a:rPr>
              <a:t>15%</a:t>
            </a:r>
          </a:p>
          <a:p>
            <a:pPr eaLnBrk="1" hangingPunct="1"/>
            <a:r>
              <a:rPr lang="en-US" sz="1200" b="1" dirty="0">
                <a:solidFill>
                  <a:srgbClr val="00B050"/>
                </a:solidFill>
                <a:cs typeface="+mn-cs"/>
              </a:rPr>
              <a:t>better</a:t>
            </a:r>
          </a:p>
        </p:txBody>
      </p:sp>
      <p:sp useBgFill="1">
        <p:nvSpPr>
          <p:cNvPr id="23" name="TextBox 22">
            <a:extLst>
              <a:ext uri="{FF2B5EF4-FFF2-40B4-BE49-F238E27FC236}">
                <a16:creationId xmlns:a16="http://schemas.microsoft.com/office/drawing/2014/main" id="{4DDDFFF6-FCBE-8D4A-8773-1FD9C2AE69A1}"/>
              </a:ext>
            </a:extLst>
          </p:cNvPr>
          <p:cNvSpPr txBox="1"/>
          <p:nvPr/>
        </p:nvSpPr>
        <p:spPr>
          <a:xfrm>
            <a:off x="2957008" y="3782416"/>
            <a:ext cx="4223174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1100" b="1" dirty="0">
                <a:solidFill>
                  <a:srgbClr val="4D4F53"/>
                </a:solidFill>
                <a:cs typeface="+mn-cs"/>
              </a:rPr>
              <a:t>ECMWF wind impact 72-hour forecast</a:t>
            </a:r>
            <a:endParaRPr lang="en-GB" sz="1100" dirty="0">
              <a:solidFill>
                <a:srgbClr val="4D4F53"/>
              </a:solidFill>
              <a:latin typeface="Verdana"/>
              <a:cs typeface="+mn-cs"/>
            </a:endParaRP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937C5698-B557-9F4A-AC83-AF02DF8BDA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166" y="897758"/>
            <a:ext cx="3077859" cy="2958563"/>
          </a:xfrm>
          <a:prstGeom prst="rect">
            <a:avLst/>
          </a:prstGeom>
        </p:spPr>
      </p:pic>
      <p:sp useBgFill="1">
        <p:nvSpPr>
          <p:cNvPr id="24" name="TextBox 23">
            <a:extLst>
              <a:ext uri="{FF2B5EF4-FFF2-40B4-BE49-F238E27FC236}">
                <a16:creationId xmlns:a16="http://schemas.microsoft.com/office/drawing/2014/main" id="{ED4F6C3F-BC2F-BD46-BCC3-437EB2F8D403}"/>
              </a:ext>
            </a:extLst>
          </p:cNvPr>
          <p:cNvSpPr txBox="1"/>
          <p:nvPr/>
        </p:nvSpPr>
        <p:spPr>
          <a:xfrm>
            <a:off x="6114777" y="3841303"/>
            <a:ext cx="3124228" cy="6001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1100" b="1" dirty="0">
                <a:solidFill>
                  <a:srgbClr val="4D4F53"/>
                </a:solidFill>
                <a:cs typeface="+mn-cs"/>
              </a:rPr>
              <a:t>UK </a:t>
            </a:r>
            <a:r>
              <a:rPr lang="en-US" sz="1100" b="1" dirty="0" err="1">
                <a:solidFill>
                  <a:srgbClr val="4D4F53"/>
                </a:solidFill>
                <a:cs typeface="+mn-cs"/>
              </a:rPr>
              <a:t>Metoffice</a:t>
            </a:r>
            <a:r>
              <a:rPr lang="en-US" sz="1100" b="1" dirty="0">
                <a:solidFill>
                  <a:srgbClr val="4D4F53"/>
                </a:solidFill>
                <a:cs typeface="+mn-cs"/>
              </a:rPr>
              <a:t> zonal wind analysis improve when Aeolus is assimilated. Blue colors imply improvements. </a:t>
            </a:r>
            <a:endParaRPr lang="en-GB" sz="1100" dirty="0">
              <a:solidFill>
                <a:srgbClr val="4D4F53"/>
              </a:solidFill>
              <a:latin typeface="Verdan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34859B-8298-2649-9C3E-BFF0896BFA9F}"/>
              </a:ext>
            </a:extLst>
          </p:cNvPr>
          <p:cNvSpPr txBox="1"/>
          <p:nvPr/>
        </p:nvSpPr>
        <p:spPr>
          <a:xfrm>
            <a:off x="5601377" y="3263465"/>
            <a:ext cx="71526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eaLnBrk="1" hangingPunct="1"/>
            <a:r>
              <a:rPr lang="en-US" sz="1200" b="1" dirty="0">
                <a:solidFill>
                  <a:srgbClr val="00B050"/>
                </a:solidFill>
                <a:cs typeface="+mn-cs"/>
              </a:rPr>
              <a:t>10%</a:t>
            </a:r>
          </a:p>
          <a:p>
            <a:pPr eaLnBrk="1" hangingPunct="1"/>
            <a:r>
              <a:rPr lang="en-US" sz="1200" b="1" dirty="0">
                <a:solidFill>
                  <a:srgbClr val="00B050"/>
                </a:solidFill>
                <a:cs typeface="+mn-cs"/>
              </a:rPr>
              <a:t>better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7151" y="47236"/>
            <a:ext cx="5780226" cy="830997"/>
          </a:xfrm>
        </p:spPr>
        <p:txBody>
          <a:bodyPr/>
          <a:lstStyle/>
          <a:p>
            <a:r>
              <a:rPr lang="en-US" sz="1600" b="1" dirty="0"/>
              <a:t>Very positive results on the use of Aeolus in NWP was presented at the September 2019 NWP Impact Assessment Working Meeting</a:t>
            </a:r>
            <a:endParaRPr lang="en-GB" sz="1600" b="1" dirty="0"/>
          </a:p>
        </p:txBody>
      </p:sp>
      <p:sp useBgFill="1">
        <p:nvSpPr>
          <p:cNvPr id="27" name="TextBox 26">
            <a:extLst>
              <a:ext uri="{FF2B5EF4-FFF2-40B4-BE49-F238E27FC236}">
                <a16:creationId xmlns:a16="http://schemas.microsoft.com/office/drawing/2014/main" id="{208DD90A-4A63-A94C-B744-03E1A3DC30C5}"/>
              </a:ext>
            </a:extLst>
          </p:cNvPr>
          <p:cNvSpPr txBox="1"/>
          <p:nvPr/>
        </p:nvSpPr>
        <p:spPr>
          <a:xfrm>
            <a:off x="6590805" y="5121629"/>
            <a:ext cx="249596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1100" b="1" dirty="0">
                <a:solidFill>
                  <a:srgbClr val="4D4F53"/>
                </a:solidFill>
                <a:cs typeface="+mn-cs"/>
              </a:rPr>
              <a:t>NOAA also presented very positive tropical and Southern Hemisphere forecast impact (not shown).</a:t>
            </a:r>
            <a:endParaRPr lang="en-GB" sz="1100" dirty="0">
              <a:solidFill>
                <a:srgbClr val="4D4F53"/>
              </a:solidFill>
              <a:latin typeface="Verdana"/>
              <a:cs typeface="+mn-cs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AB928C1-8E42-4697-B1D2-AE8E45DF4F03}"/>
              </a:ext>
            </a:extLst>
          </p:cNvPr>
          <p:cNvSpPr txBox="1"/>
          <p:nvPr/>
        </p:nvSpPr>
        <p:spPr>
          <a:xfrm>
            <a:off x="1556951" y="2102288"/>
            <a:ext cx="5461688" cy="2092881"/>
          </a:xfrm>
          <a:prstGeom prst="rect">
            <a:avLst/>
          </a:prstGeom>
          <a:solidFill>
            <a:srgbClr val="34007A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b="1" dirty="0">
                <a:solidFill>
                  <a:schemeClr val="bg1"/>
                </a:solidFill>
              </a:rPr>
              <a:t>Even </a:t>
            </a:r>
            <a:r>
              <a:rPr lang="nl-NL" b="1" dirty="0" err="1">
                <a:solidFill>
                  <a:schemeClr val="bg1"/>
                </a:solidFill>
              </a:rPr>
              <a:t>noisy</a:t>
            </a:r>
            <a:r>
              <a:rPr lang="nl-NL" b="1" dirty="0">
                <a:solidFill>
                  <a:schemeClr val="bg1"/>
                </a:solidFill>
              </a:rPr>
              <a:t> </a:t>
            </a:r>
            <a:r>
              <a:rPr lang="nl-NL" b="1" dirty="0" err="1">
                <a:solidFill>
                  <a:schemeClr val="bg1"/>
                </a:solidFill>
              </a:rPr>
              <a:t>Aeolus</a:t>
            </a:r>
            <a:r>
              <a:rPr lang="nl-NL" b="1" dirty="0">
                <a:solidFill>
                  <a:schemeClr val="bg1"/>
                </a:solidFill>
              </a:rPr>
              <a:t> data </a:t>
            </a:r>
            <a:r>
              <a:rPr lang="nl-NL" b="1" dirty="0" err="1">
                <a:solidFill>
                  <a:schemeClr val="bg1"/>
                </a:solidFill>
              </a:rPr>
              <a:t>demonstrates</a:t>
            </a:r>
            <a:r>
              <a:rPr lang="nl-NL" b="1" dirty="0">
                <a:solidFill>
                  <a:schemeClr val="bg1"/>
                </a:solidFill>
              </a:rPr>
              <a:t> </a:t>
            </a:r>
            <a:r>
              <a:rPr lang="nl-NL" b="1" dirty="0" err="1">
                <a:solidFill>
                  <a:schemeClr val="bg1"/>
                </a:solidFill>
              </a:rPr>
              <a:t>its</a:t>
            </a:r>
            <a:r>
              <a:rPr lang="nl-NL" b="1" dirty="0">
                <a:solidFill>
                  <a:schemeClr val="bg1"/>
                </a:solidFill>
              </a:rPr>
              <a:t> </a:t>
            </a:r>
            <a:r>
              <a:rPr lang="nl-NL" b="1" dirty="0" err="1">
                <a:solidFill>
                  <a:schemeClr val="bg1"/>
                </a:solidFill>
              </a:rPr>
              <a:t>value</a:t>
            </a:r>
            <a:endParaRPr lang="nl-NL" b="1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b="1" dirty="0">
                <a:solidFill>
                  <a:schemeClr val="bg1"/>
                </a:solidFill>
              </a:rPr>
              <a:t>Impact </a:t>
            </a:r>
            <a:r>
              <a:rPr lang="nl-NL" b="1" dirty="0" err="1">
                <a:solidFill>
                  <a:schemeClr val="bg1"/>
                </a:solidFill>
              </a:rPr>
              <a:t>will</a:t>
            </a:r>
            <a:r>
              <a:rPr lang="nl-NL" b="1" dirty="0">
                <a:solidFill>
                  <a:schemeClr val="bg1"/>
                </a:solidFill>
              </a:rPr>
              <a:t> double </a:t>
            </a:r>
            <a:r>
              <a:rPr lang="nl-NL" b="1" dirty="0" err="1">
                <a:solidFill>
                  <a:schemeClr val="bg1"/>
                </a:solidFill>
              </a:rPr>
              <a:t>when</a:t>
            </a:r>
            <a:r>
              <a:rPr lang="nl-NL" b="1" dirty="0">
                <a:solidFill>
                  <a:schemeClr val="bg1"/>
                </a:solidFill>
              </a:rPr>
              <a:t> </a:t>
            </a:r>
            <a:r>
              <a:rPr lang="nl-NL" b="1" dirty="0" err="1">
                <a:solidFill>
                  <a:schemeClr val="bg1"/>
                </a:solidFill>
              </a:rPr>
              <a:t>noise</a:t>
            </a:r>
            <a:r>
              <a:rPr lang="nl-NL" b="1" dirty="0">
                <a:solidFill>
                  <a:schemeClr val="bg1"/>
                </a:solidFill>
              </a:rPr>
              <a:t> error SD is </a:t>
            </a:r>
            <a:br>
              <a:rPr lang="nl-NL" b="1" dirty="0">
                <a:solidFill>
                  <a:schemeClr val="bg1"/>
                </a:solidFill>
              </a:rPr>
            </a:br>
            <a:r>
              <a:rPr lang="nl-NL" b="1" dirty="0" err="1">
                <a:solidFill>
                  <a:schemeClr val="bg1"/>
                </a:solidFill>
              </a:rPr>
              <a:t>reduced</a:t>
            </a:r>
            <a:r>
              <a:rPr lang="nl-NL" b="1" dirty="0">
                <a:solidFill>
                  <a:schemeClr val="bg1"/>
                </a:solidFill>
              </a:rPr>
              <a:t> </a:t>
            </a:r>
            <a:r>
              <a:rPr lang="nl-NL" b="1" dirty="0" err="1">
                <a:solidFill>
                  <a:schemeClr val="bg1"/>
                </a:solidFill>
              </a:rPr>
              <a:t>by</a:t>
            </a:r>
            <a:r>
              <a:rPr lang="nl-NL" b="1" dirty="0">
                <a:solidFill>
                  <a:schemeClr val="bg1"/>
                </a:solidFill>
              </a:rPr>
              <a:t> a factor 2 </a:t>
            </a:r>
          </a:p>
        </p:txBody>
      </p:sp>
    </p:spTree>
    <p:extLst>
      <p:ext uri="{BB962C8B-B14F-4D97-AF65-F5344CB8AC3E}">
        <p14:creationId xmlns:p14="http://schemas.microsoft.com/office/powerpoint/2010/main" val="53567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/>
          </p:cNvSpPr>
          <p:nvPr>
            <p:ph type="title"/>
          </p:nvPr>
        </p:nvSpPr>
        <p:spPr>
          <a:xfrm>
            <a:off x="215107" y="176203"/>
            <a:ext cx="8713790" cy="7921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algn="ctr" defTabSz="487529">
              <a:defRPr sz="36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Summary and Conclusions</a:t>
            </a:r>
          </a:p>
        </p:txBody>
      </p:sp>
      <p:sp>
        <p:nvSpPr>
          <p:cNvPr id="320" name="Shape 320"/>
          <p:cNvSpPr>
            <a:spLocks noGrp="1"/>
          </p:cNvSpPr>
          <p:nvPr>
            <p:ph type="body" idx="1"/>
          </p:nvPr>
        </p:nvSpPr>
        <p:spPr>
          <a:xfrm>
            <a:off x="467544" y="1124754"/>
            <a:ext cx="8642350" cy="5007545"/>
          </a:xfrm>
          <a:prstGeom prst="rect">
            <a:avLst/>
          </a:prstGeom>
        </p:spPr>
        <p:txBody>
          <a:bodyPr>
            <a:noAutofit/>
          </a:bodyPr>
          <a:lstStyle/>
          <a:p>
            <a:pPr marL="235817" indent="-235817" defTabSz="751857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lang="fr-CH" sz="2400" dirty="0"/>
              <a:t>Requirement for upper air wind profiles remains strong for all WMO weather and climate application areas;</a:t>
            </a:r>
          </a:p>
          <a:p>
            <a:pPr marL="235817" indent="-235817" defTabSz="751857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lang="fr-CH" sz="2400" dirty="0"/>
              <a:t>Radiosonde observation show the highest impact of all (non-satellite radiance) observations, and the highest impact of all on a per observation basis;</a:t>
            </a:r>
          </a:p>
          <a:p>
            <a:pPr marL="683492" lvl="1" indent="-235817" defTabSz="751857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lang="fr-CH" sz="2000" dirty="0"/>
              <a:t>Network is difficult to expand (difficult even to maintain as is);</a:t>
            </a:r>
          </a:p>
          <a:p>
            <a:pPr marL="235817" indent="-235817" defTabSz="751857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lang="fr-CH" sz="2400" dirty="0"/>
              <a:t>Aircraft observations provide a very valuable complement to the radiosonde network;</a:t>
            </a:r>
          </a:p>
          <a:p>
            <a:pPr marL="683492" lvl="1" indent="-235817" defTabSz="751857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lang="fr-CH" sz="2000" dirty="0"/>
              <a:t>Coverage is driven by operational and commercial constraints of airline traffic, not by WMO requirements;</a:t>
            </a:r>
          </a:p>
          <a:p>
            <a:pPr marL="235817" indent="-235817" defTabSz="751857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lang="fr-CH" sz="2400" dirty="0"/>
              <a:t>A </a:t>
            </a:r>
            <a:r>
              <a:rPr lang="fr-CH" sz="2400" dirty="0">
                <a:solidFill>
                  <a:srgbClr val="FF0000"/>
                </a:solidFill>
              </a:rPr>
              <a:t>constellation</a:t>
            </a:r>
            <a:r>
              <a:rPr lang="fr-CH" sz="2400" dirty="0"/>
              <a:t> of space-based wind lidars could provide an excellent combination of horizontal, vertical and temporal resolution meeting key WMO requirements;</a:t>
            </a:r>
          </a:p>
          <a:p>
            <a:pPr marL="235817" indent="-235817" defTabSz="751857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lang="fr-CH" sz="2400" dirty="0"/>
              <a:t>We look forward to seeing the results from Aeolus/ADM!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6391260"/>
            <a:ext cx="4359972" cy="307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FFC000"/>
                </a:solidFill>
                <a:latin typeface="Helvetica"/>
                <a:ea typeface="+mj-ea"/>
                <a:cs typeface="+mj-cs"/>
                <a:sym typeface="Helvetica"/>
              </a:rPr>
              <a:t>WMO, Lars-Peter Riishojgaard, EUMETSAT, 29/5/’18 </a:t>
            </a:r>
          </a:p>
        </p:txBody>
      </p:sp>
    </p:spTree>
    <p:extLst>
      <p:ext uri="{BB962C8B-B14F-4D97-AF65-F5344CB8AC3E}">
        <p14:creationId xmlns:p14="http://schemas.microsoft.com/office/powerpoint/2010/main" val="2372956042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1140C3A6-E67A-4FD6-B990-C4A926357CA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16573" y="1639766"/>
            <a:ext cx="7737231" cy="2288931"/>
          </a:xfrm>
        </p:spPr>
        <p:txBody>
          <a:bodyPr anchor="ctr"/>
          <a:lstStyle/>
          <a:p>
            <a:r>
              <a:rPr lang="en-GB" altLang="nl-NL" sz="2585" b="0" i="0">
                <a:latin typeface="Times New Roman" panose="02020603050405020304" pitchFamily="18" charset="0"/>
              </a:rPr>
              <a:t>PIEW – Final presentation</a:t>
            </a:r>
            <a:br>
              <a:rPr lang="en-GB" altLang="nl-NL" sz="2585" b="0" i="0">
                <a:latin typeface="Times New Roman" panose="02020603050405020304" pitchFamily="18" charset="0"/>
              </a:rPr>
            </a:br>
            <a:br>
              <a:rPr lang="en-GB" altLang="nl-NL" sz="2585" b="0" i="0">
                <a:latin typeface="Times New Roman" panose="02020603050405020304" pitchFamily="18" charset="0"/>
              </a:rPr>
            </a:br>
            <a:r>
              <a:rPr lang="en-GB" altLang="nl-NL" sz="2585" b="0" i="0">
                <a:latin typeface="Times New Roman" panose="02020603050405020304" pitchFamily="18" charset="0"/>
              </a:rPr>
              <a:t>Prediction Improvement for Extreme Weather</a:t>
            </a:r>
            <a:br>
              <a:rPr lang="en-GB" altLang="nl-NL" sz="2585" b="0" i="0">
                <a:latin typeface="Times New Roman" panose="02020603050405020304" pitchFamily="18" charset="0"/>
              </a:rPr>
            </a:br>
            <a:br>
              <a:rPr lang="en-GB" altLang="nl-NL" sz="2585" b="0" i="0">
                <a:latin typeface="Times New Roman" panose="02020603050405020304" pitchFamily="18" charset="0"/>
              </a:rPr>
            </a:br>
            <a:r>
              <a:rPr lang="en-GB" altLang="nl-NL" sz="2585" b="0" i="0">
                <a:latin typeface="Times New Roman" panose="02020603050405020304" pitchFamily="18" charset="0"/>
              </a:rPr>
              <a:t>ESTEC, </a:t>
            </a:r>
            <a:r>
              <a:rPr lang="en-GB" altLang="nl-NL" sz="2215" b="0" i="0">
                <a:latin typeface="Times New Roman" panose="02020603050405020304" pitchFamily="18" charset="0"/>
              </a:rPr>
              <a:t>25-10-2005</a:t>
            </a:r>
            <a:endParaRPr lang="en-GB" altLang="nl-NL" sz="2585">
              <a:latin typeface="Times New Roman" panose="02020603050405020304" pitchFamily="18" charset="0"/>
            </a:endParaRPr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E47E00F2-51A0-41EB-A5E0-C1FA6788495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06769" y="4122128"/>
            <a:ext cx="6400800" cy="1559169"/>
          </a:xfrm>
        </p:spPr>
        <p:txBody>
          <a:bodyPr/>
          <a:lstStyle/>
          <a:p>
            <a:r>
              <a:rPr lang="en-GB" altLang="nl-NL"/>
              <a:t>Gert-Jan Marseille</a:t>
            </a:r>
            <a:endParaRPr lang="nl-NL" altLang="nl-NL"/>
          </a:p>
          <a:p>
            <a:r>
              <a:rPr lang="en-GB" altLang="nl-NL"/>
              <a:t>Ad Stoffelen</a:t>
            </a:r>
          </a:p>
          <a:p>
            <a:r>
              <a:rPr lang="en-GB" altLang="nl-NL"/>
              <a:t>Jan Barkmeijer</a:t>
            </a:r>
            <a:endParaRPr lang="en-GB" altLang="nl-NL" sz="1846" i="1"/>
          </a:p>
          <a:p>
            <a:endParaRPr lang="en-GB" altLang="nl-NL" sz="1292" u="sng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>
            <a:extLst>
              <a:ext uri="{FF2B5EF4-FFF2-40B4-BE49-F238E27FC236}">
                <a16:creationId xmlns:a16="http://schemas.microsoft.com/office/drawing/2014/main" id="{F1FDF3EF-3DAF-408B-B39F-03688558A1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dirty="0"/>
              <a:t>Conclusions</a:t>
            </a:r>
          </a:p>
        </p:txBody>
      </p:sp>
      <p:sp>
        <p:nvSpPr>
          <p:cNvPr id="312323" name="Rectangle 3">
            <a:extLst>
              <a:ext uri="{FF2B5EF4-FFF2-40B4-BE49-F238E27FC236}">
                <a16:creationId xmlns:a16="http://schemas.microsoft.com/office/drawing/2014/main" id="{7DEDF1B9-B176-473E-8713-60E63027E1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nl-NL" sz="1846" dirty="0"/>
              <a:t>SOSEs have been applied to ADM-Aeolus and various candidate follow-on scenarios for a database of cases with bad ECMWF 2-day forecasts</a:t>
            </a:r>
          </a:p>
          <a:p>
            <a:r>
              <a:rPr lang="en-US" altLang="nl-NL" sz="1846" dirty="0"/>
              <a:t>Aeolus is capable to resolve part of the analysis error structures in data sparse areas</a:t>
            </a:r>
          </a:p>
          <a:p>
            <a:r>
              <a:rPr lang="en-US" altLang="nl-NL" sz="1846" dirty="0"/>
              <a:t>Measuring wind vector profiles instead of LOS components over the Northern Hemisphere oceans gives “only” a 50% forecast improvement</a:t>
            </a:r>
          </a:p>
          <a:p>
            <a:r>
              <a:rPr lang="en-US" altLang="nl-NL" sz="1846" dirty="0"/>
              <a:t>A larger improvement of 70% is achieved by a more uniform distribution of LOS wind observations</a:t>
            </a:r>
          </a:p>
          <a:p>
            <a:r>
              <a:rPr lang="en-US" altLang="nl-NL" sz="1846" dirty="0"/>
              <a:t>This may be achieved by two Aeolus in orbit (tandem)</a:t>
            </a:r>
          </a:p>
          <a:p>
            <a:r>
              <a:rPr lang="en-US" altLang="nl-NL" sz="1846" dirty="0"/>
              <a:t>A third Aeolus in orbit gives still a significant improvement over the North Atlantic</a:t>
            </a:r>
          </a:p>
          <a:p>
            <a:r>
              <a:rPr lang="en-US" altLang="nl-NL" sz="1846" dirty="0"/>
              <a:t>Storm track targeting over the Atlantic by dual-inclination works </a:t>
            </a:r>
            <a:br>
              <a:rPr lang="en-US" altLang="nl-NL" sz="1846" dirty="0"/>
            </a:br>
            <a:r>
              <a:rPr lang="en-US" altLang="nl-NL" sz="1846" dirty="0"/>
              <a:t>(but elsewhere its value is limited)</a:t>
            </a:r>
          </a:p>
          <a:p>
            <a:pPr lvl="1">
              <a:buFontTx/>
              <a:buNone/>
            </a:pPr>
            <a:endParaRPr lang="en-US" altLang="nl-NL" sz="1662" dirty="0"/>
          </a:p>
        </p:txBody>
      </p:sp>
    </p:spTree>
    <p:extLst>
      <p:ext uri="{BB962C8B-B14F-4D97-AF65-F5344CB8AC3E}">
        <p14:creationId xmlns:p14="http://schemas.microsoft.com/office/powerpoint/2010/main" val="62877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>
            <a:extLst>
              <a:ext uri="{FF2B5EF4-FFF2-40B4-BE49-F238E27FC236}">
                <a16:creationId xmlns:a16="http://schemas.microsoft.com/office/drawing/2014/main" id="{E466EEA5-AB94-4886-AB5C-D683918407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545123"/>
            <a:ext cx="7772400" cy="492369"/>
          </a:xfrm>
        </p:spPr>
        <p:txBody>
          <a:bodyPr/>
          <a:lstStyle/>
          <a:p>
            <a:r>
              <a:rPr lang="nl-NL" altLang="nl-NL"/>
              <a:t>SOSE  - summary - flowchart</a:t>
            </a:r>
            <a:endParaRPr lang="en-US" altLang="nl-NL"/>
          </a:p>
        </p:txBody>
      </p:sp>
      <p:grpSp>
        <p:nvGrpSpPr>
          <p:cNvPr id="283651" name="Group 3">
            <a:extLst>
              <a:ext uri="{FF2B5EF4-FFF2-40B4-BE49-F238E27FC236}">
                <a16:creationId xmlns:a16="http://schemas.microsoft.com/office/drawing/2014/main" id="{0AB989A3-15AF-4751-9D79-71D3296B46EB}"/>
              </a:ext>
            </a:extLst>
          </p:cNvPr>
          <p:cNvGrpSpPr>
            <a:grpSpLocks/>
          </p:cNvGrpSpPr>
          <p:nvPr/>
        </p:nvGrpSpPr>
        <p:grpSpPr bwMode="auto">
          <a:xfrm>
            <a:off x="468923" y="1392115"/>
            <a:ext cx="8168054" cy="4520712"/>
            <a:chOff x="320" y="770"/>
            <a:chExt cx="5574" cy="3085"/>
          </a:xfrm>
        </p:grpSpPr>
        <p:sp>
          <p:nvSpPr>
            <p:cNvPr id="283652" name="AutoShape 4">
              <a:extLst>
                <a:ext uri="{FF2B5EF4-FFF2-40B4-BE49-F238E27FC236}">
                  <a16:creationId xmlns:a16="http://schemas.microsoft.com/office/drawing/2014/main" id="{4B835A33-7569-430D-8849-EDB2619FE8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4" y="813"/>
              <a:ext cx="350" cy="79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CCFF66">
                <a:alpha val="39999"/>
              </a:srgbClr>
            </a:solidFill>
            <a:ln w="9525">
              <a:solidFill>
                <a:srgbClr val="66FF33"/>
              </a:solidFill>
              <a:miter lim="800000"/>
              <a:headEnd/>
              <a:tailEnd/>
            </a:ln>
          </p:spPr>
          <p:txBody>
            <a:bodyPr lIns="0" rIns="0"/>
            <a:lstStyle/>
            <a:p>
              <a:pPr algn="ctr" defTabSz="844083"/>
              <a:endParaRPr lang="nl-NL" sz="1662" i="1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283653" name="AutoShape 5">
              <a:extLst>
                <a:ext uri="{FF2B5EF4-FFF2-40B4-BE49-F238E27FC236}">
                  <a16:creationId xmlns:a16="http://schemas.microsoft.com/office/drawing/2014/main" id="{05A9F517-7062-4B10-A633-D5C9299FF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0" y="2895"/>
              <a:ext cx="351" cy="79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CCFF66">
                <a:alpha val="39999"/>
              </a:srgbClr>
            </a:solidFill>
            <a:ln w="9525">
              <a:solidFill>
                <a:srgbClr val="66FF33"/>
              </a:solidFill>
              <a:miter lim="800000"/>
              <a:headEnd/>
              <a:tailEnd/>
            </a:ln>
          </p:spPr>
          <p:txBody>
            <a:bodyPr lIns="0" rIns="0"/>
            <a:lstStyle/>
            <a:p>
              <a:pPr algn="ctr" defTabSz="844083"/>
              <a:endParaRPr lang="nl-NL" sz="1662" i="1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283654" name="AutoShape 6">
              <a:extLst>
                <a:ext uri="{FF2B5EF4-FFF2-40B4-BE49-F238E27FC236}">
                  <a16:creationId xmlns:a16="http://schemas.microsoft.com/office/drawing/2014/main" id="{6F36805A-DC12-4E00-B469-CE62834AB4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2" y="828"/>
              <a:ext cx="350" cy="79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CCFF66">
                <a:alpha val="39999"/>
              </a:srgbClr>
            </a:solidFill>
            <a:ln w="9525">
              <a:solidFill>
                <a:srgbClr val="66FF33"/>
              </a:solidFill>
              <a:miter lim="800000"/>
              <a:headEnd/>
              <a:tailEnd/>
            </a:ln>
          </p:spPr>
          <p:txBody>
            <a:bodyPr lIns="0" rIns="0"/>
            <a:lstStyle/>
            <a:p>
              <a:pPr algn="ctr" defTabSz="844083"/>
              <a:endParaRPr lang="nl-NL" sz="1662" i="1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283655" name="AutoShape 7">
              <a:extLst>
                <a:ext uri="{FF2B5EF4-FFF2-40B4-BE49-F238E27FC236}">
                  <a16:creationId xmlns:a16="http://schemas.microsoft.com/office/drawing/2014/main" id="{30DF3738-1D14-4543-BFFE-093872FDAB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1" y="2863"/>
              <a:ext cx="1855" cy="836"/>
            </a:xfrm>
            <a:prstGeom prst="roundRect">
              <a:avLst>
                <a:gd name="adj" fmla="val 50000"/>
              </a:avLst>
            </a:prstGeom>
            <a:solidFill>
              <a:srgbClr val="CCFF66">
                <a:alpha val="39999"/>
              </a:srgbClr>
            </a:solidFill>
            <a:ln w="9525">
              <a:solidFill>
                <a:srgbClr val="66FF33"/>
              </a:solidFill>
              <a:round/>
              <a:headEnd/>
              <a:tailEnd/>
            </a:ln>
          </p:spPr>
          <p:txBody>
            <a:bodyPr lIns="0" rIns="0"/>
            <a:lstStyle/>
            <a:p>
              <a:pPr algn="ctr" defTabSz="844083"/>
              <a:r>
                <a:rPr lang="nl-NL" altLang="nl-NL" sz="2215">
                  <a:solidFill>
                    <a:srgbClr val="B2B2B2"/>
                  </a:solidFill>
                  <a:latin typeface="Times New Roman" panose="02020603050405020304" pitchFamily="18" charset="0"/>
                  <a:cs typeface="+mn-cs"/>
                </a:rPr>
                <a:t>      Forecast Run</a:t>
              </a:r>
            </a:p>
            <a:p>
              <a:pPr algn="ctr" defTabSz="844083"/>
              <a:r>
                <a:rPr lang="nl-NL" altLang="nl-NL" sz="2215">
                  <a:solidFill>
                    <a:srgbClr val="B2B2B2"/>
                  </a:solidFill>
                  <a:latin typeface="Times New Roman" panose="02020603050405020304" pitchFamily="18" charset="0"/>
                  <a:cs typeface="+mn-cs"/>
                </a:rPr>
                <a:t>       t = 0 </a:t>
              </a:r>
              <a:r>
                <a:rPr lang="nl-NL" altLang="nl-NL" sz="2215" noProof="1">
                  <a:solidFill>
                    <a:srgbClr val="B2B2B2"/>
                  </a:solidFill>
                  <a:latin typeface="Times New Roman" panose="02020603050405020304" pitchFamily="18" charset="0"/>
                  <a:cs typeface="+mn-cs"/>
                  <a:sym typeface="Wingdings" panose="05000000000000000000" pitchFamily="2" charset="2"/>
                </a:rPr>
                <a:t></a:t>
              </a:r>
              <a:r>
                <a:rPr lang="nl-NL" altLang="nl-NL" sz="2215">
                  <a:solidFill>
                    <a:srgbClr val="B2B2B2"/>
                  </a:solidFill>
                  <a:latin typeface="Times New Roman" panose="02020603050405020304" pitchFamily="18" charset="0"/>
                  <a:cs typeface="+mn-cs"/>
                </a:rPr>
                <a:t> 48 h</a:t>
              </a:r>
            </a:p>
          </p:txBody>
        </p:sp>
        <p:sp>
          <p:nvSpPr>
            <p:cNvPr id="283656" name="AutoShape 8">
              <a:extLst>
                <a:ext uri="{FF2B5EF4-FFF2-40B4-BE49-F238E27FC236}">
                  <a16:creationId xmlns:a16="http://schemas.microsoft.com/office/drawing/2014/main" id="{59846A55-CBE5-49FF-BBC1-61A8755B3D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1" y="770"/>
              <a:ext cx="1855" cy="836"/>
            </a:xfrm>
            <a:prstGeom prst="roundRect">
              <a:avLst>
                <a:gd name="adj" fmla="val 50000"/>
              </a:avLst>
            </a:prstGeom>
            <a:solidFill>
              <a:srgbClr val="CCFF66">
                <a:alpha val="39999"/>
              </a:srgbClr>
            </a:solidFill>
            <a:ln w="9525">
              <a:solidFill>
                <a:srgbClr val="66FF33"/>
              </a:solidFill>
              <a:round/>
              <a:headEnd/>
              <a:tailEnd/>
            </a:ln>
          </p:spPr>
          <p:txBody>
            <a:bodyPr lIns="0" rIns="0"/>
            <a:lstStyle/>
            <a:p>
              <a:pPr algn="ctr" defTabSz="844083"/>
              <a:r>
                <a:rPr lang="nl-NL" altLang="nl-NL" sz="2215">
                  <a:solidFill>
                    <a:srgbClr val="B2B2B2"/>
                  </a:solidFill>
                  <a:latin typeface="Times New Roman" panose="02020603050405020304" pitchFamily="18" charset="0"/>
                  <a:cs typeface="+mn-cs"/>
                </a:rPr>
                <a:t>       Forecast Run</a:t>
              </a:r>
            </a:p>
            <a:p>
              <a:pPr algn="ctr" defTabSz="844083"/>
              <a:r>
                <a:rPr lang="nl-NL" altLang="nl-NL" sz="2215">
                  <a:solidFill>
                    <a:srgbClr val="B2B2B2"/>
                  </a:solidFill>
                  <a:latin typeface="Times New Roman" panose="02020603050405020304" pitchFamily="18" charset="0"/>
                  <a:cs typeface="+mn-cs"/>
                </a:rPr>
                <a:t>        t = 0 </a:t>
              </a:r>
              <a:r>
                <a:rPr lang="nl-NL" altLang="nl-NL" sz="2215" noProof="1">
                  <a:solidFill>
                    <a:srgbClr val="B2B2B2"/>
                  </a:solidFill>
                  <a:latin typeface="Times New Roman" panose="02020603050405020304" pitchFamily="18" charset="0"/>
                  <a:cs typeface="+mn-cs"/>
                  <a:sym typeface="Wingdings" panose="05000000000000000000" pitchFamily="2" charset="2"/>
                </a:rPr>
                <a:t></a:t>
              </a:r>
              <a:r>
                <a:rPr lang="nl-NL" altLang="nl-NL" sz="2215">
                  <a:solidFill>
                    <a:srgbClr val="B2B2B2"/>
                  </a:solidFill>
                  <a:latin typeface="Times New Roman" panose="02020603050405020304" pitchFamily="18" charset="0"/>
                  <a:cs typeface="+mn-cs"/>
                </a:rPr>
                <a:t> 48 h</a:t>
              </a:r>
            </a:p>
          </p:txBody>
        </p:sp>
        <p:sp>
          <p:nvSpPr>
            <p:cNvPr id="283657" name="Rectangle 9">
              <a:extLst>
                <a:ext uri="{FF2B5EF4-FFF2-40B4-BE49-F238E27FC236}">
                  <a16:creationId xmlns:a16="http://schemas.microsoft.com/office/drawing/2014/main" id="{397156BF-75B3-480E-BAA3-074338310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" y="1860"/>
              <a:ext cx="950" cy="669"/>
            </a:xfrm>
            <a:prstGeom prst="rect">
              <a:avLst/>
            </a:prstGeom>
            <a:solidFill>
              <a:srgbClr val="CCFF66">
                <a:alpha val="39999"/>
              </a:srgbClr>
            </a:solidFill>
            <a:ln w="9525">
              <a:solidFill>
                <a:srgbClr val="66FF33"/>
              </a:solidFill>
              <a:miter lim="800000"/>
              <a:headEnd/>
              <a:tailEnd/>
            </a:ln>
          </p:spPr>
          <p:txBody>
            <a:bodyPr lIns="0" rIns="0"/>
            <a:lstStyle/>
            <a:p>
              <a:pPr algn="ctr" defTabSz="844083"/>
              <a:r>
                <a:rPr lang="nl-NL" altLang="nl-NL" sz="2215">
                  <a:solidFill>
                    <a:srgbClr val="B2B2B2"/>
                  </a:solidFill>
                  <a:latin typeface="Times New Roman" panose="02020603050405020304" pitchFamily="18" charset="0"/>
                  <a:cs typeface="+mn-cs"/>
                </a:rPr>
                <a:t>Key Errors</a:t>
              </a:r>
            </a:p>
            <a:p>
              <a:pPr algn="ctr" defTabSz="844083"/>
              <a:r>
                <a:rPr lang="nl-NL" altLang="nl-NL" sz="2215">
                  <a:solidFill>
                    <a:srgbClr val="B2B2B2"/>
                  </a:solidFill>
                  <a:latin typeface="Times New Roman" panose="02020603050405020304" pitchFamily="18" charset="0"/>
                  <a:cs typeface="+mn-cs"/>
                </a:rPr>
                <a:t>t = 0</a:t>
              </a:r>
            </a:p>
          </p:txBody>
        </p:sp>
        <p:sp>
          <p:nvSpPr>
            <p:cNvPr id="283658" name="Rectangle 10">
              <a:extLst>
                <a:ext uri="{FF2B5EF4-FFF2-40B4-BE49-F238E27FC236}">
                  <a16:creationId xmlns:a16="http://schemas.microsoft.com/office/drawing/2014/main" id="{80ECD44D-49EC-4C69-A762-0F51AFEF0F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" y="2955"/>
              <a:ext cx="949" cy="669"/>
            </a:xfrm>
            <a:prstGeom prst="rect">
              <a:avLst/>
            </a:prstGeom>
            <a:solidFill>
              <a:srgbClr val="CCFF66">
                <a:alpha val="39999"/>
              </a:srgbClr>
            </a:solidFill>
            <a:ln w="9525">
              <a:solidFill>
                <a:srgbClr val="66FF33"/>
              </a:solidFill>
              <a:miter lim="800000"/>
              <a:headEnd/>
              <a:tailEnd/>
            </a:ln>
          </p:spPr>
          <p:txBody>
            <a:bodyPr lIns="0" rIns="0"/>
            <a:lstStyle/>
            <a:p>
              <a:pPr algn="ctr" defTabSz="844083"/>
              <a:r>
                <a:rPr lang="nl-NL" altLang="nl-NL" sz="2215">
                  <a:solidFill>
                    <a:srgbClr val="B2B2B2"/>
                  </a:solidFill>
                  <a:latin typeface="Times New Roman" panose="02020603050405020304" pitchFamily="18" charset="0"/>
                  <a:cs typeface="+mn-cs"/>
                </a:rPr>
                <a:t>Better Forecast</a:t>
              </a:r>
            </a:p>
            <a:p>
              <a:pPr algn="ctr" defTabSz="844083"/>
              <a:r>
                <a:rPr lang="nl-NL" altLang="nl-NL" sz="2215">
                  <a:solidFill>
                    <a:srgbClr val="B2B2B2"/>
                  </a:solidFill>
                  <a:latin typeface="Times New Roman" panose="02020603050405020304" pitchFamily="18" charset="0"/>
                  <a:cs typeface="+mn-cs"/>
                </a:rPr>
                <a:t>t = 48 h</a:t>
              </a:r>
            </a:p>
          </p:txBody>
        </p:sp>
        <p:sp>
          <p:nvSpPr>
            <p:cNvPr id="283659" name="Oval 11">
              <a:extLst>
                <a:ext uri="{FF2B5EF4-FFF2-40B4-BE49-F238E27FC236}">
                  <a16:creationId xmlns:a16="http://schemas.microsoft.com/office/drawing/2014/main" id="{801193EB-FB55-48D0-BD6A-FA47573A8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770"/>
              <a:ext cx="497" cy="836"/>
            </a:xfrm>
            <a:prstGeom prst="ellipse">
              <a:avLst/>
            </a:prstGeom>
            <a:solidFill>
              <a:srgbClr val="CCFF66">
                <a:alpha val="39999"/>
              </a:srgbClr>
            </a:solidFill>
            <a:ln w="9525">
              <a:solidFill>
                <a:srgbClr val="66FF33"/>
              </a:solidFill>
              <a:round/>
              <a:headEnd/>
              <a:tailEnd/>
            </a:ln>
          </p:spPr>
          <p:txBody>
            <a:bodyPr lIns="0" rIns="0"/>
            <a:lstStyle/>
            <a:p>
              <a:pPr defTabSz="844083"/>
              <a:r>
                <a:rPr lang="nl-NL" altLang="nl-NL" sz="1846">
                  <a:solidFill>
                    <a:srgbClr val="B2B2B2"/>
                  </a:solidFill>
                  <a:latin typeface="Times New Roman" panose="02020603050405020304" pitchFamily="18" charset="0"/>
                  <a:cs typeface="+mn-cs"/>
                </a:rPr>
                <a:t>Ana-</a:t>
              </a:r>
            </a:p>
            <a:p>
              <a:pPr defTabSz="844083"/>
              <a:r>
                <a:rPr lang="nl-NL" altLang="nl-NL" sz="1846">
                  <a:solidFill>
                    <a:srgbClr val="B2B2B2"/>
                  </a:solidFill>
                  <a:latin typeface="Times New Roman" panose="02020603050405020304" pitchFamily="18" charset="0"/>
                  <a:cs typeface="+mn-cs"/>
                </a:rPr>
                <a:t>   ly-   </a:t>
              </a:r>
              <a:br>
                <a:rPr lang="nl-NL" altLang="nl-NL" sz="1846">
                  <a:solidFill>
                    <a:srgbClr val="B2B2B2"/>
                  </a:solidFill>
                  <a:latin typeface="Times New Roman" panose="02020603050405020304" pitchFamily="18" charset="0"/>
                  <a:cs typeface="+mn-cs"/>
                </a:rPr>
              </a:br>
              <a:r>
                <a:rPr lang="nl-NL" altLang="nl-NL" sz="1846">
                  <a:solidFill>
                    <a:srgbClr val="B2B2B2"/>
                  </a:solidFill>
                  <a:latin typeface="Times New Roman" panose="02020603050405020304" pitchFamily="18" charset="0"/>
                  <a:cs typeface="+mn-cs"/>
                </a:rPr>
                <a:t>   sis</a:t>
              </a:r>
            </a:p>
          </p:txBody>
        </p:sp>
        <p:sp>
          <p:nvSpPr>
            <p:cNvPr id="283660" name="Oval 12">
              <a:extLst>
                <a:ext uri="{FF2B5EF4-FFF2-40B4-BE49-F238E27FC236}">
                  <a16:creationId xmlns:a16="http://schemas.microsoft.com/office/drawing/2014/main" id="{1A6CC475-2FBD-4C0B-A44E-6AFDF2383A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1" y="2867"/>
              <a:ext cx="497" cy="836"/>
            </a:xfrm>
            <a:prstGeom prst="ellipse">
              <a:avLst/>
            </a:prstGeom>
            <a:solidFill>
              <a:srgbClr val="CCFF66">
                <a:alpha val="39999"/>
              </a:srgbClr>
            </a:solidFill>
            <a:ln w="9525">
              <a:solidFill>
                <a:srgbClr val="66FF33"/>
              </a:solidFill>
              <a:round/>
              <a:headEnd/>
              <a:tailEnd/>
            </a:ln>
          </p:spPr>
          <p:txBody>
            <a:bodyPr lIns="0" rIns="0"/>
            <a:lstStyle/>
            <a:p>
              <a:pPr defTabSz="844083"/>
              <a:r>
                <a:rPr lang="nl-NL" altLang="nl-NL" sz="1846">
                  <a:solidFill>
                    <a:srgbClr val="B2B2B2"/>
                  </a:solidFill>
                  <a:latin typeface="Times New Roman" panose="02020603050405020304" pitchFamily="18" charset="0"/>
                  <a:cs typeface="+mn-cs"/>
                </a:rPr>
                <a:t>Ana-</a:t>
              </a:r>
            </a:p>
            <a:p>
              <a:pPr defTabSz="844083"/>
              <a:r>
                <a:rPr lang="nl-NL" altLang="nl-NL" sz="1846">
                  <a:solidFill>
                    <a:srgbClr val="B2B2B2"/>
                  </a:solidFill>
                  <a:latin typeface="Times New Roman" panose="02020603050405020304" pitchFamily="18" charset="0"/>
                  <a:cs typeface="+mn-cs"/>
                </a:rPr>
                <a:t>   ly-</a:t>
              </a:r>
              <a:br>
                <a:rPr lang="nl-NL" altLang="nl-NL" sz="1846">
                  <a:solidFill>
                    <a:srgbClr val="B2B2B2"/>
                  </a:solidFill>
                  <a:latin typeface="Times New Roman" panose="02020603050405020304" pitchFamily="18" charset="0"/>
                  <a:cs typeface="+mn-cs"/>
                </a:rPr>
              </a:br>
              <a:r>
                <a:rPr lang="nl-NL" altLang="nl-NL" sz="1846">
                  <a:solidFill>
                    <a:srgbClr val="B2B2B2"/>
                  </a:solidFill>
                  <a:latin typeface="Times New Roman" panose="02020603050405020304" pitchFamily="18" charset="0"/>
                  <a:cs typeface="+mn-cs"/>
                </a:rPr>
                <a:t>   sis</a:t>
              </a:r>
            </a:p>
          </p:txBody>
        </p:sp>
        <p:sp>
          <p:nvSpPr>
            <p:cNvPr id="283661" name="AutoShape 13">
              <a:extLst>
                <a:ext uri="{FF2B5EF4-FFF2-40B4-BE49-F238E27FC236}">
                  <a16:creationId xmlns:a16="http://schemas.microsoft.com/office/drawing/2014/main" id="{F6267FA6-CAF4-4EEB-9BA6-302D613D7E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" y="968"/>
              <a:ext cx="266" cy="2887"/>
            </a:xfrm>
            <a:prstGeom prst="curvedRightArrow">
              <a:avLst>
                <a:gd name="adj1" fmla="val 168026"/>
                <a:gd name="adj2" fmla="val 385094"/>
                <a:gd name="adj3" fmla="val 33333"/>
              </a:avLst>
            </a:prstGeom>
            <a:solidFill>
              <a:srgbClr val="CCFF66">
                <a:alpha val="39999"/>
              </a:srgbClr>
            </a:solidFill>
            <a:ln w="9525">
              <a:solidFill>
                <a:srgbClr val="66FF33"/>
              </a:solidFill>
              <a:miter lim="800000"/>
              <a:headEnd/>
              <a:tailEnd/>
            </a:ln>
          </p:spPr>
          <p:txBody>
            <a:bodyPr lIns="0" rIns="0"/>
            <a:lstStyle/>
            <a:p>
              <a:pPr algn="ctr" defTabSz="844083"/>
              <a:endParaRPr lang="nl-NL" sz="1662" i="1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283662" name="AutoShape 14">
              <a:extLst>
                <a:ext uri="{FF2B5EF4-FFF2-40B4-BE49-F238E27FC236}">
                  <a16:creationId xmlns:a16="http://schemas.microsoft.com/office/drawing/2014/main" id="{364E87D7-C246-4179-9924-B0BEEECA80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0" y="2530"/>
              <a:ext cx="350" cy="410"/>
            </a:xfrm>
            <a:prstGeom prst="downArrow">
              <a:avLst>
                <a:gd name="adj1" fmla="val 50000"/>
                <a:gd name="adj2" fmla="val 29286"/>
              </a:avLst>
            </a:prstGeom>
            <a:solidFill>
              <a:srgbClr val="CCFF66">
                <a:alpha val="39999"/>
              </a:srgbClr>
            </a:solidFill>
            <a:ln w="9525">
              <a:solidFill>
                <a:srgbClr val="66FF33"/>
              </a:solidFill>
              <a:miter lim="800000"/>
              <a:headEnd/>
              <a:tailEnd/>
            </a:ln>
          </p:spPr>
          <p:txBody>
            <a:bodyPr lIns="0" rIns="0"/>
            <a:lstStyle/>
            <a:p>
              <a:pPr algn="ctr" defTabSz="844083"/>
              <a:endParaRPr lang="nl-NL" sz="1662" i="1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283663" name="AutoShape 15">
              <a:extLst>
                <a:ext uri="{FF2B5EF4-FFF2-40B4-BE49-F238E27FC236}">
                  <a16:creationId xmlns:a16="http://schemas.microsoft.com/office/drawing/2014/main" id="{781B4509-C22A-4754-8A01-79B881ED6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5" y="1451"/>
              <a:ext cx="350" cy="410"/>
            </a:xfrm>
            <a:prstGeom prst="downArrow">
              <a:avLst>
                <a:gd name="adj1" fmla="val 50000"/>
                <a:gd name="adj2" fmla="val 29286"/>
              </a:avLst>
            </a:prstGeom>
            <a:solidFill>
              <a:srgbClr val="CCFF66">
                <a:alpha val="39999"/>
              </a:srgbClr>
            </a:solidFill>
            <a:ln w="9525">
              <a:solidFill>
                <a:srgbClr val="66FF33"/>
              </a:solidFill>
              <a:miter lim="800000"/>
              <a:headEnd/>
              <a:tailEnd/>
            </a:ln>
          </p:spPr>
          <p:txBody>
            <a:bodyPr lIns="0" rIns="0"/>
            <a:lstStyle/>
            <a:p>
              <a:pPr algn="ctr" defTabSz="844083"/>
              <a:endParaRPr lang="nl-NL" sz="1662" i="1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283664" name="Rectangle 16">
              <a:extLst>
                <a:ext uri="{FF2B5EF4-FFF2-40B4-BE49-F238E27FC236}">
                  <a16:creationId xmlns:a16="http://schemas.microsoft.com/office/drawing/2014/main" id="{9443CD0B-9017-403F-A5D1-E28C6564F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9" y="876"/>
              <a:ext cx="949" cy="669"/>
            </a:xfrm>
            <a:prstGeom prst="rect">
              <a:avLst/>
            </a:prstGeom>
            <a:solidFill>
              <a:srgbClr val="CCFF66">
                <a:alpha val="39999"/>
              </a:srgbClr>
            </a:solidFill>
            <a:ln w="9525">
              <a:solidFill>
                <a:srgbClr val="66FF33"/>
              </a:solidFill>
              <a:miter lim="800000"/>
              <a:headEnd/>
              <a:tailEnd/>
            </a:ln>
          </p:spPr>
          <p:txBody>
            <a:bodyPr lIns="0" rIns="0"/>
            <a:lstStyle/>
            <a:p>
              <a:pPr algn="ctr" defTabSz="844083"/>
              <a:r>
                <a:rPr lang="nl-NL" altLang="nl-NL" sz="2215">
                  <a:solidFill>
                    <a:srgbClr val="B2B2B2"/>
                  </a:solidFill>
                  <a:latin typeface="Times New Roman" panose="02020603050405020304" pitchFamily="18" charset="0"/>
                  <a:cs typeface="+mn-cs"/>
                </a:rPr>
                <a:t>Forecast </a:t>
              </a:r>
            </a:p>
            <a:p>
              <a:pPr algn="ctr" defTabSz="844083"/>
              <a:r>
                <a:rPr lang="nl-NL" altLang="nl-NL" sz="2215">
                  <a:solidFill>
                    <a:srgbClr val="B2B2B2"/>
                  </a:solidFill>
                  <a:latin typeface="Times New Roman" panose="02020603050405020304" pitchFamily="18" charset="0"/>
                  <a:cs typeface="+mn-cs"/>
                </a:rPr>
                <a:t>t = 48 h</a:t>
              </a:r>
            </a:p>
          </p:txBody>
        </p:sp>
        <p:sp>
          <p:nvSpPr>
            <p:cNvPr id="283665" name="AutoShape 17">
              <a:extLst>
                <a:ext uri="{FF2B5EF4-FFF2-40B4-BE49-F238E27FC236}">
                  <a16:creationId xmlns:a16="http://schemas.microsoft.com/office/drawing/2014/main" id="{2AB43132-6BF9-465B-8BAA-B30A6B34B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4" y="2895"/>
              <a:ext cx="350" cy="79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CCFF66">
                <a:alpha val="39999"/>
              </a:srgbClr>
            </a:solidFill>
            <a:ln w="9525">
              <a:solidFill>
                <a:srgbClr val="66FF33"/>
              </a:solidFill>
              <a:miter lim="800000"/>
              <a:headEnd/>
              <a:tailEnd/>
            </a:ln>
          </p:spPr>
          <p:txBody>
            <a:bodyPr lIns="0" rIns="0"/>
            <a:lstStyle/>
            <a:p>
              <a:pPr algn="ctr" defTabSz="844083"/>
              <a:endParaRPr lang="nl-NL" sz="1662" i="1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283666" name="AutoShape 18">
              <a:extLst>
                <a:ext uri="{FF2B5EF4-FFF2-40B4-BE49-F238E27FC236}">
                  <a16:creationId xmlns:a16="http://schemas.microsoft.com/office/drawing/2014/main" id="{034A1871-AE4A-4D80-B929-FD8753D4C1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5" y="1800"/>
              <a:ext cx="350" cy="791"/>
            </a:xfrm>
            <a:prstGeom prst="leftArrow">
              <a:avLst>
                <a:gd name="adj1" fmla="val 50000"/>
                <a:gd name="adj2" fmla="val 25000"/>
              </a:avLst>
            </a:prstGeom>
            <a:solidFill>
              <a:srgbClr val="CCFF66">
                <a:alpha val="39999"/>
              </a:srgbClr>
            </a:solidFill>
            <a:ln w="9525">
              <a:solidFill>
                <a:srgbClr val="66FF33"/>
              </a:solidFill>
              <a:miter lim="800000"/>
              <a:headEnd/>
              <a:tailEnd/>
            </a:ln>
          </p:spPr>
          <p:txBody>
            <a:bodyPr lIns="0" rIns="0"/>
            <a:lstStyle/>
            <a:p>
              <a:pPr algn="ctr" defTabSz="844083"/>
              <a:endParaRPr lang="nl-NL" sz="1662" i="1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283667" name="AutoShape 19">
              <a:extLst>
                <a:ext uri="{FF2B5EF4-FFF2-40B4-BE49-F238E27FC236}">
                  <a16:creationId xmlns:a16="http://schemas.microsoft.com/office/drawing/2014/main" id="{6A1A5EAA-C897-4D5C-9220-12A028A4B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5" y="1816"/>
              <a:ext cx="350" cy="790"/>
            </a:xfrm>
            <a:prstGeom prst="leftArrow">
              <a:avLst>
                <a:gd name="adj1" fmla="val 50000"/>
                <a:gd name="adj2" fmla="val 25000"/>
              </a:avLst>
            </a:prstGeom>
            <a:solidFill>
              <a:srgbClr val="CCFF66">
                <a:alpha val="39999"/>
              </a:srgbClr>
            </a:solidFill>
            <a:ln w="9525">
              <a:solidFill>
                <a:srgbClr val="66FF33"/>
              </a:solidFill>
              <a:miter lim="800000"/>
              <a:headEnd/>
              <a:tailEnd/>
            </a:ln>
          </p:spPr>
          <p:txBody>
            <a:bodyPr lIns="0" rIns="0"/>
            <a:lstStyle/>
            <a:p>
              <a:pPr algn="ctr" defTabSz="844083"/>
              <a:endParaRPr lang="nl-NL" sz="1662" i="1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283668" name="AutoShape 20">
              <a:extLst>
                <a:ext uri="{FF2B5EF4-FFF2-40B4-BE49-F238E27FC236}">
                  <a16:creationId xmlns:a16="http://schemas.microsoft.com/office/drawing/2014/main" id="{8C30A889-5D5F-43A6-A0D5-0E763A2FEA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5" y="1831"/>
              <a:ext cx="350" cy="790"/>
            </a:xfrm>
            <a:prstGeom prst="leftArrow">
              <a:avLst>
                <a:gd name="adj1" fmla="val 50000"/>
                <a:gd name="adj2" fmla="val 25000"/>
              </a:avLst>
            </a:prstGeom>
            <a:solidFill>
              <a:srgbClr val="CCFF66">
                <a:alpha val="39999"/>
              </a:srgbClr>
            </a:solidFill>
            <a:ln w="9525">
              <a:solidFill>
                <a:srgbClr val="66FF33"/>
              </a:solidFill>
              <a:miter lim="800000"/>
              <a:headEnd/>
              <a:tailEnd/>
            </a:ln>
          </p:spPr>
          <p:txBody>
            <a:bodyPr lIns="0" rIns="0"/>
            <a:lstStyle/>
            <a:p>
              <a:pPr algn="ctr" defTabSz="844083"/>
              <a:endParaRPr lang="nl-NL" sz="1662" i="1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283669" name="AutoShape 21">
              <a:extLst>
                <a:ext uri="{FF2B5EF4-FFF2-40B4-BE49-F238E27FC236}">
                  <a16:creationId xmlns:a16="http://schemas.microsoft.com/office/drawing/2014/main" id="{EF65F6F8-BB19-4EAC-8008-A14BBA8815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" y="1799"/>
              <a:ext cx="1854" cy="836"/>
            </a:xfrm>
            <a:prstGeom prst="roundRect">
              <a:avLst>
                <a:gd name="adj" fmla="val 50000"/>
              </a:avLst>
            </a:prstGeom>
            <a:solidFill>
              <a:srgbClr val="CCFF66">
                <a:alpha val="39999"/>
              </a:srgbClr>
            </a:solidFill>
            <a:ln w="9525">
              <a:solidFill>
                <a:srgbClr val="66FF33"/>
              </a:solidFill>
              <a:round/>
              <a:headEnd/>
              <a:tailEnd/>
            </a:ln>
          </p:spPr>
          <p:txBody>
            <a:bodyPr lIns="0" rIns="0"/>
            <a:lstStyle/>
            <a:p>
              <a:pPr algn="ctr" defTabSz="844083"/>
              <a:r>
                <a:rPr lang="nl-NL" altLang="nl-NL" sz="2215">
                  <a:solidFill>
                    <a:srgbClr val="B2B2B2"/>
                  </a:solidFill>
                  <a:latin typeface="Times New Roman" panose="02020603050405020304" pitchFamily="18" charset="0"/>
                  <a:cs typeface="+mn-cs"/>
                </a:rPr>
                <a:t>Sensitivity Computation</a:t>
              </a:r>
            </a:p>
            <a:p>
              <a:pPr algn="ctr" defTabSz="844083"/>
              <a:r>
                <a:rPr lang="nl-NL" altLang="nl-NL" sz="2215">
                  <a:solidFill>
                    <a:srgbClr val="B2B2B2"/>
                  </a:solidFill>
                  <a:latin typeface="Times New Roman" panose="02020603050405020304" pitchFamily="18" charset="0"/>
                  <a:cs typeface="+mn-cs"/>
                </a:rPr>
                <a:t>t = 48 h </a:t>
              </a:r>
              <a:r>
                <a:rPr lang="nl-NL" altLang="nl-NL" sz="2215" noProof="1">
                  <a:solidFill>
                    <a:srgbClr val="B2B2B2"/>
                  </a:solidFill>
                  <a:latin typeface="Times New Roman" panose="02020603050405020304" pitchFamily="18" charset="0"/>
                  <a:cs typeface="+mn-cs"/>
                  <a:sym typeface="Wingdings" panose="05000000000000000000" pitchFamily="2" charset="2"/>
                </a:rPr>
                <a:t></a:t>
              </a:r>
              <a:r>
                <a:rPr lang="nl-NL" altLang="nl-NL" sz="2215">
                  <a:solidFill>
                    <a:srgbClr val="B2B2B2"/>
                  </a:solidFill>
                  <a:latin typeface="Times New Roman" panose="02020603050405020304" pitchFamily="18" charset="0"/>
                  <a:cs typeface="+mn-cs"/>
                </a:rPr>
                <a:t> 0 h</a:t>
              </a:r>
            </a:p>
          </p:txBody>
        </p:sp>
        <p:sp>
          <p:nvSpPr>
            <p:cNvPr id="283670" name="Rectangle 22">
              <a:extLst>
                <a:ext uri="{FF2B5EF4-FFF2-40B4-BE49-F238E27FC236}">
                  <a16:creationId xmlns:a16="http://schemas.microsoft.com/office/drawing/2014/main" id="{25D93A7D-0535-413E-B053-0648AA35A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9" y="1875"/>
              <a:ext cx="949" cy="669"/>
            </a:xfrm>
            <a:prstGeom prst="rect">
              <a:avLst/>
            </a:prstGeom>
            <a:solidFill>
              <a:srgbClr val="CCFF66">
                <a:alpha val="39999"/>
              </a:srgbClr>
            </a:solidFill>
            <a:ln w="9525">
              <a:solidFill>
                <a:srgbClr val="66FF33"/>
              </a:solidFill>
              <a:miter lim="800000"/>
              <a:headEnd/>
              <a:tailEnd/>
            </a:ln>
          </p:spPr>
          <p:txBody>
            <a:bodyPr lIns="0" rIns="0"/>
            <a:lstStyle/>
            <a:p>
              <a:pPr algn="ctr" defTabSz="844083"/>
              <a:r>
                <a:rPr lang="nl-NL" altLang="nl-NL" sz="2215">
                  <a:solidFill>
                    <a:srgbClr val="B2B2B2"/>
                  </a:solidFill>
                  <a:latin typeface="Times New Roman" panose="02020603050405020304" pitchFamily="18" charset="0"/>
                  <a:cs typeface="+mn-cs"/>
                </a:rPr>
                <a:t>Forecast Error</a:t>
              </a:r>
            </a:p>
            <a:p>
              <a:pPr algn="ctr" defTabSz="844083"/>
              <a:r>
                <a:rPr lang="nl-NL" altLang="nl-NL" sz="2215">
                  <a:solidFill>
                    <a:srgbClr val="B2B2B2"/>
                  </a:solidFill>
                  <a:latin typeface="Times New Roman" panose="02020603050405020304" pitchFamily="18" charset="0"/>
                  <a:cs typeface="+mn-cs"/>
                </a:rPr>
                <a:t>t = 48 h</a:t>
              </a:r>
            </a:p>
          </p:txBody>
        </p:sp>
        <p:sp>
          <p:nvSpPr>
            <p:cNvPr id="283671" name="Rectangle 23">
              <a:extLst>
                <a:ext uri="{FF2B5EF4-FFF2-40B4-BE49-F238E27FC236}">
                  <a16:creationId xmlns:a16="http://schemas.microsoft.com/office/drawing/2014/main" id="{6EEDF402-8FE8-494C-941D-77A15B43F1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5" y="1860"/>
              <a:ext cx="949" cy="669"/>
            </a:xfrm>
            <a:prstGeom prst="rect">
              <a:avLst/>
            </a:prstGeom>
            <a:solidFill>
              <a:srgbClr val="CCFF66">
                <a:alpha val="39999"/>
              </a:srgbClr>
            </a:solidFill>
            <a:ln w="9525">
              <a:solidFill>
                <a:srgbClr val="66FF33"/>
              </a:solidFill>
              <a:miter lim="800000"/>
              <a:headEnd/>
              <a:tailEnd/>
            </a:ln>
          </p:spPr>
          <p:txBody>
            <a:bodyPr lIns="0" rIns="0"/>
            <a:lstStyle/>
            <a:p>
              <a:pPr algn="ctr" defTabSz="844083"/>
              <a:r>
                <a:rPr lang="nl-NL" altLang="nl-NL" sz="2215">
                  <a:solidFill>
                    <a:srgbClr val="B2B2B2"/>
                  </a:solidFill>
                  <a:latin typeface="Times New Roman" panose="02020603050405020304" pitchFamily="18" charset="0"/>
                  <a:cs typeface="+mn-cs"/>
                </a:rPr>
                <a:t>Analysis</a:t>
              </a:r>
            </a:p>
            <a:p>
              <a:pPr algn="ctr" defTabSz="844083"/>
              <a:r>
                <a:rPr lang="nl-NL" altLang="nl-NL" sz="2215">
                  <a:solidFill>
                    <a:srgbClr val="B2B2B2"/>
                  </a:solidFill>
                  <a:latin typeface="Times New Roman" panose="02020603050405020304" pitchFamily="18" charset="0"/>
                  <a:cs typeface="+mn-cs"/>
                </a:rPr>
                <a:t>t = 48 h</a:t>
              </a:r>
            </a:p>
          </p:txBody>
        </p:sp>
        <p:sp>
          <p:nvSpPr>
            <p:cNvPr id="283672" name="Rectangle 24">
              <a:extLst>
                <a:ext uri="{FF2B5EF4-FFF2-40B4-BE49-F238E27FC236}">
                  <a16:creationId xmlns:a16="http://schemas.microsoft.com/office/drawing/2014/main" id="{1243DD67-B0B0-417A-8A93-B352A3218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" y="2955"/>
              <a:ext cx="950" cy="669"/>
            </a:xfrm>
            <a:prstGeom prst="rect">
              <a:avLst/>
            </a:prstGeom>
            <a:solidFill>
              <a:srgbClr val="CCFF66">
                <a:alpha val="39999"/>
              </a:srgbClr>
            </a:solidFill>
            <a:ln w="9525">
              <a:solidFill>
                <a:srgbClr val="66FF33"/>
              </a:solidFill>
              <a:miter lim="800000"/>
              <a:headEnd/>
              <a:tailEnd/>
            </a:ln>
          </p:spPr>
          <p:txBody>
            <a:bodyPr lIns="0" rIns="0"/>
            <a:lstStyle/>
            <a:p>
              <a:pPr algn="ctr" defTabSz="844083"/>
              <a:r>
                <a:rPr lang="nl-NL" altLang="nl-NL" sz="2215">
                  <a:solidFill>
                    <a:srgbClr val="B2B2B2"/>
                  </a:solidFill>
                  <a:latin typeface="Times New Roman" panose="02020603050405020304" pitchFamily="18" charset="0"/>
                  <a:cs typeface="+mn-cs"/>
                </a:rPr>
                <a:t>Updated State</a:t>
              </a:r>
            </a:p>
            <a:p>
              <a:pPr algn="ctr" defTabSz="844083"/>
              <a:r>
                <a:rPr lang="nl-NL" altLang="nl-NL" sz="2215">
                  <a:solidFill>
                    <a:srgbClr val="B2B2B2"/>
                  </a:solidFill>
                  <a:latin typeface="Times New Roman" panose="02020603050405020304" pitchFamily="18" charset="0"/>
                  <a:cs typeface="+mn-cs"/>
                </a:rPr>
                <a:t>t = 0</a:t>
              </a:r>
            </a:p>
          </p:txBody>
        </p:sp>
        <p:sp>
          <p:nvSpPr>
            <p:cNvPr id="283673" name="Rectangle 25">
              <a:extLst>
                <a:ext uri="{FF2B5EF4-FFF2-40B4-BE49-F238E27FC236}">
                  <a16:creationId xmlns:a16="http://schemas.microsoft.com/office/drawing/2014/main" id="{AE31CA30-40CB-4227-979D-2B9443D592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" y="846"/>
              <a:ext cx="950" cy="669"/>
            </a:xfrm>
            <a:prstGeom prst="rect">
              <a:avLst/>
            </a:prstGeom>
            <a:solidFill>
              <a:srgbClr val="CCFF66">
                <a:alpha val="39999"/>
              </a:srgbClr>
            </a:solidFill>
            <a:ln w="9525">
              <a:solidFill>
                <a:srgbClr val="66FF33"/>
              </a:solidFill>
              <a:miter lim="800000"/>
              <a:headEnd/>
              <a:tailEnd/>
            </a:ln>
          </p:spPr>
          <p:txBody>
            <a:bodyPr lIns="0" rIns="0"/>
            <a:lstStyle/>
            <a:p>
              <a:pPr algn="ctr" defTabSz="844083"/>
              <a:r>
                <a:rPr lang="nl-NL" altLang="nl-NL" sz="2215">
                  <a:solidFill>
                    <a:srgbClr val="B2B2B2"/>
                  </a:solidFill>
                  <a:latin typeface="Times New Roman" panose="02020603050405020304" pitchFamily="18" charset="0"/>
                  <a:cs typeface="+mn-cs"/>
                </a:rPr>
                <a:t>Model State</a:t>
              </a:r>
            </a:p>
            <a:p>
              <a:pPr algn="ctr" defTabSz="844083"/>
              <a:r>
                <a:rPr lang="nl-NL" altLang="nl-NL" sz="2215">
                  <a:solidFill>
                    <a:srgbClr val="B2B2B2"/>
                  </a:solidFill>
                  <a:latin typeface="Times New Roman" panose="02020603050405020304" pitchFamily="18" charset="0"/>
                  <a:cs typeface="+mn-cs"/>
                </a:rPr>
                <a:t>t = 0</a:t>
              </a:r>
            </a:p>
          </p:txBody>
        </p:sp>
      </p:grpSp>
      <p:grpSp>
        <p:nvGrpSpPr>
          <p:cNvPr id="283679" name="Group 31">
            <a:extLst>
              <a:ext uri="{FF2B5EF4-FFF2-40B4-BE49-F238E27FC236}">
                <a16:creationId xmlns:a16="http://schemas.microsoft.com/office/drawing/2014/main" id="{A32DDBD1-D75D-4D46-BFB6-F33795D8DE88}"/>
              </a:ext>
            </a:extLst>
          </p:cNvPr>
          <p:cNvGrpSpPr>
            <a:grpSpLocks/>
          </p:cNvGrpSpPr>
          <p:nvPr/>
        </p:nvGrpSpPr>
        <p:grpSpPr bwMode="auto">
          <a:xfrm>
            <a:off x="1327639" y="1503484"/>
            <a:ext cx="3228243" cy="4220308"/>
            <a:chOff x="2643" y="1440"/>
            <a:chExt cx="2203" cy="2880"/>
          </a:xfrm>
        </p:grpSpPr>
        <p:grpSp>
          <p:nvGrpSpPr>
            <p:cNvPr id="283678" name="Group 30">
              <a:extLst>
                <a:ext uri="{FF2B5EF4-FFF2-40B4-BE49-F238E27FC236}">
                  <a16:creationId xmlns:a16="http://schemas.microsoft.com/office/drawing/2014/main" id="{EBC36A57-D4A3-49FD-9F13-595ACD7C8E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3" y="1440"/>
              <a:ext cx="2203" cy="2880"/>
              <a:chOff x="2643" y="1440"/>
              <a:chExt cx="2203" cy="2880"/>
            </a:xfrm>
          </p:grpSpPr>
          <p:sp>
            <p:nvSpPr>
              <p:cNvPr id="283675" name="AutoShape 27">
                <a:extLst>
                  <a:ext uri="{FF2B5EF4-FFF2-40B4-BE49-F238E27FC236}">
                    <a16:creationId xmlns:a16="http://schemas.microsoft.com/office/drawing/2014/main" id="{392A5E8A-E79C-4030-A006-191EDC01C9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3" y="1440"/>
                <a:ext cx="2203" cy="2012"/>
              </a:xfrm>
              <a:prstGeom prst="downArrowCallout">
                <a:avLst>
                  <a:gd name="adj1" fmla="val 27373"/>
                  <a:gd name="adj2" fmla="val 27373"/>
                  <a:gd name="adj3" fmla="val 16667"/>
                  <a:gd name="adj4" fmla="val 66667"/>
                </a:avLst>
              </a:prstGeom>
              <a:solidFill>
                <a:srgbClr val="CCFF66"/>
              </a:solidFill>
              <a:ln w="5715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844083">
                  <a:spcBef>
                    <a:spcPct val="20000"/>
                  </a:spcBef>
                  <a:buFont typeface="Wingdings" panose="05000000000000000000" pitchFamily="2" charset="2"/>
                  <a:buChar char="F"/>
                </a:pPr>
                <a:r>
                  <a:rPr lang="en-US" altLang="nl-NL" sz="2585">
                    <a:solidFill>
                      <a:srgbClr val="FF0000"/>
                    </a:solidFill>
                    <a:latin typeface="Times New Roman" panose="02020603050405020304" pitchFamily="18" charset="0"/>
                    <a:cs typeface="+mn-cs"/>
                  </a:rPr>
                  <a:t> Analysis is used as</a:t>
                </a:r>
              </a:p>
              <a:p>
                <a:pPr algn="ctr" defTabSz="844083">
                  <a:spcBef>
                    <a:spcPct val="20000"/>
                  </a:spcBef>
                </a:pPr>
                <a:r>
                  <a:rPr lang="en-US" altLang="nl-NL" sz="2585">
                    <a:solidFill>
                      <a:srgbClr val="FF0000"/>
                    </a:solidFill>
                    <a:latin typeface="Times New Roman" panose="02020603050405020304" pitchFamily="18" charset="0"/>
                    <a:cs typeface="+mn-cs"/>
                  </a:rPr>
                  <a:t>pseudo-truth to</a:t>
                </a:r>
                <a:br>
                  <a:rPr lang="en-US" altLang="nl-NL" sz="2585">
                    <a:solidFill>
                      <a:srgbClr val="FF0000"/>
                    </a:solidFill>
                    <a:latin typeface="Times New Roman" panose="02020603050405020304" pitchFamily="18" charset="0"/>
                    <a:cs typeface="+mn-cs"/>
                  </a:rPr>
                </a:br>
                <a:r>
                  <a:rPr lang="en-US" altLang="nl-NL" sz="2585">
                    <a:solidFill>
                      <a:srgbClr val="FF0000"/>
                    </a:solidFill>
                    <a:latin typeface="Times New Roman" panose="02020603050405020304" pitchFamily="18" charset="0"/>
                    <a:cs typeface="+mn-cs"/>
                  </a:rPr>
                  <a:t>simulate DWL</a:t>
                </a:r>
              </a:p>
              <a:p>
                <a:pPr algn="ctr" defTabSz="844083"/>
                <a:endParaRPr lang="en-GB" altLang="nl-NL" sz="2585">
                  <a:solidFill>
                    <a:srgbClr val="FF0000"/>
                  </a:solidFill>
                  <a:latin typeface="Modern" pitchFamily="50"/>
                  <a:cs typeface="+mn-cs"/>
                </a:endParaRPr>
              </a:p>
            </p:txBody>
          </p:sp>
          <p:sp>
            <p:nvSpPr>
              <p:cNvPr id="283676" name="Oval 28">
                <a:extLst>
                  <a:ext uri="{FF2B5EF4-FFF2-40B4-BE49-F238E27FC236}">
                    <a16:creationId xmlns:a16="http://schemas.microsoft.com/office/drawing/2014/main" id="{1E260EB8-A921-44D7-9CC7-3357295C41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3" y="3470"/>
                <a:ext cx="512" cy="850"/>
              </a:xfrm>
              <a:prstGeom prst="ellips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66">
                        <a:alpha val="50000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844083"/>
                <a:endParaRPr lang="nl-NL" sz="1662" i="1">
                  <a:latin typeface="Times New Roman" panose="02020603050405020304" pitchFamily="18" charset="0"/>
                  <a:cs typeface="+mn-cs"/>
                </a:endParaRPr>
              </a:p>
            </p:txBody>
          </p:sp>
        </p:grpSp>
        <p:sp>
          <p:nvSpPr>
            <p:cNvPr id="283677" name="Text Box 29">
              <a:extLst>
                <a:ext uri="{FF2B5EF4-FFF2-40B4-BE49-F238E27FC236}">
                  <a16:creationId xmlns:a16="http://schemas.microsoft.com/office/drawing/2014/main" id="{D4F4FBEB-79BE-4563-AF26-64EA90640D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7" y="3575"/>
              <a:ext cx="450" cy="6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defTabSz="844083"/>
              <a:r>
                <a:rPr lang="nl-NL" altLang="nl-NL" sz="1846">
                  <a:solidFill>
                    <a:srgbClr val="FF0000"/>
                  </a:solidFill>
                  <a:latin typeface="Times New Roman" panose="02020603050405020304" pitchFamily="18" charset="0"/>
                  <a:cs typeface="+mn-cs"/>
                </a:rPr>
                <a:t>Ana-</a:t>
              </a:r>
            </a:p>
            <a:p>
              <a:pPr algn="ctr" defTabSz="844083"/>
              <a:r>
                <a:rPr lang="nl-NL" altLang="nl-NL" sz="1846">
                  <a:solidFill>
                    <a:srgbClr val="FF0000"/>
                  </a:solidFill>
                  <a:latin typeface="Times New Roman" panose="02020603050405020304" pitchFamily="18" charset="0"/>
                  <a:cs typeface="+mn-cs"/>
                </a:rPr>
                <a:t>   ly-</a:t>
              </a:r>
              <a:br>
                <a:rPr lang="nl-NL" altLang="nl-NL" sz="1846">
                  <a:solidFill>
                    <a:srgbClr val="FF0000"/>
                  </a:solidFill>
                  <a:latin typeface="Times New Roman" panose="02020603050405020304" pitchFamily="18" charset="0"/>
                  <a:cs typeface="+mn-cs"/>
                </a:rPr>
              </a:br>
              <a:r>
                <a:rPr lang="nl-NL" altLang="nl-NL" sz="1846">
                  <a:solidFill>
                    <a:srgbClr val="FF0000"/>
                  </a:solidFill>
                  <a:latin typeface="Times New Roman" panose="02020603050405020304" pitchFamily="18" charset="0"/>
                  <a:cs typeface="+mn-cs"/>
                </a:rPr>
                <a:t>   sis</a:t>
              </a:r>
              <a:endParaRPr lang="en-US" altLang="nl-NL" sz="1846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83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>
            <a:extLst>
              <a:ext uri="{FF2B5EF4-FFF2-40B4-BE49-F238E27FC236}">
                <a16:creationId xmlns:a16="http://schemas.microsoft.com/office/drawing/2014/main" id="{7B5C10D5-4889-4B56-96E7-3A285310C0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94289" y="545123"/>
            <a:ext cx="6717323" cy="562708"/>
          </a:xfrm>
        </p:spPr>
        <p:txBody>
          <a:bodyPr/>
          <a:lstStyle/>
          <a:p>
            <a:r>
              <a:rPr lang="en-US" altLang="nl-NL"/>
              <a:t>ADM follow-on candidates</a:t>
            </a:r>
          </a:p>
        </p:txBody>
      </p:sp>
      <p:pic>
        <p:nvPicPr>
          <p:cNvPr id="203787" name="Picture 11">
            <a:extLst>
              <a:ext uri="{FF2B5EF4-FFF2-40B4-BE49-F238E27FC236}">
                <a16:creationId xmlns:a16="http://schemas.microsoft.com/office/drawing/2014/main" id="{A3FBFDEA-CFA9-4AAA-B4CD-C0EC2FAD9701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17427" y="1837593"/>
            <a:ext cx="4166088" cy="3371850"/>
          </a:xfrm>
          <a:solidFill>
            <a:schemeClr val="bg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788" name="Picture 12">
            <a:extLst>
              <a:ext uri="{FF2B5EF4-FFF2-40B4-BE49-F238E27FC236}">
                <a16:creationId xmlns:a16="http://schemas.microsoft.com/office/drawing/2014/main" id="{79DB7197-161E-4A59-9CF6-94DE7A6A1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1" y="1814147"/>
            <a:ext cx="4028342" cy="327366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3790" name="Text Box 14">
            <a:extLst>
              <a:ext uri="{FF2B5EF4-FFF2-40B4-BE49-F238E27FC236}">
                <a16:creationId xmlns:a16="http://schemas.microsoft.com/office/drawing/2014/main" id="{E28D9AD5-6DE0-4A7B-9171-EAC87EFC8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857" y="1434613"/>
            <a:ext cx="1716239" cy="3763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844083"/>
            <a:r>
              <a:rPr lang="en-US" altLang="nl-NL" sz="1846" b="1" i="1">
                <a:latin typeface="Times New Roman" panose="02020603050405020304" pitchFamily="18" charset="0"/>
                <a:cs typeface="+mn-cs"/>
              </a:rPr>
              <a:t>Tandem-Aeolus</a:t>
            </a:r>
          </a:p>
        </p:txBody>
      </p:sp>
      <p:sp>
        <p:nvSpPr>
          <p:cNvPr id="203791" name="Text Box 15">
            <a:extLst>
              <a:ext uri="{FF2B5EF4-FFF2-40B4-BE49-F238E27FC236}">
                <a16:creationId xmlns:a16="http://schemas.microsoft.com/office/drawing/2014/main" id="{84B953D5-911F-4701-9747-474485BCE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4105" y="1405305"/>
            <a:ext cx="1811714" cy="3763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844083"/>
            <a:r>
              <a:rPr lang="en-US" altLang="nl-NL" sz="1846" b="1" i="1">
                <a:latin typeface="Times New Roman" panose="02020603050405020304" pitchFamily="18" charset="0"/>
                <a:cs typeface="+mn-cs"/>
              </a:rPr>
              <a:t>Dual perspective</a:t>
            </a:r>
          </a:p>
        </p:txBody>
      </p:sp>
      <p:sp>
        <p:nvSpPr>
          <p:cNvPr id="203794" name="Text Box 18">
            <a:extLst>
              <a:ext uri="{FF2B5EF4-FFF2-40B4-BE49-F238E27FC236}">
                <a16:creationId xmlns:a16="http://schemas.microsoft.com/office/drawing/2014/main" id="{314198B8-5131-4D08-B820-53DB90656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912" y="5348654"/>
            <a:ext cx="7294685" cy="43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44083">
              <a:buFont typeface="Wingdings" panose="05000000000000000000" pitchFamily="2" charset="2"/>
              <a:buChar char="F"/>
            </a:pPr>
            <a:r>
              <a:rPr lang="en-US" altLang="nl-NL" sz="2215">
                <a:latin typeface="Times New Roman" panose="02020603050405020304" pitchFamily="18" charset="0"/>
                <a:cs typeface="+mn-cs"/>
              </a:rPr>
              <a:t>  information content single LOS  vs. dual-perspective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>
            <a:extLst>
              <a:ext uri="{FF2B5EF4-FFF2-40B4-BE49-F238E27FC236}">
                <a16:creationId xmlns:a16="http://schemas.microsoft.com/office/drawing/2014/main" id="{7ECE867B-C098-4115-AAFC-5720CB137E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94289" y="545123"/>
            <a:ext cx="6717323" cy="562708"/>
          </a:xfrm>
        </p:spPr>
        <p:txBody>
          <a:bodyPr/>
          <a:lstStyle/>
          <a:p>
            <a:r>
              <a:rPr lang="en-US" altLang="nl-NL"/>
              <a:t>Additional ADM follow-on scenarios</a:t>
            </a:r>
          </a:p>
        </p:txBody>
      </p:sp>
      <p:sp>
        <p:nvSpPr>
          <p:cNvPr id="304131" name="Text Box 3">
            <a:extLst>
              <a:ext uri="{FF2B5EF4-FFF2-40B4-BE49-F238E27FC236}">
                <a16:creationId xmlns:a16="http://schemas.microsoft.com/office/drawing/2014/main" id="{64B4F81D-040A-4871-93E7-47C29B7C7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6412" y="1282213"/>
            <a:ext cx="4796506" cy="376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844083"/>
            <a:r>
              <a:rPr lang="en-US" altLang="nl-NL" sz="1846">
                <a:latin typeface="Times New Roman" panose="02020603050405020304" pitchFamily="18" charset="0"/>
                <a:cs typeface="+mn-cs"/>
              </a:rPr>
              <a:t>Dual-inclination (“alternative” dual-perspective)</a:t>
            </a:r>
          </a:p>
        </p:txBody>
      </p:sp>
      <p:sp>
        <p:nvSpPr>
          <p:cNvPr id="304134" name="Text Box 6">
            <a:extLst>
              <a:ext uri="{FF2B5EF4-FFF2-40B4-BE49-F238E27FC236}">
                <a16:creationId xmlns:a16="http://schemas.microsoft.com/office/drawing/2014/main" id="{405CCBEF-9111-44E5-8913-BC06F787B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471" y="1295401"/>
            <a:ext cx="1505220" cy="376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844083"/>
            <a:r>
              <a:rPr lang="en-US" altLang="nl-NL" sz="1846">
                <a:latin typeface="Times New Roman" panose="02020603050405020304" pitchFamily="18" charset="0"/>
                <a:cs typeface="+mn-cs"/>
              </a:rPr>
              <a:t>Triple-Aeolus</a:t>
            </a:r>
          </a:p>
        </p:txBody>
      </p:sp>
      <p:sp>
        <p:nvSpPr>
          <p:cNvPr id="304135" name="Text Box 7">
            <a:extLst>
              <a:ext uri="{FF2B5EF4-FFF2-40B4-BE49-F238E27FC236}">
                <a16:creationId xmlns:a16="http://schemas.microsoft.com/office/drawing/2014/main" id="{BDA18656-2BC5-49D4-B63F-A8D1DB554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9211" y="5376497"/>
            <a:ext cx="2292615" cy="34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844083">
              <a:buClr>
                <a:srgbClr val="00CC00"/>
              </a:buClr>
              <a:buFont typeface="Wingdings" panose="05000000000000000000" pitchFamily="2" charset="2"/>
              <a:buChar char="Ø"/>
            </a:pPr>
            <a:r>
              <a:rPr lang="en-US" altLang="nl-NL" sz="1662" b="1" i="1">
                <a:latin typeface="Times New Roman" panose="02020603050405020304" pitchFamily="18" charset="0"/>
                <a:cs typeface="+mn-cs"/>
              </a:rPr>
              <a:t>Storm track targetting</a:t>
            </a:r>
          </a:p>
        </p:txBody>
      </p:sp>
      <p:pic>
        <p:nvPicPr>
          <p:cNvPr id="304137" name="Picture 9">
            <a:extLst>
              <a:ext uri="{FF2B5EF4-FFF2-40B4-BE49-F238E27FC236}">
                <a16:creationId xmlns:a16="http://schemas.microsoft.com/office/drawing/2014/main" id="{69D46A47-36DB-48B7-BE28-5A1660178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792" y="1666143"/>
            <a:ext cx="4315558" cy="3563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4138" name="Picture 10">
            <a:extLst>
              <a:ext uri="{FF2B5EF4-FFF2-40B4-BE49-F238E27FC236}">
                <a16:creationId xmlns:a16="http://schemas.microsoft.com/office/drawing/2014/main" id="{F803E16E-4CB3-4A51-BFAE-62BC18EE7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39" y="1705708"/>
            <a:ext cx="4363915" cy="3566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Standaardontwerp">
  <a:themeElements>
    <a:clrScheme name="">
      <a:dk1>
        <a:srgbClr val="000000"/>
      </a:dk1>
      <a:lt1>
        <a:srgbClr val="FFFFFF"/>
      </a:lt1>
      <a:dk2>
        <a:srgbClr val="9ACCD4"/>
      </a:dk2>
      <a:lt2>
        <a:srgbClr val="EEECE1"/>
      </a:lt2>
      <a:accent1>
        <a:srgbClr val="9ACCD4"/>
      </a:accent1>
      <a:accent2>
        <a:srgbClr val="6ED9AD"/>
      </a:accent2>
      <a:accent3>
        <a:srgbClr val="FFFFFF"/>
      </a:accent3>
      <a:accent4>
        <a:srgbClr val="000000"/>
      </a:accent4>
      <a:accent5>
        <a:srgbClr val="CAE2E6"/>
      </a:accent5>
      <a:accent6>
        <a:srgbClr val="63C49C"/>
      </a:accent6>
      <a:hlink>
        <a:srgbClr val="4E9625"/>
      </a:hlink>
      <a:folHlink>
        <a:srgbClr val="60652A"/>
      </a:folHlink>
    </a:clrScheme>
    <a:fontScheme name="1_Standaardontwerp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 kolommen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kolommen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kolommen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Standaardontwerp">
  <a:themeElements>
    <a:clrScheme name="">
      <a:dk1>
        <a:srgbClr val="000000"/>
      </a:dk1>
      <a:lt1>
        <a:srgbClr val="FFFFFF"/>
      </a:lt1>
      <a:dk2>
        <a:srgbClr val="9ACCD4"/>
      </a:dk2>
      <a:lt2>
        <a:srgbClr val="EEECE1"/>
      </a:lt2>
      <a:accent1>
        <a:srgbClr val="9ACCD4"/>
      </a:accent1>
      <a:accent2>
        <a:srgbClr val="6ED9AD"/>
      </a:accent2>
      <a:accent3>
        <a:srgbClr val="FFFFFF"/>
      </a:accent3>
      <a:accent4>
        <a:srgbClr val="000000"/>
      </a:accent4>
      <a:accent5>
        <a:srgbClr val="CAE2E6"/>
      </a:accent5>
      <a:accent6>
        <a:srgbClr val="63C49C"/>
      </a:accent6>
      <a:hlink>
        <a:srgbClr val="4E9625"/>
      </a:hlink>
      <a:folHlink>
        <a:srgbClr val="60652A"/>
      </a:folHlink>
    </a:clrScheme>
    <a:fontScheme name="1_Standaardontwerp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 kolommen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kolommen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kolommen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Standaardontwerp">
  <a:themeElements>
    <a:clrScheme name="">
      <a:dk1>
        <a:srgbClr val="000000"/>
      </a:dk1>
      <a:lt1>
        <a:srgbClr val="FFFFFF"/>
      </a:lt1>
      <a:dk2>
        <a:srgbClr val="9ACCD4"/>
      </a:dk2>
      <a:lt2>
        <a:srgbClr val="EEECE1"/>
      </a:lt2>
      <a:accent1>
        <a:srgbClr val="9ACCD4"/>
      </a:accent1>
      <a:accent2>
        <a:srgbClr val="6ED9AD"/>
      </a:accent2>
      <a:accent3>
        <a:srgbClr val="FFFFFF"/>
      </a:accent3>
      <a:accent4>
        <a:srgbClr val="000000"/>
      </a:accent4>
      <a:accent5>
        <a:srgbClr val="CAE2E6"/>
      </a:accent5>
      <a:accent6>
        <a:srgbClr val="63C49C"/>
      </a:accent6>
      <a:hlink>
        <a:srgbClr val="4E9625"/>
      </a:hlink>
      <a:folHlink>
        <a:srgbClr val="60652A"/>
      </a:folHlink>
    </a:clrScheme>
    <a:fontScheme name="1_Standaardontwerp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 kolommen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kolommen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kolommen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EW ESA Presentation 16-9_Slovenia.potx" id="{B4B7490A-53FE-4E20-AAB8-88372E67B561}" vid="{BCEB71B1-FD63-4BD6-B008-F7DFC94BF6F7}"/>
    </a:ext>
  </a:extLst>
</a:theme>
</file>

<file path=ppt/theme/theme5.xml><?xml version="1.0" encoding="utf-8"?>
<a:theme xmlns:a="http://schemas.openxmlformats.org/drawingml/2006/main" name="1_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EW ESA Presentation 16-9_Slovenia.potx" id="{B4B7490A-53FE-4E20-AAB8-88372E67B561}" vid="{BCEB71B1-FD63-4BD6-B008-F7DFC94BF6F7}"/>
    </a:ext>
  </a:extLst>
</a:theme>
</file>

<file path=ppt/theme/theme6.xml><?xml version="1.0" encoding="utf-8"?>
<a:theme xmlns:a="http://schemas.openxmlformats.org/drawingml/2006/main" name="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7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8.xml><?xml version="1.0" encoding="utf-8"?>
<a:theme xmlns:a="http://schemas.openxmlformats.org/drawingml/2006/main" name="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.potx" id="{4035F37E-B9D1-4636-97E4-60CF27A625BA}" vid="{04ACA1D1-02E6-4B19-B828-578536E30479}"/>
    </a:ext>
  </a:extLst>
</a:theme>
</file>

<file path=ppt/theme/theme9.xml><?xml version="1.0" encoding="utf-8"?>
<a:theme xmlns:a="http://schemas.openxmlformats.org/drawingml/2006/main" name="Granada 2">
  <a:themeElements>
    <a:clrScheme name="Granada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ranada 2">
      <a:majorFont>
        <a:latin typeface="Helvetic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9900">
                  <a:alpha val="50000"/>
                </a:srgbClr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9900">
                  <a:alpha val="50000"/>
                </a:srgbClr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Granada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nada 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anada 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nada 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nada 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nada 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nada 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KNMI Engels Standaard</Template>
  <TotalTime>13166</TotalTime>
  <Words>1576</Words>
  <Application>Microsoft Office PowerPoint</Application>
  <PresentationFormat>Diavoorstelling (4:3)</PresentationFormat>
  <Paragraphs>208</Paragraphs>
  <Slides>22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14</vt:i4>
      </vt:variant>
      <vt:variant>
        <vt:lpstr>Thema</vt:lpstr>
      </vt:variant>
      <vt:variant>
        <vt:i4>9</vt:i4>
      </vt:variant>
      <vt:variant>
        <vt:lpstr>Diatitels</vt:lpstr>
      </vt:variant>
      <vt:variant>
        <vt:i4>22</vt:i4>
      </vt:variant>
    </vt:vector>
  </HeadingPairs>
  <TitlesOfParts>
    <vt:vector size="45" baseType="lpstr">
      <vt:lpstr>Arial</vt:lpstr>
      <vt:lpstr>Arial Narrow</vt:lpstr>
      <vt:lpstr>Calibri</vt:lpstr>
      <vt:lpstr>Comic Sans MS</vt:lpstr>
      <vt:lpstr>Constantia</vt:lpstr>
      <vt:lpstr>esasubtitle</vt:lpstr>
      <vt:lpstr>Helvetica</vt:lpstr>
      <vt:lpstr>Modern</vt:lpstr>
      <vt:lpstr>News Gothic MT</vt:lpstr>
      <vt:lpstr>Times</vt:lpstr>
      <vt:lpstr>Times New Roman</vt:lpstr>
      <vt:lpstr>Verdana</vt:lpstr>
      <vt:lpstr>Wingdings</vt:lpstr>
      <vt:lpstr>Wingdings 2</vt:lpstr>
      <vt:lpstr>1_Standaardontwerp</vt:lpstr>
      <vt:lpstr>2_Standaardontwerp</vt:lpstr>
      <vt:lpstr>3_Standaardontwerp</vt:lpstr>
      <vt:lpstr>ESA Presentation 16-9</vt:lpstr>
      <vt:lpstr>1_ESA Presentation 16-9</vt:lpstr>
      <vt:lpstr>NEW ESA Presentation 16-9</vt:lpstr>
      <vt:lpstr>Default</vt:lpstr>
      <vt:lpstr>ESA Presentation</vt:lpstr>
      <vt:lpstr>Granada 2</vt:lpstr>
      <vt:lpstr>Aeolus success and Follow-On</vt:lpstr>
      <vt:lpstr>PowerPoint-presentatie</vt:lpstr>
      <vt:lpstr>Very positive results on the use of Aeolus in NWP was presented at the September 2019 NWP Impact Assessment Working Meeting</vt:lpstr>
      <vt:lpstr>Summary and Conclusions</vt:lpstr>
      <vt:lpstr>PIEW – Final presentation  Prediction Improvement for Extreme Weather  ESTEC, 25-10-2005</vt:lpstr>
      <vt:lpstr>Conclusions</vt:lpstr>
      <vt:lpstr>SOSE  - summary - flowchart</vt:lpstr>
      <vt:lpstr>ADM follow-on candidates</vt:lpstr>
      <vt:lpstr>Additional ADM follow-on scenarios</vt:lpstr>
      <vt:lpstr>DWL analysis impact - 500 hPa wind</vt:lpstr>
      <vt:lpstr>DWL analysis impact – 500 hPa wind</vt:lpstr>
      <vt:lpstr>DWL analysis impact – 500 hPa wind</vt:lpstr>
      <vt:lpstr>DWL analysis impact – 500 hPa wind</vt:lpstr>
      <vt:lpstr>DWL forecast impact – 500 hPa geop. height</vt:lpstr>
      <vt:lpstr>DWL forecast impact – 500 hPa geop. height</vt:lpstr>
      <vt:lpstr>Recommendations</vt:lpstr>
      <vt:lpstr>PowerPoint-presentatie</vt:lpstr>
      <vt:lpstr>Aeolus at EGU 2020</vt:lpstr>
      <vt:lpstr>Aeolus at EGU 2020</vt:lpstr>
      <vt:lpstr>Special issue AMT</vt:lpstr>
      <vt:lpstr>Grid distance 9 km, resolved scales ~150 km H/V aspect ratio ~100</vt:lpstr>
      <vt:lpstr>PowerPoint-presentatie</vt:lpstr>
    </vt:vector>
  </TitlesOfParts>
  <Company>KNMI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 Stoffelen</dc:creator>
  <cp:lastModifiedBy>Stoffelen, Ad (KNMI)</cp:lastModifiedBy>
  <cp:revision>238</cp:revision>
  <dcterms:created xsi:type="dcterms:W3CDTF">2011-03-29T06:36:19Z</dcterms:created>
  <dcterms:modified xsi:type="dcterms:W3CDTF">2020-01-26T23:01:11Z</dcterms:modified>
</cp:coreProperties>
</file>