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8"/>
  </p:notesMasterIdLst>
  <p:handoutMasterIdLst>
    <p:handoutMasterId r:id="rId19"/>
  </p:handoutMasterIdLst>
  <p:sldIdLst>
    <p:sldId id="427" r:id="rId2"/>
    <p:sldId id="470" r:id="rId3"/>
    <p:sldId id="683" r:id="rId4"/>
    <p:sldId id="676" r:id="rId5"/>
    <p:sldId id="682" r:id="rId6"/>
    <p:sldId id="687" r:id="rId7"/>
    <p:sldId id="686" r:id="rId8"/>
    <p:sldId id="547" r:id="rId9"/>
    <p:sldId id="688" r:id="rId10"/>
    <p:sldId id="692" r:id="rId11"/>
    <p:sldId id="685" r:id="rId12"/>
    <p:sldId id="689" r:id="rId13"/>
    <p:sldId id="693" r:id="rId14"/>
    <p:sldId id="425" r:id="rId15"/>
    <p:sldId id="443" r:id="rId16"/>
    <p:sldId id="666" r:id="rId17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0F1"/>
    <a:srgbClr val="C4E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7940" autoAdjust="0"/>
  </p:normalViewPr>
  <p:slideViewPr>
    <p:cSldViewPr>
      <p:cViewPr varScale="1">
        <p:scale>
          <a:sx n="76" d="100"/>
          <a:sy n="76" d="100"/>
        </p:scale>
        <p:origin x="158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it-IT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endParaRPr lang="it-IT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it-IT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fld id="{DC97F0C0-29E9-4D2F-8331-DB99A80ABF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22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21275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fld id="{CD981922-13F1-447B-B136-D26A7AA72C5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9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741FA0-3539-4531-A4F0-76A8E6AD98B7}" type="slidenum">
              <a:rPr lang="it-IT"/>
              <a:pPr/>
              <a:t>1</a:t>
            </a:fld>
            <a:endParaRPr lang="it-IT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3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922-13F1-447B-B136-D26A7AA72C53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5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8079-41FA-43A8-B0F7-8C6F7FB47C7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23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65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7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07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850B-5896-4CA1-B174-D63B4B2E4F1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36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48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1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CE84-7A94-4399-88AD-CB83FC4AD9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5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A0E3-50D8-4661-ABC2-DAFF4FD67C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97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20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DFB3E-E5D4-4A90-8921-C43A54477ED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78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2095-1F9C-4790-BB6D-035D539BF4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9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01/IJG.2018.0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2359701"/>
            <a:ext cx="9144000" cy="1631216"/>
          </a:xfrm>
          <a:prstGeom prst="rect">
            <a:avLst/>
          </a:prstGeom>
          <a:solidFill>
            <a:schemeClr val="bg1">
              <a:alpha val="5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Aspromonte</a:t>
            </a:r>
            <a:r>
              <a:rPr lang="en-US" sz="2000" b="1" dirty="0"/>
              <a:t> Geopark Project: a natural laboratory to show the slow</a:t>
            </a:r>
          </a:p>
          <a:p>
            <a:pPr algn="ctr"/>
            <a:r>
              <a:rPr lang="en-US" sz="2000" b="1" dirty="0"/>
              <a:t>movement of the Earth system</a:t>
            </a:r>
          </a:p>
          <a:p>
            <a:pPr algn="ctr"/>
            <a:r>
              <a:rPr lang="it-IT" sz="1600" b="1" dirty="0"/>
              <a:t>Gaetano Ortolano1, </a:t>
            </a:r>
            <a:r>
              <a:rPr lang="it-IT" sz="1600" dirty="0"/>
              <a:t>Sabrina Santagati2, Damiano Gravina1, Sergio Tralongo2</a:t>
            </a:r>
            <a:r>
              <a:rPr lang="it-IT" sz="1600" dirty="0">
                <a:latin typeface="ESRI Cartography" panose="02000400000000000000" pitchFamily="2" charset="0"/>
              </a:rPr>
              <a:t>æ</a:t>
            </a:r>
            <a:r>
              <a:rPr lang="it-IT" sz="1600" dirty="0"/>
              <a:t>, Chiara Parisi2, and</a:t>
            </a:r>
          </a:p>
          <a:p>
            <a:pPr algn="ctr"/>
            <a:r>
              <a:rPr lang="it-IT" sz="1600" dirty="0"/>
              <a:t>Rosolino Cirrincione1</a:t>
            </a:r>
            <a:endParaRPr lang="it-IT" sz="1400" dirty="0"/>
          </a:p>
          <a:p>
            <a:pPr algn="ctr"/>
            <a:r>
              <a:rPr lang="it-IT" sz="1400" dirty="0"/>
              <a:t>1-Dipartimento di Scienze Biologiche, Geologiche e Ambientali (DBGA), Università di Catania</a:t>
            </a:r>
          </a:p>
          <a:p>
            <a:pPr algn="ctr"/>
            <a:r>
              <a:rPr lang="it-IT" sz="1400" dirty="0"/>
              <a:t>2 – Ente Parco Nazionale dell’Aspromonte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2938"/>
            <a:ext cx="827584" cy="9350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278CB7-4871-4896-8543-ACD343276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059832" cy="805219"/>
          </a:xfrm>
          <a:prstGeom prst="rect">
            <a:avLst/>
          </a:prstGeom>
        </p:spPr>
      </p:pic>
      <p:pic>
        <p:nvPicPr>
          <p:cNvPr id="6146" name="Picture 2" descr="Parco Nazionale dell'Aspromonte">
            <a:extLst>
              <a:ext uri="{FF2B5EF4-FFF2-40B4-BE49-F238E27FC236}">
                <a16:creationId xmlns:a16="http://schemas.microsoft.com/office/drawing/2014/main" id="{AAEFB1C4-210F-482A-8F11-4B6C73E2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301208"/>
            <a:ext cx="1252736" cy="12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D49C3E86-A768-41A7-B24C-E6906FE98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79" y="0"/>
            <a:ext cx="4194221" cy="284645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A4DC1E5-DD1E-4F1B-A94A-B64BDEA2BBDD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A38CEB-93C1-4349-A676-A052B1CC7476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3131D9-E185-4162-BF03-8AA0C0286518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EA67979-DBDB-4AE1-867D-CC0F1CF9A7AE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C777C70-624E-4F18-A70B-BB6820A428B0}"/>
              </a:ext>
            </a:extLst>
          </p:cNvPr>
          <p:cNvSpPr/>
          <p:nvPr/>
        </p:nvSpPr>
        <p:spPr>
          <a:xfrm rot="2321729">
            <a:off x="6124227" y="692696"/>
            <a:ext cx="360040" cy="432048"/>
          </a:xfrm>
          <a:prstGeom prst="ellipse">
            <a:avLst/>
          </a:prstGeom>
          <a:solidFill>
            <a:srgbClr val="FF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9C1A2B9-F2CD-42F9-9309-B2FE13480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18"/>
            <a:ext cx="5279852" cy="14873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C95DD90-3D46-4BBF-8383-5D51570B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" y="2432791"/>
            <a:ext cx="5169856" cy="4060288"/>
          </a:xfrm>
          <a:prstGeom prst="rect">
            <a:avLst/>
          </a:prstGeom>
        </p:spPr>
      </p:pic>
      <p:pic>
        <p:nvPicPr>
          <p:cNvPr id="10251" name="Picture 11" descr="DJI Mavic 2 Pro con Drone Quadcopter, Videocamera Hasselblad L1D ...">
            <a:extLst>
              <a:ext uri="{FF2B5EF4-FFF2-40B4-BE49-F238E27FC236}">
                <a16:creationId xmlns:a16="http://schemas.microsoft.com/office/drawing/2014/main" id="{5DE5ACBC-D92D-490A-9779-578E868C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31" y="3619972"/>
            <a:ext cx="35433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A9C4A35-1753-481A-8652-30C5396F709E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5A0F6B8-6765-4114-A4A7-41EA8029909F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FA799D-CEEA-4C2D-AF55-EAE6A1643157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09E0FF3-7D07-4785-879A-8D01BF3BC86B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67BDA70-5627-44F8-B50B-380EBFAD5DF2}"/>
              </a:ext>
            </a:extLst>
          </p:cNvPr>
          <p:cNvGrpSpPr/>
          <p:nvPr/>
        </p:nvGrpSpPr>
        <p:grpSpPr>
          <a:xfrm>
            <a:off x="-3746" y="0"/>
            <a:ext cx="9147746" cy="472702"/>
            <a:chOff x="-3746" y="0"/>
            <a:chExt cx="9147746" cy="472702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C57CD23-F8AC-4456-82E3-7860FFB6ABF9}"/>
                </a:ext>
              </a:extLst>
            </p:cNvPr>
            <p:cNvSpPr txBox="1"/>
            <p:nvPr/>
          </p:nvSpPr>
          <p:spPr>
            <a:xfrm>
              <a:off x="328157" y="0"/>
              <a:ext cx="8346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en-US" sz="10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Aspromonte</a:t>
              </a:r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Geopark Project: a natural laboratory to </a:t>
              </a:r>
              <a:r>
                <a:rPr lang="en-GB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…by Ortolano et al.,…</a:t>
              </a:r>
              <a:endParaRPr lang="it-IT" sz="100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58F902A-5FD2-428A-B295-BA5271B7D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73" b="-4855"/>
            <a:stretch/>
          </p:blipFill>
          <p:spPr>
            <a:xfrm>
              <a:off x="-3746" y="30084"/>
              <a:ext cx="468700" cy="37458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3BA66CA-A2B0-4595-82D7-E595F056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3258" y="13519"/>
              <a:ext cx="372087" cy="420410"/>
            </a:xfrm>
            <a:prstGeom prst="rect">
              <a:avLst/>
            </a:prstGeom>
          </p:spPr>
        </p:pic>
        <p:pic>
          <p:nvPicPr>
            <p:cNvPr id="11" name="Picture 2" descr="Parco Nazionale dell'Aspromonte">
              <a:extLst>
                <a:ext uri="{FF2B5EF4-FFF2-40B4-BE49-F238E27FC236}">
                  <a16:creationId xmlns:a16="http://schemas.microsoft.com/office/drawing/2014/main" id="{6CFF60CB-0500-4374-9A16-C76082472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255" y="0"/>
              <a:ext cx="458377" cy="47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4FB2865F-77D2-4EC4-8917-8601CEA95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3929"/>
              <a:ext cx="914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7E078DF1-F258-4334-95FC-D500FC6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" y="486222"/>
            <a:ext cx="8473834" cy="60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5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55A2B01E-7F1C-46E2-BB78-9138F1973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"/>
            <a:ext cx="6315456" cy="420624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36607DF-A8B8-483D-A066-B2BABD42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11" y="3281070"/>
            <a:ext cx="4761389" cy="35725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0EAA3D-BF3B-4ADE-993C-F0A3BAED5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914"/>
            <a:ext cx="4730906" cy="265808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8D72570-4133-4CE6-8CA6-159CAD84E5B8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BB3E767-8655-45D3-ABBB-E8EB97BEE2F9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A81603-9BFB-4511-9C46-0D81EE4D3DC8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4A414FB-7853-4272-8D53-B37083E2DE4A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042D0B9-3D92-4A0D-86BB-472B5D316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76" y="0"/>
            <a:ext cx="4383024" cy="3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8D72570-4133-4CE6-8CA6-159CAD84E5B8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BB3E767-8655-45D3-ABBB-E8EB97BEE2F9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A81603-9BFB-4511-9C46-0D81EE4D3DC8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4A414FB-7853-4272-8D53-B37083E2DE4A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BF7512-DB06-474B-9533-1402367703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55"/>
            <a:ext cx="4730906" cy="594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AD87ED3-909C-4E93-BF45-75C848891B0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25" y="2182"/>
            <a:ext cx="4361040" cy="6520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38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 rot="17882900">
            <a:off x="6081874" y="5041059"/>
            <a:ext cx="2020814" cy="1371047"/>
          </a:xfrm>
          <a:custGeom>
            <a:avLst/>
            <a:gdLst>
              <a:gd name="connsiteX0" fmla="*/ 3175 w 1098576"/>
              <a:gd name="connsiteY0" fmla="*/ 123825 h 450850"/>
              <a:gd name="connsiteX1" fmla="*/ 50800 w 1098576"/>
              <a:gd name="connsiteY1" fmla="*/ 171450 h 450850"/>
              <a:gd name="connsiteX2" fmla="*/ 69850 w 1098576"/>
              <a:gd name="connsiteY2" fmla="*/ 228600 h 450850"/>
              <a:gd name="connsiteX3" fmla="*/ 107950 w 1098576"/>
              <a:gd name="connsiteY3" fmla="*/ 276225 h 450850"/>
              <a:gd name="connsiteX4" fmla="*/ 203200 w 1098576"/>
              <a:gd name="connsiteY4" fmla="*/ 285750 h 450850"/>
              <a:gd name="connsiteX5" fmla="*/ 231775 w 1098576"/>
              <a:gd name="connsiteY5" fmla="*/ 342900 h 450850"/>
              <a:gd name="connsiteX6" fmla="*/ 241300 w 1098576"/>
              <a:gd name="connsiteY6" fmla="*/ 371475 h 450850"/>
              <a:gd name="connsiteX7" fmla="*/ 298450 w 1098576"/>
              <a:gd name="connsiteY7" fmla="*/ 409575 h 450850"/>
              <a:gd name="connsiteX8" fmla="*/ 327025 w 1098576"/>
              <a:gd name="connsiteY8" fmla="*/ 428625 h 450850"/>
              <a:gd name="connsiteX9" fmla="*/ 412750 w 1098576"/>
              <a:gd name="connsiteY9" fmla="*/ 419100 h 450850"/>
              <a:gd name="connsiteX10" fmla="*/ 441325 w 1098576"/>
              <a:gd name="connsiteY10" fmla="*/ 400050 h 450850"/>
              <a:gd name="connsiteX11" fmla="*/ 536575 w 1098576"/>
              <a:gd name="connsiteY11" fmla="*/ 409575 h 450850"/>
              <a:gd name="connsiteX12" fmla="*/ 593725 w 1098576"/>
              <a:gd name="connsiteY12" fmla="*/ 428625 h 450850"/>
              <a:gd name="connsiteX13" fmla="*/ 679450 w 1098576"/>
              <a:gd name="connsiteY13" fmla="*/ 409575 h 450850"/>
              <a:gd name="connsiteX14" fmla="*/ 736600 w 1098576"/>
              <a:gd name="connsiteY14" fmla="*/ 381000 h 450850"/>
              <a:gd name="connsiteX15" fmla="*/ 822325 w 1098576"/>
              <a:gd name="connsiteY15" fmla="*/ 390525 h 450850"/>
              <a:gd name="connsiteX16" fmla="*/ 850900 w 1098576"/>
              <a:gd name="connsiteY16" fmla="*/ 400050 h 450850"/>
              <a:gd name="connsiteX17" fmla="*/ 889000 w 1098576"/>
              <a:gd name="connsiteY17" fmla="*/ 438150 h 450850"/>
              <a:gd name="connsiteX18" fmla="*/ 917575 w 1098576"/>
              <a:gd name="connsiteY18" fmla="*/ 428625 h 450850"/>
              <a:gd name="connsiteX19" fmla="*/ 936625 w 1098576"/>
              <a:gd name="connsiteY19" fmla="*/ 400050 h 450850"/>
              <a:gd name="connsiteX20" fmla="*/ 993775 w 1098576"/>
              <a:gd name="connsiteY20" fmla="*/ 381000 h 450850"/>
              <a:gd name="connsiteX21" fmla="*/ 1031875 w 1098576"/>
              <a:gd name="connsiteY21" fmla="*/ 361950 h 450850"/>
              <a:gd name="connsiteX22" fmla="*/ 1041400 w 1098576"/>
              <a:gd name="connsiteY22" fmla="*/ 323850 h 450850"/>
              <a:gd name="connsiteX23" fmla="*/ 1060450 w 1098576"/>
              <a:gd name="connsiteY23" fmla="*/ 266700 h 450850"/>
              <a:gd name="connsiteX24" fmla="*/ 1050925 w 1098576"/>
              <a:gd name="connsiteY24" fmla="*/ 238125 h 450850"/>
              <a:gd name="connsiteX25" fmla="*/ 1012825 w 1098576"/>
              <a:gd name="connsiteY25" fmla="*/ 180975 h 450850"/>
              <a:gd name="connsiteX26" fmla="*/ 1003300 w 1098576"/>
              <a:gd name="connsiteY26" fmla="*/ 152400 h 450850"/>
              <a:gd name="connsiteX27" fmla="*/ 1050925 w 1098576"/>
              <a:gd name="connsiteY27" fmla="*/ 66675 h 450850"/>
              <a:gd name="connsiteX28" fmla="*/ 965200 w 1098576"/>
              <a:gd name="connsiteY28" fmla="*/ 38100 h 450850"/>
              <a:gd name="connsiteX29" fmla="*/ 908050 w 1098576"/>
              <a:gd name="connsiteY29" fmla="*/ 0 h 450850"/>
              <a:gd name="connsiteX30" fmla="*/ 869950 w 1098576"/>
              <a:gd name="connsiteY30" fmla="*/ 47625 h 450850"/>
              <a:gd name="connsiteX31" fmla="*/ 822325 w 1098576"/>
              <a:gd name="connsiteY31" fmla="*/ 85725 h 450850"/>
              <a:gd name="connsiteX32" fmla="*/ 784225 w 1098576"/>
              <a:gd name="connsiteY32" fmla="*/ 142875 h 450850"/>
              <a:gd name="connsiteX33" fmla="*/ 774700 w 1098576"/>
              <a:gd name="connsiteY33" fmla="*/ 171450 h 450850"/>
              <a:gd name="connsiteX34" fmla="*/ 717550 w 1098576"/>
              <a:gd name="connsiteY34" fmla="*/ 209550 h 450850"/>
              <a:gd name="connsiteX35" fmla="*/ 660400 w 1098576"/>
              <a:gd name="connsiteY35" fmla="*/ 238125 h 450850"/>
              <a:gd name="connsiteX36" fmla="*/ 603250 w 1098576"/>
              <a:gd name="connsiteY36" fmla="*/ 257175 h 450850"/>
              <a:gd name="connsiteX37" fmla="*/ 527050 w 1098576"/>
              <a:gd name="connsiteY37" fmla="*/ 247650 h 450850"/>
              <a:gd name="connsiteX38" fmla="*/ 498475 w 1098576"/>
              <a:gd name="connsiteY38" fmla="*/ 228600 h 450850"/>
              <a:gd name="connsiteX39" fmla="*/ 469900 w 1098576"/>
              <a:gd name="connsiteY39" fmla="*/ 219075 h 450850"/>
              <a:gd name="connsiteX40" fmla="*/ 431800 w 1098576"/>
              <a:gd name="connsiteY40" fmla="*/ 228600 h 450850"/>
              <a:gd name="connsiteX41" fmla="*/ 393700 w 1098576"/>
              <a:gd name="connsiteY41" fmla="*/ 285750 h 450850"/>
              <a:gd name="connsiteX42" fmla="*/ 327025 w 1098576"/>
              <a:gd name="connsiteY42" fmla="*/ 276225 h 450850"/>
              <a:gd name="connsiteX43" fmla="*/ 298450 w 1098576"/>
              <a:gd name="connsiteY43" fmla="*/ 266700 h 450850"/>
              <a:gd name="connsiteX44" fmla="*/ 260350 w 1098576"/>
              <a:gd name="connsiteY44" fmla="*/ 209550 h 450850"/>
              <a:gd name="connsiteX45" fmla="*/ 203200 w 1098576"/>
              <a:gd name="connsiteY45" fmla="*/ 190500 h 450850"/>
              <a:gd name="connsiteX46" fmla="*/ 127000 w 1098576"/>
              <a:gd name="connsiteY46" fmla="*/ 171450 h 450850"/>
              <a:gd name="connsiteX47" fmla="*/ 117475 w 1098576"/>
              <a:gd name="connsiteY47" fmla="*/ 142875 h 450850"/>
              <a:gd name="connsiteX48" fmla="*/ 88900 w 1098576"/>
              <a:gd name="connsiteY48" fmla="*/ 133350 h 450850"/>
              <a:gd name="connsiteX49" fmla="*/ 31750 w 1098576"/>
              <a:gd name="connsiteY49" fmla="*/ 104775 h 450850"/>
              <a:gd name="connsiteX50" fmla="*/ 3175 w 1098576"/>
              <a:gd name="connsiteY50" fmla="*/ 123825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98576" h="450850">
                <a:moveTo>
                  <a:pt x="3175" y="123825"/>
                </a:moveTo>
                <a:cubicBezTo>
                  <a:pt x="6350" y="134938"/>
                  <a:pt x="37432" y="141371"/>
                  <a:pt x="50800" y="171450"/>
                </a:cubicBezTo>
                <a:cubicBezTo>
                  <a:pt x="58955" y="189800"/>
                  <a:pt x="63500" y="209550"/>
                  <a:pt x="69850" y="228600"/>
                </a:cubicBezTo>
                <a:cubicBezTo>
                  <a:pt x="77897" y="252740"/>
                  <a:pt x="76834" y="269044"/>
                  <a:pt x="107950" y="276225"/>
                </a:cubicBezTo>
                <a:cubicBezTo>
                  <a:pt x="139041" y="283400"/>
                  <a:pt x="171450" y="282575"/>
                  <a:pt x="203200" y="285750"/>
                </a:cubicBezTo>
                <a:cubicBezTo>
                  <a:pt x="227141" y="357574"/>
                  <a:pt x="194846" y="269042"/>
                  <a:pt x="231775" y="342900"/>
                </a:cubicBezTo>
                <a:cubicBezTo>
                  <a:pt x="236265" y="351880"/>
                  <a:pt x="234200" y="364375"/>
                  <a:pt x="241300" y="371475"/>
                </a:cubicBezTo>
                <a:cubicBezTo>
                  <a:pt x="257489" y="387664"/>
                  <a:pt x="279400" y="396875"/>
                  <a:pt x="298450" y="409575"/>
                </a:cubicBezTo>
                <a:lnTo>
                  <a:pt x="327025" y="428625"/>
                </a:lnTo>
                <a:cubicBezTo>
                  <a:pt x="355600" y="425450"/>
                  <a:pt x="384858" y="426073"/>
                  <a:pt x="412750" y="419100"/>
                </a:cubicBezTo>
                <a:cubicBezTo>
                  <a:pt x="423856" y="416324"/>
                  <a:pt x="429911" y="400928"/>
                  <a:pt x="441325" y="400050"/>
                </a:cubicBezTo>
                <a:cubicBezTo>
                  <a:pt x="473139" y="397603"/>
                  <a:pt x="504825" y="406400"/>
                  <a:pt x="536575" y="409575"/>
                </a:cubicBezTo>
                <a:cubicBezTo>
                  <a:pt x="555625" y="415925"/>
                  <a:pt x="573918" y="431926"/>
                  <a:pt x="593725" y="428625"/>
                </a:cubicBezTo>
                <a:cubicBezTo>
                  <a:pt x="615675" y="424967"/>
                  <a:pt x="656002" y="421299"/>
                  <a:pt x="679450" y="409575"/>
                </a:cubicBezTo>
                <a:cubicBezTo>
                  <a:pt x="753308" y="372646"/>
                  <a:pt x="664776" y="404941"/>
                  <a:pt x="736600" y="381000"/>
                </a:cubicBezTo>
                <a:cubicBezTo>
                  <a:pt x="765175" y="384175"/>
                  <a:pt x="793965" y="385798"/>
                  <a:pt x="822325" y="390525"/>
                </a:cubicBezTo>
                <a:cubicBezTo>
                  <a:pt x="832229" y="392176"/>
                  <a:pt x="843800" y="392950"/>
                  <a:pt x="850900" y="400050"/>
                </a:cubicBezTo>
                <a:cubicBezTo>
                  <a:pt x="901700" y="450850"/>
                  <a:pt x="812800" y="412750"/>
                  <a:pt x="889000" y="438150"/>
                </a:cubicBezTo>
                <a:cubicBezTo>
                  <a:pt x="898525" y="434975"/>
                  <a:pt x="909735" y="434897"/>
                  <a:pt x="917575" y="428625"/>
                </a:cubicBezTo>
                <a:cubicBezTo>
                  <a:pt x="926514" y="421474"/>
                  <a:pt x="926917" y="406117"/>
                  <a:pt x="936625" y="400050"/>
                </a:cubicBezTo>
                <a:cubicBezTo>
                  <a:pt x="953653" y="389407"/>
                  <a:pt x="975814" y="389980"/>
                  <a:pt x="993775" y="381000"/>
                </a:cubicBezTo>
                <a:lnTo>
                  <a:pt x="1031875" y="361950"/>
                </a:lnTo>
                <a:cubicBezTo>
                  <a:pt x="1035050" y="349250"/>
                  <a:pt x="1037638" y="336389"/>
                  <a:pt x="1041400" y="323850"/>
                </a:cubicBezTo>
                <a:cubicBezTo>
                  <a:pt x="1047170" y="304616"/>
                  <a:pt x="1060450" y="266700"/>
                  <a:pt x="1060450" y="266700"/>
                </a:cubicBezTo>
                <a:cubicBezTo>
                  <a:pt x="1057275" y="257175"/>
                  <a:pt x="1055801" y="246902"/>
                  <a:pt x="1050925" y="238125"/>
                </a:cubicBezTo>
                <a:cubicBezTo>
                  <a:pt x="1039806" y="218111"/>
                  <a:pt x="1020065" y="202695"/>
                  <a:pt x="1012825" y="180975"/>
                </a:cubicBezTo>
                <a:lnTo>
                  <a:pt x="1003300" y="152400"/>
                </a:lnTo>
                <a:cubicBezTo>
                  <a:pt x="1026351" y="137032"/>
                  <a:pt x="1098576" y="114326"/>
                  <a:pt x="1050925" y="66675"/>
                </a:cubicBezTo>
                <a:cubicBezTo>
                  <a:pt x="1022350" y="38100"/>
                  <a:pt x="993775" y="57150"/>
                  <a:pt x="965200" y="38100"/>
                </a:cubicBezTo>
                <a:lnTo>
                  <a:pt x="908050" y="0"/>
                </a:lnTo>
                <a:cubicBezTo>
                  <a:pt x="889507" y="55630"/>
                  <a:pt x="913034" y="4541"/>
                  <a:pt x="869950" y="47625"/>
                </a:cubicBezTo>
                <a:cubicBezTo>
                  <a:pt x="826866" y="90709"/>
                  <a:pt x="877955" y="67182"/>
                  <a:pt x="822325" y="85725"/>
                </a:cubicBezTo>
                <a:cubicBezTo>
                  <a:pt x="809625" y="104775"/>
                  <a:pt x="791465" y="121155"/>
                  <a:pt x="784225" y="142875"/>
                </a:cubicBezTo>
                <a:cubicBezTo>
                  <a:pt x="781050" y="152400"/>
                  <a:pt x="781800" y="164350"/>
                  <a:pt x="774700" y="171450"/>
                </a:cubicBezTo>
                <a:cubicBezTo>
                  <a:pt x="758511" y="187639"/>
                  <a:pt x="739270" y="202310"/>
                  <a:pt x="717550" y="209550"/>
                </a:cubicBezTo>
                <a:cubicBezTo>
                  <a:pt x="613337" y="244288"/>
                  <a:pt x="771187" y="188886"/>
                  <a:pt x="660400" y="238125"/>
                </a:cubicBezTo>
                <a:cubicBezTo>
                  <a:pt x="642050" y="246280"/>
                  <a:pt x="603250" y="257175"/>
                  <a:pt x="603250" y="257175"/>
                </a:cubicBezTo>
                <a:cubicBezTo>
                  <a:pt x="577850" y="254000"/>
                  <a:pt x="551746" y="254385"/>
                  <a:pt x="527050" y="247650"/>
                </a:cubicBezTo>
                <a:cubicBezTo>
                  <a:pt x="516006" y="244638"/>
                  <a:pt x="508714" y="233720"/>
                  <a:pt x="498475" y="228600"/>
                </a:cubicBezTo>
                <a:cubicBezTo>
                  <a:pt x="489495" y="224110"/>
                  <a:pt x="479425" y="222250"/>
                  <a:pt x="469900" y="219075"/>
                </a:cubicBezTo>
                <a:cubicBezTo>
                  <a:pt x="457200" y="222250"/>
                  <a:pt x="441652" y="219980"/>
                  <a:pt x="431800" y="228600"/>
                </a:cubicBezTo>
                <a:cubicBezTo>
                  <a:pt x="414570" y="243677"/>
                  <a:pt x="393700" y="285750"/>
                  <a:pt x="393700" y="285750"/>
                </a:cubicBezTo>
                <a:cubicBezTo>
                  <a:pt x="371475" y="282575"/>
                  <a:pt x="349040" y="280628"/>
                  <a:pt x="327025" y="276225"/>
                </a:cubicBezTo>
                <a:cubicBezTo>
                  <a:pt x="317180" y="274256"/>
                  <a:pt x="305550" y="273800"/>
                  <a:pt x="298450" y="266700"/>
                </a:cubicBezTo>
                <a:cubicBezTo>
                  <a:pt x="249224" y="217474"/>
                  <a:pt x="343574" y="255785"/>
                  <a:pt x="260350" y="209550"/>
                </a:cubicBezTo>
                <a:cubicBezTo>
                  <a:pt x="242797" y="199798"/>
                  <a:pt x="222250" y="196850"/>
                  <a:pt x="203200" y="190500"/>
                </a:cubicBezTo>
                <a:cubicBezTo>
                  <a:pt x="159266" y="175855"/>
                  <a:pt x="184470" y="182944"/>
                  <a:pt x="127000" y="171450"/>
                </a:cubicBezTo>
                <a:cubicBezTo>
                  <a:pt x="123825" y="161925"/>
                  <a:pt x="124575" y="149975"/>
                  <a:pt x="117475" y="142875"/>
                </a:cubicBezTo>
                <a:cubicBezTo>
                  <a:pt x="110375" y="135775"/>
                  <a:pt x="97880" y="137840"/>
                  <a:pt x="88900" y="133350"/>
                </a:cubicBezTo>
                <a:cubicBezTo>
                  <a:pt x="15042" y="96421"/>
                  <a:pt x="103574" y="128716"/>
                  <a:pt x="31750" y="104775"/>
                </a:cubicBezTo>
                <a:cubicBezTo>
                  <a:pt x="10939" y="135992"/>
                  <a:pt x="0" y="112712"/>
                  <a:pt x="3175" y="123825"/>
                </a:cubicBezTo>
                <a:close/>
              </a:path>
            </a:pathLst>
          </a:cu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41146" y="1903044"/>
            <a:ext cx="9185146" cy="224676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geological peculiarity of the </a:t>
            </a:r>
            <a:r>
              <a:rPr lang="en-US" sz="2800" dirty="0" err="1">
                <a:solidFill>
                  <a:schemeClr val="bg1"/>
                </a:solidFill>
              </a:rPr>
              <a:t>Aspromonte</a:t>
            </a:r>
            <a:r>
              <a:rPr lang="en-US" sz="2800" dirty="0">
                <a:solidFill>
                  <a:schemeClr val="bg1"/>
                </a:solidFill>
              </a:rPr>
              <a:t> Massif can communicate as the metamorphic rocks can be read as an Earth moving view where are enclosed pieces of the memory of the rock incessant slow movement of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Earth </a:t>
            </a:r>
            <a:r>
              <a:rPr lang="it-IT" sz="2800" dirty="0" err="1">
                <a:solidFill>
                  <a:schemeClr val="bg1"/>
                </a:solidFill>
              </a:rPr>
              <a:t>interior</a:t>
            </a:r>
            <a:r>
              <a:rPr lang="it-IT" sz="28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CONCLUSION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716" y="4159883"/>
            <a:ext cx="4650749" cy="2698117"/>
          </a:xfrm>
          <a:prstGeom prst="rect">
            <a:avLst/>
          </a:prstGeom>
          <a:noFill/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942769"/>
            <a:ext cx="1315400" cy="148623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039AEFE-2EB2-4F5E-969D-1F678AA12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25" y="15635"/>
            <a:ext cx="4488246" cy="1181117"/>
          </a:xfrm>
          <a:prstGeom prst="rect">
            <a:avLst/>
          </a:prstGeom>
        </p:spPr>
      </p:pic>
      <p:pic>
        <p:nvPicPr>
          <p:cNvPr id="15" name="Picture 2" descr="Parco Nazionale dell'Aspromonte">
            <a:extLst>
              <a:ext uri="{FF2B5EF4-FFF2-40B4-BE49-F238E27FC236}">
                <a16:creationId xmlns:a16="http://schemas.microsoft.com/office/drawing/2014/main" id="{13AD740E-04C9-4C9D-B16C-BEC18A35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2" y="1594466"/>
            <a:ext cx="2102014" cy="2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ddio a Sergio Tralongo, direttore del Parco Nazionale d ...">
            <a:extLst>
              <a:ext uri="{FF2B5EF4-FFF2-40B4-BE49-F238E27FC236}">
                <a16:creationId xmlns:a16="http://schemas.microsoft.com/office/drawing/2014/main" id="{BCF076A8-0F99-4587-B8A2-609FA5423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r="15147"/>
          <a:stretch/>
        </p:blipFill>
        <p:spPr bwMode="auto">
          <a:xfrm>
            <a:off x="-508" y="0"/>
            <a:ext cx="3168352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DB7413-54FA-4073-B380-646071CDE794}"/>
              </a:ext>
            </a:extLst>
          </p:cNvPr>
          <p:cNvSpPr txBox="1"/>
          <p:nvPr/>
        </p:nvSpPr>
        <p:spPr>
          <a:xfrm>
            <a:off x="-508" y="2732317"/>
            <a:ext cx="31683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 MEMORY OF OUR GOOD FRIEND DOTT. SERGIO TRALONGO (</a:t>
            </a:r>
            <a:r>
              <a:rPr lang="it-IT" dirty="0" err="1"/>
              <a:t>past</a:t>
            </a:r>
            <a:r>
              <a:rPr lang="it-IT" dirty="0"/>
              <a:t> </a:t>
            </a:r>
            <a:r>
              <a:rPr lang="it-IT" dirty="0" err="1"/>
              <a:t>director</a:t>
            </a:r>
            <a:r>
              <a:rPr lang="it-IT" dirty="0"/>
              <a:t> of the Aspromonte National Park)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385464"/>
            <a:ext cx="9144000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 err="1"/>
              <a:t>Cited</a:t>
            </a:r>
            <a:r>
              <a:rPr lang="it-IT" dirty="0"/>
              <a:t> </a:t>
            </a:r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1376991"/>
            <a:ext cx="9144000" cy="420435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/>
              <a:t>Cirrincione, R., Fazio, E., Fiannacca, P., Ortolano, G., Pezzino, A., Punturo, R. (2015). </a:t>
            </a:r>
            <a:r>
              <a:rPr lang="it-IT" dirty="0" err="1"/>
              <a:t>Period</a:t>
            </a:r>
            <a:r>
              <a:rPr lang="it-IT" dirty="0"/>
              <a:t>. </a:t>
            </a:r>
            <a:r>
              <a:rPr lang="it-IT" dirty="0" err="1"/>
              <a:t>Mineral</a:t>
            </a:r>
            <a:r>
              <a:rPr lang="it-IT" dirty="0"/>
              <a:t>., 84(3B), 701-749.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/>
              <a:t>Fazio E., Ortolano G., Visalli A., Cirrincione R., Pezzino R., (2018). </a:t>
            </a:r>
            <a:r>
              <a:rPr lang="it-IT" dirty="0" err="1"/>
              <a:t>Ital</a:t>
            </a:r>
            <a:r>
              <a:rPr lang="it-IT" dirty="0"/>
              <a:t>. J. </a:t>
            </a:r>
            <a:r>
              <a:rPr lang="it-IT" dirty="0" err="1"/>
              <a:t>Geosci</a:t>
            </a:r>
            <a:r>
              <a:rPr lang="it-IT" dirty="0"/>
              <a:t>., Vol. 137 (2018). (</a:t>
            </a:r>
            <a:r>
              <a:rPr lang="it-IT" u="sng" dirty="0">
                <a:hlinkClick r:id="rId2"/>
              </a:rPr>
              <a:t>https://doi.org/10.3301/IJG.2018.09</a:t>
            </a:r>
            <a:r>
              <a:rPr lang="it-IT" dirty="0"/>
              <a:t>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Fazio, E., Ortolano, G., </a:t>
            </a:r>
            <a:r>
              <a:rPr lang="en-US" dirty="0" err="1"/>
              <a:t>Cirrincione</a:t>
            </a:r>
            <a:r>
              <a:rPr lang="en-US" dirty="0"/>
              <a:t>, R. (2017) International Journal of Earth Sciences, 106 (6), pp. </a:t>
            </a:r>
            <a:r>
              <a:rPr lang="it-IT" dirty="0"/>
              <a:t>2039-2040.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/>
              <a:t>Ortolano, G., </a:t>
            </a:r>
            <a:r>
              <a:rPr lang="it-IT" dirty="0" err="1"/>
              <a:t>Cirrincione</a:t>
            </a:r>
            <a:r>
              <a:rPr lang="it-IT" dirty="0"/>
              <a:t>, R., </a:t>
            </a:r>
            <a:r>
              <a:rPr lang="it-IT" dirty="0" err="1"/>
              <a:t>Pezzino</a:t>
            </a:r>
            <a:r>
              <a:rPr lang="it-IT" dirty="0"/>
              <a:t>, A. 2005 </a:t>
            </a:r>
            <a:r>
              <a:rPr lang="it-IT" dirty="0" err="1"/>
              <a:t>Schweizerische</a:t>
            </a:r>
            <a:r>
              <a:rPr lang="it-IT" dirty="0"/>
              <a:t> </a:t>
            </a:r>
            <a:r>
              <a:rPr lang="it-IT" dirty="0" err="1"/>
              <a:t>Mineralogische</a:t>
            </a:r>
            <a:r>
              <a:rPr lang="it-IT" dirty="0"/>
              <a:t> und </a:t>
            </a:r>
            <a:r>
              <a:rPr lang="it-IT" dirty="0" err="1"/>
              <a:t>Petrographische</a:t>
            </a:r>
            <a:r>
              <a:rPr lang="it-IT" dirty="0"/>
              <a:t> </a:t>
            </a:r>
            <a:r>
              <a:rPr lang="de-DE" dirty="0"/>
              <a:t>Mitteilungen, 85 (1), pp. 31-56.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/>
              <a:t>Ortolano, G., Fazio, E., Visalli, R., </a:t>
            </a:r>
            <a:r>
              <a:rPr lang="it-IT" dirty="0" err="1"/>
              <a:t>Alsop</a:t>
            </a:r>
            <a:r>
              <a:rPr lang="it-IT" dirty="0"/>
              <a:t>, G.I., Pagano, M., </a:t>
            </a:r>
            <a:r>
              <a:rPr lang="it-IT" dirty="0" err="1"/>
              <a:t>Cirrincione</a:t>
            </a:r>
            <a:r>
              <a:rPr lang="it-IT" dirty="0"/>
              <a:t>, R. 2020. Journal of </a:t>
            </a:r>
            <a:r>
              <a:rPr lang="it-IT" dirty="0" err="1"/>
              <a:t>Structural</a:t>
            </a:r>
            <a:r>
              <a:rPr lang="it-IT" dirty="0"/>
              <a:t> </a:t>
            </a:r>
            <a:r>
              <a:rPr lang="it-IT" dirty="0" err="1"/>
              <a:t>Geology</a:t>
            </a:r>
            <a:r>
              <a:rPr lang="it-IT" dirty="0"/>
              <a:t>, 131, art. no. 103956.</a:t>
            </a:r>
          </a:p>
        </p:txBody>
      </p:sp>
    </p:spTree>
    <p:extLst>
      <p:ext uri="{BB962C8B-B14F-4D97-AF65-F5344CB8AC3E}">
        <p14:creationId xmlns:p14="http://schemas.microsoft.com/office/powerpoint/2010/main" val="420104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A7049850-5F04-4104-B34B-F73142DAF537}"/>
              </a:ext>
            </a:extLst>
          </p:cNvPr>
          <p:cNvGrpSpPr/>
          <p:nvPr/>
        </p:nvGrpSpPr>
        <p:grpSpPr>
          <a:xfrm>
            <a:off x="2253528" y="2375963"/>
            <a:ext cx="4696797" cy="3748044"/>
            <a:chOff x="2339752" y="1124744"/>
            <a:chExt cx="4696797" cy="374804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124744"/>
              <a:ext cx="4696797" cy="3748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CasellaDiTesto 25"/>
            <p:cNvSpPr txBox="1"/>
            <p:nvPr/>
          </p:nvSpPr>
          <p:spPr>
            <a:xfrm>
              <a:off x="3907805" y="4595789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C8D79A76-2E4C-43FE-A4C5-1C6EBAB0BED6}"/>
              </a:ext>
            </a:extLst>
          </p:cNvPr>
          <p:cNvSpPr/>
          <p:nvPr/>
        </p:nvSpPr>
        <p:spPr>
          <a:xfrm>
            <a:off x="29927" y="621637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The geological history of the </a:t>
            </a:r>
            <a:r>
              <a:rPr lang="en-US" spc="10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Aspromonte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Massif is strictly correlated with most wide unitary geodynamic scenario represented by the geological evolution of the Calabria-</a:t>
            </a:r>
            <a:r>
              <a:rPr lang="en-US" spc="10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Peloritani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Orogen (CPO). This ribbon-like microplate represents a piece of the Eurasia block nowadays inserted within the Apennine-</a:t>
            </a:r>
            <a:r>
              <a:rPr lang="en-US" spc="10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Maghrebian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chain system of African origin, forming the backbone of the Italian peninsula </a:t>
            </a:r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55DAFA7-D757-4241-8527-E38C8EBD5FCD}"/>
              </a:ext>
            </a:extLst>
          </p:cNvPr>
          <p:cNvGrpSpPr/>
          <p:nvPr/>
        </p:nvGrpSpPr>
        <p:grpSpPr>
          <a:xfrm>
            <a:off x="-3746" y="0"/>
            <a:ext cx="9147746" cy="472702"/>
            <a:chOff x="-3746" y="0"/>
            <a:chExt cx="9147746" cy="472702"/>
          </a:xfrm>
        </p:grpSpPr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BB15B58-B37E-4630-9053-36F74AE98737}"/>
                </a:ext>
              </a:extLst>
            </p:cNvPr>
            <p:cNvSpPr txBox="1"/>
            <p:nvPr/>
          </p:nvSpPr>
          <p:spPr>
            <a:xfrm>
              <a:off x="328157" y="0"/>
              <a:ext cx="8346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en-US" sz="10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Aspromonte</a:t>
              </a:r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Geopark Project: a natural laboratory to </a:t>
              </a:r>
              <a:r>
                <a:rPr lang="en-GB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…by Ortolano et al.,…</a:t>
              </a:r>
              <a:endParaRPr lang="it-IT" sz="1000" dirty="0"/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1F45999F-3B06-43D1-A087-CBF36C679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73" b="-4855"/>
            <a:stretch/>
          </p:blipFill>
          <p:spPr>
            <a:xfrm>
              <a:off x="-3746" y="30084"/>
              <a:ext cx="468700" cy="374581"/>
            </a:xfrm>
            <a:prstGeom prst="rect">
              <a:avLst/>
            </a:prstGeom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26D0065D-DC4B-4A99-8349-1E8F53035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3258" y="13519"/>
              <a:ext cx="372087" cy="420410"/>
            </a:xfrm>
            <a:prstGeom prst="rect">
              <a:avLst/>
            </a:prstGeom>
          </p:spPr>
        </p:pic>
        <p:pic>
          <p:nvPicPr>
            <p:cNvPr id="40" name="Picture 2" descr="Parco Nazionale dell'Aspromonte">
              <a:extLst>
                <a:ext uri="{FF2B5EF4-FFF2-40B4-BE49-F238E27FC236}">
                  <a16:creationId xmlns:a16="http://schemas.microsoft.com/office/drawing/2014/main" id="{F277A21E-56EA-4E60-9A16-A50EFF895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255" y="0"/>
              <a:ext cx="458377" cy="47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Line 5">
              <a:extLst>
                <a:ext uri="{FF2B5EF4-FFF2-40B4-BE49-F238E27FC236}">
                  <a16:creationId xmlns:a16="http://schemas.microsoft.com/office/drawing/2014/main" id="{9D340890-F559-4D8C-A7E1-D4F3D2D95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3929"/>
              <a:ext cx="914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2" name="Rettangolo 41">
            <a:extLst>
              <a:ext uri="{FF2B5EF4-FFF2-40B4-BE49-F238E27FC236}">
                <a16:creationId xmlns:a16="http://schemas.microsoft.com/office/drawing/2014/main" id="{1E9D9324-F30D-4634-AEEF-A9CB2542B626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INTRO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2ED6223D-F407-4FAC-9CE7-5D73A14B2387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FD1560E4-92AA-4F26-884C-6FA34CFB0D3D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PURPOSE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970F19B-FD01-44AE-84FE-8CB967416284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8593AF9-DC01-4E00-B8DB-184598BE1FEC}"/>
              </a:ext>
            </a:extLst>
          </p:cNvPr>
          <p:cNvGrpSpPr/>
          <p:nvPr/>
        </p:nvGrpSpPr>
        <p:grpSpPr>
          <a:xfrm>
            <a:off x="2253528" y="2346629"/>
            <a:ext cx="4832166" cy="3738651"/>
            <a:chOff x="1979712" y="2646305"/>
            <a:chExt cx="4832166" cy="373865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7A23AEA7-FE23-4874-A891-3EE6DF2DB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979712" y="2646305"/>
              <a:ext cx="4696798" cy="3738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C8761E4-B576-4B32-A3CE-188587BC3293}"/>
                </a:ext>
              </a:extLst>
            </p:cNvPr>
            <p:cNvSpPr txBox="1"/>
            <p:nvPr/>
          </p:nvSpPr>
          <p:spPr>
            <a:xfrm>
              <a:off x="3683134" y="6107957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E2D2FE2-0E3C-4045-8B67-9F2D045A6C52}"/>
              </a:ext>
            </a:extLst>
          </p:cNvPr>
          <p:cNvGrpSpPr/>
          <p:nvPr/>
        </p:nvGrpSpPr>
        <p:grpSpPr>
          <a:xfrm>
            <a:off x="2304907" y="2371023"/>
            <a:ext cx="4780787" cy="3757925"/>
            <a:chOff x="2136502" y="2593438"/>
            <a:chExt cx="4780787" cy="3757925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28DD5D7E-D760-4594-B58A-50CEFC7F2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2136502" y="2593438"/>
              <a:ext cx="4685025" cy="3738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242BC15-3582-4E95-AFA1-B380E10E4267}"/>
                </a:ext>
              </a:extLst>
            </p:cNvPr>
            <p:cNvSpPr txBox="1"/>
            <p:nvPr/>
          </p:nvSpPr>
          <p:spPr>
            <a:xfrm>
              <a:off x="3788545" y="6074364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52823DD-83D3-46E2-86D3-FA77FC93BD42}"/>
              </a:ext>
            </a:extLst>
          </p:cNvPr>
          <p:cNvGrpSpPr/>
          <p:nvPr/>
        </p:nvGrpSpPr>
        <p:grpSpPr>
          <a:xfrm>
            <a:off x="2304907" y="2387560"/>
            <a:ext cx="4795853" cy="3738917"/>
            <a:chOff x="2166540" y="2622083"/>
            <a:chExt cx="4795853" cy="373891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6E5199C-C94F-447C-B1BC-77BC9A9FA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166540" y="2622083"/>
              <a:ext cx="4661541" cy="3719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08679AD-B140-4092-9463-9408A5EA73E8}"/>
                </a:ext>
              </a:extLst>
            </p:cNvPr>
            <p:cNvSpPr txBox="1"/>
            <p:nvPr/>
          </p:nvSpPr>
          <p:spPr>
            <a:xfrm>
              <a:off x="3833649" y="6084001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41E008B-C186-4B4A-8C20-3B19618CD6E8}"/>
              </a:ext>
            </a:extLst>
          </p:cNvPr>
          <p:cNvGrpSpPr/>
          <p:nvPr/>
        </p:nvGrpSpPr>
        <p:grpSpPr>
          <a:xfrm>
            <a:off x="2269524" y="2400377"/>
            <a:ext cx="4755789" cy="3752964"/>
            <a:chOff x="2159955" y="2524898"/>
            <a:chExt cx="4755789" cy="3752964"/>
          </a:xfrm>
        </p:grpSpPr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E9B73494-7B43-487E-B690-64479291D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159955" y="2524898"/>
              <a:ext cx="4661541" cy="370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F8DD4CB-71A3-48B7-AE75-0C2140BBF2B5}"/>
                </a:ext>
              </a:extLst>
            </p:cNvPr>
            <p:cNvSpPr txBox="1"/>
            <p:nvPr/>
          </p:nvSpPr>
          <p:spPr>
            <a:xfrm>
              <a:off x="3787000" y="6000863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E8B9C71-F039-43DE-B8AD-24419FA55545}"/>
              </a:ext>
            </a:extLst>
          </p:cNvPr>
          <p:cNvGrpSpPr/>
          <p:nvPr/>
        </p:nvGrpSpPr>
        <p:grpSpPr>
          <a:xfrm>
            <a:off x="2329906" y="2385089"/>
            <a:ext cx="4755788" cy="3701263"/>
            <a:chOff x="2194106" y="2593705"/>
            <a:chExt cx="4755788" cy="3701263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7E12EB2E-0BE5-45E3-B9EA-9916EF812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194106" y="2593705"/>
              <a:ext cx="4649827" cy="370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9D6391F2-E254-46F5-8D8E-2FE01F8BC1DA}"/>
                </a:ext>
              </a:extLst>
            </p:cNvPr>
            <p:cNvSpPr txBox="1"/>
            <p:nvPr/>
          </p:nvSpPr>
          <p:spPr>
            <a:xfrm>
              <a:off x="3821150" y="5990721"/>
              <a:ext cx="3128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Rosenbaum</a:t>
              </a:r>
              <a:r>
                <a:rPr lang="it-IT" sz="1200" dirty="0"/>
                <a:t>, G., </a:t>
              </a:r>
              <a:r>
                <a:rPr lang="it-IT" sz="1200" dirty="0" err="1"/>
                <a:t>Lister</a:t>
              </a:r>
              <a:r>
                <a:rPr lang="it-IT" sz="1200" dirty="0"/>
                <a:t>, G. and </a:t>
              </a:r>
              <a:r>
                <a:rPr lang="it-IT" sz="1200" dirty="0" err="1"/>
                <a:t>Duboz</a:t>
              </a:r>
              <a:r>
                <a:rPr lang="it-IT" sz="1200" dirty="0"/>
                <a:t>, C. 2002) 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15AC78FF-2D48-4F73-998C-ECAAC793DF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33596"/>
              </p:ext>
            </p:extLst>
          </p:nvPr>
        </p:nvGraphicFramePr>
        <p:xfrm>
          <a:off x="3557" y="872716"/>
          <a:ext cx="8992517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CorelDRAW" r:id="rId3" imgW="4077373" imgH="2318359" progId="CorelDraw.Graphic.17">
                  <p:embed/>
                </p:oleObj>
              </mc:Choice>
              <mc:Fallback>
                <p:oleObj name="CorelDRAW" r:id="rId3" imgW="4077373" imgH="2318359" progId="CorelDraw.Graphic.17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7" y="872716"/>
                        <a:ext cx="8992517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e 3">
            <a:extLst>
              <a:ext uri="{FF2B5EF4-FFF2-40B4-BE49-F238E27FC236}">
                <a16:creationId xmlns:a16="http://schemas.microsoft.com/office/drawing/2014/main" id="{9BC9F422-3B83-466C-ABA7-1BC9A22FD5D5}"/>
              </a:ext>
            </a:extLst>
          </p:cNvPr>
          <p:cNvSpPr/>
          <p:nvPr/>
        </p:nvSpPr>
        <p:spPr>
          <a:xfrm>
            <a:off x="4716016" y="3176972"/>
            <a:ext cx="588021" cy="504056"/>
          </a:xfrm>
          <a:prstGeom prst="ellipse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CE519FD-5DD1-40F7-9EA4-233E784E484E}"/>
              </a:ext>
            </a:extLst>
          </p:cNvPr>
          <p:cNvSpPr/>
          <p:nvPr/>
        </p:nvSpPr>
        <p:spPr>
          <a:xfrm>
            <a:off x="-3557" y="685909"/>
            <a:ext cx="9144000" cy="5486182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txBody>
          <a:bodyPr wrap="square">
            <a:spAutoFit/>
          </a:bodyPr>
          <a:lstStyle/>
          <a:p>
            <a:pPr marL="71755" marR="76200" algn="ctr">
              <a:lnSpc>
                <a:spcPct val="115000"/>
              </a:lnSpc>
              <a:spcBef>
                <a:spcPts val="185"/>
              </a:spcBef>
              <a:spcAft>
                <a:spcPts val="0"/>
              </a:spcAft>
            </a:pPr>
            <a:r>
              <a:rPr lang="en-US" spc="-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CPO geodynamics is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3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matter</a:t>
            </a:r>
            <a:r>
              <a:rPr lang="en-US" spc="-3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-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eat</a:t>
            </a:r>
            <a:r>
              <a:rPr lang="en-US" spc="-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int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st</a:t>
            </a:r>
            <a:r>
              <a:rPr lang="en-US" spc="-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for</a:t>
            </a:r>
            <a:r>
              <a:rPr lang="en-US" spc="-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 from every part of the world: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The </a:t>
            </a:r>
            <a:r>
              <a:rPr lang="en-US" spc="-10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Aspromonte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Massif indeed, within this complex geodynamic scenario,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can be interpreted as</a:t>
            </a:r>
            <a:r>
              <a:rPr lang="en-US" spc="-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3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-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pean 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ntin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mo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nin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y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nia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mp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ed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can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 de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med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ed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2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lli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sion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ween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Eur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ca.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challenging aim of the </a:t>
            </a:r>
            <a:r>
              <a:rPr lang="en-US" spc="1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Aspromonte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territory as candidate to enter within the UNESCO global Geoparks network is that to translate this unique </a:t>
            </a:r>
            <a:r>
              <a:rPr lang="en-US" spc="1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geoheritage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 cultural,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mat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ita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and landscape resource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in a synergistic plan useful to making accessible from below</a:t>
            </a:r>
            <a:r>
              <a:rPr lang="en-US" spc="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the knowledge of this patrimony to the local population which in turn will be able to use that awareness for 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the development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al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k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un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2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4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 new</a:t>
            </a:r>
            <a:r>
              <a:rPr lang="en-US" spc="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stic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(</a:t>
            </a:r>
            <a:r>
              <a:rPr lang="en-US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ge</a:t>
            </a:r>
            <a:r>
              <a:rPr lang="en-US" spc="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 err="1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sm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-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sm,</a:t>
            </a:r>
            <a:r>
              <a:rPr lang="en-US" spc="-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x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ntia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sm,</a:t>
            </a:r>
            <a:r>
              <a:rPr lang="en-US" spc="-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...)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-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ell</a:t>
            </a:r>
            <a:r>
              <a:rPr lang="en-US" spc="-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ti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nal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</a:t>
            </a:r>
            <a:r>
              <a:rPr lang="en-US" spc="-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scie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nti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-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-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sea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ch</a:t>
            </a:r>
            <a:r>
              <a:rPr lang="en-US" spc="-7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.</a:t>
            </a:r>
            <a:r>
              <a:rPr lang="en-US" spc="-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-7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ula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,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si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elers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wi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tunit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y</a:t>
            </a:r>
            <a:r>
              <a:rPr lang="en-US" spc="6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get</a:t>
            </a:r>
            <a:r>
              <a:rPr lang="en-US" spc="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3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k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x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4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cal</a:t>
            </a:r>
            <a:r>
              <a:rPr lang="en-US" spc="3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ro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es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5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3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ha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ed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Ea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's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st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ci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pec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ula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 s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dscape</a:t>
            </a:r>
            <a:r>
              <a:rPr lang="en-US" spc="-1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 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uth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-10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ala</a:t>
            </a:r>
            <a:r>
              <a:rPr lang="en-US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</a:t>
            </a:r>
            <a:r>
              <a:rPr lang="en-US" spc="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ia</a:t>
            </a:r>
            <a:endParaRPr lang="it-IT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E6F962F-9173-4CD8-9EF7-0DD790EC69D8}"/>
              </a:ext>
            </a:extLst>
          </p:cNvPr>
          <p:cNvGrpSpPr/>
          <p:nvPr/>
        </p:nvGrpSpPr>
        <p:grpSpPr>
          <a:xfrm>
            <a:off x="-3746" y="0"/>
            <a:ext cx="9147746" cy="472702"/>
            <a:chOff x="-3746" y="0"/>
            <a:chExt cx="9147746" cy="472702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1DE64EE-B33E-4576-934E-FCEDFA0E6229}"/>
                </a:ext>
              </a:extLst>
            </p:cNvPr>
            <p:cNvSpPr txBox="1"/>
            <p:nvPr/>
          </p:nvSpPr>
          <p:spPr>
            <a:xfrm>
              <a:off x="328157" y="0"/>
              <a:ext cx="8346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en-US" sz="10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Aspromonte</a:t>
              </a:r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Geopark Project: a natural laboratory to </a:t>
              </a:r>
              <a:r>
                <a:rPr lang="en-GB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…by Ortolano et al.,…</a:t>
              </a:r>
              <a:endParaRPr lang="it-IT" sz="1000" dirty="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DDBA49C-6F25-4902-BD2D-B902F04E2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73" b="-4855"/>
            <a:stretch/>
          </p:blipFill>
          <p:spPr>
            <a:xfrm>
              <a:off x="-3746" y="30084"/>
              <a:ext cx="468700" cy="37458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8E544DB3-21B7-4E25-B063-C06378648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258" y="13519"/>
              <a:ext cx="372087" cy="420410"/>
            </a:xfrm>
            <a:prstGeom prst="rect">
              <a:avLst/>
            </a:prstGeom>
          </p:spPr>
        </p:pic>
        <p:pic>
          <p:nvPicPr>
            <p:cNvPr id="19" name="Picture 2" descr="Parco Nazionale dell'Aspromonte">
              <a:extLst>
                <a:ext uri="{FF2B5EF4-FFF2-40B4-BE49-F238E27FC236}">
                  <a16:creationId xmlns:a16="http://schemas.microsoft.com/office/drawing/2014/main" id="{CEEA192E-0BA0-4EB9-B38F-C32229A4C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255" y="0"/>
              <a:ext cx="458377" cy="47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Line 5">
              <a:extLst>
                <a:ext uri="{FF2B5EF4-FFF2-40B4-BE49-F238E27FC236}">
                  <a16:creationId xmlns:a16="http://schemas.microsoft.com/office/drawing/2014/main" id="{006FA7CD-8141-4799-A318-B007EEA2BB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3929"/>
              <a:ext cx="914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99CC0DD7-5BA6-47F8-BCC6-295772474519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DA3235F-7A27-453D-BD23-082C6D803C7F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SCENARIO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D31C34F-44AA-4C88-8C17-39773C9D4188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PURPOSE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7175590-F201-4DC3-B13C-33B668619891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255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71D758-101E-42D3-AE52-ADC15CBF7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56" y="0"/>
            <a:ext cx="6918744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BDF972D-93D8-41DC-BD4F-61F583BB6B59}"/>
              </a:ext>
            </a:extLst>
          </p:cNvPr>
          <p:cNvSpPr/>
          <p:nvPr/>
        </p:nvSpPr>
        <p:spPr>
          <a:xfrm>
            <a:off x="93139" y="418111"/>
            <a:ext cx="4883307" cy="286232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Sans"/>
              </a:rPr>
              <a:t>The </a:t>
            </a:r>
            <a:r>
              <a:rPr lang="en-US" b="1" dirty="0" err="1">
                <a:solidFill>
                  <a:schemeClr val="bg1"/>
                </a:solidFill>
                <a:latin typeface="OpenSans"/>
              </a:rPr>
              <a:t>Aspromonte</a:t>
            </a:r>
            <a:r>
              <a:rPr lang="en-US" b="1" dirty="0">
                <a:solidFill>
                  <a:schemeClr val="bg1"/>
                </a:solidFill>
                <a:latin typeface="OpenSans"/>
              </a:rPr>
              <a:t> Geopark project rises from the peculiar geological history of this sector of the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OpenSans"/>
              </a:rPr>
              <a:t>southern Italian peninsula, apparently in continuity with the rest of the thin-skinned thrust-sheet system of the Apennine-</a:t>
            </a:r>
            <a:r>
              <a:rPr lang="en-US" b="1" dirty="0" err="1">
                <a:solidFill>
                  <a:schemeClr val="bg1"/>
                </a:solidFill>
                <a:latin typeface="OpenSans"/>
              </a:rPr>
              <a:t>Magrebian</a:t>
            </a:r>
            <a:r>
              <a:rPr lang="en-US" b="1" dirty="0">
                <a:solidFill>
                  <a:schemeClr val="bg1"/>
                </a:solidFill>
                <a:latin typeface="OpenSans"/>
              </a:rPr>
              <a:t> orogenic system, although characterized by deep-seated crystalline basement rocks, interpreted as fragmented relics of a sector of the original southern </a:t>
            </a:r>
            <a:r>
              <a:rPr lang="it-IT" b="1" dirty="0" err="1">
                <a:solidFill>
                  <a:schemeClr val="bg1"/>
                </a:solidFill>
                <a:latin typeface="OpenSans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OpenSans"/>
              </a:rPr>
              <a:t>Variscan</a:t>
            </a:r>
            <a:r>
              <a:rPr lang="it-IT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OpenSans"/>
              </a:rPr>
              <a:t>chain</a:t>
            </a:r>
            <a:r>
              <a:rPr lang="it-IT" b="1" dirty="0">
                <a:solidFill>
                  <a:schemeClr val="bg1"/>
                </a:solidFill>
                <a:latin typeface="OpenSans"/>
              </a:rPr>
              <a:t> (</a:t>
            </a:r>
            <a:r>
              <a:rPr lang="it-IT" b="1" dirty="0" err="1">
                <a:solidFill>
                  <a:schemeClr val="bg1"/>
                </a:solidFill>
                <a:latin typeface="OpenSans"/>
              </a:rPr>
              <a:t>Cirrincione</a:t>
            </a:r>
            <a:r>
              <a:rPr lang="it-IT" b="1" dirty="0">
                <a:solidFill>
                  <a:schemeClr val="bg1"/>
                </a:solidFill>
                <a:latin typeface="OpenSans"/>
              </a:rPr>
              <a:t> et al., 2015).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6EA003A-EFEA-4337-B312-43086FF52AAC}"/>
              </a:ext>
            </a:extLst>
          </p:cNvPr>
          <p:cNvCxnSpPr>
            <a:cxnSpLocks/>
            <a:endCxn id="17" idx="49"/>
          </p:cNvCxnSpPr>
          <p:nvPr/>
        </p:nvCxnSpPr>
        <p:spPr>
          <a:xfrm>
            <a:off x="4976446" y="3280433"/>
            <a:ext cx="388462" cy="1708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48AC6C7-DB7B-41BD-B9E3-0AB9E753CC33}"/>
              </a:ext>
            </a:extLst>
          </p:cNvPr>
          <p:cNvSpPr/>
          <p:nvPr/>
        </p:nvSpPr>
        <p:spPr>
          <a:xfrm>
            <a:off x="5292080" y="4365104"/>
            <a:ext cx="1132701" cy="1486536"/>
          </a:xfrm>
          <a:custGeom>
            <a:avLst/>
            <a:gdLst>
              <a:gd name="connsiteX0" fmla="*/ 10483 w 1132701"/>
              <a:gd name="connsiteY0" fmla="*/ 686436 h 1486536"/>
              <a:gd name="connsiteX1" fmla="*/ 41656 w 1132701"/>
              <a:gd name="connsiteY1" fmla="*/ 977381 h 1486536"/>
              <a:gd name="connsiteX2" fmla="*/ 10483 w 1132701"/>
              <a:gd name="connsiteY2" fmla="*/ 1008554 h 1486536"/>
              <a:gd name="connsiteX3" fmla="*/ 10483 w 1132701"/>
              <a:gd name="connsiteY3" fmla="*/ 1278717 h 1486536"/>
              <a:gd name="connsiteX4" fmla="*/ 41656 w 1132701"/>
              <a:gd name="connsiteY4" fmla="*/ 1309890 h 1486536"/>
              <a:gd name="connsiteX5" fmla="*/ 135174 w 1132701"/>
              <a:gd name="connsiteY5" fmla="*/ 1341063 h 1486536"/>
              <a:gd name="connsiteX6" fmla="*/ 197519 w 1132701"/>
              <a:gd name="connsiteY6" fmla="*/ 1361845 h 1486536"/>
              <a:gd name="connsiteX7" fmla="*/ 228692 w 1132701"/>
              <a:gd name="connsiteY7" fmla="*/ 1372236 h 1486536"/>
              <a:gd name="connsiteX8" fmla="*/ 259865 w 1132701"/>
              <a:gd name="connsiteY8" fmla="*/ 1382626 h 1486536"/>
              <a:gd name="connsiteX9" fmla="*/ 322210 w 1132701"/>
              <a:gd name="connsiteY9" fmla="*/ 1424190 h 1486536"/>
              <a:gd name="connsiteX10" fmla="*/ 353383 w 1132701"/>
              <a:gd name="connsiteY10" fmla="*/ 1444972 h 1486536"/>
              <a:gd name="connsiteX11" fmla="*/ 374165 w 1132701"/>
              <a:gd name="connsiteY11" fmla="*/ 1476145 h 1486536"/>
              <a:gd name="connsiteX12" fmla="*/ 405337 w 1132701"/>
              <a:gd name="connsiteY12" fmla="*/ 1486536 h 1486536"/>
              <a:gd name="connsiteX13" fmla="*/ 644328 w 1132701"/>
              <a:gd name="connsiteY13" fmla="*/ 1476145 h 1486536"/>
              <a:gd name="connsiteX14" fmla="*/ 665110 w 1132701"/>
              <a:gd name="connsiteY14" fmla="*/ 1444972 h 1486536"/>
              <a:gd name="connsiteX15" fmla="*/ 685892 w 1132701"/>
              <a:gd name="connsiteY15" fmla="*/ 1247545 h 1486536"/>
              <a:gd name="connsiteX16" fmla="*/ 706674 w 1132701"/>
              <a:gd name="connsiteY16" fmla="*/ 1174808 h 1486536"/>
              <a:gd name="connsiteX17" fmla="*/ 748237 w 1132701"/>
              <a:gd name="connsiteY17" fmla="*/ 1112463 h 1486536"/>
              <a:gd name="connsiteX18" fmla="*/ 769019 w 1132701"/>
              <a:gd name="connsiteY18" fmla="*/ 769563 h 1486536"/>
              <a:gd name="connsiteX19" fmla="*/ 810583 w 1132701"/>
              <a:gd name="connsiteY19" fmla="*/ 707217 h 1486536"/>
              <a:gd name="connsiteX20" fmla="*/ 852146 w 1132701"/>
              <a:gd name="connsiteY20" fmla="*/ 696826 h 1486536"/>
              <a:gd name="connsiteX21" fmla="*/ 883319 w 1132701"/>
              <a:gd name="connsiteY21" fmla="*/ 624090 h 1486536"/>
              <a:gd name="connsiteX22" fmla="*/ 893710 w 1132701"/>
              <a:gd name="connsiteY22" fmla="*/ 478617 h 1486536"/>
              <a:gd name="connsiteX23" fmla="*/ 904101 w 1132701"/>
              <a:gd name="connsiteY23" fmla="*/ 437054 h 1486536"/>
              <a:gd name="connsiteX24" fmla="*/ 935274 w 1132701"/>
              <a:gd name="connsiteY24" fmla="*/ 405881 h 1486536"/>
              <a:gd name="connsiteX25" fmla="*/ 956056 w 1132701"/>
              <a:gd name="connsiteY25" fmla="*/ 343536 h 1486536"/>
              <a:gd name="connsiteX26" fmla="*/ 1018401 w 1132701"/>
              <a:gd name="connsiteY26" fmla="*/ 281190 h 1486536"/>
              <a:gd name="connsiteX27" fmla="*/ 1049574 w 1132701"/>
              <a:gd name="connsiteY27" fmla="*/ 250017 h 1486536"/>
              <a:gd name="connsiteX28" fmla="*/ 1070356 w 1132701"/>
              <a:gd name="connsiteY28" fmla="*/ 218845 h 1486536"/>
              <a:gd name="connsiteX29" fmla="*/ 1101528 w 1132701"/>
              <a:gd name="connsiteY29" fmla="*/ 156499 h 1486536"/>
              <a:gd name="connsiteX30" fmla="*/ 1132701 w 1132701"/>
              <a:gd name="connsiteY30" fmla="*/ 94154 h 1486536"/>
              <a:gd name="connsiteX31" fmla="*/ 1070356 w 1132701"/>
              <a:gd name="connsiteY31" fmla="*/ 42199 h 1486536"/>
              <a:gd name="connsiteX32" fmla="*/ 1028792 w 1132701"/>
              <a:gd name="connsiteY32" fmla="*/ 31808 h 1486536"/>
              <a:gd name="connsiteX33" fmla="*/ 779410 w 1132701"/>
              <a:gd name="connsiteY33" fmla="*/ 11026 h 1486536"/>
              <a:gd name="connsiteX34" fmla="*/ 696283 w 1132701"/>
              <a:gd name="connsiteY34" fmla="*/ 11026 h 1486536"/>
              <a:gd name="connsiteX35" fmla="*/ 685892 w 1132701"/>
              <a:gd name="connsiteY35" fmla="*/ 42199 h 1486536"/>
              <a:gd name="connsiteX36" fmla="*/ 644328 w 1132701"/>
              <a:gd name="connsiteY36" fmla="*/ 52590 h 1486536"/>
              <a:gd name="connsiteX37" fmla="*/ 623546 w 1132701"/>
              <a:gd name="connsiteY37" fmla="*/ 114936 h 1486536"/>
              <a:gd name="connsiteX38" fmla="*/ 602765 w 1132701"/>
              <a:gd name="connsiteY38" fmla="*/ 146108 h 1486536"/>
              <a:gd name="connsiteX39" fmla="*/ 581983 w 1132701"/>
              <a:gd name="connsiteY39" fmla="*/ 208454 h 1486536"/>
              <a:gd name="connsiteX40" fmla="*/ 571592 w 1132701"/>
              <a:gd name="connsiteY40" fmla="*/ 239626 h 1486536"/>
              <a:gd name="connsiteX41" fmla="*/ 561201 w 1132701"/>
              <a:gd name="connsiteY41" fmla="*/ 281190 h 1486536"/>
              <a:gd name="connsiteX42" fmla="*/ 519637 w 1132701"/>
              <a:gd name="connsiteY42" fmla="*/ 374708 h 1486536"/>
              <a:gd name="connsiteX43" fmla="*/ 498856 w 1132701"/>
              <a:gd name="connsiteY43" fmla="*/ 447445 h 1486536"/>
              <a:gd name="connsiteX44" fmla="*/ 467683 w 1132701"/>
              <a:gd name="connsiteY44" fmla="*/ 468226 h 1486536"/>
              <a:gd name="connsiteX45" fmla="*/ 436510 w 1132701"/>
              <a:gd name="connsiteY45" fmla="*/ 530572 h 1486536"/>
              <a:gd name="connsiteX46" fmla="*/ 405337 w 1132701"/>
              <a:gd name="connsiteY46" fmla="*/ 561745 h 1486536"/>
              <a:gd name="connsiteX47" fmla="*/ 342992 w 1132701"/>
              <a:gd name="connsiteY47" fmla="*/ 603308 h 1486536"/>
              <a:gd name="connsiteX48" fmla="*/ 311819 w 1132701"/>
              <a:gd name="connsiteY48" fmla="*/ 613699 h 1486536"/>
              <a:gd name="connsiteX49" fmla="*/ 72828 w 1132701"/>
              <a:gd name="connsiteY49" fmla="*/ 624090 h 148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2701" h="1486536">
                <a:moveTo>
                  <a:pt x="10483" y="686436"/>
                </a:moveTo>
                <a:cubicBezTo>
                  <a:pt x="24698" y="757510"/>
                  <a:pt x="73783" y="889031"/>
                  <a:pt x="41656" y="977381"/>
                </a:cubicBezTo>
                <a:cubicBezTo>
                  <a:pt x="36634" y="991191"/>
                  <a:pt x="20874" y="998163"/>
                  <a:pt x="10483" y="1008554"/>
                </a:cubicBezTo>
                <a:cubicBezTo>
                  <a:pt x="8803" y="1038785"/>
                  <a:pt x="-12242" y="1216225"/>
                  <a:pt x="10483" y="1278717"/>
                </a:cubicBezTo>
                <a:cubicBezTo>
                  <a:pt x="15505" y="1292527"/>
                  <a:pt x="29698" y="1301349"/>
                  <a:pt x="41656" y="1309890"/>
                </a:cubicBezTo>
                <a:cubicBezTo>
                  <a:pt x="80879" y="1337907"/>
                  <a:pt x="88709" y="1328391"/>
                  <a:pt x="135174" y="1341063"/>
                </a:cubicBezTo>
                <a:cubicBezTo>
                  <a:pt x="156308" y="1346827"/>
                  <a:pt x="176737" y="1354918"/>
                  <a:pt x="197519" y="1361845"/>
                </a:cubicBezTo>
                <a:lnTo>
                  <a:pt x="228692" y="1372236"/>
                </a:lnTo>
                <a:lnTo>
                  <a:pt x="259865" y="1382626"/>
                </a:lnTo>
                <a:lnTo>
                  <a:pt x="322210" y="1424190"/>
                </a:lnTo>
                <a:lnTo>
                  <a:pt x="353383" y="1444972"/>
                </a:lnTo>
                <a:cubicBezTo>
                  <a:pt x="360310" y="1455363"/>
                  <a:pt x="364413" y="1468343"/>
                  <a:pt x="374165" y="1476145"/>
                </a:cubicBezTo>
                <a:cubicBezTo>
                  <a:pt x="382718" y="1482987"/>
                  <a:pt x="394384" y="1486536"/>
                  <a:pt x="405337" y="1486536"/>
                </a:cubicBezTo>
                <a:cubicBezTo>
                  <a:pt x="485076" y="1486536"/>
                  <a:pt x="564664" y="1479609"/>
                  <a:pt x="644328" y="1476145"/>
                </a:cubicBezTo>
                <a:cubicBezTo>
                  <a:pt x="651255" y="1465754"/>
                  <a:pt x="660191" y="1456451"/>
                  <a:pt x="665110" y="1444972"/>
                </a:cubicBezTo>
                <a:cubicBezTo>
                  <a:pt x="685163" y="1398181"/>
                  <a:pt x="685367" y="1252535"/>
                  <a:pt x="685892" y="1247545"/>
                </a:cubicBezTo>
                <a:cubicBezTo>
                  <a:pt x="686591" y="1240906"/>
                  <a:pt x="701238" y="1184593"/>
                  <a:pt x="706674" y="1174808"/>
                </a:cubicBezTo>
                <a:cubicBezTo>
                  <a:pt x="718804" y="1152975"/>
                  <a:pt x="748237" y="1112463"/>
                  <a:pt x="748237" y="1112463"/>
                </a:cubicBezTo>
                <a:cubicBezTo>
                  <a:pt x="755164" y="998163"/>
                  <a:pt x="705500" y="864841"/>
                  <a:pt x="769019" y="769563"/>
                </a:cubicBezTo>
                <a:cubicBezTo>
                  <a:pt x="782874" y="748781"/>
                  <a:pt x="786352" y="713275"/>
                  <a:pt x="810583" y="707217"/>
                </a:cubicBezTo>
                <a:lnTo>
                  <a:pt x="852146" y="696826"/>
                </a:lnTo>
                <a:cubicBezTo>
                  <a:pt x="873027" y="665506"/>
                  <a:pt x="878846" y="664350"/>
                  <a:pt x="883319" y="624090"/>
                </a:cubicBezTo>
                <a:cubicBezTo>
                  <a:pt x="888688" y="575773"/>
                  <a:pt x="888341" y="526934"/>
                  <a:pt x="893710" y="478617"/>
                </a:cubicBezTo>
                <a:cubicBezTo>
                  <a:pt x="895287" y="464424"/>
                  <a:pt x="897016" y="449453"/>
                  <a:pt x="904101" y="437054"/>
                </a:cubicBezTo>
                <a:cubicBezTo>
                  <a:pt x="911392" y="424295"/>
                  <a:pt x="924883" y="416272"/>
                  <a:pt x="935274" y="405881"/>
                </a:cubicBezTo>
                <a:cubicBezTo>
                  <a:pt x="942201" y="385099"/>
                  <a:pt x="940566" y="359026"/>
                  <a:pt x="956056" y="343536"/>
                </a:cubicBezTo>
                <a:lnTo>
                  <a:pt x="1018401" y="281190"/>
                </a:lnTo>
                <a:cubicBezTo>
                  <a:pt x="1028792" y="270799"/>
                  <a:pt x="1041422" y="262244"/>
                  <a:pt x="1049574" y="250017"/>
                </a:cubicBezTo>
                <a:lnTo>
                  <a:pt x="1070356" y="218845"/>
                </a:lnTo>
                <a:cubicBezTo>
                  <a:pt x="1096469" y="140498"/>
                  <a:pt x="1061245" y="237064"/>
                  <a:pt x="1101528" y="156499"/>
                </a:cubicBezTo>
                <a:cubicBezTo>
                  <a:pt x="1144546" y="70464"/>
                  <a:pt x="1073147" y="183483"/>
                  <a:pt x="1132701" y="94154"/>
                </a:cubicBezTo>
                <a:cubicBezTo>
                  <a:pt x="1113978" y="75431"/>
                  <a:pt x="1095671" y="53048"/>
                  <a:pt x="1070356" y="42199"/>
                </a:cubicBezTo>
                <a:cubicBezTo>
                  <a:pt x="1057230" y="36573"/>
                  <a:pt x="1042843" y="34363"/>
                  <a:pt x="1028792" y="31808"/>
                </a:cubicBezTo>
                <a:cubicBezTo>
                  <a:pt x="939201" y="15519"/>
                  <a:pt x="880472" y="16971"/>
                  <a:pt x="779410" y="11026"/>
                </a:cubicBezTo>
                <a:cubicBezTo>
                  <a:pt x="753022" y="4430"/>
                  <a:pt x="722671" y="-10084"/>
                  <a:pt x="696283" y="11026"/>
                </a:cubicBezTo>
                <a:cubicBezTo>
                  <a:pt x="687730" y="17868"/>
                  <a:pt x="694445" y="35357"/>
                  <a:pt x="685892" y="42199"/>
                </a:cubicBezTo>
                <a:cubicBezTo>
                  <a:pt x="674740" y="51120"/>
                  <a:pt x="658183" y="49126"/>
                  <a:pt x="644328" y="52590"/>
                </a:cubicBezTo>
                <a:cubicBezTo>
                  <a:pt x="637401" y="73372"/>
                  <a:pt x="635697" y="96709"/>
                  <a:pt x="623546" y="114936"/>
                </a:cubicBezTo>
                <a:cubicBezTo>
                  <a:pt x="616619" y="125327"/>
                  <a:pt x="607837" y="134696"/>
                  <a:pt x="602765" y="146108"/>
                </a:cubicBezTo>
                <a:cubicBezTo>
                  <a:pt x="593868" y="166126"/>
                  <a:pt x="588910" y="187672"/>
                  <a:pt x="581983" y="208454"/>
                </a:cubicBezTo>
                <a:cubicBezTo>
                  <a:pt x="578519" y="218845"/>
                  <a:pt x="574248" y="229000"/>
                  <a:pt x="571592" y="239626"/>
                </a:cubicBezTo>
                <a:cubicBezTo>
                  <a:pt x="568128" y="253481"/>
                  <a:pt x="565717" y="267642"/>
                  <a:pt x="561201" y="281190"/>
                </a:cubicBezTo>
                <a:cubicBezTo>
                  <a:pt x="547933" y="320994"/>
                  <a:pt x="537744" y="338496"/>
                  <a:pt x="519637" y="374708"/>
                </a:cubicBezTo>
                <a:cubicBezTo>
                  <a:pt x="518959" y="377419"/>
                  <a:pt x="504275" y="440672"/>
                  <a:pt x="498856" y="447445"/>
                </a:cubicBezTo>
                <a:cubicBezTo>
                  <a:pt x="491055" y="457197"/>
                  <a:pt x="478074" y="461299"/>
                  <a:pt x="467683" y="468226"/>
                </a:cubicBezTo>
                <a:cubicBezTo>
                  <a:pt x="457269" y="499469"/>
                  <a:pt x="458891" y="503714"/>
                  <a:pt x="436510" y="530572"/>
                </a:cubicBezTo>
                <a:cubicBezTo>
                  <a:pt x="427102" y="541861"/>
                  <a:pt x="416937" y="552723"/>
                  <a:pt x="405337" y="561745"/>
                </a:cubicBezTo>
                <a:cubicBezTo>
                  <a:pt x="385622" y="577079"/>
                  <a:pt x="366687" y="595410"/>
                  <a:pt x="342992" y="603308"/>
                </a:cubicBezTo>
                <a:cubicBezTo>
                  <a:pt x="332601" y="606772"/>
                  <a:pt x="322731" y="612750"/>
                  <a:pt x="311819" y="613699"/>
                </a:cubicBezTo>
                <a:cubicBezTo>
                  <a:pt x="186356" y="624609"/>
                  <a:pt x="159467" y="624090"/>
                  <a:pt x="72828" y="624090"/>
                </a:cubicBezTo>
              </a:path>
            </a:pathLst>
          </a:custGeom>
          <a:solidFill>
            <a:schemeClr val="accent1">
              <a:alpha val="6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60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6E4E4D-CE6D-4F53-BE95-57E0C929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" y="0"/>
            <a:ext cx="9117677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BDF972D-93D8-41DC-BD4F-61F583BB6B59}"/>
              </a:ext>
            </a:extLst>
          </p:cNvPr>
          <p:cNvSpPr/>
          <p:nvPr/>
        </p:nvSpPr>
        <p:spPr>
          <a:xfrm>
            <a:off x="-6216" y="2348880"/>
            <a:ext cx="9150216" cy="1754326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Sans"/>
              </a:rPr>
              <a:t>This peculiar geological heritage allows the preservation of an articulated geodiversity that contribute to the unraveling of two orogenesis (i.e. </a:t>
            </a:r>
            <a:r>
              <a:rPr lang="en-US" b="1" dirty="0" err="1">
                <a:solidFill>
                  <a:schemeClr val="bg1"/>
                </a:solidFill>
                <a:latin typeface="OpenSans"/>
              </a:rPr>
              <a:t>Variscan</a:t>
            </a:r>
            <a:r>
              <a:rPr lang="en-US" b="1" dirty="0">
                <a:solidFill>
                  <a:schemeClr val="bg1"/>
                </a:solidFill>
                <a:latin typeface="OpenSans"/>
              </a:rPr>
              <a:t> and Alpine), testified by the presence of intensively deformed metamorphic rocks, involved in two orogenic cycles (Ortolano et al., 2005; 2020), as well as in the occurrence of syn-orogenic sedimentary deposits covered in turn by the back thrusting of the </a:t>
            </a:r>
            <a:r>
              <a:rPr lang="en-US" b="1" dirty="0" err="1">
                <a:solidFill>
                  <a:schemeClr val="bg1"/>
                </a:solidFill>
                <a:latin typeface="OpenSans"/>
              </a:rPr>
              <a:t>Varicolori</a:t>
            </a:r>
            <a:r>
              <a:rPr lang="en-US" b="1" dirty="0">
                <a:solidFill>
                  <a:schemeClr val="bg1"/>
                </a:solidFill>
                <a:latin typeface="OpenSans"/>
              </a:rPr>
              <a:t> Clays and the final deposition of the </a:t>
            </a:r>
            <a:r>
              <a:rPr lang="en-US" b="1" dirty="0" err="1">
                <a:solidFill>
                  <a:schemeClr val="bg1"/>
                </a:solidFill>
                <a:latin typeface="OpenSans"/>
              </a:rPr>
              <a:t>Gessoso-solfifera</a:t>
            </a:r>
            <a:r>
              <a:rPr lang="en-US" b="1" dirty="0">
                <a:solidFill>
                  <a:schemeClr val="bg1"/>
                </a:solidFill>
                <a:latin typeface="OpenSans"/>
              </a:rPr>
              <a:t> succession.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5230A2-93BE-450E-B8B7-70CA786CC75C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BF1C0F-90D0-4E3E-8C61-E2EDF212A97D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SCENARIO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377883-6FB5-4FF7-A314-67CBDC8221ED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PURPOSE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81C0B95-FA95-4192-AEFE-29AA855B4580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738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A19EEF-A860-4276-A6A9-7B0B79926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9" y="-171400"/>
            <a:ext cx="9384365" cy="732292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531A6D8D-26B9-4C45-89F9-5066C9DE89E2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DFF5BAD-580F-4942-B55D-24B8FBC6159A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SCENARIO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640A359-56B9-49F1-AB1D-9FBBEFDA58A4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PURPOSE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2ADFD09-B8A3-481D-8759-15FE490220CC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220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C31CB41A-6131-4956-9238-1B3DCF950E07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55B2601-9A5A-4DE4-8B37-1754E109D1E5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SCENARIO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EFBB6D4-294E-481A-BFBD-9E5AE73E8CC9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PURPOSE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6E4E6D9-5A75-4B9E-ABED-F115F2CD3556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2F598A-149E-418A-B193-D0D3929F2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" y="2905840"/>
            <a:ext cx="4761908" cy="35730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687C3C0-7E6F-4267-98F1-FA3D0A894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" y="447447"/>
            <a:ext cx="9144000" cy="2477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45A0C08-5334-4989-8716-36B1F0AC7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22" y="2905840"/>
            <a:ext cx="4761908" cy="357301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8ED94DBA-75C0-4B09-BFA1-BB8A55A0CDE0}"/>
              </a:ext>
            </a:extLst>
          </p:cNvPr>
          <p:cNvGrpSpPr/>
          <p:nvPr/>
        </p:nvGrpSpPr>
        <p:grpSpPr>
          <a:xfrm>
            <a:off x="-3746" y="0"/>
            <a:ext cx="9147746" cy="472702"/>
            <a:chOff x="-3746" y="0"/>
            <a:chExt cx="9147746" cy="472702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1782D60-DED3-4AE9-B741-345C29F2EFBE}"/>
                </a:ext>
              </a:extLst>
            </p:cNvPr>
            <p:cNvSpPr txBox="1"/>
            <p:nvPr/>
          </p:nvSpPr>
          <p:spPr>
            <a:xfrm>
              <a:off x="328157" y="0"/>
              <a:ext cx="8346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en-US" sz="10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Aspromonte</a:t>
              </a:r>
              <a:r>
                <a:rPr lang="en-US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Geopark Project: a natural laboratory to </a:t>
              </a:r>
              <a:r>
                <a:rPr lang="en-GB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…by Ortolano et al.,…</a:t>
              </a:r>
              <a:endParaRPr lang="it-IT" sz="100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69D1E9E-CDC1-4963-B4C5-2762774B1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73" b="-4855"/>
            <a:stretch/>
          </p:blipFill>
          <p:spPr>
            <a:xfrm>
              <a:off x="-3746" y="30084"/>
              <a:ext cx="468700" cy="37458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7511D18-C10E-4761-8035-7B20CE54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258" y="13519"/>
              <a:ext cx="372087" cy="420410"/>
            </a:xfrm>
            <a:prstGeom prst="rect">
              <a:avLst/>
            </a:prstGeom>
          </p:spPr>
        </p:pic>
        <p:pic>
          <p:nvPicPr>
            <p:cNvPr id="14" name="Picture 2" descr="Parco Nazionale dell'Aspromonte">
              <a:extLst>
                <a:ext uri="{FF2B5EF4-FFF2-40B4-BE49-F238E27FC236}">
                  <a16:creationId xmlns:a16="http://schemas.microsoft.com/office/drawing/2014/main" id="{C23629A0-3F40-466C-A298-08F5B7045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255" y="0"/>
              <a:ext cx="458377" cy="47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29C4AFEB-B443-411B-B8A7-6008DCE65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3929"/>
              <a:ext cx="914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377852B4-631D-41F5-8258-0415EBB0CA96}"/>
              </a:ext>
            </a:extLst>
          </p:cNvPr>
          <p:cNvSpPr/>
          <p:nvPr/>
        </p:nvSpPr>
        <p:spPr>
          <a:xfrm>
            <a:off x="-3746" y="2305675"/>
            <a:ext cx="9131830" cy="1200329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Sans"/>
              </a:rPr>
              <a:t>The rising </a:t>
            </a:r>
            <a:r>
              <a:rPr lang="en-US" sz="2400" dirty="0" err="1">
                <a:solidFill>
                  <a:schemeClr val="bg1"/>
                </a:solidFill>
                <a:latin typeface="OpenSans"/>
              </a:rPr>
              <a:t>Aspromonte</a:t>
            </a:r>
            <a:r>
              <a:rPr lang="en-US" sz="2400" dirty="0">
                <a:solidFill>
                  <a:schemeClr val="bg1"/>
                </a:solidFill>
                <a:latin typeface="OpenSans"/>
              </a:rPr>
              <a:t> Geopark counts, up to now, 89 </a:t>
            </a:r>
            <a:r>
              <a:rPr lang="en-US" sz="2400" dirty="0" err="1">
                <a:solidFill>
                  <a:schemeClr val="bg1"/>
                </a:solidFill>
                <a:latin typeface="OpenSans"/>
              </a:rPr>
              <a:t>geosites</a:t>
            </a:r>
            <a:r>
              <a:rPr lang="en-US" sz="2400" dirty="0">
                <a:solidFill>
                  <a:schemeClr val="bg1"/>
                </a:solidFill>
                <a:latin typeface="OpenSans"/>
              </a:rPr>
              <a:t>, eight of which are of international importance and five inserted within territorial and cultural landscape units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6EB092D-C90D-46BB-871F-2A2FC0AFFC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4" y="1289464"/>
            <a:ext cx="8206572" cy="49641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E4FBC35-2911-4B6E-B27F-D44FA1608C16}"/>
              </a:ext>
            </a:extLst>
          </p:cNvPr>
          <p:cNvSpPr/>
          <p:nvPr/>
        </p:nvSpPr>
        <p:spPr>
          <a:xfrm>
            <a:off x="-6554" y="0"/>
            <a:ext cx="9131830" cy="102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289560"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Based 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een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des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bed,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cle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</a:t>
            </a:r>
            <a:r>
              <a:rPr lang="en-US" spc="1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and the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ge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hological 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ea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</a:t>
            </a:r>
            <a:r>
              <a:rPr lang="en-US" spc="-1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es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f</a:t>
            </a:r>
            <a:r>
              <a:rPr lang="en-US" spc="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spc="-1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5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5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</a:t>
            </a:r>
            <a:r>
              <a:rPr lang="en-US" spc="5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nt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Massif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ar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 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v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y</a:t>
            </a:r>
            <a:r>
              <a:rPr lang="en-US" spc="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uni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q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u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l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-1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cal</a:t>
            </a:r>
            <a:r>
              <a:rPr lang="en-US" spc="3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d g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</a:t>
            </a:r>
            <a:r>
              <a:rPr lang="en-US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g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r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p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hi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 p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an</a:t>
            </a:r>
            <a:r>
              <a:rPr lang="en-US" spc="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or</a:t>
            </a:r>
            <a:r>
              <a:rPr lang="en-US" spc="-5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ma</a:t>
            </a:r>
            <a:endParaRPr lang="it-IT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FFAEA98-E4B1-4EEE-9DAD-346487832C0A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93D6923-BB15-4F84-88D2-FE6BDDA64206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484976E-D338-46FB-BF9B-DDEC42EC9BA3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AA68C71-FEBA-49B7-8438-CBDFA8F9090D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23787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E47A787-3CA0-46FE-B143-FC40E0C234B9}"/>
              </a:ext>
            </a:extLst>
          </p:cNvPr>
          <p:cNvSpPr/>
          <p:nvPr/>
        </p:nvSpPr>
        <p:spPr>
          <a:xfrm>
            <a:off x="0" y="8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OpenSans"/>
              </a:rPr>
              <a:t>Many of these </a:t>
            </a:r>
            <a:r>
              <a:rPr lang="en-US" sz="1600" b="1" dirty="0" err="1">
                <a:latin typeface="OpenSans"/>
              </a:rPr>
              <a:t>geosites</a:t>
            </a:r>
            <a:r>
              <a:rPr lang="en-US" sz="1600" b="1" dirty="0">
                <a:latin typeface="OpenSans"/>
              </a:rPr>
              <a:t> are able to experiment new ways to communicate, with the aid of</a:t>
            </a:r>
          </a:p>
          <a:p>
            <a:pPr algn="ctr"/>
            <a:r>
              <a:rPr lang="en-US" sz="1600" b="1" dirty="0">
                <a:latin typeface="OpenSans"/>
              </a:rPr>
              <a:t>new technologies (i.e. WEB-GIS, 3D Virtual outcrop reconstruction and VR), the slow movement of the Earth crust, testified and preserved in different </a:t>
            </a:r>
            <a:r>
              <a:rPr lang="en-US" sz="1600" b="1" dirty="0" err="1">
                <a:latin typeface="OpenSans"/>
              </a:rPr>
              <a:t>geosites</a:t>
            </a:r>
            <a:r>
              <a:rPr lang="en-US" sz="1600" b="1" dirty="0">
                <a:latin typeface="OpenSans"/>
              </a:rPr>
              <a:t>, where is possible to observe clearly the presence of mylonitic rocks (i.e. rocks involved in high strain-rate regime undergoing plastic deformation) as well as the occurrence of several types of folding system activation, such as flow </a:t>
            </a:r>
            <a:r>
              <a:rPr lang="da-DK" sz="1600" b="1" dirty="0">
                <a:latin typeface="OpenSans"/>
              </a:rPr>
              <a:t>perturbation fold system evolving to sheath folds (Fazio et al., 2017; 2018; Ortolano et al., 2020)</a:t>
            </a:r>
            <a:endParaRPr lang="it-IT" sz="16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4DC1E5-DD1E-4F1B-A94A-B64BDEA2BBDD}"/>
              </a:ext>
            </a:extLst>
          </p:cNvPr>
          <p:cNvSpPr/>
          <p:nvPr/>
        </p:nvSpPr>
        <p:spPr>
          <a:xfrm>
            <a:off x="0" y="6523162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INTRO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A38CEB-93C1-4349-A676-A052B1CC7476}"/>
              </a:ext>
            </a:extLst>
          </p:cNvPr>
          <p:cNvSpPr/>
          <p:nvPr/>
        </p:nvSpPr>
        <p:spPr>
          <a:xfrm>
            <a:off x="2484784" y="652098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SCENARIO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3131D9-E185-4162-BF03-8AA0C0286518}"/>
              </a:ext>
            </a:extLst>
          </p:cNvPr>
          <p:cNvSpPr/>
          <p:nvPr/>
        </p:nvSpPr>
        <p:spPr>
          <a:xfrm>
            <a:off x="5369665" y="6525344"/>
            <a:ext cx="145841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EA67979-DBDB-4AE1-867D-CC0F1CF9A7AE}"/>
              </a:ext>
            </a:extLst>
          </p:cNvPr>
          <p:cNvSpPr/>
          <p:nvPr/>
        </p:nvSpPr>
        <p:spPr>
          <a:xfrm>
            <a:off x="7656174" y="6520980"/>
            <a:ext cx="147565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pic>
        <p:nvPicPr>
          <p:cNvPr id="9" name="geologia con orto foto">
            <a:hlinkClick r:id="" action="ppaction://media"/>
            <a:extLst>
              <a:ext uri="{FF2B5EF4-FFF2-40B4-BE49-F238E27FC236}">
                <a16:creationId xmlns:a16="http://schemas.microsoft.com/office/drawing/2014/main" id="{942D4E0A-B656-4A09-A4F7-3E7BCFF7A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0765" y="1773711"/>
            <a:ext cx="5631065" cy="321635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49C3E86-A768-41A7-B24C-E6906FE98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05" y="2981030"/>
            <a:ext cx="4739261" cy="3216354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8C777C70-624E-4F18-A70B-BB6820A428B0}"/>
              </a:ext>
            </a:extLst>
          </p:cNvPr>
          <p:cNvSpPr/>
          <p:nvPr/>
        </p:nvSpPr>
        <p:spPr>
          <a:xfrm>
            <a:off x="1655676" y="4437112"/>
            <a:ext cx="360040" cy="432048"/>
          </a:xfrm>
          <a:prstGeom prst="ellipse">
            <a:avLst/>
          </a:prstGeom>
          <a:solidFill>
            <a:srgbClr val="FF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439527B-C010-4B56-A825-B4EC90D09929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2015716" y="1773712"/>
            <a:ext cx="1485049" cy="2879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777A179-B0C7-4638-8BF4-3FF739E398CC}"/>
              </a:ext>
            </a:extLst>
          </p:cNvPr>
          <p:cNvCxnSpPr/>
          <p:nvPr/>
        </p:nvCxnSpPr>
        <p:spPr>
          <a:xfrm>
            <a:off x="2015716" y="4653136"/>
            <a:ext cx="1548172" cy="442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5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8480</TotalTime>
  <Words>1070</Words>
  <Application>Microsoft Office PowerPoint</Application>
  <PresentationFormat>Presentazione su schermo (4:3)</PresentationFormat>
  <Paragraphs>84</Paragraphs>
  <Slides>16</Slides>
  <Notes>2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ESRI Cartography</vt:lpstr>
      <vt:lpstr>OpenSans</vt:lpstr>
      <vt:lpstr>Times New Roman</vt:lpstr>
      <vt:lpstr>Verdana</vt:lpstr>
      <vt:lpstr>Tema di Office</vt:lpstr>
      <vt:lpstr>CorelDRAW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Dip.Sc. Geologiche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RICOSTRUZIONE DELLA STORIA DEFORMATIVA DI UN BASAMENTO CRISTALLINO POLIOROGENICO: FROM PLASTIC TO  BRITTLE BEHAVIOUR</dc:title>
  <dc:creator>GaePetro</dc:creator>
  <cp:lastModifiedBy>Gaetano Ortolano</cp:lastModifiedBy>
  <cp:revision>874</cp:revision>
  <dcterms:created xsi:type="dcterms:W3CDTF">2011-05-05T09:59:53Z</dcterms:created>
  <dcterms:modified xsi:type="dcterms:W3CDTF">2020-05-02T23:23:42Z</dcterms:modified>
</cp:coreProperties>
</file>