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92" r:id="rId3"/>
    <p:sldId id="322" r:id="rId4"/>
    <p:sldId id="379" r:id="rId5"/>
    <p:sldId id="393" r:id="rId6"/>
    <p:sldId id="395" r:id="rId7"/>
    <p:sldId id="396" r:id="rId8"/>
    <p:sldId id="301" r:id="rId9"/>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660"/>
  </p:normalViewPr>
  <p:slideViewPr>
    <p:cSldViewPr>
      <p:cViewPr varScale="1">
        <p:scale>
          <a:sx n="69" d="100"/>
          <a:sy n="69" d="100"/>
        </p:scale>
        <p:origin x="111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315ACA9-96A6-44AD-8AC3-71DB123B11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p>
        </p:txBody>
      </p:sp>
      <p:sp>
        <p:nvSpPr>
          <p:cNvPr id="72707" name="Rectangle 3">
            <a:extLst>
              <a:ext uri="{FF2B5EF4-FFF2-40B4-BE49-F238E27FC236}">
                <a16:creationId xmlns:a16="http://schemas.microsoft.com/office/drawing/2014/main" id="{AF884EA4-C702-4051-81DB-1B2CC173BFCD}"/>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p>
        </p:txBody>
      </p:sp>
      <p:sp>
        <p:nvSpPr>
          <p:cNvPr id="2052" name="Rectangle 4">
            <a:extLst>
              <a:ext uri="{FF2B5EF4-FFF2-40B4-BE49-F238E27FC236}">
                <a16:creationId xmlns:a16="http://schemas.microsoft.com/office/drawing/2014/main" id="{05F52A87-DE01-4833-8C6B-69619FDCFF7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a:extLst>
              <a:ext uri="{FF2B5EF4-FFF2-40B4-BE49-F238E27FC236}">
                <a16:creationId xmlns:a16="http://schemas.microsoft.com/office/drawing/2014/main" id="{AC70D08E-97BB-44F0-A4ED-8E0A2DA7AC7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72710" name="Rectangle 6">
            <a:extLst>
              <a:ext uri="{FF2B5EF4-FFF2-40B4-BE49-F238E27FC236}">
                <a16:creationId xmlns:a16="http://schemas.microsoft.com/office/drawing/2014/main" id="{9740C543-693F-4B55-82A6-1AB86040171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p>
        </p:txBody>
      </p:sp>
      <p:sp>
        <p:nvSpPr>
          <p:cNvPr id="72711" name="Rectangle 7">
            <a:extLst>
              <a:ext uri="{FF2B5EF4-FFF2-40B4-BE49-F238E27FC236}">
                <a16:creationId xmlns:a16="http://schemas.microsoft.com/office/drawing/2014/main" id="{673E1309-F6AB-45E5-9D59-2626EB0ECDB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01795C4-9294-46A5-958E-E54EDFB9EE9B}"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EEADC77E-3E6A-4FA8-B185-08B26AAC7DA7}"/>
              </a:ext>
            </a:extLst>
          </p:cNvPr>
          <p:cNvSpPr>
            <a:spLocks noGrp="1" noRot="1" noChangeAspect="1" noChangeArrowheads="1" noTextEdit="1"/>
          </p:cNvSpPr>
          <p:nvPr>
            <p:ph type="sldImg"/>
          </p:nvPr>
        </p:nvSpPr>
        <p:spPr>
          <a:ln/>
        </p:spPr>
      </p:sp>
      <p:sp>
        <p:nvSpPr>
          <p:cNvPr id="5123" name="Notizenplatzhalter 2">
            <a:extLst>
              <a:ext uri="{FF2B5EF4-FFF2-40B4-BE49-F238E27FC236}">
                <a16:creationId xmlns:a16="http://schemas.microsoft.com/office/drawing/2014/main" id="{70A379E0-B68A-4A1B-BE15-D69228294D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ru-RU"/>
              <a:t>Map of the Laptev Sea with topography and bathymetry</a:t>
            </a:r>
          </a:p>
        </p:txBody>
      </p:sp>
      <p:sp>
        <p:nvSpPr>
          <p:cNvPr id="5124" name="Foliennummernplatzhalter 3">
            <a:extLst>
              <a:ext uri="{FF2B5EF4-FFF2-40B4-BE49-F238E27FC236}">
                <a16:creationId xmlns:a16="http://schemas.microsoft.com/office/drawing/2014/main" id="{69B27473-1D78-4994-BE3A-442129AACEC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47B352B8-ABF2-4F18-B9F3-573F1BA608BB}" type="slidenum">
              <a:rPr lang="de-DE" altLang="ru-RU">
                <a:latin typeface="Calibri" panose="020F0502020204030204" pitchFamily="34" charset="0"/>
              </a:rPr>
              <a:pPr algn="r" eaLnBrk="1" hangingPunct="1">
                <a:spcBef>
                  <a:spcPct val="0"/>
                </a:spcBef>
              </a:pPr>
              <a:t>2</a:t>
            </a:fld>
            <a:endParaRPr lang="de-DE" altLang="ru-RU">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ADB725FF-C862-498A-A7A8-71EA015DF7AB}"/>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3D14A1C7-D243-4EC8-BBEB-DEF26E26078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4C3DEE3E-3330-499D-BCE8-AB60159988C1}"/>
              </a:ext>
            </a:extLst>
          </p:cNvPr>
          <p:cNvSpPr>
            <a:spLocks noGrp="1" noChangeArrowheads="1"/>
          </p:cNvSpPr>
          <p:nvPr>
            <p:ph type="sldNum" sz="quarter" idx="12"/>
          </p:nvPr>
        </p:nvSpPr>
        <p:spPr>
          <a:ln/>
        </p:spPr>
        <p:txBody>
          <a:bodyPr/>
          <a:lstStyle>
            <a:lvl1pPr>
              <a:defRPr/>
            </a:lvl1pPr>
          </a:lstStyle>
          <a:p>
            <a:fld id="{00AA9D9B-483A-4024-A3E9-16F44D916EA2}" type="slidenum">
              <a:rPr lang="ru-RU" altLang="ru-RU"/>
              <a:pPr/>
              <a:t>‹#›</a:t>
            </a:fld>
            <a:endParaRPr lang="ru-RU" altLang="ru-RU"/>
          </a:p>
        </p:txBody>
      </p:sp>
    </p:spTree>
    <p:extLst>
      <p:ext uri="{BB962C8B-B14F-4D97-AF65-F5344CB8AC3E}">
        <p14:creationId xmlns:p14="http://schemas.microsoft.com/office/powerpoint/2010/main" val="1849342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667BEFA-72CB-4BDB-BEC6-49FFB2A8A887}"/>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38B061E3-5174-41A1-AB15-7815295291C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DC599D7C-681F-4237-B305-2C8C3D3D7EF4}"/>
              </a:ext>
            </a:extLst>
          </p:cNvPr>
          <p:cNvSpPr>
            <a:spLocks noGrp="1" noChangeArrowheads="1"/>
          </p:cNvSpPr>
          <p:nvPr>
            <p:ph type="sldNum" sz="quarter" idx="12"/>
          </p:nvPr>
        </p:nvSpPr>
        <p:spPr>
          <a:ln/>
        </p:spPr>
        <p:txBody>
          <a:bodyPr/>
          <a:lstStyle>
            <a:lvl1pPr>
              <a:defRPr/>
            </a:lvl1pPr>
          </a:lstStyle>
          <a:p>
            <a:fld id="{73CB3F62-C62D-423D-9D06-6F582D84B42A}" type="slidenum">
              <a:rPr lang="ru-RU" altLang="ru-RU"/>
              <a:pPr/>
              <a:t>‹#›</a:t>
            </a:fld>
            <a:endParaRPr lang="ru-RU" altLang="ru-RU"/>
          </a:p>
        </p:txBody>
      </p:sp>
    </p:spTree>
    <p:extLst>
      <p:ext uri="{BB962C8B-B14F-4D97-AF65-F5344CB8AC3E}">
        <p14:creationId xmlns:p14="http://schemas.microsoft.com/office/powerpoint/2010/main" val="1642647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CBEB021C-E912-448D-B223-BB4FA4D19A48}"/>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E31AA6CE-AC47-4D8F-901F-18D897C34EE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A44FF375-BD45-44B7-B71D-104BE4051B93}"/>
              </a:ext>
            </a:extLst>
          </p:cNvPr>
          <p:cNvSpPr>
            <a:spLocks noGrp="1" noChangeArrowheads="1"/>
          </p:cNvSpPr>
          <p:nvPr>
            <p:ph type="sldNum" sz="quarter" idx="12"/>
          </p:nvPr>
        </p:nvSpPr>
        <p:spPr>
          <a:ln/>
        </p:spPr>
        <p:txBody>
          <a:bodyPr/>
          <a:lstStyle>
            <a:lvl1pPr>
              <a:defRPr/>
            </a:lvl1pPr>
          </a:lstStyle>
          <a:p>
            <a:fld id="{9627C3C1-1274-4874-B35C-F485B3E20CAB}" type="slidenum">
              <a:rPr lang="ru-RU" altLang="ru-RU"/>
              <a:pPr/>
              <a:t>‹#›</a:t>
            </a:fld>
            <a:endParaRPr lang="ru-RU" altLang="ru-RU"/>
          </a:p>
        </p:txBody>
      </p:sp>
    </p:spTree>
    <p:extLst>
      <p:ext uri="{BB962C8B-B14F-4D97-AF65-F5344CB8AC3E}">
        <p14:creationId xmlns:p14="http://schemas.microsoft.com/office/powerpoint/2010/main" val="135124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7DEA8D35-65B9-4B74-AA43-7B16A6BC9EF0}"/>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BD676637-9031-49D6-BF07-8C071CA0DE7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DF70168E-B0EB-45B6-BDDE-1D9C570A3B64}"/>
              </a:ext>
            </a:extLst>
          </p:cNvPr>
          <p:cNvSpPr>
            <a:spLocks noGrp="1" noChangeArrowheads="1"/>
          </p:cNvSpPr>
          <p:nvPr>
            <p:ph type="sldNum" sz="quarter" idx="12"/>
          </p:nvPr>
        </p:nvSpPr>
        <p:spPr>
          <a:ln/>
        </p:spPr>
        <p:txBody>
          <a:bodyPr/>
          <a:lstStyle>
            <a:lvl1pPr>
              <a:defRPr/>
            </a:lvl1pPr>
          </a:lstStyle>
          <a:p>
            <a:fld id="{DAFDA944-D0DF-49CA-93CE-2745AD05748E}" type="slidenum">
              <a:rPr lang="ru-RU" altLang="ru-RU"/>
              <a:pPr/>
              <a:t>‹#›</a:t>
            </a:fld>
            <a:endParaRPr lang="ru-RU" altLang="ru-RU"/>
          </a:p>
        </p:txBody>
      </p:sp>
    </p:spTree>
    <p:extLst>
      <p:ext uri="{BB962C8B-B14F-4D97-AF65-F5344CB8AC3E}">
        <p14:creationId xmlns:p14="http://schemas.microsoft.com/office/powerpoint/2010/main" val="11916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CD4A3A30-C5BD-4F80-B3E8-31DAFB1E30DC}"/>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752936E5-15B2-4EEE-9278-DE3957698BD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F79E320C-ADB2-4BA0-8702-40C6B14D7F0B}"/>
              </a:ext>
            </a:extLst>
          </p:cNvPr>
          <p:cNvSpPr>
            <a:spLocks noGrp="1" noChangeArrowheads="1"/>
          </p:cNvSpPr>
          <p:nvPr>
            <p:ph type="sldNum" sz="quarter" idx="12"/>
          </p:nvPr>
        </p:nvSpPr>
        <p:spPr>
          <a:ln/>
        </p:spPr>
        <p:txBody>
          <a:bodyPr/>
          <a:lstStyle>
            <a:lvl1pPr>
              <a:defRPr/>
            </a:lvl1pPr>
          </a:lstStyle>
          <a:p>
            <a:fld id="{DD78FFDF-5883-4511-9906-D7BEA8581E29}" type="slidenum">
              <a:rPr lang="ru-RU" altLang="ru-RU"/>
              <a:pPr/>
              <a:t>‹#›</a:t>
            </a:fld>
            <a:endParaRPr lang="ru-RU" altLang="ru-RU"/>
          </a:p>
        </p:txBody>
      </p:sp>
    </p:spTree>
    <p:extLst>
      <p:ext uri="{BB962C8B-B14F-4D97-AF65-F5344CB8AC3E}">
        <p14:creationId xmlns:p14="http://schemas.microsoft.com/office/powerpoint/2010/main" val="57745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08F29E71-890D-4A08-9AAD-1F7E8B88CE44}"/>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22E08759-7556-4DDE-9E24-3A797AAE551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E3CB601B-31C4-40F6-89A4-C3C3FBE14612}"/>
              </a:ext>
            </a:extLst>
          </p:cNvPr>
          <p:cNvSpPr>
            <a:spLocks noGrp="1" noChangeArrowheads="1"/>
          </p:cNvSpPr>
          <p:nvPr>
            <p:ph type="sldNum" sz="quarter" idx="12"/>
          </p:nvPr>
        </p:nvSpPr>
        <p:spPr>
          <a:ln/>
        </p:spPr>
        <p:txBody>
          <a:bodyPr/>
          <a:lstStyle>
            <a:lvl1pPr>
              <a:defRPr/>
            </a:lvl1pPr>
          </a:lstStyle>
          <a:p>
            <a:fld id="{EFFC8870-85C7-47F1-974D-C6673D845DF3}" type="slidenum">
              <a:rPr lang="ru-RU" altLang="ru-RU"/>
              <a:pPr/>
              <a:t>‹#›</a:t>
            </a:fld>
            <a:endParaRPr lang="ru-RU" altLang="ru-RU"/>
          </a:p>
        </p:txBody>
      </p:sp>
    </p:spTree>
    <p:extLst>
      <p:ext uri="{BB962C8B-B14F-4D97-AF65-F5344CB8AC3E}">
        <p14:creationId xmlns:p14="http://schemas.microsoft.com/office/powerpoint/2010/main" val="2992328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9FA72722-8848-4D04-97C6-EB8E0CDD1464}"/>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83AA9FE5-132F-4FBC-A199-855151B94F2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F8EC3EF5-4334-47BD-B9F9-325518540C1D}"/>
              </a:ext>
            </a:extLst>
          </p:cNvPr>
          <p:cNvSpPr>
            <a:spLocks noGrp="1" noChangeArrowheads="1"/>
          </p:cNvSpPr>
          <p:nvPr>
            <p:ph type="sldNum" sz="quarter" idx="12"/>
          </p:nvPr>
        </p:nvSpPr>
        <p:spPr>
          <a:ln/>
        </p:spPr>
        <p:txBody>
          <a:bodyPr/>
          <a:lstStyle>
            <a:lvl1pPr>
              <a:defRPr/>
            </a:lvl1pPr>
          </a:lstStyle>
          <a:p>
            <a:fld id="{9875FC2A-7FE8-459A-87BA-9CA9A82288A6}" type="slidenum">
              <a:rPr lang="ru-RU" altLang="ru-RU"/>
              <a:pPr/>
              <a:t>‹#›</a:t>
            </a:fld>
            <a:endParaRPr lang="ru-RU" altLang="ru-RU"/>
          </a:p>
        </p:txBody>
      </p:sp>
    </p:spTree>
    <p:extLst>
      <p:ext uri="{BB962C8B-B14F-4D97-AF65-F5344CB8AC3E}">
        <p14:creationId xmlns:p14="http://schemas.microsoft.com/office/powerpoint/2010/main" val="1839330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D2B0C1C8-38B2-4C1D-B449-D519EAC4BCCA}"/>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D6B033B6-76AC-44C9-B572-6B4270652FA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020312A8-19CA-495F-A399-CCB35994C53F}"/>
              </a:ext>
            </a:extLst>
          </p:cNvPr>
          <p:cNvSpPr>
            <a:spLocks noGrp="1" noChangeArrowheads="1"/>
          </p:cNvSpPr>
          <p:nvPr>
            <p:ph type="sldNum" sz="quarter" idx="12"/>
          </p:nvPr>
        </p:nvSpPr>
        <p:spPr>
          <a:ln/>
        </p:spPr>
        <p:txBody>
          <a:bodyPr/>
          <a:lstStyle>
            <a:lvl1pPr>
              <a:defRPr/>
            </a:lvl1pPr>
          </a:lstStyle>
          <a:p>
            <a:fld id="{D5191AF8-0B3B-4C81-B2F7-603203E5C526}" type="slidenum">
              <a:rPr lang="ru-RU" altLang="ru-RU"/>
              <a:pPr/>
              <a:t>‹#›</a:t>
            </a:fld>
            <a:endParaRPr lang="ru-RU" altLang="ru-RU"/>
          </a:p>
        </p:txBody>
      </p:sp>
    </p:spTree>
    <p:extLst>
      <p:ext uri="{BB962C8B-B14F-4D97-AF65-F5344CB8AC3E}">
        <p14:creationId xmlns:p14="http://schemas.microsoft.com/office/powerpoint/2010/main" val="410327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A7EF63-596D-4FF3-B4AC-6F6B879A0D06}"/>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97CBB930-B904-4FAE-B0EB-3F7984F8C00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A79079B3-2685-48DE-A5A0-F9EE7F51969F}"/>
              </a:ext>
            </a:extLst>
          </p:cNvPr>
          <p:cNvSpPr>
            <a:spLocks noGrp="1" noChangeArrowheads="1"/>
          </p:cNvSpPr>
          <p:nvPr>
            <p:ph type="sldNum" sz="quarter" idx="12"/>
          </p:nvPr>
        </p:nvSpPr>
        <p:spPr>
          <a:ln/>
        </p:spPr>
        <p:txBody>
          <a:bodyPr/>
          <a:lstStyle>
            <a:lvl1pPr>
              <a:defRPr/>
            </a:lvl1pPr>
          </a:lstStyle>
          <a:p>
            <a:fld id="{49D2580A-F10D-4193-B59A-AC8381EEF340}" type="slidenum">
              <a:rPr lang="ru-RU" altLang="ru-RU"/>
              <a:pPr/>
              <a:t>‹#›</a:t>
            </a:fld>
            <a:endParaRPr lang="ru-RU" altLang="ru-RU"/>
          </a:p>
        </p:txBody>
      </p:sp>
    </p:spTree>
    <p:extLst>
      <p:ext uri="{BB962C8B-B14F-4D97-AF65-F5344CB8AC3E}">
        <p14:creationId xmlns:p14="http://schemas.microsoft.com/office/powerpoint/2010/main" val="36928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C5E42283-B1AC-46ED-BEA1-4915950D63F5}"/>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EBB7BC3D-8755-41EE-A506-BB82574612C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D31063D0-24CA-47B7-B807-7DC1D3AC6FD4}"/>
              </a:ext>
            </a:extLst>
          </p:cNvPr>
          <p:cNvSpPr>
            <a:spLocks noGrp="1" noChangeArrowheads="1"/>
          </p:cNvSpPr>
          <p:nvPr>
            <p:ph type="sldNum" sz="quarter" idx="12"/>
          </p:nvPr>
        </p:nvSpPr>
        <p:spPr>
          <a:ln/>
        </p:spPr>
        <p:txBody>
          <a:bodyPr/>
          <a:lstStyle>
            <a:lvl1pPr>
              <a:defRPr/>
            </a:lvl1pPr>
          </a:lstStyle>
          <a:p>
            <a:fld id="{A5662677-21D0-4B2C-8FD1-6A3DB79FD1EB}" type="slidenum">
              <a:rPr lang="ru-RU" altLang="ru-RU"/>
              <a:pPr/>
              <a:t>‹#›</a:t>
            </a:fld>
            <a:endParaRPr lang="ru-RU" altLang="ru-RU"/>
          </a:p>
        </p:txBody>
      </p:sp>
    </p:spTree>
    <p:extLst>
      <p:ext uri="{BB962C8B-B14F-4D97-AF65-F5344CB8AC3E}">
        <p14:creationId xmlns:p14="http://schemas.microsoft.com/office/powerpoint/2010/main" val="258255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F4A4429C-CB2B-443C-B7D8-1F6FFBCEF5D9}"/>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C2AC5EFF-C1A6-47DA-81E5-6FF1FA82EDE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E190B949-9862-4619-8256-79AD400118BB}"/>
              </a:ext>
            </a:extLst>
          </p:cNvPr>
          <p:cNvSpPr>
            <a:spLocks noGrp="1" noChangeArrowheads="1"/>
          </p:cNvSpPr>
          <p:nvPr>
            <p:ph type="sldNum" sz="quarter" idx="12"/>
          </p:nvPr>
        </p:nvSpPr>
        <p:spPr>
          <a:ln/>
        </p:spPr>
        <p:txBody>
          <a:bodyPr/>
          <a:lstStyle>
            <a:lvl1pPr>
              <a:defRPr/>
            </a:lvl1pPr>
          </a:lstStyle>
          <a:p>
            <a:fld id="{7E26A91C-1E8F-4E18-A5E6-034CAC66F8A2}" type="slidenum">
              <a:rPr lang="ru-RU" altLang="ru-RU"/>
              <a:pPr/>
              <a:t>‹#›</a:t>
            </a:fld>
            <a:endParaRPr lang="ru-RU" altLang="ru-RU"/>
          </a:p>
        </p:txBody>
      </p:sp>
    </p:spTree>
    <p:extLst>
      <p:ext uri="{BB962C8B-B14F-4D97-AF65-F5344CB8AC3E}">
        <p14:creationId xmlns:p14="http://schemas.microsoft.com/office/powerpoint/2010/main" val="162668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331EA45-9EBD-48AC-A5F6-031A2488C3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215EE3FF-BBF1-440B-B93E-9DE08367218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6909F67A-A1DE-499E-A98D-903A395C502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p>
        </p:txBody>
      </p:sp>
      <p:sp>
        <p:nvSpPr>
          <p:cNvPr id="1029" name="Rectangle 5">
            <a:extLst>
              <a:ext uri="{FF2B5EF4-FFF2-40B4-BE49-F238E27FC236}">
                <a16:creationId xmlns:a16="http://schemas.microsoft.com/office/drawing/2014/main" id="{DAB97DA3-00BA-4BF9-BA6C-AF81F4F039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p>
        </p:txBody>
      </p:sp>
      <p:sp>
        <p:nvSpPr>
          <p:cNvPr id="1030" name="Rectangle 6">
            <a:extLst>
              <a:ext uri="{FF2B5EF4-FFF2-40B4-BE49-F238E27FC236}">
                <a16:creationId xmlns:a16="http://schemas.microsoft.com/office/drawing/2014/main" id="{E8BB0196-3D09-4F05-A641-D1D28210141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AD03FBC-4764-40BE-8655-CCAEEF483D60}"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A7C5A909-0C53-4460-BF76-0CAF7999283F}"/>
              </a:ext>
            </a:extLst>
          </p:cNvPr>
          <p:cNvSpPr txBox="1">
            <a:spLocks noChangeArrowheads="1"/>
          </p:cNvSpPr>
          <p:nvPr/>
        </p:nvSpPr>
        <p:spPr bwMode="auto">
          <a:xfrm>
            <a:off x="107950" y="1186192"/>
            <a:ext cx="89281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dirty="0">
                <a:solidFill>
                  <a:srgbClr val="FF3300"/>
                </a:solidFill>
              </a:rPr>
              <a:t>Carbon dioxide variability </a:t>
            </a:r>
          </a:p>
          <a:p>
            <a:pPr algn="ctr" eaLnBrk="1" hangingPunct="1">
              <a:spcBef>
                <a:spcPct val="0"/>
              </a:spcBef>
              <a:buFontTx/>
              <a:buNone/>
            </a:pPr>
            <a:r>
              <a:rPr lang="en-US" altLang="ru-RU" sz="2400" dirty="0">
                <a:solidFill>
                  <a:srgbClr val="FF3300"/>
                </a:solidFill>
              </a:rPr>
              <a:t>  at research station “Ice Base Cape Baranova” </a:t>
            </a:r>
          </a:p>
          <a:p>
            <a:pPr algn="ctr" eaLnBrk="1" hangingPunct="1">
              <a:spcBef>
                <a:spcPct val="0"/>
              </a:spcBef>
              <a:buFontTx/>
              <a:buNone/>
            </a:pPr>
            <a:r>
              <a:rPr lang="en-US" altLang="ru-RU" sz="2400" dirty="0">
                <a:solidFill>
                  <a:srgbClr val="FF3300"/>
                </a:solidFill>
              </a:rPr>
              <a:t>during 2015 - 2019</a:t>
            </a:r>
          </a:p>
          <a:p>
            <a:pPr algn="ctr" eaLnBrk="1" hangingPunct="1">
              <a:spcBef>
                <a:spcPct val="0"/>
              </a:spcBef>
              <a:buFontTx/>
              <a:buNone/>
            </a:pPr>
            <a:endParaRPr lang="en-US" altLang="ru-RU" sz="2400" dirty="0">
              <a:solidFill>
                <a:srgbClr val="FF3300"/>
              </a:solidFill>
            </a:endParaRPr>
          </a:p>
          <a:p>
            <a:pPr algn="ctr" eaLnBrk="1" hangingPunct="1">
              <a:spcBef>
                <a:spcPct val="0"/>
              </a:spcBef>
              <a:buFontTx/>
              <a:buNone/>
            </a:pPr>
            <a:endParaRPr lang="en-US" altLang="ru-RU" sz="2400" dirty="0">
              <a:solidFill>
                <a:srgbClr val="FF3300"/>
              </a:solidFill>
            </a:endParaRPr>
          </a:p>
          <a:p>
            <a:pPr algn="ctr" eaLnBrk="1" hangingPunct="1">
              <a:spcBef>
                <a:spcPct val="0"/>
              </a:spcBef>
              <a:buFontTx/>
              <a:buNone/>
            </a:pPr>
            <a:endParaRPr lang="en-US" altLang="ru-RU" sz="2400" dirty="0">
              <a:solidFill>
                <a:srgbClr val="FF3300"/>
              </a:solidFill>
            </a:endParaRPr>
          </a:p>
          <a:p>
            <a:pPr algn="ctr" eaLnBrk="1" hangingPunct="1">
              <a:spcBef>
                <a:spcPct val="0"/>
              </a:spcBef>
              <a:buFontTx/>
              <a:buNone/>
            </a:pPr>
            <a:endParaRPr lang="en-US" altLang="ru-RU" sz="2400" dirty="0">
              <a:solidFill>
                <a:srgbClr val="FF3300"/>
              </a:solidFill>
            </a:endParaRPr>
          </a:p>
          <a:p>
            <a:pPr algn="ctr" eaLnBrk="1" hangingPunct="1">
              <a:spcBef>
                <a:spcPct val="0"/>
              </a:spcBef>
              <a:buFontTx/>
              <a:buNone/>
            </a:pPr>
            <a:r>
              <a:rPr lang="en-US" altLang="ru-RU" sz="1800" dirty="0"/>
              <a:t>Marina Loskutova</a:t>
            </a:r>
            <a:r>
              <a:rPr lang="en-US" altLang="ru-RU" sz="1800" baseline="30000" dirty="0"/>
              <a:t>1</a:t>
            </a:r>
            <a:r>
              <a:rPr lang="en-US" altLang="ru-RU" sz="1800" dirty="0"/>
              <a:t>, Ph.D. student in Applied Meteorology and Climatology</a:t>
            </a:r>
          </a:p>
          <a:p>
            <a:pPr algn="ctr" eaLnBrk="1" hangingPunct="1">
              <a:spcBef>
                <a:spcPct val="0"/>
              </a:spcBef>
              <a:buFontTx/>
              <a:buNone/>
            </a:pPr>
            <a:r>
              <a:rPr lang="en-US" altLang="ru-RU" sz="1800" i="1" dirty="0"/>
              <a:t>sofoniba614@gmail.com </a:t>
            </a:r>
          </a:p>
          <a:p>
            <a:pPr algn="ctr" eaLnBrk="1" hangingPunct="1">
              <a:spcBef>
                <a:spcPct val="0"/>
              </a:spcBef>
              <a:buFontTx/>
              <a:buNone/>
            </a:pPr>
            <a:endParaRPr lang="en-US" altLang="ru-RU" sz="1800" dirty="0"/>
          </a:p>
          <a:p>
            <a:pPr algn="ctr" eaLnBrk="1" hangingPunct="1">
              <a:spcBef>
                <a:spcPct val="0"/>
              </a:spcBef>
              <a:buFontTx/>
              <a:buNone/>
            </a:pPr>
            <a:r>
              <a:rPr lang="en-US" altLang="ru-RU" sz="1800" dirty="0"/>
              <a:t>A. Makshtas</a:t>
            </a:r>
            <a:r>
              <a:rPr lang="en-US" altLang="ru-RU" sz="1800" baseline="30000" dirty="0"/>
              <a:t>1</a:t>
            </a:r>
            <a:r>
              <a:rPr lang="en-US" altLang="ru-RU" sz="1800" dirty="0"/>
              <a:t>, </a:t>
            </a:r>
            <a:r>
              <a:rPr lang="fi-FI" altLang="ru-RU" sz="1800" dirty="0"/>
              <a:t>T. Laurila</a:t>
            </a:r>
            <a:r>
              <a:rPr lang="fi-FI" altLang="ru-RU" sz="1800" baseline="30000" dirty="0"/>
              <a:t>2</a:t>
            </a:r>
            <a:r>
              <a:rPr lang="fi-FI" altLang="ru-RU" sz="1800" dirty="0"/>
              <a:t> and E. Asmi</a:t>
            </a:r>
            <a:r>
              <a:rPr lang="fi-FI" altLang="ru-RU" sz="1800" baseline="30000" dirty="0"/>
              <a:t>2</a:t>
            </a:r>
            <a:endParaRPr lang="en-US" altLang="ru-RU" sz="1800" dirty="0"/>
          </a:p>
          <a:p>
            <a:pPr algn="ctr" eaLnBrk="1" hangingPunct="1">
              <a:spcBef>
                <a:spcPct val="0"/>
              </a:spcBef>
              <a:buFontTx/>
              <a:buNone/>
            </a:pPr>
            <a:endParaRPr lang="ru-RU" altLang="ru-RU" sz="1800" dirty="0"/>
          </a:p>
          <a:p>
            <a:pPr algn="ctr" eaLnBrk="1" hangingPunct="1">
              <a:spcBef>
                <a:spcPct val="0"/>
              </a:spcBef>
              <a:buFontTx/>
              <a:buNone/>
            </a:pPr>
            <a:r>
              <a:rPr lang="en-US" altLang="ru-RU" sz="1800" i="1" baseline="30000" dirty="0"/>
              <a:t>1</a:t>
            </a:r>
            <a:r>
              <a:rPr lang="en-US" altLang="ru-RU" sz="1800" i="1" dirty="0"/>
              <a:t>Arctic and Antarctic Research Institute (AARI), Saint-Petersburg, Russian Federation </a:t>
            </a:r>
            <a:r>
              <a:rPr lang="sv-SE" altLang="ru-RU" sz="1800" i="1" baseline="30000" dirty="0"/>
              <a:t>2</a:t>
            </a:r>
            <a:r>
              <a:rPr lang="sv-SE" altLang="ru-RU" sz="1800" i="1" dirty="0"/>
              <a:t>Finnish Meteoriligical Institute (FMI), Helsinki, Finland</a:t>
            </a:r>
            <a:endParaRPr lang="en-US" altLang="ru-RU" sz="1800" i="1" dirty="0"/>
          </a:p>
          <a:p>
            <a:pPr algn="ctr" eaLnBrk="1" hangingPunct="1">
              <a:spcBef>
                <a:spcPct val="0"/>
              </a:spcBef>
              <a:buFontTx/>
              <a:buNone/>
            </a:pPr>
            <a:endParaRPr lang="en-US" altLang="ru-RU" sz="1800" dirty="0"/>
          </a:p>
          <a:p>
            <a:pPr eaLnBrk="1" hangingPunct="1">
              <a:spcBef>
                <a:spcPct val="0"/>
              </a:spcBef>
              <a:buFontTx/>
              <a:buNone/>
            </a:pPr>
            <a:endParaRPr lang="en-US" altLang="ru-RU" sz="1800" dirty="0"/>
          </a:p>
        </p:txBody>
      </p:sp>
      <p:pic>
        <p:nvPicPr>
          <p:cNvPr id="3" name="Рисунок 2">
            <a:extLst>
              <a:ext uri="{FF2B5EF4-FFF2-40B4-BE49-F238E27FC236}">
                <a16:creationId xmlns:a16="http://schemas.microsoft.com/office/drawing/2014/main" id="{B6A2CD23-7AF4-4F1A-8898-52F5CE9A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7636"/>
            <a:ext cx="1165598" cy="1167318"/>
          </a:xfrm>
          <a:prstGeom prst="rect">
            <a:avLst/>
          </a:prstGeom>
        </p:spPr>
      </p:pic>
      <p:pic>
        <p:nvPicPr>
          <p:cNvPr id="4" name="Рисунок 3">
            <a:extLst>
              <a:ext uri="{FF2B5EF4-FFF2-40B4-BE49-F238E27FC236}">
                <a16:creationId xmlns:a16="http://schemas.microsoft.com/office/drawing/2014/main" id="{D188E3BF-8F6E-4083-A4EC-83A02AA8A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436" y="216399"/>
            <a:ext cx="965028" cy="9697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U:\GIS-DATA\Laptev\Laptev.png">
            <a:extLst>
              <a:ext uri="{FF2B5EF4-FFF2-40B4-BE49-F238E27FC236}">
                <a16:creationId xmlns:a16="http://schemas.microsoft.com/office/drawing/2014/main" id="{CC3A1435-3F78-426F-A639-128002A6F005}"/>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939800"/>
            <a:ext cx="4262437"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C:\Users\heineman\Eigene Dateien\Pictures\Vilkitski.png">
            <a:extLst>
              <a:ext uri="{FF2B5EF4-FFF2-40B4-BE49-F238E27FC236}">
                <a16:creationId xmlns:a16="http://schemas.microsoft.com/office/drawing/2014/main" id="{3086300F-3F49-4096-A7B9-2DFB1EE7805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9" y="3489871"/>
            <a:ext cx="4910507" cy="3251497"/>
          </a:xfrm>
          <a:prstGeom prst="rect">
            <a:avLst/>
          </a:prstGeom>
          <a:noFill/>
          <a:ln w="1587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00" name="Text Box 6">
            <a:extLst>
              <a:ext uri="{FF2B5EF4-FFF2-40B4-BE49-F238E27FC236}">
                <a16:creationId xmlns:a16="http://schemas.microsoft.com/office/drawing/2014/main" id="{2E3E6BC0-C92C-4DD6-8C0D-BEBB5ABD9785}"/>
              </a:ext>
            </a:extLst>
          </p:cNvPr>
          <p:cNvSpPr txBox="1">
            <a:spLocks noChangeArrowheads="1"/>
          </p:cNvSpPr>
          <p:nvPr/>
        </p:nvSpPr>
        <p:spPr bwMode="auto">
          <a:xfrm>
            <a:off x="752475" y="207963"/>
            <a:ext cx="7637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de-DE" sz="2400"/>
              <a:t>M</a:t>
            </a:r>
            <a:r>
              <a:rPr lang="de-DE" altLang="de-DE" sz="2400"/>
              <a:t>easuring point</a:t>
            </a:r>
            <a:r>
              <a:rPr lang="en-US" altLang="ru-RU" sz="1800"/>
              <a:t> </a:t>
            </a:r>
            <a:endParaRPr lang="ru-RU" altLang="ru-RU" sz="2400"/>
          </a:p>
        </p:txBody>
      </p:sp>
      <p:sp>
        <p:nvSpPr>
          <p:cNvPr id="6" name="Стрелка углом 8">
            <a:extLst>
              <a:ext uri="{FF2B5EF4-FFF2-40B4-BE49-F238E27FC236}">
                <a16:creationId xmlns:a16="http://schemas.microsoft.com/office/drawing/2014/main" id="{B1D44D11-1DF7-44E9-B398-D88168084F5E}"/>
              </a:ext>
            </a:extLst>
          </p:cNvPr>
          <p:cNvSpPr/>
          <p:nvPr/>
        </p:nvSpPr>
        <p:spPr>
          <a:xfrm rot="5400000">
            <a:off x="2316734" y="1029721"/>
            <a:ext cx="2223800" cy="4446972"/>
          </a:xfrm>
          <a:prstGeom prst="bentArrow">
            <a:avLst>
              <a:gd name="adj1" fmla="val 12038"/>
              <a:gd name="adj2" fmla="val 22241"/>
              <a:gd name="adj3" fmla="val 16681"/>
              <a:gd name="adj4" fmla="val 40171"/>
            </a:avLst>
          </a:prstGeom>
          <a:solidFill>
            <a:srgbClr val="C00000">
              <a:alpha val="35000"/>
            </a:srgbClr>
          </a:solidFill>
          <a:ln>
            <a:solidFill>
              <a:srgbClr val="C0000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2" name="Прямоугольник 1">
            <a:extLst>
              <a:ext uri="{FF2B5EF4-FFF2-40B4-BE49-F238E27FC236}">
                <a16:creationId xmlns:a16="http://schemas.microsoft.com/office/drawing/2014/main" id="{BFB8D875-9185-4A7F-8941-61BDB0788BAF}"/>
              </a:ext>
            </a:extLst>
          </p:cNvPr>
          <p:cNvSpPr/>
          <p:nvPr/>
        </p:nvSpPr>
        <p:spPr>
          <a:xfrm>
            <a:off x="752475" y="1916113"/>
            <a:ext cx="1011238" cy="8016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103" name="TextBox 2">
            <a:extLst>
              <a:ext uri="{FF2B5EF4-FFF2-40B4-BE49-F238E27FC236}">
                <a16:creationId xmlns:a16="http://schemas.microsoft.com/office/drawing/2014/main" id="{62A37C80-03AB-46AD-AD0E-030B047D92DF}"/>
              </a:ext>
            </a:extLst>
          </p:cNvPr>
          <p:cNvSpPr txBox="1">
            <a:spLocks noChangeArrowheads="1"/>
          </p:cNvSpPr>
          <p:nvPr/>
        </p:nvSpPr>
        <p:spPr bwMode="auto">
          <a:xfrm>
            <a:off x="309563" y="5426075"/>
            <a:ext cx="3441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Severnaya Zemlya Archipelago</a:t>
            </a:r>
          </a:p>
          <a:p>
            <a:r>
              <a:rPr lang="en-US" altLang="ru-RU"/>
              <a:t>Bolshevik Island </a:t>
            </a:r>
          </a:p>
          <a:p>
            <a:r>
              <a:rPr lang="en-US" altLang="ru-RU"/>
              <a:t>79.3 N, 101.8 E</a:t>
            </a:r>
          </a:p>
          <a:p>
            <a:r>
              <a:rPr lang="en-US" altLang="ru-RU"/>
              <a:t>30 m a.s.l.</a:t>
            </a:r>
            <a:endParaRPr lang="ru-RU" altLang="ru-RU"/>
          </a:p>
        </p:txBody>
      </p:sp>
      <p:sp>
        <p:nvSpPr>
          <p:cNvPr id="3" name="Прямоугольник 2">
            <a:extLst>
              <a:ext uri="{FF2B5EF4-FFF2-40B4-BE49-F238E27FC236}">
                <a16:creationId xmlns:a16="http://schemas.microsoft.com/office/drawing/2014/main" id="{3E5929A3-6E74-443A-B2B4-36B4B28FFDEE}"/>
              </a:ext>
            </a:extLst>
          </p:cNvPr>
          <p:cNvSpPr/>
          <p:nvPr/>
        </p:nvSpPr>
        <p:spPr>
          <a:xfrm>
            <a:off x="4716015" y="858381"/>
            <a:ext cx="4118421" cy="2400657"/>
          </a:xfrm>
          <a:prstGeom prst="rect">
            <a:avLst/>
          </a:prstGeom>
        </p:spPr>
        <p:txBody>
          <a:bodyPr wrap="square">
            <a:spAutoFit/>
          </a:bodyPr>
          <a:lstStyle/>
          <a:p>
            <a:pPr algn="just" eaLnBrk="1" hangingPunct="1"/>
            <a:r>
              <a:rPr lang="en-US" sz="1500" dirty="0">
                <a:solidFill>
                  <a:srgbClr val="002060"/>
                </a:solidFill>
              </a:rPr>
              <a:t>The Arctic region is one of the main areas of greenhouse gases sources due to large amount of biomass, carbon stocks in the soil and extensive wetlands. Since 2015 Arctic and Antarctic Research Institute in cooperation with Finnish Meteorological Institute have been measuring the continuous concentrations of water vapor, methane, carbon dioxide and carbon monoxide at Research Station "Ice Base Cape Baranova“.</a:t>
            </a:r>
            <a:endParaRPr lang="ru-RU" sz="15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a:extLst>
              <a:ext uri="{FF2B5EF4-FFF2-40B4-BE49-F238E27FC236}">
                <a16:creationId xmlns:a16="http://schemas.microsoft.com/office/drawing/2014/main" id="{CFE5A4EC-BF69-4123-BC09-CA71438B7C1F}"/>
              </a:ext>
            </a:extLst>
          </p:cNvPr>
          <p:cNvSpPr txBox="1">
            <a:spLocks noChangeArrowheads="1"/>
          </p:cNvSpPr>
          <p:nvPr/>
        </p:nvSpPr>
        <p:spPr bwMode="auto">
          <a:xfrm>
            <a:off x="-1905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dirty="0"/>
              <a:t>Finnish Meteorological Institute equipment for GH gases study </a:t>
            </a:r>
            <a:endParaRPr lang="ru-RU" altLang="ru-RU" sz="2400" dirty="0"/>
          </a:p>
        </p:txBody>
      </p:sp>
      <p:sp>
        <p:nvSpPr>
          <p:cNvPr id="7" name="Прямоугольник 6">
            <a:extLst>
              <a:ext uri="{FF2B5EF4-FFF2-40B4-BE49-F238E27FC236}">
                <a16:creationId xmlns:a16="http://schemas.microsoft.com/office/drawing/2014/main" id="{C4920EFC-2DB4-4EE5-8636-9F6A5823FD60}"/>
              </a:ext>
            </a:extLst>
          </p:cNvPr>
          <p:cNvSpPr/>
          <p:nvPr/>
        </p:nvSpPr>
        <p:spPr>
          <a:xfrm>
            <a:off x="134938" y="692150"/>
            <a:ext cx="5900737" cy="3529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ru-RU" sz="2000" dirty="0">
              <a:solidFill>
                <a:srgbClr val="000000"/>
              </a:solidFill>
              <a:latin typeface="Tahoma" panose="020B0604030504040204" pitchFamily="34" charset="0"/>
              <a:cs typeface="Tahoma" panose="020B0604030504040204" pitchFamily="34" charset="0"/>
            </a:endParaRPr>
          </a:p>
        </p:txBody>
      </p:sp>
      <p:graphicFrame>
        <p:nvGraphicFramePr>
          <p:cNvPr id="8" name="Таблица 7">
            <a:extLst>
              <a:ext uri="{FF2B5EF4-FFF2-40B4-BE49-F238E27FC236}">
                <a16:creationId xmlns:a16="http://schemas.microsoft.com/office/drawing/2014/main" id="{0BE3F17D-E434-440C-ACB8-195CBF61BC12}"/>
              </a:ext>
            </a:extLst>
          </p:cNvPr>
          <p:cNvGraphicFramePr>
            <a:graphicFrameLocks noGrp="1"/>
          </p:cNvGraphicFramePr>
          <p:nvPr/>
        </p:nvGraphicFramePr>
        <p:xfrm>
          <a:off x="119063" y="4506913"/>
          <a:ext cx="5934075" cy="2132013"/>
        </p:xfrm>
        <a:graphic>
          <a:graphicData uri="http://schemas.openxmlformats.org/drawingml/2006/table">
            <a:tbl>
              <a:tblPr firstRow="1" firstCol="1" bandRow="1" bandCol="1">
                <a:tableStyleId>{5C22544A-7EE6-4342-B048-85BDC9FD1C3A}</a:tableStyleId>
              </a:tblPr>
              <a:tblGrid>
                <a:gridCol w="1978025">
                  <a:extLst>
                    <a:ext uri="{9D8B030D-6E8A-4147-A177-3AD203B41FA5}">
                      <a16:colId xmlns:a16="http://schemas.microsoft.com/office/drawing/2014/main" val="869200282"/>
                    </a:ext>
                  </a:extLst>
                </a:gridCol>
                <a:gridCol w="1978025">
                  <a:extLst>
                    <a:ext uri="{9D8B030D-6E8A-4147-A177-3AD203B41FA5}">
                      <a16:colId xmlns:a16="http://schemas.microsoft.com/office/drawing/2014/main" val="140909408"/>
                    </a:ext>
                  </a:extLst>
                </a:gridCol>
                <a:gridCol w="1978025">
                  <a:extLst>
                    <a:ext uri="{9D8B030D-6E8A-4147-A177-3AD203B41FA5}">
                      <a16:colId xmlns:a16="http://schemas.microsoft.com/office/drawing/2014/main" val="3198527594"/>
                    </a:ext>
                  </a:extLst>
                </a:gridCol>
              </a:tblGrid>
              <a:tr h="710671">
                <a:tc>
                  <a:txBody>
                    <a:bodyPr/>
                    <a:lstStyle/>
                    <a:p>
                      <a:pPr>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Instrument</a:t>
                      </a:r>
                      <a:r>
                        <a:rPr lang="en-US" sz="1400" baseline="0" dirty="0">
                          <a:effectLst/>
                          <a:latin typeface="Tahoma" panose="020B0604030504040204" pitchFamily="34" charset="0"/>
                          <a:ea typeface="Tahoma" panose="020B0604030504040204" pitchFamily="34" charset="0"/>
                          <a:cs typeface="Tahoma" panose="020B0604030504040204" pitchFamily="34" charset="0"/>
                        </a:rPr>
                        <a:t> capability</a:t>
                      </a:r>
                      <a:endParaRPr lang="ru-RU" sz="1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1">
                        <a:lumMod val="50000"/>
                      </a:schemeClr>
                    </a:solidFill>
                  </a:tcPr>
                </a:tc>
                <a:tc>
                  <a:txBody>
                    <a:bodyPr/>
                    <a:lstStyle/>
                    <a:p>
                      <a:pPr>
                        <a:lnSpc>
                          <a:spcPct val="150000"/>
                        </a:lnSpc>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Measuring the concentration of</a:t>
                      </a:r>
                      <a:r>
                        <a:rPr lang="en-US" sz="1200" baseline="0" dirty="0">
                          <a:effectLst/>
                          <a:latin typeface="Tahoma" panose="020B0604030504040204" pitchFamily="34" charset="0"/>
                          <a:ea typeface="Tahoma" panose="020B0604030504040204" pitchFamily="34" charset="0"/>
                          <a:cs typeface="Tahoma" panose="020B0604030504040204" pitchFamily="34" charset="0"/>
                        </a:rPr>
                        <a:t> </a:t>
                      </a:r>
                      <a:r>
                        <a:rPr lang="ru-RU" sz="1200" dirty="0">
                          <a:effectLst/>
                          <a:latin typeface="Tahoma" panose="020B0604030504040204" pitchFamily="34" charset="0"/>
                          <a:ea typeface="Tahoma" panose="020B0604030504040204" pitchFamily="34" charset="0"/>
                          <a:cs typeface="Tahoma" panose="020B0604030504040204" pitchFamily="34" charset="0"/>
                        </a:rPr>
                        <a:t> </a:t>
                      </a:r>
                      <a:r>
                        <a:rPr lang="en-US" sz="1200" dirty="0">
                          <a:effectLst/>
                          <a:latin typeface="Tahoma" panose="020B0604030504040204" pitchFamily="34" charset="0"/>
                          <a:ea typeface="Tahoma" panose="020B0604030504040204" pitchFamily="34" charset="0"/>
                          <a:cs typeface="Tahoma" panose="020B0604030504040204" pitchFamily="34" charset="0"/>
                        </a:rPr>
                        <a:t>CO</a:t>
                      </a:r>
                      <a:r>
                        <a:rPr lang="en-US" sz="1200" baseline="-25000" dirty="0">
                          <a:effectLst/>
                          <a:latin typeface="Tahoma" panose="020B0604030504040204" pitchFamily="34" charset="0"/>
                          <a:ea typeface="Tahoma" panose="020B0604030504040204" pitchFamily="34" charset="0"/>
                          <a:cs typeface="Tahoma" panose="020B0604030504040204" pitchFamily="34" charset="0"/>
                        </a:rPr>
                        <a:t>2</a:t>
                      </a:r>
                      <a:endParaRPr lang="ru-RU"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1">
                        <a:lumMod val="50000"/>
                      </a:schemeClr>
                    </a:solidFill>
                  </a:tcPr>
                </a:tc>
                <a:tc>
                  <a:txBody>
                    <a:bodyPr/>
                    <a:lstStyle/>
                    <a:p>
                      <a:pPr>
                        <a:lnSpc>
                          <a:spcPct val="150000"/>
                        </a:lnSpc>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Measuring the concentration of CH</a:t>
                      </a:r>
                      <a:r>
                        <a:rPr lang="en-US" sz="1200" baseline="-25000" dirty="0">
                          <a:effectLst/>
                          <a:latin typeface="Tahoma" panose="020B0604030504040204" pitchFamily="34" charset="0"/>
                          <a:ea typeface="Tahoma" panose="020B0604030504040204" pitchFamily="34" charset="0"/>
                          <a:cs typeface="Tahoma" panose="020B0604030504040204" pitchFamily="34" charset="0"/>
                        </a:rPr>
                        <a:t>4</a:t>
                      </a:r>
                      <a:endParaRPr lang="ru-RU"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1">
                        <a:lumMod val="50000"/>
                      </a:schemeClr>
                    </a:solidFill>
                  </a:tcPr>
                </a:tc>
                <a:extLst>
                  <a:ext uri="{0D108BD9-81ED-4DB2-BD59-A6C34878D82A}">
                    <a16:rowId xmlns:a16="http://schemas.microsoft.com/office/drawing/2014/main" val="3006801703"/>
                  </a:ext>
                </a:extLst>
              </a:tr>
              <a:tr h="710671">
                <a:tc>
                  <a:txBody>
                    <a:bodyPr/>
                    <a:lstStyle/>
                    <a:p>
                      <a:pPr>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Instrument</a:t>
                      </a:r>
                      <a:r>
                        <a:rPr lang="en-US" sz="1400" baseline="0" dirty="0">
                          <a:effectLst/>
                          <a:latin typeface="Tahoma" panose="020B0604030504040204" pitchFamily="34" charset="0"/>
                          <a:ea typeface="Tahoma" panose="020B0604030504040204" pitchFamily="34" charset="0"/>
                          <a:cs typeface="Tahoma" panose="020B0604030504040204" pitchFamily="34" charset="0"/>
                        </a:rPr>
                        <a:t> range</a:t>
                      </a:r>
                      <a:endParaRPr lang="ru-RU"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1">
                        <a:lumMod val="75000"/>
                      </a:schemeClr>
                    </a:solidFill>
                  </a:tcPr>
                </a:tc>
                <a:tc>
                  <a:txBody>
                    <a:bodyPr/>
                    <a:lstStyle/>
                    <a:p>
                      <a:pPr>
                        <a:lnSpc>
                          <a:spcPct val="150000"/>
                        </a:lnSpc>
                        <a:spcAft>
                          <a:spcPts val="0"/>
                        </a:spcAft>
                      </a:pPr>
                      <a:r>
                        <a:rPr lang="ru-RU" sz="1400" dirty="0">
                          <a:effectLst/>
                        </a:rPr>
                        <a:t>300 – </a:t>
                      </a:r>
                      <a:r>
                        <a:rPr lang="en-US" sz="1400" dirty="0">
                          <a:effectLst/>
                        </a:rPr>
                        <a:t>500 ppm</a:t>
                      </a:r>
                      <a:endParaRPr lang="ru-RU"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accent1">
                        <a:tint val="40000"/>
                      </a:schemeClr>
                    </a:solidFill>
                  </a:tcPr>
                </a:tc>
                <a:tc>
                  <a:txBody>
                    <a:bodyPr/>
                    <a:lstStyle/>
                    <a:p>
                      <a:pPr>
                        <a:lnSpc>
                          <a:spcPct val="150000"/>
                        </a:lnSpc>
                        <a:spcAft>
                          <a:spcPts val="0"/>
                        </a:spcAft>
                      </a:pPr>
                      <a:r>
                        <a:rPr lang="en-US" sz="1400" dirty="0">
                          <a:effectLst/>
                        </a:rPr>
                        <a:t>1 – 3 ppm</a:t>
                      </a:r>
                      <a:endParaRPr lang="ru-RU"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3355967069"/>
                  </a:ext>
                </a:extLst>
              </a:tr>
              <a:tr h="710671">
                <a:tc>
                  <a:txBody>
                    <a:bodyPr/>
                    <a:lstStyle/>
                    <a:p>
                      <a:pPr>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Instrument accuracy</a:t>
                      </a:r>
                      <a:endParaRPr lang="ru-RU"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1">
                        <a:lumMod val="75000"/>
                      </a:schemeClr>
                    </a:solidFill>
                  </a:tcPr>
                </a:tc>
                <a:tc>
                  <a:txBody>
                    <a:bodyPr/>
                    <a:lstStyle/>
                    <a:p>
                      <a:pPr>
                        <a:lnSpc>
                          <a:spcPct val="150000"/>
                        </a:lnSpc>
                        <a:spcAft>
                          <a:spcPts val="0"/>
                        </a:spcAft>
                      </a:pPr>
                      <a:r>
                        <a:rPr lang="ru-RU" sz="1400">
                          <a:effectLst/>
                        </a:rPr>
                        <a:t>±0.</a:t>
                      </a:r>
                      <a:r>
                        <a:rPr lang="en-US" sz="1400">
                          <a:effectLst/>
                        </a:rPr>
                        <a:t>05ppm</a:t>
                      </a:r>
                      <a:endParaRPr lang="ru-RU"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ru-RU" sz="1400" dirty="0">
                          <a:effectLst/>
                        </a:rPr>
                        <a:t>±0.0007 </a:t>
                      </a:r>
                      <a:r>
                        <a:rPr lang="en-US" sz="1400" dirty="0">
                          <a:effectLst/>
                        </a:rPr>
                        <a:t>ppm</a:t>
                      </a:r>
                      <a:endParaRPr lang="ru-RU"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2462932788"/>
                  </a:ext>
                </a:extLst>
              </a:tr>
            </a:tbl>
          </a:graphicData>
        </a:graphic>
      </p:graphicFrame>
      <p:pic>
        <p:nvPicPr>
          <p:cNvPr id="6166" name="Рисунок 8" descr="Взгляд на север 1.JPG">
            <a:extLst>
              <a:ext uri="{FF2B5EF4-FFF2-40B4-BE49-F238E27FC236}">
                <a16:creationId xmlns:a16="http://schemas.microsoft.com/office/drawing/2014/main" id="{9D389B7F-80F3-406A-A2F3-9657160430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692150"/>
            <a:ext cx="2808288" cy="3529013"/>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6167" name="Рисунок 9" descr="e4b0226e4b.jpg">
            <a:extLst>
              <a:ext uri="{FF2B5EF4-FFF2-40B4-BE49-F238E27FC236}">
                <a16:creationId xmlns:a16="http://schemas.microsoft.com/office/drawing/2014/main" id="{F403EFF0-5656-4EDB-AB8C-A99DF4D5C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506913"/>
            <a:ext cx="2808288" cy="2132012"/>
          </a:xfrm>
          <a:prstGeom prst="rect">
            <a:avLst/>
          </a:prstGeom>
          <a:noFill/>
          <a:ln w="222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933DB35B-E44B-4B5E-8B7D-2C50A97E8E00}"/>
              </a:ext>
            </a:extLst>
          </p:cNvPr>
          <p:cNvSpPr/>
          <p:nvPr/>
        </p:nvSpPr>
        <p:spPr>
          <a:xfrm>
            <a:off x="395536" y="692150"/>
            <a:ext cx="4572000" cy="1477328"/>
          </a:xfrm>
          <a:prstGeom prst="rect">
            <a:avLst/>
          </a:prstGeom>
        </p:spPr>
        <p:txBody>
          <a:bodyPr>
            <a:spAutoFit/>
          </a:bodyPr>
          <a:lstStyle/>
          <a:p>
            <a:pPr algn="just"/>
            <a:r>
              <a:rPr lang="en-US" dirty="0">
                <a:solidFill>
                  <a:srgbClr val="002060"/>
                </a:solidFill>
              </a:rPr>
              <a:t>Cavity ringdown spectroscopy (CRDS) analyzer </a:t>
            </a:r>
            <a:r>
              <a:rPr lang="en-US" dirty="0" err="1">
                <a:solidFill>
                  <a:srgbClr val="002060"/>
                </a:solidFill>
              </a:rPr>
              <a:t>Picarro</a:t>
            </a:r>
            <a:r>
              <a:rPr lang="en-US" dirty="0">
                <a:solidFill>
                  <a:srgbClr val="002060"/>
                </a:solidFill>
              </a:rPr>
              <a:t> G2401 and four calibration standards  are used for measurement. The sampling inlet is located at 10 m height.</a:t>
            </a:r>
            <a:endParaRPr lang="ru-RU"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a:extLst>
              <a:ext uri="{FF2B5EF4-FFF2-40B4-BE49-F238E27FC236}">
                <a16:creationId xmlns:a16="http://schemas.microsoft.com/office/drawing/2014/main" id="{DE92563D-D25C-4212-AFF9-7F10C6015701}"/>
              </a:ext>
            </a:extLst>
          </p:cNvPr>
          <p:cNvSpPr txBox="1">
            <a:spLocks noChangeArrowheads="1"/>
          </p:cNvSpPr>
          <p:nvPr/>
        </p:nvSpPr>
        <p:spPr bwMode="auto">
          <a:xfrm>
            <a:off x="161925" y="136595"/>
            <a:ext cx="9324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pPr>
            <a:r>
              <a:rPr lang="en-US" altLang="ru-RU" sz="2400" dirty="0"/>
              <a:t>Data quality-control and pre-processing</a:t>
            </a:r>
          </a:p>
          <a:p>
            <a:pPr algn="ctr" eaLnBrk="1" hangingPunct="1">
              <a:spcBef>
                <a:spcPct val="0"/>
              </a:spcBef>
              <a:buFontTx/>
              <a:buNone/>
            </a:pPr>
            <a:endParaRPr lang="ru-RU" altLang="ru-RU" sz="2000" dirty="0"/>
          </a:p>
        </p:txBody>
      </p:sp>
      <p:sp>
        <p:nvSpPr>
          <p:cNvPr id="2" name="Прямоугольник 1">
            <a:extLst>
              <a:ext uri="{FF2B5EF4-FFF2-40B4-BE49-F238E27FC236}">
                <a16:creationId xmlns:a16="http://schemas.microsoft.com/office/drawing/2014/main" id="{C074BBD4-C144-4E80-BD16-2D3ECF37B357}"/>
              </a:ext>
            </a:extLst>
          </p:cNvPr>
          <p:cNvSpPr/>
          <p:nvPr/>
        </p:nvSpPr>
        <p:spPr>
          <a:xfrm>
            <a:off x="251520" y="906036"/>
            <a:ext cx="4716016" cy="4524315"/>
          </a:xfrm>
          <a:prstGeom prst="rect">
            <a:avLst/>
          </a:prstGeom>
        </p:spPr>
        <p:txBody>
          <a:bodyPr wrap="square">
            <a:spAutoFit/>
          </a:bodyPr>
          <a:lstStyle/>
          <a:p>
            <a:pPr algn="just"/>
            <a:r>
              <a:rPr lang="en-US" dirty="0">
                <a:solidFill>
                  <a:srgbClr val="002060"/>
                </a:solidFill>
                <a:ea typeface="Times New Roman" panose="02020603050405020304" pitchFamily="18" charset="0"/>
              </a:rPr>
              <a:t>Data preprocessing consists of deleting values obtained during power failures and 2 minutes after calibration.</a:t>
            </a:r>
            <a:r>
              <a:rPr lang="ru-RU" dirty="0">
                <a:solidFill>
                  <a:srgbClr val="002060"/>
                </a:solidFill>
                <a:ea typeface="Times New Roman" panose="02020603050405020304" pitchFamily="18" charset="0"/>
              </a:rPr>
              <a:t> </a:t>
            </a:r>
            <a:r>
              <a:rPr lang="en-US" dirty="0">
                <a:solidFill>
                  <a:srgbClr val="002060"/>
                </a:solidFill>
                <a:ea typeface="Times New Roman" panose="02020603050405020304" pitchFamily="18" charset="0"/>
              </a:rPr>
              <a:t>The values for wind directions corresponding to the transfer from diesel power station (90 - 145 °) and for wind speeds less than 3 m/s were also discarded because in this case polluted air may be distributed over the station homogeneously. After that data were adjusted taking into account the nearest calibration values by linear interpolation. Difference between target values and corrected ones are shown in the figure. According to WMO requirements, its absolute value should be less than or equal to 0.1 ppm.</a:t>
            </a:r>
            <a:endParaRPr lang="ru-RU" dirty="0">
              <a:solidFill>
                <a:srgbClr val="002060"/>
              </a:solidFill>
            </a:endParaRPr>
          </a:p>
        </p:txBody>
      </p:sp>
      <p:pic>
        <p:nvPicPr>
          <p:cNvPr id="4" name="Рисунок 3">
            <a:extLst>
              <a:ext uri="{FF2B5EF4-FFF2-40B4-BE49-F238E27FC236}">
                <a16:creationId xmlns:a16="http://schemas.microsoft.com/office/drawing/2014/main" id="{C56CED7D-8BD9-4EDF-B2FC-E72BD32ED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908" y="906036"/>
            <a:ext cx="3925167" cy="39631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5">
            <a:extLst>
              <a:ext uri="{FF2B5EF4-FFF2-40B4-BE49-F238E27FC236}">
                <a16:creationId xmlns:a16="http://schemas.microsoft.com/office/drawing/2014/main" id="{190EE8AA-550A-43C6-A030-DA8CECC84A58}"/>
              </a:ext>
            </a:extLst>
          </p:cNvPr>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sz="2400" dirty="0">
                <a:solidFill>
                  <a:schemeClr val="tx2">
                    <a:lumMod val="75000"/>
                  </a:schemeClr>
                </a:solidFill>
                <a:latin typeface="+mj-lt"/>
                <a:ea typeface="Tahoma" panose="020B0604030504040204" pitchFamily="34" charset="0"/>
                <a:cs typeface="Tahoma" panose="020B0604030504040204" pitchFamily="34" charset="0"/>
              </a:rPr>
              <a:t>The initial data filtration</a:t>
            </a:r>
            <a:endParaRPr lang="ru-RU" sz="2400" dirty="0">
              <a:solidFill>
                <a:schemeClr val="tx2">
                  <a:lumMod val="75000"/>
                </a:schemeClr>
              </a:solidFill>
              <a:latin typeface="+mj-lt"/>
              <a:ea typeface="Tahoma" panose="020B0604030504040204" pitchFamily="34" charset="0"/>
              <a:cs typeface="Tahoma" panose="020B0604030504040204" pitchFamily="34" charset="0"/>
            </a:endParaRPr>
          </a:p>
          <a:p>
            <a:pPr algn="ctr" eaLnBrk="1" hangingPunct="1">
              <a:spcBef>
                <a:spcPct val="0"/>
              </a:spcBef>
              <a:buFontTx/>
              <a:buNone/>
              <a:defRPr/>
            </a:pPr>
            <a:endParaRPr lang="ru-RU" altLang="ru-RU" sz="2000" dirty="0">
              <a:solidFill>
                <a:srgbClr val="FF3300"/>
              </a:solidFill>
            </a:endParaRPr>
          </a:p>
        </p:txBody>
      </p:sp>
      <p:sp>
        <p:nvSpPr>
          <p:cNvPr id="4" name="Пятиугольник 2">
            <a:extLst>
              <a:ext uri="{FF2B5EF4-FFF2-40B4-BE49-F238E27FC236}">
                <a16:creationId xmlns:a16="http://schemas.microsoft.com/office/drawing/2014/main" id="{0B865EBB-F79D-4E67-84A9-8A4694D6966A}"/>
              </a:ext>
            </a:extLst>
          </p:cNvPr>
          <p:cNvSpPr/>
          <p:nvPr/>
        </p:nvSpPr>
        <p:spPr>
          <a:xfrm>
            <a:off x="215900" y="476250"/>
            <a:ext cx="7561263" cy="1008063"/>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dirty="0">
                <a:solidFill>
                  <a:srgbClr val="002060"/>
                </a:solidFill>
                <a:ea typeface="Tahoma" panose="020B0604030504040204" pitchFamily="34" charset="0"/>
                <a:cs typeface="Tahoma" panose="020B0604030504040204" pitchFamily="34" charset="0"/>
              </a:rPr>
              <a:t>1. </a:t>
            </a:r>
            <a:r>
              <a:rPr lang="en-US" sz="2000" dirty="0">
                <a:solidFill>
                  <a:srgbClr val="002060"/>
                </a:solidFill>
                <a:ea typeface="Tahoma" panose="020B0604030504040204" pitchFamily="34" charset="0"/>
                <a:cs typeface="Tahoma" panose="020B0604030504040204" pitchFamily="34" charset="0"/>
              </a:rPr>
              <a:t>Calibration values of the gas analyzer </a:t>
            </a:r>
            <a:r>
              <a:rPr lang="ru-RU" sz="2000" b="1" dirty="0">
                <a:solidFill>
                  <a:srgbClr val="002060"/>
                </a:solidFill>
                <a:ea typeface="Tahoma" panose="020B0604030504040204" pitchFamily="34" charset="0"/>
                <a:cs typeface="Tahoma" panose="020B0604030504040204" pitchFamily="34" charset="0"/>
              </a:rPr>
              <a:t>(</a:t>
            </a:r>
            <a:r>
              <a:rPr lang="ru-RU"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ru-RU" sz="2000" b="1" dirty="0">
                <a:solidFill>
                  <a:srgbClr val="002060"/>
                </a:solidFill>
                <a:ea typeface="Tahoma" panose="020B0604030504040204" pitchFamily="34" charset="0"/>
                <a:cs typeface="Tahoma" panose="020B0604030504040204" pitchFamily="34" charset="0"/>
              </a:rPr>
              <a:t>2.3 %)</a:t>
            </a:r>
          </a:p>
        </p:txBody>
      </p:sp>
      <p:sp>
        <p:nvSpPr>
          <p:cNvPr id="5" name="Пятиугольник 3">
            <a:extLst>
              <a:ext uri="{FF2B5EF4-FFF2-40B4-BE49-F238E27FC236}">
                <a16:creationId xmlns:a16="http://schemas.microsoft.com/office/drawing/2014/main" id="{2CB30E63-31A5-4BB0-97A4-736BFBAE0F01}"/>
              </a:ext>
            </a:extLst>
          </p:cNvPr>
          <p:cNvSpPr/>
          <p:nvPr/>
        </p:nvSpPr>
        <p:spPr>
          <a:xfrm>
            <a:off x="238125" y="1225550"/>
            <a:ext cx="7561263" cy="1125538"/>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dirty="0">
                <a:solidFill>
                  <a:srgbClr val="002060"/>
                </a:solidFill>
                <a:latin typeface="Tahoma" panose="020B0604030504040204" pitchFamily="34" charset="0"/>
                <a:ea typeface="Tahoma" panose="020B0604030504040204" pitchFamily="34" charset="0"/>
                <a:cs typeface="Tahoma" panose="020B0604030504040204" pitchFamily="34" charset="0"/>
              </a:rPr>
              <a:t>2</a:t>
            </a:r>
            <a:r>
              <a:rPr lang="ru-RU" sz="2000" dirty="0">
                <a:solidFill>
                  <a:srgbClr val="002060"/>
                </a:solidFill>
                <a:ea typeface="Tahoma" panose="020B0604030504040204" pitchFamily="34" charset="0"/>
                <a:cs typeface="Tahoma" panose="020B0604030504040204" pitchFamily="34" charset="0"/>
              </a:rPr>
              <a:t>.</a:t>
            </a:r>
            <a:r>
              <a:rPr lang="en-US" sz="2000" dirty="0">
                <a:solidFill>
                  <a:srgbClr val="002060"/>
                </a:solidFill>
                <a:ea typeface="Tahoma" panose="020B0604030504040204" pitchFamily="34" charset="0"/>
                <a:cs typeface="Tahoma" panose="020B0604030504040204" pitchFamily="34" charset="0"/>
              </a:rPr>
              <a:t> The values obtained in the wind direction, which coincides with the location of diesel power stations</a:t>
            </a:r>
            <a:r>
              <a:rPr lang="ru-RU" sz="2000" dirty="0">
                <a:solidFill>
                  <a:srgbClr val="002060"/>
                </a:solidFill>
                <a:ea typeface="Tahoma" panose="020B0604030504040204" pitchFamily="34" charset="0"/>
                <a:cs typeface="Tahoma" panose="020B0604030504040204" pitchFamily="34" charset="0"/>
              </a:rPr>
              <a:t> </a:t>
            </a:r>
          </a:p>
          <a:p>
            <a:pPr>
              <a:defRPr/>
            </a:pPr>
            <a:r>
              <a:rPr lang="ru-RU" sz="2000" b="1" dirty="0">
                <a:solidFill>
                  <a:srgbClr val="002060"/>
                </a:solidFill>
                <a:ea typeface="Tahoma" panose="020B0604030504040204" pitchFamily="34" charset="0"/>
                <a:cs typeface="Tahoma" panose="020B0604030504040204" pitchFamily="34" charset="0"/>
              </a:rPr>
              <a:t>(</a:t>
            </a:r>
            <a:r>
              <a:rPr lang="ru-RU"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ru-RU" sz="2000" b="1" dirty="0">
                <a:solidFill>
                  <a:srgbClr val="002060"/>
                </a:solidFill>
                <a:ea typeface="Tahoma" panose="020B0604030504040204" pitchFamily="34" charset="0"/>
                <a:cs typeface="Tahoma" panose="020B0604030504040204" pitchFamily="34" charset="0"/>
              </a:rPr>
              <a:t>13.4 %)</a:t>
            </a:r>
          </a:p>
        </p:txBody>
      </p:sp>
      <p:sp>
        <p:nvSpPr>
          <p:cNvPr id="6" name="Пятиугольник 4">
            <a:extLst>
              <a:ext uri="{FF2B5EF4-FFF2-40B4-BE49-F238E27FC236}">
                <a16:creationId xmlns:a16="http://schemas.microsoft.com/office/drawing/2014/main" id="{703A7304-918B-4703-B675-CD9F713C6FB0}"/>
              </a:ext>
            </a:extLst>
          </p:cNvPr>
          <p:cNvSpPr/>
          <p:nvPr/>
        </p:nvSpPr>
        <p:spPr>
          <a:xfrm>
            <a:off x="238125" y="2251075"/>
            <a:ext cx="7561263" cy="1112838"/>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dirty="0">
                <a:solidFill>
                  <a:srgbClr val="002060"/>
                </a:solidFill>
                <a:ea typeface="Tahoma" panose="020B0604030504040204" pitchFamily="34" charset="0"/>
                <a:cs typeface="Tahoma" panose="020B0604030504040204" pitchFamily="34" charset="0"/>
              </a:rPr>
              <a:t>3. </a:t>
            </a:r>
            <a:r>
              <a:rPr lang="en-US" sz="2000" dirty="0">
                <a:solidFill>
                  <a:srgbClr val="002060"/>
                </a:solidFill>
                <a:ea typeface="Tahoma" panose="020B0604030504040204" pitchFamily="34" charset="0"/>
                <a:cs typeface="Tahoma" panose="020B0604030504040204" pitchFamily="34" charset="0"/>
              </a:rPr>
              <a:t>The nonexistence of turbulent mixing under low wind speed condition (less than 1 m /s) </a:t>
            </a:r>
            <a:r>
              <a:rPr lang="ru-RU" sz="2000" b="1" dirty="0">
                <a:solidFill>
                  <a:srgbClr val="002060"/>
                </a:solidFill>
                <a:ea typeface="Tahoma" panose="020B0604030504040204" pitchFamily="34" charset="0"/>
                <a:cs typeface="Tahoma" panose="020B0604030504040204" pitchFamily="34" charset="0"/>
              </a:rPr>
              <a:t>(</a:t>
            </a:r>
            <a:r>
              <a:rPr lang="ru-RU"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ru-RU" sz="2000" b="1" dirty="0">
                <a:solidFill>
                  <a:srgbClr val="002060"/>
                </a:solidFill>
                <a:ea typeface="Tahoma" panose="020B0604030504040204" pitchFamily="34" charset="0"/>
                <a:cs typeface="Tahoma" panose="020B0604030504040204" pitchFamily="34" charset="0"/>
              </a:rPr>
              <a:t>7.1 %)</a:t>
            </a:r>
          </a:p>
        </p:txBody>
      </p:sp>
      <p:pic>
        <p:nvPicPr>
          <p:cNvPr id="7174" name="Рисунок 6" descr="Положение павильона1.jpg">
            <a:extLst>
              <a:ext uri="{FF2B5EF4-FFF2-40B4-BE49-F238E27FC236}">
                <a16:creationId xmlns:a16="http://schemas.microsoft.com/office/drawing/2014/main" id="{23188C99-A7DD-414B-9129-4F5A6878E7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0938" y="3429000"/>
            <a:ext cx="5245100" cy="3230563"/>
          </a:xfrm>
          <a:prstGeom prst="rect">
            <a:avLst/>
          </a:prstGeom>
          <a:noFill/>
          <a:ln w="254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A5F41F4-1A26-4B41-B874-C593BB9C18CE}"/>
              </a:ext>
            </a:extLst>
          </p:cNvPr>
          <p:cNvSpPr/>
          <p:nvPr/>
        </p:nvSpPr>
        <p:spPr>
          <a:xfrm>
            <a:off x="207963" y="5183188"/>
            <a:ext cx="3284537" cy="1476375"/>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cs typeface="Tahoma" panose="020B0604030504040204" pitchFamily="34" charset="0"/>
              </a:rPr>
              <a:t>Location of diesel power stations relative to the measuring point</a:t>
            </a:r>
            <a:r>
              <a:rPr lang="ru-RU" altLang="ru-RU">
                <a:cs typeface="Tahoma" panose="020B0604030504040204" pitchFamily="34" charset="0"/>
              </a:rPr>
              <a:t> (</a:t>
            </a:r>
            <a:r>
              <a:rPr lang="en-US" altLang="ru-RU">
                <a:cs typeface="Tahoma" panose="020B0604030504040204" pitchFamily="34" charset="0"/>
              </a:rPr>
              <a:t>which is equivalent of wind direction </a:t>
            </a:r>
            <a:r>
              <a:rPr lang="ru-RU" altLang="ru-RU">
                <a:cs typeface="Tahoma" panose="020B0604030504040204" pitchFamily="34" charset="0"/>
              </a:rPr>
              <a:t>95˚ - 145˚)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a:extLst>
              <a:ext uri="{FF2B5EF4-FFF2-40B4-BE49-F238E27FC236}">
                <a16:creationId xmlns:a16="http://schemas.microsoft.com/office/drawing/2014/main" id="{79A6469A-837E-4B37-9B14-1CFE236430B3}"/>
              </a:ext>
            </a:extLst>
          </p:cNvPr>
          <p:cNvSpPr txBox="1">
            <a:spLocks noChangeArrowheads="1"/>
          </p:cNvSpPr>
          <p:nvPr/>
        </p:nvSpPr>
        <p:spPr bwMode="auto">
          <a:xfrm>
            <a:off x="0" y="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dirty="0"/>
              <a:t>Annual variation of carbon dioxide</a:t>
            </a:r>
            <a:endParaRPr lang="ru-RU" altLang="ru-RU" sz="2400" dirty="0"/>
          </a:p>
          <a:p>
            <a:pPr algn="ctr" eaLnBrk="1" hangingPunct="1">
              <a:spcBef>
                <a:spcPct val="0"/>
              </a:spcBef>
              <a:buFontTx/>
              <a:buNone/>
            </a:pPr>
            <a:endParaRPr lang="ru-RU" altLang="ru-RU" sz="2000" dirty="0">
              <a:solidFill>
                <a:srgbClr val="FF3300"/>
              </a:solidFill>
            </a:endParaRPr>
          </a:p>
        </p:txBody>
      </p:sp>
      <p:sp>
        <p:nvSpPr>
          <p:cNvPr id="2" name="Прямоугольник 1">
            <a:extLst>
              <a:ext uri="{FF2B5EF4-FFF2-40B4-BE49-F238E27FC236}">
                <a16:creationId xmlns:a16="http://schemas.microsoft.com/office/drawing/2014/main" id="{E4934ADF-B039-4292-BE89-07A8A2672874}"/>
              </a:ext>
            </a:extLst>
          </p:cNvPr>
          <p:cNvSpPr/>
          <p:nvPr/>
        </p:nvSpPr>
        <p:spPr>
          <a:xfrm>
            <a:off x="467544" y="708025"/>
            <a:ext cx="8280920" cy="1708160"/>
          </a:xfrm>
          <a:prstGeom prst="rect">
            <a:avLst/>
          </a:prstGeom>
        </p:spPr>
        <p:txBody>
          <a:bodyPr wrap="square">
            <a:spAutoFit/>
          </a:bodyPr>
          <a:lstStyle/>
          <a:p>
            <a:pPr algn="just"/>
            <a:r>
              <a:rPr lang="en-US" sz="1500" dirty="0">
                <a:solidFill>
                  <a:srgbClr val="002060"/>
                </a:solidFill>
              </a:rPr>
              <a:t>The CO</a:t>
            </a:r>
            <a:r>
              <a:rPr lang="en-US" sz="1500" baseline="-25000" dirty="0">
                <a:solidFill>
                  <a:srgbClr val="002060"/>
                </a:solidFill>
              </a:rPr>
              <a:t>2</a:t>
            </a:r>
            <a:r>
              <a:rPr lang="en-US" sz="1500" dirty="0">
                <a:solidFill>
                  <a:srgbClr val="002060"/>
                </a:solidFill>
              </a:rPr>
              <a:t> concentrations data averaged over each hour from October 2015 to December 2019 was used for further analysis. CO</a:t>
            </a:r>
            <a:r>
              <a:rPr lang="en-US" sz="1500" baseline="-25000" dirty="0">
                <a:solidFill>
                  <a:srgbClr val="002060"/>
                </a:solidFill>
              </a:rPr>
              <a:t>2</a:t>
            </a:r>
            <a:r>
              <a:rPr lang="en-US" sz="1500" dirty="0">
                <a:solidFill>
                  <a:srgbClr val="002060"/>
                </a:solidFill>
              </a:rPr>
              <a:t> time series are characterized by a pronounced annual variation with concentration decreasing in summer months. Uptake by terrestrial vegetation during the growing season and the absorption by sea phytoplankton in the absence of sea ice cover causes the annual variability of carbon dioxide. The annual amplitude is 18–20 ppm approximately, which is consistent with the data of Alert (</a:t>
            </a:r>
            <a:r>
              <a:rPr lang="en-US" sz="1500" i="1" spc="-150" dirty="0">
                <a:solidFill>
                  <a:srgbClr val="002060"/>
                </a:solidFill>
              </a:rPr>
              <a:t>82°30´N, 62°20´W)</a:t>
            </a:r>
            <a:r>
              <a:rPr lang="en-US" sz="1500" dirty="0">
                <a:solidFill>
                  <a:srgbClr val="002060"/>
                </a:solidFill>
              </a:rPr>
              <a:t> and Barrow (</a:t>
            </a:r>
            <a:r>
              <a:rPr lang="en-US" sz="1500" i="1" spc="-150" dirty="0">
                <a:solidFill>
                  <a:srgbClr val="002060"/>
                </a:solidFill>
              </a:rPr>
              <a:t>71°18´N, 156°44´W)</a:t>
            </a:r>
            <a:r>
              <a:rPr lang="en-US" sz="1500" dirty="0">
                <a:solidFill>
                  <a:srgbClr val="002060"/>
                </a:solidFill>
              </a:rPr>
              <a:t> polar stations (WDCGG,</a:t>
            </a:r>
            <a:r>
              <a:rPr lang="en-US" sz="1500" dirty="0"/>
              <a:t> </a:t>
            </a:r>
            <a:r>
              <a:rPr lang="en-US" sz="1500" dirty="0">
                <a:solidFill>
                  <a:srgbClr val="002060"/>
                </a:solidFill>
              </a:rPr>
              <a:t>https://gaw.kishou.go.jp).</a:t>
            </a:r>
            <a:endParaRPr lang="ru-RU" sz="1500" dirty="0">
              <a:solidFill>
                <a:srgbClr val="002060"/>
              </a:solidFill>
            </a:endParaRPr>
          </a:p>
        </p:txBody>
      </p:sp>
      <p:pic>
        <p:nvPicPr>
          <p:cNvPr id="5" name="Рисунок 4">
            <a:extLst>
              <a:ext uri="{FF2B5EF4-FFF2-40B4-BE49-F238E27FC236}">
                <a16:creationId xmlns:a16="http://schemas.microsoft.com/office/drawing/2014/main" id="{0B77EA53-9DC2-41DA-80BA-AFDFA9383CC1}"/>
              </a:ext>
            </a:extLst>
          </p:cNvPr>
          <p:cNvPicPr>
            <a:picLocks noChangeAspect="1"/>
          </p:cNvPicPr>
          <p:nvPr/>
        </p:nvPicPr>
        <p:blipFill>
          <a:blip r:embed="rId2"/>
          <a:stretch>
            <a:fillRect/>
          </a:stretch>
        </p:blipFill>
        <p:spPr>
          <a:xfrm>
            <a:off x="431540" y="3125310"/>
            <a:ext cx="8280920" cy="30922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AFCDE46-CD72-405C-B549-C1BA788A5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2736304"/>
          </a:xfrm>
          <a:prstGeom prst="rect">
            <a:avLst/>
          </a:prstGeom>
        </p:spPr>
      </p:pic>
      <p:pic>
        <p:nvPicPr>
          <p:cNvPr id="5" name="Рисунок 4">
            <a:extLst>
              <a:ext uri="{FF2B5EF4-FFF2-40B4-BE49-F238E27FC236}">
                <a16:creationId xmlns:a16="http://schemas.microsoft.com/office/drawing/2014/main" id="{C633D1C8-60C9-494B-8B6E-C60A23909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8960"/>
            <a:ext cx="9144000" cy="3600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2">
            <a:extLst>
              <a:ext uri="{FF2B5EF4-FFF2-40B4-BE49-F238E27FC236}">
                <a16:creationId xmlns:a16="http://schemas.microsoft.com/office/drawing/2014/main" id="{4256F3E2-4D1B-4942-940F-6522A0D18128}"/>
              </a:ext>
            </a:extLst>
          </p:cNvPr>
          <p:cNvSpPr>
            <a:spLocks noChangeArrowheads="1"/>
          </p:cNvSpPr>
          <p:nvPr/>
        </p:nvSpPr>
        <p:spPr bwMode="auto">
          <a:xfrm>
            <a:off x="647700" y="29718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a:solidFill>
                  <a:srgbClr val="FF3300"/>
                </a:solidFill>
                <a:latin typeface="Calibri" panose="020F0502020204030204" pitchFamily="34" charset="0"/>
              </a:rPr>
              <a:t>Thank you for attention!</a:t>
            </a:r>
            <a:endParaRPr lang="ru-RU" altLang="ru-RU" sz="2400">
              <a:solidFill>
                <a:srgbClr val="FF3300"/>
              </a:solidFill>
              <a:latin typeface="Calibri" panose="020F0502020204030204" pitchFamily="34" charset="0"/>
            </a:endParaRPr>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9396</TotalTime>
  <Words>554</Words>
  <Application>Microsoft Office PowerPoint</Application>
  <PresentationFormat>Экран (4:3)</PresentationFormat>
  <Paragraphs>43</Paragraphs>
  <Slides>8</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굴림</vt:lpstr>
      <vt:lpstr>Tahoma</vt:lpstr>
      <vt:lpstr>Calibri</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AARI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Makshtas</dc:creator>
  <cp:lastModifiedBy>Марина Лоскутова</cp:lastModifiedBy>
  <cp:revision>97</cp:revision>
  <dcterms:created xsi:type="dcterms:W3CDTF">2017-01-17T09:03:09Z</dcterms:created>
  <dcterms:modified xsi:type="dcterms:W3CDTF">2020-05-03T20:36:15Z</dcterms:modified>
</cp:coreProperties>
</file>