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5"/>
  </p:notesMasterIdLst>
  <p:sldIdLst>
    <p:sldId id="256" r:id="rId3"/>
    <p:sldId id="258" r:id="rId4"/>
    <p:sldId id="319" r:id="rId5"/>
    <p:sldId id="407" r:id="rId6"/>
    <p:sldId id="408" r:id="rId7"/>
    <p:sldId id="416" r:id="rId8"/>
    <p:sldId id="334" r:id="rId9"/>
    <p:sldId id="377" r:id="rId10"/>
    <p:sldId id="378" r:id="rId11"/>
    <p:sldId id="380" r:id="rId12"/>
    <p:sldId id="379" r:id="rId13"/>
    <p:sldId id="364" r:id="rId14"/>
    <p:sldId id="365" r:id="rId15"/>
    <p:sldId id="368" r:id="rId16"/>
    <p:sldId id="369" r:id="rId17"/>
    <p:sldId id="370" r:id="rId18"/>
    <p:sldId id="371" r:id="rId19"/>
    <p:sldId id="405" r:id="rId20"/>
    <p:sldId id="441" r:id="rId21"/>
    <p:sldId id="417" r:id="rId22"/>
    <p:sldId id="418" r:id="rId23"/>
    <p:sldId id="431" r:id="rId24"/>
    <p:sldId id="419" r:id="rId25"/>
    <p:sldId id="421" r:id="rId26"/>
    <p:sldId id="439" r:id="rId27"/>
    <p:sldId id="422" r:id="rId28"/>
    <p:sldId id="437" r:id="rId29"/>
    <p:sldId id="440" r:id="rId30"/>
    <p:sldId id="423" r:id="rId31"/>
    <p:sldId id="436" r:id="rId32"/>
    <p:sldId id="435" r:id="rId33"/>
    <p:sldId id="433" r:id="rId34"/>
    <p:sldId id="424" r:id="rId35"/>
    <p:sldId id="425" r:id="rId36"/>
    <p:sldId id="428" r:id="rId37"/>
    <p:sldId id="429" r:id="rId38"/>
    <p:sldId id="442" r:id="rId39"/>
    <p:sldId id="430" r:id="rId40"/>
    <p:sldId id="426" r:id="rId41"/>
    <p:sldId id="398" r:id="rId42"/>
    <p:sldId id="399" r:id="rId43"/>
    <p:sldId id="401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39B85-6F84-4FF3-B6E9-20A76FFDD849}" v="5" dt="2020-05-06T04:32:05.563"/>
    <p1510:client id="{4D42465B-D429-47FC-9EA5-7EADBFABB37F}" v="110" dt="2020-05-04T07:19:35.814"/>
    <p1510:client id="{B209B0D1-FA4B-45AE-97E4-9EADD21DEEC1}" v="2" dt="2019-06-19T12:38:27.628"/>
    <p1510:client id="{D229EB38-DB65-4D51-8E58-9ECC8A475E77}" v="27" dt="2019-12-04T10:07:11.093"/>
    <p1510:client id="{D40D6DA9-4367-4F4B-8F31-90E90238FE8F}" v="1" dt="2019-06-19T19:47:44.283"/>
    <p1510:client id="{EC7FC828-D7CD-4636-A19A-449D39E32BF7}" v="1" dt="2019-06-20T18:35:36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EAEE6-B7B6-4931-BC39-30FD14CC7792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1E09F-27B8-42B1-9E44-54330D5C2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1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7A88-82CE-476D-B11C-C0100678835F}" type="datetime1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89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07D0-F301-4FDF-948E-CBE4E6CE5C06}" type="datetime1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53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6110-B563-402F-A872-ABDDD6DC67EB}" type="datetime1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139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8792-AE30-44EF-AE62-3A1DED81F23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8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3B0C-322A-4A5D-A115-A97DF70EBB3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05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C10-1369-4C75-AE49-54D798C224F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9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C377B-293D-40EC-BED7-153E532E9F3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65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4A8E-EA5E-4F6F-9548-758460227D5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86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3D26-45F5-4FD4-A9EA-E232B91D9FC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5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DC3-020F-4400-AAE3-0B62525F99E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71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F835-1A01-45C2-A334-2F15A92A919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3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E3D0-243C-4644-BFAE-5AA89D96F71B}" type="datetime1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016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1B3C-8A04-495A-8B4C-BB888408235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24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D8659-27AC-4564-BD6B-A64C4214C5B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99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CC3B-2524-44C1-8126-36AD59B0E68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2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BC2B-7116-4F53-A969-998C0B1CFF06}" type="datetime1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20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180EC-3DC4-4A2E-B6B8-07847A9A919F}" type="datetime1">
              <a:rPr lang="fr-FR" smtClean="0"/>
              <a:t>05/05/2020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81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F0E-ACB2-4A3D-9E4B-F88A131FC8D2}" type="datetime1">
              <a:rPr lang="fr-FR" smtClean="0"/>
              <a:t>05/05/2020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85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C88BD-11AA-4EFF-BD6D-8BBBA75C2763}" type="datetime1">
              <a:rPr lang="fr-FR" smtClean="0"/>
              <a:t>05/05/2020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4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27D2-A73D-41AE-B059-32DEF64D7A3C}" type="datetime1">
              <a:rPr lang="fr-FR" smtClean="0"/>
              <a:t>05/05/2020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1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AA3E-4A0F-4632-9FD7-4C2784232C7E}" type="datetime1">
              <a:rPr lang="fr-FR" smtClean="0"/>
              <a:t>05/05/2020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51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8166-B63D-4C09-93EF-F9C08DA92CD0}" type="datetime1">
              <a:rPr lang="fr-FR" smtClean="0"/>
              <a:t>05/05/2020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16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1FE3-9D1E-442D-B7E0-8DAA6EC1B037}" type="datetime1">
              <a:rPr lang="fr-FR" smtClean="0"/>
              <a:t>05/05/2020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29DF3-2317-40A4-A259-EB5FFACEFD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75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B3DF9-9AEB-4436-8B6F-220BB5E5607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05/05/2020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29DF3-2317-40A4-A259-EB5FFACEFDF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1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4.mp4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4.mp4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7.mp4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6.png"/><Relationship Id="rId5" Type="http://schemas.microsoft.com/office/2007/relationships/media" Target="../media/media8.mp4"/><Relationship Id="rId10" Type="http://schemas.openxmlformats.org/officeDocument/2006/relationships/image" Target="../media/image46.png"/><Relationship Id="rId4" Type="http://schemas.openxmlformats.org/officeDocument/2006/relationships/video" Target="../media/media7.mp4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10.mp4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7.mp4"/><Relationship Id="rId11" Type="http://schemas.openxmlformats.org/officeDocument/2006/relationships/image" Target="../media/image6.png"/><Relationship Id="rId5" Type="http://schemas.microsoft.com/office/2007/relationships/media" Target="../media/media7.mp4"/><Relationship Id="rId10" Type="http://schemas.openxmlformats.org/officeDocument/2006/relationships/image" Target="../media/image45.png"/><Relationship Id="rId4" Type="http://schemas.openxmlformats.org/officeDocument/2006/relationships/video" Target="../media/media10.mp4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2.mp4"/><Relationship Id="rId7" Type="http://schemas.openxmlformats.org/officeDocument/2006/relationships/image" Target="../media/image5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2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5.mp4"/><Relationship Id="rId13" Type="http://schemas.openxmlformats.org/officeDocument/2006/relationships/image" Target="../media/image58.png"/><Relationship Id="rId3" Type="http://schemas.microsoft.com/office/2007/relationships/media" Target="../media/media13.mp4"/><Relationship Id="rId7" Type="http://schemas.microsoft.com/office/2007/relationships/media" Target="../media/media15.mp4"/><Relationship Id="rId12" Type="http://schemas.openxmlformats.org/officeDocument/2006/relationships/image" Target="../media/image5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14.mp4"/><Relationship Id="rId11" Type="http://schemas.openxmlformats.org/officeDocument/2006/relationships/image" Target="../media/image56.png"/><Relationship Id="rId5" Type="http://schemas.microsoft.com/office/2007/relationships/media" Target="../media/media14.mp4"/><Relationship Id="rId10" Type="http://schemas.openxmlformats.org/officeDocument/2006/relationships/image" Target="../media/image43.png"/><Relationship Id="rId4" Type="http://schemas.openxmlformats.org/officeDocument/2006/relationships/video" Target="../media/media13.mp4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17.mp4"/><Relationship Id="rId7" Type="http://schemas.openxmlformats.org/officeDocument/2006/relationships/image" Target="../media/image64.png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13.xml"/><Relationship Id="rId4" Type="http://schemas.microsoft.com/office/2007/relationships/media" Target="../media/media18.mp4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09" y="-79026"/>
            <a:ext cx="12445999" cy="714211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66375" y="1299207"/>
            <a:ext cx="9728633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>
                <a:ea typeface="+mn-lt"/>
                <a:cs typeface="+mn-lt"/>
              </a:rPr>
              <a:t>Learning Lyapunov stable Dynamical Embeddings of Geophysical Dynamics</a:t>
            </a:r>
            <a:endParaRPr lang="en-US" dirty="0"/>
          </a:p>
          <a:p>
            <a:pPr algn="ctr"/>
            <a:endParaRPr lang="en-US" sz="2400" dirty="0">
              <a:solidFill>
                <a:schemeClr val="accent2">
                  <a:lumMod val="75000"/>
                </a:schemeClr>
              </a:solidFill>
              <a:cs typeface="Calibri"/>
            </a:endParaRP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Said Ouala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1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Lucas Drumetz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1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 Bertrand Chapron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 Ananda Pascual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3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 Fabrice Collard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4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 Lucile Gaultier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4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 Ronan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Fablet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 1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  </a:t>
            </a:r>
          </a:p>
          <a:p>
            <a:pPr marL="457200" indent="-457200" algn="ctr">
              <a:buAutoNum type="arabicParenBoth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IMT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cs typeface="Calibri"/>
              </a:rPr>
              <a:t>Atlantique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 Lab-STICC, Brest, France</a:t>
            </a:r>
          </a:p>
          <a:p>
            <a:pPr marL="457200" indent="-457200" algn="ctr">
              <a:buAutoNum type="arabicParenBoth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cs typeface="Calibri"/>
              </a:rPr>
              <a:t>Ifremer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 LOPS, Brest, France</a:t>
            </a:r>
          </a:p>
          <a:p>
            <a:pPr marL="457200" indent="-457200" algn="ctr">
              <a:buAutoNum type="arabicParenBoth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IMEDEA, UIB-CSIC,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cs typeface="Calibri"/>
              </a:rPr>
              <a:t>Esporles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, Spain</a:t>
            </a:r>
          </a:p>
          <a:p>
            <a:pPr marL="457200" indent="-457200" algn="ctr">
              <a:buAutoNum type="arabicParenBoth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ODL, Brest, France</a:t>
            </a:r>
            <a:endParaRPr lang="en-US" sz="1000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F0140DE3-1394-43A8-A066-4F3BB785D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289" y="5682107"/>
            <a:ext cx="1574223" cy="1057089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8DB197A7-9C8C-4E24-B715-E76F2BA40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011" y="5544409"/>
            <a:ext cx="2545977" cy="1054250"/>
          </a:xfrm>
          <a:prstGeom prst="rect">
            <a:avLst/>
          </a:prstGeom>
        </p:spPr>
      </p:pic>
      <p:pic>
        <p:nvPicPr>
          <p:cNvPr id="8" name="Image 10">
            <a:extLst>
              <a:ext uri="{FF2B5EF4-FFF2-40B4-BE49-F238E27FC236}">
                <a16:creationId xmlns:a16="http://schemas.microsoft.com/office/drawing/2014/main" id="{50796AC5-65D2-4E60-9054-17F14BE17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038" y="5651018"/>
            <a:ext cx="1210236" cy="10488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/>
              <a:t>1</a:t>
            </a:fld>
            <a:endParaRPr lang="fr-FR"/>
          </a:p>
        </p:txBody>
      </p:sp>
      <p:pic>
        <p:nvPicPr>
          <p:cNvPr id="4098" name="Picture 2" descr="Résultat de recherche d'images pour &quot;ifremer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2" b="33128"/>
          <a:stretch/>
        </p:blipFill>
        <p:spPr bwMode="auto">
          <a:xfrm>
            <a:off x="3784226" y="5774280"/>
            <a:ext cx="2327907" cy="8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A drawing of a face&#10;&#10;Description generated with high confidence">
            <a:extLst>
              <a:ext uri="{FF2B5EF4-FFF2-40B4-BE49-F238E27FC236}">
                <a16:creationId xmlns:a16="http://schemas.microsoft.com/office/drawing/2014/main" id="{C01A1622-EF9A-4D52-9026-A80DC3E49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0939" y="648379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93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Motivation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6913" r="8484"/>
          <a:stretch/>
        </p:blipFill>
        <p:spPr bwMode="auto">
          <a:xfrm>
            <a:off x="7265982" y="3098234"/>
            <a:ext cx="3331680" cy="227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4711" r="5673" b="3118"/>
          <a:stretch/>
        </p:blipFill>
        <p:spPr bwMode="auto">
          <a:xfrm>
            <a:off x="1735015" y="3098235"/>
            <a:ext cx="3227754" cy="227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CE24444-57FC-432E-99AB-DEB4BBFA7420}"/>
              </a:ext>
            </a:extLst>
          </p:cNvPr>
          <p:cNvSpPr txBox="1">
            <a:spLocks/>
          </p:cNvSpPr>
          <p:nvPr/>
        </p:nvSpPr>
        <p:spPr>
          <a:xfrm>
            <a:off x="949357" y="5689598"/>
            <a:ext cx="4646836" cy="629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solidFill>
                <a:srgbClr val="FF0000"/>
              </a:solidFill>
              <a:ea typeface="+mj-lt"/>
              <a:cs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145FD3-BA62-4643-B01E-6E02D7FA9D5C}"/>
              </a:ext>
            </a:extLst>
          </p:cNvPr>
          <p:cNvSpPr/>
          <p:nvPr/>
        </p:nvSpPr>
        <p:spPr>
          <a:xfrm>
            <a:off x="2436972" y="5322596"/>
            <a:ext cx="1757597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Sauer et al. 1991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962ECC-0421-431B-94BA-33233414ACFD}"/>
              </a:ext>
            </a:extLst>
          </p:cNvPr>
          <p:cNvSpPr/>
          <p:nvPr/>
        </p:nvSpPr>
        <p:spPr>
          <a:xfrm>
            <a:off x="8196275" y="5296015"/>
            <a:ext cx="1757597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Sauer et al. 1991</a:t>
            </a: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1236974" y="2088537"/>
            <a:ext cx="9717903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An observation operator is an </a:t>
            </a: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embedding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of the </a:t>
            </a: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hidden state </a:t>
            </a: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space if :</a:t>
            </a: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0AA6E071-4B6D-44C6-AEAB-04E3D6A61BB5}"/>
              </a:ext>
            </a:extLst>
          </p:cNvPr>
          <p:cNvSpPr txBox="1"/>
          <p:nvPr/>
        </p:nvSpPr>
        <p:spPr>
          <a:xfrm>
            <a:off x="1334440" y="5721327"/>
            <a:ext cx="4029484" cy="7571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>
                <a:solidFill>
                  <a:schemeClr val="bg1"/>
                </a:solidFill>
                <a:ea typeface="+mn-lt"/>
                <a:cs typeface="+mn-lt"/>
              </a:rPr>
              <a:t>The mapping is an </a:t>
            </a:r>
            <a:r>
              <a:rPr lang="fr-FR" sz="2400" b="1">
                <a:solidFill>
                  <a:schemeClr val="bg1"/>
                </a:solidFill>
                <a:ea typeface="+mn-lt"/>
                <a:cs typeface="+mn-lt"/>
              </a:rPr>
              <a:t>immersion </a:t>
            </a:r>
            <a:r>
              <a:rPr lang="fr-FR" sz="2400">
                <a:solidFill>
                  <a:schemeClr val="bg1"/>
                </a:solidFill>
                <a:ea typeface="+mn-lt"/>
                <a:cs typeface="+mn-lt"/>
              </a:rPr>
              <a:t>but fails to be </a:t>
            </a:r>
            <a:r>
              <a:rPr lang="fr-FR" sz="2400" b="1">
                <a:solidFill>
                  <a:schemeClr val="bg1"/>
                </a:solidFill>
                <a:ea typeface="+mn-lt"/>
                <a:cs typeface="+mn-lt"/>
              </a:rPr>
              <a:t>one-to-one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C94782E3-D757-4B2F-9B75-C384CB151A86}"/>
              </a:ext>
            </a:extLst>
          </p:cNvPr>
          <p:cNvSpPr txBox="1"/>
          <p:nvPr/>
        </p:nvSpPr>
        <p:spPr>
          <a:xfrm>
            <a:off x="7031719" y="5721327"/>
            <a:ext cx="4029484" cy="7571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>
                <a:solidFill>
                  <a:schemeClr val="bg1"/>
                </a:solidFill>
                <a:ea typeface="+mn-lt"/>
                <a:cs typeface="+mn-lt"/>
              </a:rPr>
              <a:t>The mapping is </a:t>
            </a:r>
            <a:r>
              <a:rPr lang="fr-FR" sz="2400" b="1">
                <a:solidFill>
                  <a:schemeClr val="bg1"/>
                </a:solidFill>
                <a:ea typeface="+mn-lt"/>
                <a:cs typeface="+mn-lt"/>
              </a:rPr>
              <a:t>one-to-one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dirty="0">
                <a:solidFill>
                  <a:schemeClr val="bg1"/>
                </a:solidFill>
                <a:ea typeface="+mn-lt"/>
                <a:cs typeface="+mn-lt"/>
              </a:rPr>
              <a:t>but fails to be an</a:t>
            </a:r>
            <a:r>
              <a:rPr lang="fr-FR" sz="2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400" b="1">
                <a:solidFill>
                  <a:schemeClr val="bg1"/>
                </a:solidFill>
                <a:ea typeface="+mn-lt"/>
                <a:cs typeface="+mn-lt"/>
              </a:rPr>
              <a:t>immersion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10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9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BB751B77-2BC6-49E1-8427-E452E1D3A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Motivation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63" y="1987833"/>
            <a:ext cx="4506282" cy="431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7">
            <a:extLst>
              <a:ext uri="{FF2B5EF4-FFF2-40B4-BE49-F238E27FC236}">
                <a16:creationId xmlns:a16="http://schemas.microsoft.com/office/drawing/2014/main" id="{93A6FA5A-41C7-4219-A7FB-6EBAA6A27444}"/>
              </a:ext>
            </a:extLst>
          </p:cNvPr>
          <p:cNvSpPr txBox="1"/>
          <p:nvPr/>
        </p:nvSpPr>
        <p:spPr>
          <a:xfrm>
            <a:off x="6030486" y="2575863"/>
            <a:ext cx="4047206" cy="2031325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What happens when the observation operator doesn’t form an </a:t>
            </a: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Embedding</a:t>
            </a: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 of the </a:t>
            </a: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hidden state </a:t>
            </a: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space ?</a:t>
            </a:r>
            <a:endParaRPr lang="en-US" sz="2800">
              <a:ea typeface="+mn-lt"/>
              <a:cs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11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895CD5F7-04D4-4D89-BDF1-745622D1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0279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>
                <a:solidFill>
                  <a:schemeClr val="bg1"/>
                </a:solidFill>
              </a:rPr>
              <a:t>UNOBSERVABLE COMPONENTS : Issues with classical approach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5089572-A252-45B8-89C3-D936F7A0B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8" t="15707" r="12070" b="13976"/>
          <a:stretch/>
        </p:blipFill>
        <p:spPr>
          <a:xfrm>
            <a:off x="6918850" y="2263833"/>
            <a:ext cx="3926950" cy="2633785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515342E0-FC2A-41C7-8EBD-9FC0C4DC209E}"/>
              </a:ext>
            </a:extLst>
          </p:cNvPr>
          <p:cNvSpPr txBox="1"/>
          <p:nvPr/>
        </p:nvSpPr>
        <p:spPr>
          <a:xfrm>
            <a:off x="1545181" y="3349892"/>
            <a:ext cx="4351351" cy="461665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dirty="0" err="1">
                <a:solidFill>
                  <a:prstClr val="white"/>
                </a:solidFill>
              </a:rPr>
              <a:t>Classical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approach</a:t>
            </a:r>
            <a:r>
              <a:rPr lang="fr-FR" sz="2400" dirty="0">
                <a:solidFill>
                  <a:prstClr val="white"/>
                </a:solidFill>
              </a:rPr>
              <a:t> : dx/</a:t>
            </a:r>
            <a:r>
              <a:rPr lang="fr-FR" sz="2400" dirty="0" err="1">
                <a:solidFill>
                  <a:prstClr val="white"/>
                </a:solidFill>
              </a:rPr>
              <a:t>dt</a:t>
            </a:r>
            <a:r>
              <a:rPr lang="fr-FR" sz="2400" dirty="0">
                <a:solidFill>
                  <a:prstClr val="white"/>
                </a:solidFill>
              </a:rPr>
              <a:t> = f(x) ?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12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7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4BA95BFE-81B2-4B85-92BC-03E365C3A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7508" y="63866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 : Issues </a:t>
            </a:r>
            <a:r>
              <a:rPr lang="fr-FR" sz="3600" b="1" dirty="0" err="1">
                <a:solidFill>
                  <a:schemeClr val="bg1"/>
                </a:solidFill>
              </a:rPr>
              <a:t>with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classical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approach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52659" y="4663408"/>
                <a:ext cx="6252307" cy="719556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The associated mapping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fr-FR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 is one-to-one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prstClr val="white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prstClr val="white"/>
                    </a:solidFill>
                  </a:rPr>
                  <a:t> </a:t>
                </a:r>
                <a:r>
                  <a:rPr lang="en-US" dirty="0">
                    <a:solidFill>
                      <a:prstClr val="white"/>
                    </a:solidFill>
                    <a:sym typeface="Wingdings" panose="05000000000000000000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>
                    <a:solidFill>
                      <a:prstClr val="white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fr-FR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59" y="4663408"/>
                <a:ext cx="6252307" cy="719556"/>
              </a:xfrm>
              <a:prstGeom prst="rect">
                <a:avLst/>
              </a:prstGeom>
              <a:blipFill>
                <a:blip r:embed="rId2"/>
                <a:stretch>
                  <a:fillRect l="-2242" t="-75424" r="-2144" b="-6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 descr="C:\Users\orcad\Documents\sim_f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12" y="3127940"/>
            <a:ext cx="4206843" cy="282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9073412" y="2788060"/>
            <a:ext cx="1226058" cy="276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  <a:ea typeface="Cambria Math" panose="02040503050406030204" pitchFamily="18" charset="0"/>
              </a:rPr>
              <a:t>Data are not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13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515342E0-FC2A-41C7-8EBD-9FC0C4DC209E}"/>
              </a:ext>
            </a:extLst>
          </p:cNvPr>
          <p:cNvSpPr txBox="1"/>
          <p:nvPr/>
        </p:nvSpPr>
        <p:spPr>
          <a:xfrm>
            <a:off x="1694810" y="3536004"/>
            <a:ext cx="4351351" cy="461665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dirty="0" err="1">
                <a:solidFill>
                  <a:prstClr val="white"/>
                </a:solidFill>
              </a:rPr>
              <a:t>Classical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approach</a:t>
            </a:r>
            <a:r>
              <a:rPr lang="fr-FR" sz="2400" dirty="0">
                <a:solidFill>
                  <a:prstClr val="white"/>
                </a:solidFill>
              </a:rPr>
              <a:t> : dx/</a:t>
            </a:r>
            <a:r>
              <a:rPr lang="fr-FR" sz="2400" dirty="0" err="1">
                <a:solidFill>
                  <a:prstClr val="white"/>
                </a:solidFill>
              </a:rPr>
              <a:t>dt</a:t>
            </a:r>
            <a:r>
              <a:rPr lang="fr-FR" sz="2400" dirty="0">
                <a:solidFill>
                  <a:prstClr val="white"/>
                </a:solidFill>
              </a:rPr>
              <a:t> = f(x) ?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DE287052-9852-4AF6-B15A-0E08AE71A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5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 : Conclusion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20804" y="1683940"/>
            <a:ext cx="8752114" cy="1200329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</a:rPr>
              <a:t>In </a:t>
            </a:r>
            <a:r>
              <a:rPr lang="fr-FR" sz="2400" dirty="0" err="1">
                <a:solidFill>
                  <a:prstClr val="white"/>
                </a:solidFill>
              </a:rPr>
              <a:t>several</a:t>
            </a:r>
            <a:r>
              <a:rPr lang="fr-FR" sz="2400" dirty="0">
                <a:solidFill>
                  <a:prstClr val="white"/>
                </a:solidFill>
              </a:rPr>
              <a:t> Real world </a:t>
            </a:r>
            <a:r>
              <a:rPr lang="fr-FR" sz="2400" dirty="0" err="1">
                <a:solidFill>
                  <a:prstClr val="white"/>
                </a:solidFill>
              </a:rPr>
              <a:t>problems</a:t>
            </a:r>
            <a:r>
              <a:rPr lang="fr-FR" sz="2400" dirty="0">
                <a:solidFill>
                  <a:prstClr val="white"/>
                </a:solidFill>
              </a:rPr>
              <a:t>, </a:t>
            </a:r>
            <a:r>
              <a:rPr lang="fr-FR" sz="2400" dirty="0" err="1">
                <a:solidFill>
                  <a:prstClr val="white"/>
                </a:solidFill>
              </a:rPr>
              <a:t>we</a:t>
            </a:r>
            <a:r>
              <a:rPr lang="fr-FR" sz="2400" dirty="0">
                <a:solidFill>
                  <a:prstClr val="white"/>
                </a:solidFill>
              </a:rPr>
              <a:t> are not (at all) </a:t>
            </a:r>
            <a:r>
              <a:rPr lang="fr-FR" sz="2400" dirty="0" err="1">
                <a:solidFill>
                  <a:prstClr val="white"/>
                </a:solidFill>
              </a:rPr>
              <a:t>provided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with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some</a:t>
            </a:r>
            <a:r>
              <a:rPr lang="fr-FR" sz="2400" dirty="0">
                <a:solidFill>
                  <a:prstClr val="white"/>
                </a:solidFill>
              </a:rPr>
              <a:t> components </a:t>
            </a:r>
            <a:r>
              <a:rPr lang="fr-FR" sz="2400" dirty="0" err="1">
                <a:solidFill>
                  <a:prstClr val="white"/>
                </a:solidFill>
              </a:rPr>
              <a:t>directly</a:t>
            </a:r>
            <a:r>
              <a:rPr lang="fr-FR" sz="2400" dirty="0">
                <a:solidFill>
                  <a:prstClr val="white"/>
                </a:solidFill>
              </a:rPr>
              <a:t> or </a:t>
            </a:r>
            <a:r>
              <a:rPr lang="fr-FR" sz="2400" dirty="0" err="1">
                <a:solidFill>
                  <a:prstClr val="white"/>
                </a:solidFill>
              </a:rPr>
              <a:t>indirectly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influencing</a:t>
            </a:r>
            <a:r>
              <a:rPr lang="fr-FR" sz="2400" dirty="0">
                <a:solidFill>
                  <a:prstClr val="white"/>
                </a:solidFill>
              </a:rPr>
              <a:t> the </a:t>
            </a:r>
            <a:r>
              <a:rPr lang="fr-FR" sz="2400" dirty="0" err="1">
                <a:solidFill>
                  <a:prstClr val="white"/>
                </a:solidFill>
              </a:rPr>
              <a:t>variability</a:t>
            </a:r>
            <a:r>
              <a:rPr lang="fr-FR" sz="2400" dirty="0">
                <a:solidFill>
                  <a:prstClr val="white"/>
                </a:solidFill>
              </a:rPr>
              <a:t> of </a:t>
            </a:r>
            <a:r>
              <a:rPr lang="fr-FR" sz="2400" dirty="0" err="1">
                <a:solidFill>
                  <a:prstClr val="white"/>
                </a:solidFill>
              </a:rPr>
              <a:t>our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underlying</a:t>
            </a:r>
            <a:r>
              <a:rPr lang="fr-FR" sz="2400" dirty="0">
                <a:solidFill>
                  <a:prstClr val="white"/>
                </a:solidFill>
              </a:rPr>
              <a:t> system</a:t>
            </a:r>
            <a:endParaRPr lang="en-US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CD1FAAAC-8CF5-444D-B513-B96E99D32E18}"/>
              </a:ext>
            </a:extLst>
          </p:cNvPr>
          <p:cNvSpPr txBox="1"/>
          <p:nvPr/>
        </p:nvSpPr>
        <p:spPr>
          <a:xfrm>
            <a:off x="6965888" y="4544375"/>
            <a:ext cx="3507030" cy="1938992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b="1" dirty="0" err="1">
                <a:solidFill>
                  <a:prstClr val="white"/>
                </a:solidFill>
              </a:rPr>
              <a:t>Physically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guided</a:t>
            </a:r>
            <a:r>
              <a:rPr lang="fr-FR" sz="2400" b="1" dirty="0">
                <a:solidFill>
                  <a:prstClr val="white"/>
                </a:solidFill>
              </a:rPr>
              <a:t> data </a:t>
            </a:r>
            <a:r>
              <a:rPr lang="fr-FR" sz="2400" b="1" dirty="0" err="1">
                <a:solidFill>
                  <a:prstClr val="white"/>
                </a:solidFill>
              </a:rPr>
              <a:t>driven</a:t>
            </a:r>
            <a:r>
              <a:rPr lang="fr-FR" sz="2400" b="1" dirty="0">
                <a:solidFill>
                  <a:prstClr val="white"/>
                </a:solidFill>
              </a:rPr>
              <a:t> : </a:t>
            </a:r>
            <a:r>
              <a:rPr lang="fr-FR" sz="2400" b="1" dirty="0" err="1">
                <a:solidFill>
                  <a:prstClr val="white"/>
                </a:solidFill>
              </a:rPr>
              <a:t>find</a:t>
            </a:r>
            <a:r>
              <a:rPr lang="fr-FR" sz="2400" b="1" dirty="0">
                <a:solidFill>
                  <a:prstClr val="white"/>
                </a:solidFill>
              </a:rPr>
              <a:t> the </a:t>
            </a:r>
            <a:r>
              <a:rPr lang="fr-FR" sz="2400" b="1" dirty="0" err="1">
                <a:solidFill>
                  <a:prstClr val="white"/>
                </a:solidFill>
              </a:rPr>
              <a:t>most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appropriate</a:t>
            </a:r>
            <a:r>
              <a:rPr lang="fr-FR" sz="2400" b="1" dirty="0">
                <a:solidFill>
                  <a:prstClr val="white"/>
                </a:solidFill>
              </a:rPr>
              <a:t> manifold in a </a:t>
            </a:r>
            <a:r>
              <a:rPr lang="fr-FR" sz="2400" b="1" dirty="0" err="1">
                <a:solidFill>
                  <a:prstClr val="white"/>
                </a:solidFill>
              </a:rPr>
              <a:t>higher</a:t>
            </a:r>
            <a:r>
              <a:rPr lang="fr-FR" sz="2400" b="1" dirty="0">
                <a:solidFill>
                  <a:prstClr val="white"/>
                </a:solidFill>
              </a:rPr>
              <a:t> dimension </a:t>
            </a:r>
            <a:r>
              <a:rPr lang="fr-FR" sz="2400" b="1" dirty="0" err="1">
                <a:solidFill>
                  <a:prstClr val="white"/>
                </a:solidFill>
              </a:rPr>
              <a:t>that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fits</a:t>
            </a:r>
            <a:r>
              <a:rPr lang="fr-FR" sz="2400" b="1" dirty="0">
                <a:solidFill>
                  <a:prstClr val="white"/>
                </a:solidFill>
              </a:rPr>
              <a:t> the best </a:t>
            </a:r>
            <a:r>
              <a:rPr lang="fr-FR" sz="2400" b="1" dirty="0" err="1">
                <a:solidFill>
                  <a:prstClr val="white"/>
                </a:solidFill>
              </a:rPr>
              <a:t>our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obs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740DE5-A412-4023-A7B8-69E0AADC0F91}"/>
              </a:ext>
            </a:extLst>
          </p:cNvPr>
          <p:cNvSpPr txBox="1"/>
          <p:nvPr/>
        </p:nvSpPr>
        <p:spPr>
          <a:xfrm>
            <a:off x="1987729" y="4544375"/>
            <a:ext cx="3044693" cy="156966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b="1" dirty="0">
                <a:solidFill>
                  <a:prstClr val="white"/>
                </a:solidFill>
              </a:rPr>
              <a:t>Synergie </a:t>
            </a:r>
            <a:r>
              <a:rPr lang="fr-FR" sz="2400" b="1" dirty="0" err="1">
                <a:solidFill>
                  <a:prstClr val="white"/>
                </a:solidFill>
              </a:rPr>
              <a:t>studie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then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include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several</a:t>
            </a:r>
            <a:r>
              <a:rPr lang="fr-FR" sz="2400" b="1" dirty="0">
                <a:solidFill>
                  <a:prstClr val="white"/>
                </a:solidFill>
              </a:rPr>
              <a:t> </a:t>
            </a:r>
            <a:r>
              <a:rPr lang="fr-FR" sz="2400" b="1" dirty="0" err="1">
                <a:solidFill>
                  <a:prstClr val="white"/>
                </a:solidFill>
              </a:rPr>
              <a:t>other</a:t>
            </a:r>
            <a:r>
              <a:rPr lang="fr-FR" sz="2400" b="1" dirty="0">
                <a:solidFill>
                  <a:prstClr val="white"/>
                </a:solidFill>
              </a:rPr>
              <a:t> observations and </a:t>
            </a:r>
            <a:r>
              <a:rPr lang="fr-FR" sz="2400" b="1" dirty="0" err="1">
                <a:solidFill>
                  <a:prstClr val="white"/>
                </a:solidFill>
              </a:rPr>
              <a:t>hope</a:t>
            </a:r>
            <a:r>
              <a:rPr lang="fr-FR" sz="2400" b="1" dirty="0">
                <a:solidFill>
                  <a:prstClr val="white"/>
                </a:solidFill>
              </a:rPr>
              <a:t> for the best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14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20804" y="3225189"/>
            <a:ext cx="8752114" cy="830997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dirty="0" err="1">
                <a:solidFill>
                  <a:prstClr val="white"/>
                </a:solidFill>
              </a:rPr>
              <a:t>We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need</a:t>
            </a:r>
            <a:r>
              <a:rPr lang="fr-FR" sz="2400" dirty="0">
                <a:solidFill>
                  <a:prstClr val="white"/>
                </a:solidFill>
              </a:rPr>
              <a:t> to </a:t>
            </a:r>
            <a:r>
              <a:rPr lang="fr-FR" sz="2400" dirty="0" err="1">
                <a:solidFill>
                  <a:prstClr val="white"/>
                </a:solidFill>
              </a:rPr>
              <a:t>find</a:t>
            </a:r>
            <a:r>
              <a:rPr lang="fr-FR" sz="2400" dirty="0">
                <a:solidFill>
                  <a:prstClr val="white"/>
                </a:solidFill>
              </a:rPr>
              <a:t> a </a:t>
            </a:r>
            <a:r>
              <a:rPr lang="fr-FR" sz="2400" dirty="0" err="1">
                <a:solidFill>
                  <a:prstClr val="white"/>
                </a:solidFill>
              </a:rPr>
              <a:t>higher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dimensional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space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where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our</a:t>
            </a:r>
            <a:r>
              <a:rPr lang="fr-FR" sz="2400" dirty="0">
                <a:solidFill>
                  <a:prstClr val="white"/>
                </a:solidFill>
              </a:rPr>
              <a:t> data </a:t>
            </a:r>
            <a:r>
              <a:rPr lang="fr-FR" sz="2400" dirty="0" err="1">
                <a:solidFill>
                  <a:prstClr val="white"/>
                </a:solidFill>
              </a:rPr>
              <a:t>will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be</a:t>
            </a:r>
            <a:r>
              <a:rPr lang="fr-FR" sz="2400" dirty="0">
                <a:solidFill>
                  <a:prstClr val="white"/>
                </a:solidFill>
              </a:rPr>
              <a:t> an </a:t>
            </a:r>
            <a:r>
              <a:rPr lang="fr-FR" sz="2400" dirty="0" err="1">
                <a:solidFill>
                  <a:prstClr val="white"/>
                </a:solidFill>
              </a:rPr>
              <a:t>embedding</a:t>
            </a:r>
            <a:r>
              <a:rPr lang="fr-FR" sz="2400" dirty="0">
                <a:solidFill>
                  <a:prstClr val="white"/>
                </a:solidFill>
              </a:rPr>
              <a:t> of the </a:t>
            </a:r>
            <a:r>
              <a:rPr lang="fr-FR" sz="2400" dirty="0" err="1">
                <a:solidFill>
                  <a:prstClr val="white"/>
                </a:solidFill>
              </a:rPr>
              <a:t>true</a:t>
            </a:r>
            <a:r>
              <a:rPr lang="fr-FR" sz="2400" dirty="0">
                <a:solidFill>
                  <a:prstClr val="white"/>
                </a:solidFill>
              </a:rPr>
              <a:t> states</a:t>
            </a:r>
            <a:endParaRPr lang="en-US" dirty="0">
              <a:solidFill>
                <a:prstClr val="white"/>
              </a:solidFill>
              <a:cs typeface="Calibri"/>
            </a:endParaRP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8B25DDB3-E23D-4C93-9D53-C280BDAD4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>
                <a:solidFill>
                  <a:schemeClr val="bg1"/>
                </a:solidFill>
              </a:rPr>
              <a:t>Find</a:t>
            </a:r>
            <a:r>
              <a:rPr lang="fr-FR" sz="3600" b="1" dirty="0">
                <a:solidFill>
                  <a:schemeClr val="bg1"/>
                </a:solidFill>
              </a:rPr>
              <a:t> an </a:t>
            </a:r>
            <a:r>
              <a:rPr lang="fr-FR" sz="3600" b="1" dirty="0" err="1">
                <a:solidFill>
                  <a:schemeClr val="bg1"/>
                </a:solidFill>
              </a:rPr>
              <a:t>embedded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representation</a:t>
            </a:r>
            <a:r>
              <a:rPr lang="fr-FR" sz="3600" b="1" dirty="0">
                <a:solidFill>
                  <a:schemeClr val="bg1"/>
                </a:solidFill>
              </a:rPr>
              <a:t> :</a:t>
            </a:r>
            <a:endParaRPr lang="en-US" dirty="0" err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922640" y="1375977"/>
                <a:ext cx="10393540" cy="830997"/>
              </a:xfrm>
              <a:prstGeom prst="rect">
                <a:avLst/>
              </a:prstGeom>
              <a:solidFill>
                <a:schemeClr val="tx2">
                  <a:lumMod val="50000"/>
                  <a:alpha val="86000"/>
                </a:schemeClr>
              </a:solidFill>
            </p:spPr>
            <p:txBody>
              <a:bodyPr wrap="square" rtlCol="0" anchor="t">
                <a:spAutoFit/>
              </a:bodyPr>
              <a:lstStyle/>
              <a:p>
                <a:r>
                  <a:rPr lang="fr-FR" sz="2400" dirty="0">
                    <a:solidFill>
                      <a:prstClr val="white"/>
                    </a:solidFill>
                  </a:rPr>
                  <a:t>Our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approach</a:t>
                </a:r>
                <a:r>
                  <a:rPr lang="fr-FR" sz="2400" dirty="0">
                    <a:solidFill>
                      <a:prstClr val="white"/>
                    </a:solidFill>
                  </a:rPr>
                  <a:t> : Project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our</a:t>
                </a:r>
                <a:r>
                  <a:rPr lang="fr-FR" sz="2400" dirty="0">
                    <a:solidFill>
                      <a:prstClr val="white"/>
                    </a:solidFill>
                  </a:rPr>
                  <a:t> observation x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into</a:t>
                </a:r>
                <a:r>
                  <a:rPr lang="fr-FR" sz="2400" dirty="0">
                    <a:solidFill>
                      <a:prstClr val="white"/>
                    </a:solidFill>
                  </a:rPr>
                  <a:t> a high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dimensional</a:t>
                </a:r>
                <a:r>
                  <a:rPr lang="fr-FR" sz="2400" dirty="0">
                    <a:solidFill>
                      <a:prstClr val="white"/>
                    </a:solidFill>
                  </a:rPr>
                  <a:t>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space</a:t>
                </a:r>
                <a:r>
                  <a:rPr lang="fr-FR" sz="2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fr-FR" sz="2400" dirty="0">
                    <a:solidFill>
                      <a:prstClr val="white"/>
                    </a:solidFill>
                  </a:rPr>
                  <a:t>,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with</a:t>
                </a:r>
                <a:r>
                  <a:rPr lang="fr-FR" sz="2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[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𝑙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1,</m:t>
                    </m:r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𝑙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2,…,</m:t>
                    </m:r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𝑙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40" y="1375977"/>
                <a:ext cx="10393540" cy="830997"/>
              </a:xfrm>
              <a:prstGeom prst="rect">
                <a:avLst/>
              </a:prstGeom>
              <a:blipFill>
                <a:blip r:embed="rId2"/>
                <a:stretch>
                  <a:fillRect l="-880" t="-5882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2">
                <a:extLst>
                  <a:ext uri="{FF2B5EF4-FFF2-40B4-BE49-F238E27FC236}">
                    <a16:creationId xmlns:a16="http://schemas.microsoft.com/office/drawing/2014/main" id="{3D950454-5BF5-4AD9-B26E-AF54189F7C31}"/>
                  </a:ext>
                </a:extLst>
              </p:cNvPr>
              <p:cNvSpPr txBox="1"/>
              <p:nvPr/>
            </p:nvSpPr>
            <p:spPr>
              <a:xfrm>
                <a:off x="896663" y="2572472"/>
                <a:ext cx="10393540" cy="3309689"/>
              </a:xfrm>
              <a:prstGeom prst="rect">
                <a:avLst/>
              </a:prstGeom>
              <a:solidFill>
                <a:schemeClr val="tx2">
                  <a:lumMod val="50000"/>
                  <a:alpha val="86000"/>
                </a:schemeClr>
              </a:solidFill>
            </p:spPr>
            <p:txBody>
              <a:bodyPr wrap="square" rtlCol="0" anchor="t">
                <a:spAutoFit/>
              </a:bodyPr>
              <a:lstStyle/>
              <a:p>
                <a:r>
                  <a:rPr lang="fr-FR" sz="2400" dirty="0">
                    <a:solidFill>
                      <a:prstClr val="white"/>
                    </a:solidFill>
                  </a:rPr>
                  <a:t>Fit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r>
                  <a:rPr lang="fr-FR" sz="2400" dirty="0" err="1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With</a:t>
                </a:r>
                <a:r>
                  <a:rPr lang="fr-FR" sz="2400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1,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2,…,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𝑎𝑟𝑔𝑚𝑖𝑛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𝑙</m:t>
                          </m:r>
                        </m:sub>
                      </m:sSub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) −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trlPr>
                            <a:rPr lang="fr-FR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  <m:sub/>
                          </m:sSub>
                        </m:sub>
                        <m:sup>
                          <m:r>
                            <a:rPr lang="fr-FR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fr-FR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fr-FR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)|+(1−</m:t>
                      </m:r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)|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fr-FR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  <m:sub/>
                          </m:sSub>
                        </m:sub>
                        <m:sup>
                          <m:r>
                            <a:rPr lang="fr-FR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fr-FR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fr-FR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|}</m:t>
                      </m:r>
                    </m:oMath>
                  </m:oMathPara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endParaRPr lang="fr-FR" sz="2400" dirty="0">
                  <a:solidFill>
                    <a:prstClr val="white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8" name="ZoneTexte 2">
                <a:extLst>
                  <a:ext uri="{FF2B5EF4-FFF2-40B4-BE49-F238E27FC236}">
                    <a16:creationId xmlns:a16="http://schemas.microsoft.com/office/drawing/2014/main" id="{3D950454-5BF5-4AD9-B26E-AF54189F7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63" y="2572472"/>
                <a:ext cx="10393540" cy="3309689"/>
              </a:xfrm>
              <a:prstGeom prst="rect">
                <a:avLst/>
              </a:prstGeom>
              <a:blipFill>
                <a:blip r:embed="rId3"/>
                <a:stretch>
                  <a:fillRect l="-880" t="-1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15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5B6559C9-3156-4EE0-8794-D4FC98A6A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>
                <a:solidFill>
                  <a:schemeClr val="bg1"/>
                </a:solidFill>
              </a:rPr>
              <a:t>Physically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guided</a:t>
            </a:r>
            <a:r>
              <a:rPr lang="fr-FR" sz="3600" b="1" dirty="0">
                <a:solidFill>
                  <a:schemeClr val="bg1"/>
                </a:solidFill>
              </a:rPr>
              <a:t> data </a:t>
            </a:r>
            <a:r>
              <a:rPr lang="fr-FR" sz="3600" b="1" dirty="0" err="1">
                <a:solidFill>
                  <a:schemeClr val="bg1"/>
                </a:solidFill>
              </a:rPr>
              <a:t>driven</a:t>
            </a:r>
            <a:r>
              <a:rPr lang="fr-FR" sz="3600" b="1" dirty="0">
                <a:solidFill>
                  <a:schemeClr val="bg1"/>
                </a:solidFill>
              </a:rPr>
              <a:t> : State reconstruction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16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5" y="1269143"/>
            <a:ext cx="10154399" cy="5153073"/>
          </a:xfrm>
          <a:prstGeom prst="rect">
            <a:avLst/>
          </a:prstGeom>
        </p:spPr>
      </p:pic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51D94F4F-9444-45AB-B0D0-1A5BEAE74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5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>
                <a:solidFill>
                  <a:schemeClr val="bg1"/>
                </a:solidFill>
              </a:rPr>
              <a:t>Physically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guided</a:t>
            </a:r>
            <a:r>
              <a:rPr lang="fr-FR" sz="3600" b="1" dirty="0">
                <a:solidFill>
                  <a:schemeClr val="bg1"/>
                </a:solidFill>
              </a:rPr>
              <a:t> data </a:t>
            </a:r>
            <a:r>
              <a:rPr lang="fr-FR" sz="3600" b="1" dirty="0" err="1">
                <a:solidFill>
                  <a:schemeClr val="bg1"/>
                </a:solidFill>
              </a:rPr>
              <a:t>driven</a:t>
            </a:r>
            <a:r>
              <a:rPr lang="fr-FR" sz="3600" b="1" dirty="0">
                <a:solidFill>
                  <a:schemeClr val="bg1"/>
                </a:solidFill>
              </a:rPr>
              <a:t> : </a:t>
            </a:r>
            <a:r>
              <a:rPr lang="fr-FR" sz="3600" b="1" dirty="0" err="1">
                <a:solidFill>
                  <a:schemeClr val="bg1"/>
                </a:solidFill>
              </a:rPr>
              <a:t>Forecasting</a:t>
            </a:r>
            <a:endParaRPr lang="en-US" dirty="0" err="1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304029" y="1325698"/>
            <a:ext cx="8148339" cy="5476631"/>
            <a:chOff x="503293" y="1297354"/>
            <a:chExt cx="7233939" cy="5476631"/>
          </a:xfrm>
        </p:grpSpPr>
        <p:pic>
          <p:nvPicPr>
            <p:cNvPr id="4103" name="Picture 7" descr="C:\Users\orcad\Documents\latent_net_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97" y="1297354"/>
              <a:ext cx="5487987" cy="1430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C:\Users\orcad\Documents\latent_net_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97" y="2727572"/>
              <a:ext cx="5487987" cy="145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C:\Users\orcad\Documents\latent_net_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93" y="4181232"/>
              <a:ext cx="5487987" cy="125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C:\Users\orcad\Documents\latent_net_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97" y="5439508"/>
              <a:ext cx="5487987" cy="1334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2">
              <a:extLst>
                <a:ext uri="{FF2B5EF4-FFF2-40B4-BE49-F238E27FC236}">
                  <a16:creationId xmlns:a16="http://schemas.microsoft.com/office/drawing/2014/main" id="{515342E0-FC2A-41C7-8EBD-9FC0C4DC209E}"/>
                </a:ext>
              </a:extLst>
            </p:cNvPr>
            <p:cNvSpPr txBox="1"/>
            <p:nvPr/>
          </p:nvSpPr>
          <p:spPr>
            <a:xfrm>
              <a:off x="6005214" y="5875913"/>
              <a:ext cx="1732018" cy="461665"/>
            </a:xfrm>
            <a:prstGeom prst="rect">
              <a:avLst/>
            </a:prstGeom>
            <a:solidFill>
              <a:schemeClr val="tx2">
                <a:lumMod val="50000"/>
                <a:alpha val="8600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fr-FR" sz="2400" dirty="0" err="1">
                  <a:solidFill>
                    <a:prstClr val="white"/>
                  </a:solidFill>
                </a:rPr>
                <a:t>Lyap</a:t>
              </a:r>
              <a:r>
                <a:rPr lang="fr-FR" sz="2400" dirty="0">
                  <a:solidFill>
                    <a:prstClr val="white"/>
                  </a:solidFill>
                </a:rPr>
                <a:t> = 0,87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ZoneTexte 2">
              <a:extLst>
                <a:ext uri="{FF2B5EF4-FFF2-40B4-BE49-F238E27FC236}">
                  <a16:creationId xmlns:a16="http://schemas.microsoft.com/office/drawing/2014/main" id="{515342E0-FC2A-41C7-8EBD-9FC0C4DC209E}"/>
                </a:ext>
              </a:extLst>
            </p:cNvPr>
            <p:cNvSpPr txBox="1"/>
            <p:nvPr/>
          </p:nvSpPr>
          <p:spPr>
            <a:xfrm>
              <a:off x="6005213" y="4579537"/>
              <a:ext cx="1732018" cy="461665"/>
            </a:xfrm>
            <a:prstGeom prst="rect">
              <a:avLst/>
            </a:prstGeom>
            <a:solidFill>
              <a:schemeClr val="tx2">
                <a:lumMod val="50000"/>
                <a:alpha val="8600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fr-FR" sz="2400" dirty="0" err="1">
                  <a:solidFill>
                    <a:prstClr val="white"/>
                  </a:solidFill>
                </a:rPr>
                <a:t>Lyap</a:t>
              </a:r>
              <a:r>
                <a:rPr lang="fr-FR" sz="2400" dirty="0">
                  <a:solidFill>
                    <a:prstClr val="white"/>
                  </a:solidFill>
                </a:rPr>
                <a:t> = 0,82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ZoneTexte 2">
              <a:extLst>
                <a:ext uri="{FF2B5EF4-FFF2-40B4-BE49-F238E27FC236}">
                  <a16:creationId xmlns:a16="http://schemas.microsoft.com/office/drawing/2014/main" id="{515342E0-FC2A-41C7-8EBD-9FC0C4DC209E}"/>
                </a:ext>
              </a:extLst>
            </p:cNvPr>
            <p:cNvSpPr txBox="1"/>
            <p:nvPr/>
          </p:nvSpPr>
          <p:spPr>
            <a:xfrm>
              <a:off x="6005214" y="3223569"/>
              <a:ext cx="1732018" cy="461665"/>
            </a:xfrm>
            <a:prstGeom prst="rect">
              <a:avLst/>
            </a:prstGeom>
            <a:solidFill>
              <a:schemeClr val="tx2">
                <a:lumMod val="50000"/>
                <a:alpha val="8600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fr-FR" sz="2400" dirty="0" err="1">
                  <a:solidFill>
                    <a:prstClr val="white"/>
                  </a:solidFill>
                </a:rPr>
                <a:t>Lyap</a:t>
              </a:r>
              <a:r>
                <a:rPr lang="fr-FR" sz="2400" dirty="0">
                  <a:solidFill>
                    <a:prstClr val="white"/>
                  </a:solidFill>
                </a:rPr>
                <a:t> = 0,96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ZoneTexte 2">
              <a:extLst>
                <a:ext uri="{FF2B5EF4-FFF2-40B4-BE49-F238E27FC236}">
                  <a16:creationId xmlns:a16="http://schemas.microsoft.com/office/drawing/2014/main" id="{515342E0-FC2A-41C7-8EBD-9FC0C4DC209E}"/>
                </a:ext>
              </a:extLst>
            </p:cNvPr>
            <p:cNvSpPr txBox="1"/>
            <p:nvPr/>
          </p:nvSpPr>
          <p:spPr>
            <a:xfrm>
              <a:off x="6005214" y="1781630"/>
              <a:ext cx="1732018" cy="461665"/>
            </a:xfrm>
            <a:prstGeom prst="rect">
              <a:avLst/>
            </a:prstGeom>
            <a:solidFill>
              <a:schemeClr val="tx2">
                <a:lumMod val="50000"/>
                <a:alpha val="8600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fr-FR" sz="2400" dirty="0" err="1">
                  <a:solidFill>
                    <a:prstClr val="white"/>
                  </a:solidFill>
                </a:rPr>
                <a:t>Lyap</a:t>
              </a:r>
              <a:r>
                <a:rPr lang="fr-FR" sz="2400" dirty="0">
                  <a:solidFill>
                    <a:prstClr val="white"/>
                  </a:solidFill>
                </a:rPr>
                <a:t> = 0,82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17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CEA488BB-8083-4398-8DA9-A22FACFD3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5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>
                <a:solidFill>
                  <a:schemeClr val="bg1"/>
                </a:solidFill>
                <a:cs typeface="Calibri Light"/>
              </a:rPr>
              <a:t>Forecasting</a:t>
            </a:r>
            <a:r>
              <a:rPr lang="fr-FR" sz="3600" b="1" dirty="0">
                <a:solidFill>
                  <a:schemeClr val="bg1"/>
                </a:solidFill>
                <a:cs typeface="Calibri Light"/>
              </a:rPr>
              <a:t> SLA 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schemeClr val="bg1"/>
                </a:solidFill>
              </a:rPr>
              <a:pPr/>
              <a:t>18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2"/>
          <p:cNvSpPr txBox="1"/>
          <p:nvPr/>
        </p:nvSpPr>
        <p:spPr>
          <a:xfrm>
            <a:off x="899230" y="2057294"/>
            <a:ext cx="10393540" cy="2677656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OSSE based on realistic high-resolution ocean simulation data in the Western Mediterranean sea from WMOP configuration (</a:t>
            </a:r>
            <a:r>
              <a:rPr lang="en-US" sz="2400" dirty="0" err="1">
                <a:solidFill>
                  <a:prstClr val="white"/>
                </a:solidFill>
              </a:rPr>
              <a:t>Juza</a:t>
            </a:r>
            <a:r>
              <a:rPr lang="en-US" sz="2400" dirty="0">
                <a:solidFill>
                  <a:prstClr val="white"/>
                </a:solidFill>
              </a:rPr>
              <a:t> et al. 2016).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The Spatial resolution of 0.05 and a temporal resolution </a:t>
            </a:r>
            <a:r>
              <a:rPr lang="en-US" sz="2400" dirty="0" err="1">
                <a:solidFill>
                  <a:prstClr val="white"/>
                </a:solidFill>
              </a:rPr>
              <a:t>dt</a:t>
            </a:r>
            <a:r>
              <a:rPr lang="en-US" sz="2400" dirty="0">
                <a:solidFill>
                  <a:prstClr val="white"/>
                </a:solidFill>
              </a:rPr>
              <a:t>=1 day.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The data from January 2009 to December 2014 were used as training and we tested our approach on the first 347 days of the year 2015.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The EOF space dimension n=15, which amounts to capture 95% of the total variance. </a:t>
            </a:r>
            <a:endParaRPr lang="fr-FR" sz="2400" dirty="0">
              <a:solidFill>
                <a:prstClr val="white"/>
              </a:solidFill>
              <a:ea typeface="Cambria Math" panose="02040503050406030204" pitchFamily="18" charset="0"/>
            </a:endParaRP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CF12C66B-1E81-415D-B4E1-B2E97232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>
                <a:solidFill>
                  <a:schemeClr val="bg1"/>
                </a:solidFill>
                <a:cs typeface="Calibri Light"/>
              </a:rPr>
              <a:t>Forecasting</a:t>
            </a:r>
            <a:r>
              <a:rPr lang="fr-FR" sz="3600" b="1" dirty="0">
                <a:solidFill>
                  <a:schemeClr val="bg1"/>
                </a:solidFill>
                <a:cs typeface="Calibri Light"/>
              </a:rPr>
              <a:t> SLA </a:t>
            </a:r>
            <a:r>
              <a:rPr lang="fr-FR" sz="3600" b="1" dirty="0" err="1">
                <a:solidFill>
                  <a:schemeClr val="bg1"/>
                </a:solidFill>
                <a:cs typeface="Calibri Light"/>
              </a:rPr>
              <a:t>realistic</a:t>
            </a:r>
            <a:r>
              <a:rPr lang="fr-FR" sz="3600" b="1" dirty="0">
                <a:solidFill>
                  <a:schemeClr val="bg1"/>
                </a:solidFill>
                <a:cs typeface="Calibri Light"/>
              </a:rPr>
              <a:t> </a:t>
            </a:r>
            <a:r>
              <a:rPr lang="fr-FR" sz="3600" b="1" dirty="0" err="1">
                <a:solidFill>
                  <a:schemeClr val="bg1"/>
                </a:solidFill>
                <a:cs typeface="Calibri Light"/>
              </a:rPr>
              <a:t>forecast</a:t>
            </a:r>
            <a:r>
              <a:rPr lang="fr-FR" sz="3600" b="1" dirty="0">
                <a:solidFill>
                  <a:schemeClr val="bg1"/>
                </a:solidFill>
                <a:cs typeface="Calibri Light"/>
              </a:rPr>
              <a:t> up to ~ 170 </a:t>
            </a:r>
            <a:r>
              <a:rPr lang="fr-FR" sz="3600" b="1" dirty="0" err="1">
                <a:solidFill>
                  <a:schemeClr val="bg1"/>
                </a:solidFill>
                <a:cs typeface="Calibri Light"/>
              </a:rPr>
              <a:t>days</a:t>
            </a:r>
            <a:r>
              <a:rPr lang="fr-FR" sz="3600" b="1" dirty="0">
                <a:solidFill>
                  <a:schemeClr val="bg1"/>
                </a:solidFill>
                <a:cs typeface="Calibri Light"/>
              </a:rPr>
              <a:t> !</a:t>
            </a:r>
          </a:p>
        </p:txBody>
      </p:sp>
      <p:pic>
        <p:nvPicPr>
          <p:cNvPr id="3" name="pred_anim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7676" y="2330313"/>
            <a:ext cx="3517175" cy="2344783"/>
          </a:xfrm>
          <a:prstGeom prst="rect">
            <a:avLst/>
          </a:prstGeom>
        </p:spPr>
      </p:pic>
      <p:pic>
        <p:nvPicPr>
          <p:cNvPr id="4" name="true_anime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3100" y="2313623"/>
            <a:ext cx="3542210" cy="23614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schemeClr val="bg1"/>
                </a:solidFill>
              </a:rPr>
              <a:pPr/>
              <a:t>19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F3D2BF4D-6E85-46F5-BADF-AC147F25E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Problem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statement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6377" r="6275" b="15604"/>
          <a:stretch/>
        </p:blipFill>
        <p:spPr>
          <a:xfrm>
            <a:off x="7431256" y="1704896"/>
            <a:ext cx="2985796" cy="2146041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91" y="1707812"/>
            <a:ext cx="2143125" cy="21431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17540" r="10719" b="18207"/>
          <a:stretch/>
        </p:blipFill>
        <p:spPr>
          <a:xfrm>
            <a:off x="1365449" y="4070822"/>
            <a:ext cx="3629608" cy="221135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7206" r="4304" b="12493"/>
          <a:stretch/>
        </p:blipFill>
        <p:spPr>
          <a:xfrm>
            <a:off x="7045591" y="4067906"/>
            <a:ext cx="3900195" cy="22113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16864" y="3275912"/>
            <a:ext cx="8503822" cy="954107"/>
          </a:xfrm>
          <a:prstGeom prst="rect">
            <a:avLst/>
          </a:prstGeom>
          <a:solidFill>
            <a:schemeClr val="tx2">
              <a:lumMod val="75000"/>
              <a:alpha val="98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Often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equations</a:t>
            </a:r>
            <a:r>
              <a:rPr lang="fr-FR" sz="2800" dirty="0">
                <a:solidFill>
                  <a:schemeClr val="bg1"/>
                </a:solidFill>
              </a:rPr>
              <a:t> are </a:t>
            </a:r>
            <a:r>
              <a:rPr lang="fr-FR" sz="2800" b="1" dirty="0" err="1">
                <a:solidFill>
                  <a:srgbClr val="FF0000"/>
                </a:solidFill>
              </a:rPr>
              <a:t>too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complicated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or </a:t>
            </a:r>
            <a:r>
              <a:rPr lang="fr-FR" sz="2800" b="1" dirty="0" err="1">
                <a:solidFill>
                  <a:srgbClr val="FF0000"/>
                </a:solidFill>
              </a:rPr>
              <a:t>unknown</a:t>
            </a:r>
            <a:endParaRPr lang="fr-FR" sz="2800" b="1" dirty="0">
              <a:solidFill>
                <a:srgbClr val="FF0000"/>
              </a:solidFill>
              <a:cs typeface="Calibri"/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→ Data-</a:t>
            </a:r>
            <a:r>
              <a:rPr lang="fr-FR" sz="2800" dirty="0" err="1">
                <a:solidFill>
                  <a:schemeClr val="bg1"/>
                </a:solidFill>
              </a:rPr>
              <a:t>driven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dynamical</a:t>
            </a:r>
            <a:r>
              <a:rPr lang="fr-FR" sz="2800" dirty="0">
                <a:solidFill>
                  <a:schemeClr val="bg1"/>
                </a:solidFill>
              </a:rPr>
              <a:t> modeling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16864" y="5756041"/>
            <a:ext cx="8461327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Partial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and/or </a:t>
            </a:r>
            <a:r>
              <a:rPr lang="fr-FR" sz="2800" b="1" err="1">
                <a:solidFill>
                  <a:srgbClr val="FF0000"/>
                </a:solidFill>
              </a:rPr>
              <a:t>noisy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observations ?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16864" y="1564709"/>
            <a:ext cx="8503822" cy="523220"/>
          </a:xfrm>
          <a:prstGeom prst="rect">
            <a:avLst/>
          </a:prstGeom>
          <a:solidFill>
            <a:schemeClr val="tx2">
              <a:lumMod val="75000"/>
              <a:alpha val="98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General </a:t>
            </a:r>
            <a:r>
              <a:rPr lang="fr-FR" sz="2800" dirty="0" err="1">
                <a:solidFill>
                  <a:schemeClr val="bg1"/>
                </a:solidFill>
              </a:rPr>
              <a:t>context</a:t>
            </a:r>
            <a:r>
              <a:rPr lang="fr-FR" sz="2800" dirty="0">
                <a:solidFill>
                  <a:schemeClr val="bg1"/>
                </a:solidFill>
              </a:rPr>
              <a:t> : </a:t>
            </a:r>
            <a:r>
              <a:rPr lang="fr-FR" sz="2800" b="1" dirty="0">
                <a:solidFill>
                  <a:srgbClr val="FF0000"/>
                </a:solidFill>
              </a:rPr>
              <a:t>Modeling </a:t>
            </a:r>
            <a:r>
              <a:rPr lang="fr-FR" sz="2800" dirty="0" err="1">
                <a:solidFill>
                  <a:schemeClr val="bg1"/>
                </a:solidFill>
              </a:rPr>
              <a:t>ocean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dynamics</a:t>
            </a:r>
            <a:endParaRPr lang="fr-FR" sz="2800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3DAD45EE-8025-483C-9E92-CEFB2752F583}"/>
              </a:ext>
            </a:extLst>
          </p:cNvPr>
          <p:cNvSpPr txBox="1"/>
          <p:nvPr/>
        </p:nvSpPr>
        <p:spPr>
          <a:xfrm>
            <a:off x="1893746" y="4549647"/>
            <a:ext cx="8503823" cy="954107"/>
          </a:xfrm>
          <a:prstGeom prst="rect">
            <a:avLst/>
          </a:prstGeom>
          <a:solidFill>
            <a:schemeClr val="tx2">
              <a:lumMod val="75000"/>
              <a:alpha val="98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Chaotic </a:t>
            </a:r>
            <a:r>
              <a:rPr lang="fr-FR" sz="2800" dirty="0">
                <a:solidFill>
                  <a:schemeClr val="bg1"/>
                </a:solidFill>
              </a:rPr>
              <a:t>dynamics : </a:t>
            </a:r>
            <a:r>
              <a:rPr lang="fr-FR" sz="2800" b="1" dirty="0">
                <a:solidFill>
                  <a:srgbClr val="FF0000"/>
                </a:solidFill>
              </a:rPr>
              <a:t>Non linear</a:t>
            </a:r>
            <a:r>
              <a:rPr lang="fr-FR" sz="2800" dirty="0">
                <a:solidFill>
                  <a:schemeClr val="bg1"/>
                </a:solidFill>
              </a:rPr>
              <a:t> models with sensitive </a:t>
            </a:r>
            <a:r>
              <a:rPr lang="fr-FR" sz="2800" b="1" dirty="0" err="1">
                <a:solidFill>
                  <a:srgbClr val="FF0000"/>
                </a:solidFill>
              </a:rPr>
              <a:t>stability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behavior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0151769B-5E0A-4D0D-84B1-E949A6589595}"/>
              </a:ext>
            </a:extLst>
          </p:cNvPr>
          <p:cNvSpPr txBox="1"/>
          <p:nvPr/>
        </p:nvSpPr>
        <p:spPr>
          <a:xfrm>
            <a:off x="1922671" y="2509201"/>
            <a:ext cx="8606155" cy="540343"/>
          </a:xfrm>
          <a:prstGeom prst="rect">
            <a:avLst/>
          </a:prstGeom>
          <a:solidFill>
            <a:schemeClr val="tx2">
              <a:lumMod val="75000"/>
              <a:alpha val="98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Forecasting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and </a:t>
            </a:r>
            <a:r>
              <a:rPr lang="fr-FR" sz="2800" b="1" dirty="0">
                <a:solidFill>
                  <a:srgbClr val="FF0000"/>
                </a:solidFill>
              </a:rPr>
              <a:t>Reconstruction </a:t>
            </a:r>
            <a:r>
              <a:rPr lang="fr-FR" sz="2800" dirty="0">
                <a:solidFill>
                  <a:schemeClr val="bg1"/>
                </a:solidFill>
              </a:rPr>
              <a:t>Applications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29DF3-2317-40A4-A259-EB5FFACEFDFB}" type="slidenum">
              <a:rPr lang="fr-FR" smtClean="0">
                <a:solidFill>
                  <a:schemeClr val="bg1"/>
                </a:solidFill>
              </a:rPr>
              <a:t>2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Picture 10" descr="A drawing of a face&#10;&#10;Description generated with high confidence">
            <a:extLst>
              <a:ext uri="{FF2B5EF4-FFF2-40B4-BE49-F238E27FC236}">
                <a16:creationId xmlns:a16="http://schemas.microsoft.com/office/drawing/2014/main" id="{036C1FDE-B5F5-4AAE-B809-346728CBD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" y="643062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9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Issue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1236974" y="2088537"/>
            <a:ext cx="9717903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Our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spawned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manifold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not dense in the phase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space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:/</a:t>
            </a: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20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8195" name="Picture 3" descr="https://lh4.googleusercontent.com/ftyhtLhPjP1-vEcrQ1jgbFrUmMXucFP8iecMixTk_EMnFa8LcLpY_z_BkE44RvwguevtlIoXFA-NbMnHC2qJIaF-EblZ9uxy7ImKJtklzCK3xuiouU8DvOqUZh9dhRB-UF9kN1MKZu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75" y="3289298"/>
            <a:ext cx="37052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lh3.googleusercontent.com/ztzT2VDzGawVfLl-rpfJ_t-H1JzD4QvB4U81M91AAKGpkVj6DVXuqEe6SRPjb3rc9hvqhBwiFDdiow9GColtvGffEm9yN0lVxrSYFrdoo-YLi2qKmk48ykXJkPTBJcoEkvdiVDCQg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558" y="3314535"/>
            <a:ext cx="3619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96BC6A1E-AF6F-483D-B9BD-96FEA7662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90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Idea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1236974" y="2088537"/>
            <a:ext cx="9717903" cy="2419124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Boundedness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constraints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: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Constraint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the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trajectories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of the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dynamical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system to live in a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closed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ball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in the phase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space</a:t>
            </a:r>
            <a:endParaRPr lang="fr-FR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The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dynamical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system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by construction stable (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will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not diverge)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The training data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will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(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hopfully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)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make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the model converge to the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true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limit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cycle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21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FEA5D362-3FBF-4B2B-846F-2360C62C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14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Idea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1236973" y="1934473"/>
            <a:ext cx="9717903" cy="2419124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Boundedness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constraints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: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Constraint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the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trajectories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of the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dynamical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system to live in a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closed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ball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in the phase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space</a:t>
            </a:r>
            <a:endParaRPr lang="fr-FR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fr-FR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In practice :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Energy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preserving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non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linearity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 +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Negative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eigenvalues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of the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linear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part of (a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shifted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version of) the model (Schlegel et al. 2013):</a:t>
            </a: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22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25" y="4378325"/>
            <a:ext cx="44196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0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L63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23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11266" name="Picture 2" descr="https://lh3.googleusercontent.com/yWXJrspcxqW-hGP3je6s0wVBzebYTojDdogVk7TRlwXYh1vcUNYO3jkTXrRyuPOpHHlaFfGSRSglG3__ROULczjm5uE6yNiubq6VWftqAC1iD0zTzQre4j07qEq6NEA8Bgn5oJ2j3U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0" y="4333872"/>
            <a:ext cx="36195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nergy_constrai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1577974"/>
            <a:ext cx="4114800" cy="2743200"/>
          </a:xfrm>
          <a:prstGeom prst="rect">
            <a:avLst/>
          </a:prstGeom>
        </p:spPr>
      </p:pic>
      <p:pic>
        <p:nvPicPr>
          <p:cNvPr id="4" name="Boundedness_constraint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5313" y="1577974"/>
            <a:ext cx="4114800" cy="2743200"/>
          </a:xfrm>
          <a:prstGeom prst="rect">
            <a:avLst/>
          </a:prstGeom>
        </p:spPr>
      </p:pic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B1E5DEC5-2BB3-4371-AA5B-DD66FB9CC2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L96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24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1026" name="Picture 2" descr="https://lh4.googleusercontent.com/qT1ytAMAp6Gz0z3R7_zOr4bOFEKoyAxg_-Nh2qDX_A0jQZSees-ZLoDcasZFMRbUzYXO4XGQrI9CO546iDmtyXrEf8afUJkV2ajyXeEqQHOj4xBTsli0Ne4zGt6T70xAkJXJzqPme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37" y="4682134"/>
            <a:ext cx="3124797" cy="203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4.googleusercontent.com/2lhQd2gvUVEtDwuUJBnO7oR0nfNKv-s7PF6qJL752b09ycaU6GGcFujjCTLsZunMPvr4i8ZcPBSWLBd874hIDlv1MdT9s3lNNdu0pBEvHAw0-bzXZpaDE3MHlbCtUl3-qZBE8Q7c5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527" y="1986655"/>
            <a:ext cx="35147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Dhaxz6QYwgvmNQQcU7Uo6KGdaKP-VBUO4czAba5X50ujp6gkRV_LGrsYbPS3RZcdCX0Hw5QiaIiFh36iYQcVNyLwwhTAZsDf6JT2n8mU8xPpVrcULLxnk6TNo7x7-QA21rHsvV9ON5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05" y="2013547"/>
            <a:ext cx="36861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kktZnOwXQJDoazOMXzXYeDV2XiWMxgtC5KdK99-mIka2aeoNAP0oS6TqC0gUYRRRFceZrQn0QVmL2gAc64_eGhZbxwTXV0JCk4WK2FBO0p5Ip4069K4ICIX0PzWmGPk_TMhyhmMKkv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2" y="2013547"/>
            <a:ext cx="36861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94F5EC8F-F7E4-43D8-B3A8-1E25BA633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20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Patch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Based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Shallow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Water Equation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25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9" name="New_anime_Tru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010" r="11620"/>
          <a:stretch/>
        </p:blipFill>
        <p:spPr>
          <a:xfrm>
            <a:off x="7342093" y="2530290"/>
            <a:ext cx="28956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5106" y="247072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length of the domain is set to 1000 km x 1000 km with a corresponding regular discretization of 80 x 80.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The temporal step size was set to satisfy the Courant–</a:t>
            </a:r>
            <a:r>
              <a:rPr lang="en-US" dirty="0" err="1">
                <a:solidFill>
                  <a:schemeClr val="bg1"/>
                </a:solidFill>
              </a:rPr>
              <a:t>Friedrichs</a:t>
            </a:r>
            <a:r>
              <a:rPr lang="en-US" dirty="0">
                <a:solidFill>
                  <a:schemeClr val="bg1"/>
                </a:solidFill>
              </a:rPr>
              <a:t>–</a:t>
            </a:r>
            <a:r>
              <a:rPr lang="en-US" dirty="0" err="1">
                <a:solidFill>
                  <a:schemeClr val="bg1"/>
                </a:solidFill>
              </a:rPr>
              <a:t>Lewy</a:t>
            </a:r>
            <a:r>
              <a:rPr lang="en-US" dirty="0">
                <a:solidFill>
                  <a:schemeClr val="bg1"/>
                </a:solidFill>
              </a:rPr>
              <a:t> condition (</a:t>
            </a:r>
            <a:r>
              <a:rPr lang="en-US" dirty="0" err="1">
                <a:solidFill>
                  <a:schemeClr val="bg1"/>
                </a:solidFill>
              </a:rPr>
              <a:t>dt</a:t>
            </a:r>
            <a:r>
              <a:rPr lang="en-US" dirty="0">
                <a:solidFill>
                  <a:schemeClr val="bg1"/>
                </a:solidFill>
              </a:rPr>
              <a:t>=20.41 seconds).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 training data, we took a patch of size 250km x 250km in the center of the 2D domain.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use the first 49701 time steps as training data. The training data was projected into an EOF basis with a dimension n=5, which amounts to capture 75% of the total variance. </a:t>
            </a: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1AA09003-018E-4022-BD7E-851596CFC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26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Error_gt_vs_forecast_5EOF_Same_C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97808" y="3878265"/>
            <a:ext cx="2754643" cy="2065982"/>
          </a:xfrm>
          <a:prstGeom prst="rect">
            <a:avLst/>
          </a:prstGeom>
        </p:spPr>
      </p:pic>
      <p:pic>
        <p:nvPicPr>
          <p:cNvPr id="5" name="forecast_perturbed_init_5EO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319" y="3862387"/>
            <a:ext cx="2691313" cy="2081860"/>
          </a:xfrm>
          <a:prstGeom prst="rect">
            <a:avLst/>
          </a:prstGeom>
        </p:spPr>
      </p:pic>
      <p:pic>
        <p:nvPicPr>
          <p:cNvPr id="9" name="true_state_5EO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83735" y="3862387"/>
            <a:ext cx="2645042" cy="2081860"/>
          </a:xfrm>
          <a:prstGeom prst="rect">
            <a:avLst/>
          </a:prstGeom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613234" y="3044350"/>
            <a:ext cx="2947481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True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Shallow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water 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4617324" y="3044349"/>
            <a:ext cx="2777864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Model Simulation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8943658" y="2986031"/>
            <a:ext cx="2062942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Error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(RMSE)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Patch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Based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Shallow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Water Equation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697DC34E-F5C2-48C5-9921-5CFD8AAFF2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27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4" name="forecast_out_init_5EO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1165" r="12878"/>
          <a:stretch/>
        </p:blipFill>
        <p:spPr>
          <a:xfrm>
            <a:off x="8610600" y="3503087"/>
            <a:ext cx="2326740" cy="2042148"/>
          </a:xfrm>
          <a:prstGeom prst="rect">
            <a:avLst/>
          </a:prstGeom>
        </p:spPr>
      </p:pic>
      <p:pic>
        <p:nvPicPr>
          <p:cNvPr id="6" name="forecast_true_init_5EO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3313" r="21440"/>
          <a:stretch/>
        </p:blipFill>
        <p:spPr>
          <a:xfrm>
            <a:off x="1036127" y="3463375"/>
            <a:ext cx="2650644" cy="2081860"/>
          </a:xfrm>
          <a:prstGeom prst="rect">
            <a:avLst/>
          </a:prstGeom>
        </p:spPr>
      </p:pic>
      <p:pic>
        <p:nvPicPr>
          <p:cNvPr id="3" name="forecast_perturbed_init_5EO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5026" y="3463376"/>
            <a:ext cx="2925327" cy="2081860"/>
          </a:xfrm>
          <a:prstGeom prst="rect">
            <a:avLst/>
          </a:prstGeom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680021" y="2780961"/>
            <a:ext cx="3210335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Model Simulation #1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4678757" y="2133036"/>
            <a:ext cx="2777864" cy="1255728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Model Simulation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from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a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perturbed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initial condition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8385038" y="2133036"/>
            <a:ext cx="2777864" cy="1255728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Model Simulation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from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a far initial condition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Patch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Based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Shallow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Water Equation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C77B4D5F-85BA-4185-A87B-E16732AF4D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28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222" y="2470729"/>
            <a:ext cx="4938993" cy="26020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7379" y="2783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Patch 1 : Training patch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Test on test set of patch 1, 2 and 3.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lh3.googleusercontent.com/WFM3Ig0E_GL3VeqrDOvCjqYNJFom-pSNgsEDssr62dmwxikx4xE05hTjZjBxBde-viZwPoP5CLqVSLG-sNMjjKBivt1w82S-YTvMGCGOtSvIuQv2yZWhbUtIV5dhfKJT0NN_98S7_3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26" y="3872413"/>
            <a:ext cx="38862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Patch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Based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Sea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Level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Anomaly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(SLA)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06CC9C35-62B2-491D-A27A-FCF49F373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38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29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6146" name="Picture 2" descr="https://lh6.googleusercontent.com/r4UWAMh0i6S-chdDNYJfyT3a89laLoFg3xjHOSd0CXq2eE6_lJdx_ETTJvBuaN_M1n2i0XqYDLQ3c4DbYIDkcxKr5WaMUTxWih1NsSG4x_nAMYumIPzYFWu26oqZl0vFHqvpthMSx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90" y="2673363"/>
            <a:ext cx="8888035" cy="337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Patch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Based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Sea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Level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Anomaly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(SLA)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4490832" y="1705615"/>
            <a:ext cx="3210335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Forecast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on test set of patch # 1</a:t>
            </a: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975EBABB-4920-4969-8878-1D156AAD7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5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6370" y="1315105"/>
            <a:ext cx="10515600" cy="71788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General Framework : State space formulation</a:t>
            </a:r>
          </a:p>
        </p:txBody>
      </p:sp>
      <p:sp>
        <p:nvSpPr>
          <p:cNvPr id="7" name="ZoneTexte 8">
            <a:extLst>
              <a:ext uri="{FF2B5EF4-FFF2-40B4-BE49-F238E27FC236}">
                <a16:creationId xmlns:a16="http://schemas.microsoft.com/office/drawing/2014/main" id="{54F8E0E3-0518-41CA-8091-23645A6D53AD}"/>
              </a:ext>
            </a:extLst>
          </p:cNvPr>
          <p:cNvSpPr txBox="1"/>
          <p:nvPr/>
        </p:nvSpPr>
        <p:spPr>
          <a:xfrm>
            <a:off x="1833762" y="4370160"/>
            <a:ext cx="1653007" cy="523220"/>
          </a:xfrm>
          <a:prstGeom prst="rect">
            <a:avLst/>
          </a:prstGeom>
          <a:solidFill>
            <a:schemeClr val="tx2">
              <a:lumMod val="75000"/>
              <a:alpha val="98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True</a:t>
            </a:r>
            <a:r>
              <a:rPr lang="fr-FR" sz="2800" dirty="0">
                <a:solidFill>
                  <a:schemeClr val="bg1"/>
                </a:solidFill>
              </a:rPr>
              <a:t> State</a:t>
            </a:r>
            <a:endParaRPr lang="fr-FR" sz="2800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54F8E0E3-0518-41CA-8091-23645A6D53AD}"/>
              </a:ext>
            </a:extLst>
          </p:cNvPr>
          <p:cNvSpPr txBox="1"/>
          <p:nvPr/>
        </p:nvSpPr>
        <p:spPr>
          <a:xfrm>
            <a:off x="1784256" y="5446105"/>
            <a:ext cx="1951919" cy="523220"/>
          </a:xfrm>
          <a:prstGeom prst="rect">
            <a:avLst/>
          </a:prstGeom>
          <a:solidFill>
            <a:schemeClr val="tx2">
              <a:lumMod val="75000"/>
              <a:alpha val="98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Observation</a:t>
            </a:r>
            <a:endParaRPr lang="fr-FR" sz="2800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1026" name="Picture 2" descr="C:\Users\orcad\Picture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01" y="3331981"/>
            <a:ext cx="5600000" cy="32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228113" y="2120525"/>
            <a:ext cx="8752114" cy="52322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X(t) : </a:t>
            </a:r>
            <a:r>
              <a:rPr lang="fr-FR" sz="2800" dirty="0" err="1">
                <a:solidFill>
                  <a:schemeClr val="bg1"/>
                </a:solidFill>
              </a:rPr>
              <a:t>Hidden</a:t>
            </a:r>
            <a:r>
              <a:rPr lang="fr-FR" sz="2800" dirty="0">
                <a:solidFill>
                  <a:schemeClr val="bg1"/>
                </a:solidFill>
              </a:rPr>
              <a:t> states</a:t>
            </a:r>
          </a:p>
        </p:txBody>
      </p:sp>
      <p:pic>
        <p:nvPicPr>
          <p:cNvPr id="16" name="Picture 16" descr="Une image contenant objet&#10;&#10;Description générée avec un niveau de confiance élevé">
            <a:extLst>
              <a:ext uri="{FF2B5EF4-FFF2-40B4-BE49-F238E27FC236}">
                <a16:creationId xmlns:a16="http://schemas.microsoft.com/office/drawing/2014/main" id="{D81F9EAE-4004-4715-B67A-4282726AA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8348148" y="2207053"/>
            <a:ext cx="2819400" cy="39052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228113" y="2127616"/>
            <a:ext cx="8752114" cy="954107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X(t) : </a:t>
            </a:r>
            <a:r>
              <a:rPr lang="fr-FR" sz="2800" dirty="0" err="1">
                <a:solidFill>
                  <a:schemeClr val="bg1"/>
                </a:solidFill>
              </a:rPr>
              <a:t>Hidden</a:t>
            </a:r>
            <a:r>
              <a:rPr lang="fr-FR" sz="2800" dirty="0">
                <a:solidFill>
                  <a:schemeClr val="bg1"/>
                </a:solidFill>
              </a:rPr>
              <a:t> states</a:t>
            </a:r>
          </a:p>
          <a:p>
            <a:r>
              <a:rPr lang="fr-FR" sz="2800" dirty="0">
                <a:solidFill>
                  <a:schemeClr val="bg1"/>
                </a:solidFill>
              </a:rPr>
              <a:t>Y(t) : Observations (</a:t>
            </a:r>
            <a:r>
              <a:rPr lang="fr-FR" sz="2800" dirty="0" err="1">
                <a:solidFill>
                  <a:schemeClr val="bg1"/>
                </a:solidFill>
              </a:rPr>
              <a:t>noisy</a:t>
            </a:r>
            <a:r>
              <a:rPr lang="fr-FR" sz="2800" dirty="0">
                <a:solidFill>
                  <a:schemeClr val="bg1"/>
                </a:solidFill>
              </a:rPr>
              <a:t> and/or </a:t>
            </a:r>
            <a:r>
              <a:rPr lang="fr-FR" sz="2800" dirty="0" err="1">
                <a:solidFill>
                  <a:schemeClr val="bg1"/>
                </a:solidFill>
              </a:rPr>
              <a:t>sparse</a:t>
            </a:r>
            <a:r>
              <a:rPr lang="fr-FR" sz="2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48" y="2207053"/>
            <a:ext cx="2819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>
                <a:solidFill>
                  <a:schemeClr val="bg1"/>
                </a:solidFill>
              </a:rPr>
              <a:t>Problem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statement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2CBD2DC3-E747-47FC-ADB2-C68C94C6C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30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6" name="Picture 4" descr="https://lh3.googleusercontent.com/3KQRmoMftAlScosT8wAoCpVekXi3VeeeQovC2yfq3DmyyOR1saNEJYtLe-Q13Ch5o4Zg0q-5LYLHjeaqWAdP92LSY5-xYOzoy1a964x2Rob5CtDafMSZxu7fO2MWOOPnECzvQuN4mO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92" y="2714926"/>
            <a:ext cx="8897557" cy="33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4490832" y="1705615"/>
            <a:ext cx="3210335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Forecast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on test set of patch # 2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Patch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Based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Sea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Level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Anomaly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(SLA)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74ABD477-F714-4483-97F1-EF0C13EF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28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31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6" name="Picture 2" descr="https://lh4.googleusercontent.com/RFjR8QbyEUB98w6UDdcf38q2-txwn-AhPBKmxlOGhqSO5bjCZ_1ttGiV470ohaVPlY00z69p3dkD9J-X1AxR5GrjOowZWMm9tJNZzZfGEGfKbskVHTqmN3bWLQtl9aWm9XqSViEOD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39" y="2675473"/>
            <a:ext cx="8897557" cy="33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Patch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Based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Sea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Level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Anomaly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(SLA)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4490832" y="1705615"/>
            <a:ext cx="3210335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Forecast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on test set of patch # 3</a:t>
            </a: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89512F00-08B6-46B3-9D81-2CA154000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79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32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4" name="Pert_init_an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9530" y="3169674"/>
            <a:ext cx="4114800" cy="2743200"/>
          </a:xfrm>
          <a:prstGeom prst="rect">
            <a:avLst/>
          </a:prstGeom>
        </p:spPr>
      </p:pic>
      <p:pic>
        <p:nvPicPr>
          <p:cNvPr id="5" name="True_init_ani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8753" y="3169674"/>
            <a:ext cx="4114800" cy="27432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Patch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Based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Sea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Level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</a:t>
            </a:r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Anomaly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(SLA)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2099456" y="2411289"/>
            <a:ext cx="2813365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Model Simulation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6827221" y="1765298"/>
            <a:ext cx="2777864" cy="1255728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Model Simulation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from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a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perturbed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initial condition</a:t>
            </a: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B5E21E14-ED7D-4271-B20E-10C4A24E5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3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6015" y="3807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Links to </a:t>
            </a:r>
            <a:r>
              <a:rPr lang="fr-FR" b="1" dirty="0" err="1">
                <a:solidFill>
                  <a:schemeClr val="bg1"/>
                </a:solidFill>
              </a:rPr>
              <a:t>koopman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operator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theory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33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4" name="ZoneTexte 2"/>
          <p:cNvSpPr txBox="1"/>
          <p:nvPr/>
        </p:nvSpPr>
        <p:spPr>
          <a:xfrm>
            <a:off x="922640" y="1375977"/>
            <a:ext cx="10393540" cy="830997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dirty="0" err="1">
                <a:solidFill>
                  <a:prstClr val="white"/>
                </a:solidFill>
              </a:rPr>
              <a:t>Koopman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operator</a:t>
            </a:r>
            <a:r>
              <a:rPr lang="fr-FR" sz="2400" dirty="0">
                <a:solidFill>
                  <a:prstClr val="white"/>
                </a:solidFill>
              </a:rPr>
              <a:t> : </a:t>
            </a:r>
            <a:r>
              <a:rPr lang="fr-FR" sz="2400" dirty="0" err="1">
                <a:solidFill>
                  <a:prstClr val="white"/>
                </a:solidFill>
              </a:rPr>
              <a:t>Infinite-dimensional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linear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operator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propagating</a:t>
            </a:r>
            <a:r>
              <a:rPr lang="fr-FR" sz="2400" dirty="0">
                <a:solidFill>
                  <a:prstClr val="white"/>
                </a:solidFill>
              </a:rPr>
              <a:t> observables in time. </a:t>
            </a:r>
          </a:p>
        </p:txBody>
      </p:sp>
      <p:sp>
        <p:nvSpPr>
          <p:cNvPr id="15" name="ZoneTexte 2"/>
          <p:cNvSpPr txBox="1"/>
          <p:nvPr/>
        </p:nvSpPr>
        <p:spPr>
          <a:xfrm>
            <a:off x="907045" y="2513220"/>
            <a:ext cx="10393540" cy="461665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</a:rPr>
              <a:t>Observables: a </a:t>
            </a:r>
            <a:r>
              <a:rPr lang="fr-FR" sz="2400" dirty="0" err="1">
                <a:solidFill>
                  <a:prstClr val="white"/>
                </a:solidFill>
              </a:rPr>
              <a:t>function</a:t>
            </a:r>
            <a:r>
              <a:rPr lang="fr-FR" sz="2400" dirty="0">
                <a:solidFill>
                  <a:prstClr val="white"/>
                </a:solidFill>
              </a:rPr>
              <a:t> of the observations.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2">
                <a:extLst>
                  <a:ext uri="{FF2B5EF4-FFF2-40B4-BE49-F238E27FC236}">
                    <a16:creationId xmlns:a16="http://schemas.microsoft.com/office/drawing/2014/main" id="{3D950454-5BF5-4AD9-B26E-AF54189F7C31}"/>
                  </a:ext>
                </a:extLst>
              </p:cNvPr>
              <p:cNvSpPr txBox="1"/>
              <p:nvPr/>
            </p:nvSpPr>
            <p:spPr>
              <a:xfrm>
                <a:off x="907045" y="3281132"/>
                <a:ext cx="10393540" cy="1200329"/>
              </a:xfrm>
              <a:prstGeom prst="rect">
                <a:avLst/>
              </a:prstGeom>
              <a:solidFill>
                <a:schemeClr val="tx2">
                  <a:lumMod val="50000"/>
                  <a:alpha val="86000"/>
                </a:schemeClr>
              </a:solidFill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l-GR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r>
                  <a:rPr lang="fr-FR" sz="2400" dirty="0" err="1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With</a:t>
                </a:r>
                <a:r>
                  <a:rPr lang="fr-FR" sz="2400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fr-FR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 The observables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sz="2400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 the </a:t>
                </a:r>
                <a:r>
                  <a:rPr lang="fr-FR" sz="2400" dirty="0" err="1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koopman</a:t>
                </a:r>
                <a:r>
                  <a:rPr lang="fr-FR" sz="2400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400" dirty="0" err="1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operator</a:t>
                </a:r>
                <a:r>
                  <a:rPr lang="fr-FR" sz="2400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ZoneTexte 2">
                <a:extLst>
                  <a:ext uri="{FF2B5EF4-FFF2-40B4-BE49-F238E27FC236}">
                    <a16:creationId xmlns:a16="http://schemas.microsoft.com/office/drawing/2014/main" id="{3D950454-5BF5-4AD9-B26E-AF54189F7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45" y="3281132"/>
                <a:ext cx="10393540" cy="1200329"/>
              </a:xfrm>
              <a:prstGeom prst="rect">
                <a:avLst/>
              </a:prstGeom>
              <a:blipFill>
                <a:blip r:embed="rId2"/>
                <a:stretch>
                  <a:fillRect l="-938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95917CF2-E9BB-430D-AAD1-CC2AAC571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3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>
                <a:solidFill>
                  <a:schemeClr val="bg1"/>
                </a:solidFill>
              </a:rPr>
              <a:t>Find</a:t>
            </a:r>
            <a:r>
              <a:rPr lang="fr-FR" sz="3600" b="1" dirty="0">
                <a:solidFill>
                  <a:schemeClr val="bg1"/>
                </a:solidFill>
              </a:rPr>
              <a:t> an </a:t>
            </a:r>
            <a:r>
              <a:rPr lang="fr-FR" sz="3600" b="1" dirty="0" err="1">
                <a:solidFill>
                  <a:schemeClr val="bg1"/>
                </a:solidFill>
              </a:rPr>
              <a:t>embedded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representation</a:t>
            </a:r>
            <a:r>
              <a:rPr lang="fr-FR" sz="3600" b="1" dirty="0">
                <a:solidFill>
                  <a:schemeClr val="bg1"/>
                </a:solidFill>
              </a:rPr>
              <a:t> :</a:t>
            </a:r>
            <a:endParaRPr lang="en-US" dirty="0" err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922640" y="1375977"/>
                <a:ext cx="10393540" cy="830997"/>
              </a:xfrm>
              <a:prstGeom prst="rect">
                <a:avLst/>
              </a:prstGeom>
              <a:solidFill>
                <a:schemeClr val="tx2">
                  <a:lumMod val="50000"/>
                  <a:alpha val="86000"/>
                </a:schemeClr>
              </a:solidFill>
            </p:spPr>
            <p:txBody>
              <a:bodyPr wrap="square" rtlCol="0" anchor="t">
                <a:spAutoFit/>
              </a:bodyPr>
              <a:lstStyle/>
              <a:p>
                <a:r>
                  <a:rPr lang="fr-FR" sz="2400" dirty="0">
                    <a:solidFill>
                      <a:prstClr val="white"/>
                    </a:solidFill>
                  </a:rPr>
                  <a:t>Our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approach</a:t>
                </a:r>
                <a:r>
                  <a:rPr lang="fr-FR" sz="2400" dirty="0">
                    <a:solidFill>
                      <a:prstClr val="white"/>
                    </a:solidFill>
                  </a:rPr>
                  <a:t> : Project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our</a:t>
                </a:r>
                <a:r>
                  <a:rPr lang="fr-FR" sz="2400" dirty="0">
                    <a:solidFill>
                      <a:prstClr val="white"/>
                    </a:solidFill>
                  </a:rPr>
                  <a:t> observation x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into</a:t>
                </a:r>
                <a:r>
                  <a:rPr lang="fr-FR" sz="2400" dirty="0">
                    <a:solidFill>
                      <a:prstClr val="white"/>
                    </a:solidFill>
                  </a:rPr>
                  <a:t> a high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dimensional</a:t>
                </a:r>
                <a:r>
                  <a:rPr lang="fr-FR" sz="2400" dirty="0">
                    <a:solidFill>
                      <a:prstClr val="white"/>
                    </a:solidFill>
                  </a:rPr>
                  <a:t>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space</a:t>
                </a:r>
                <a:r>
                  <a:rPr lang="fr-FR" sz="2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fr-FR" sz="2400" dirty="0">
                    <a:solidFill>
                      <a:prstClr val="white"/>
                    </a:solidFill>
                  </a:rPr>
                  <a:t>, </a:t>
                </a:r>
                <a:r>
                  <a:rPr lang="fr-FR" sz="2400" dirty="0" err="1">
                    <a:solidFill>
                      <a:prstClr val="white"/>
                    </a:solidFill>
                  </a:rPr>
                  <a:t>with</a:t>
                </a:r>
                <a:r>
                  <a:rPr lang="fr-FR" sz="2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[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𝑙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1,</m:t>
                    </m:r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𝑙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2,…,</m:t>
                    </m:r>
                    <m:r>
                      <a:rPr lang="fr-FR" sz="2400" b="0" i="1" smtClean="0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𝑙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sz="2400" i="1">
                        <a:solidFill>
                          <a:prstClr val="white"/>
                        </a:solidFill>
                        <a:latin typeface="Cambria Math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40" y="1375977"/>
                <a:ext cx="10393540" cy="830997"/>
              </a:xfrm>
              <a:prstGeom prst="rect">
                <a:avLst/>
              </a:prstGeom>
              <a:blipFill>
                <a:blip r:embed="rId2"/>
                <a:stretch>
                  <a:fillRect l="-880" t="-5882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2">
                <a:extLst>
                  <a:ext uri="{FF2B5EF4-FFF2-40B4-BE49-F238E27FC236}">
                    <a16:creationId xmlns:a16="http://schemas.microsoft.com/office/drawing/2014/main" id="{3D950454-5BF5-4AD9-B26E-AF54189F7C31}"/>
                  </a:ext>
                </a:extLst>
              </p:cNvPr>
              <p:cNvSpPr txBox="1"/>
              <p:nvPr/>
            </p:nvSpPr>
            <p:spPr>
              <a:xfrm>
                <a:off x="896663" y="2572472"/>
                <a:ext cx="10393540" cy="3703450"/>
              </a:xfrm>
              <a:prstGeom prst="rect">
                <a:avLst/>
              </a:prstGeom>
              <a:solidFill>
                <a:schemeClr val="tx2">
                  <a:lumMod val="50000"/>
                  <a:alpha val="86000"/>
                </a:schemeClr>
              </a:solidFill>
            </p:spPr>
            <p:txBody>
              <a:bodyPr wrap="square" rtlCol="0" anchor="t">
                <a:spAutoFit/>
              </a:bodyPr>
              <a:lstStyle/>
              <a:p>
                <a:r>
                  <a:rPr lang="fr-FR" sz="2400" dirty="0">
                    <a:solidFill>
                      <a:prstClr val="white"/>
                    </a:solidFill>
                  </a:rPr>
                  <a:t>Fit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𝐴𝑢</m:t>
                      </m:r>
                    </m:oMath>
                  </m:oMathPara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r>
                  <a:rPr lang="fr-FR" sz="2400" dirty="0" err="1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With</a:t>
                </a:r>
                <a:r>
                  <a:rPr lang="fr-FR" sz="2400" dirty="0">
                    <a:solidFill>
                      <a:prstClr val="white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1,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2,…,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FR" sz="240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fr-FR" sz="24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fr-FR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𝑎𝑟𝑔𝑚𝑖𝑛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𝑙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sz="24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fr-FR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FR" sz="240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240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fr-FR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trlP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fr-FR" i="1" smtClean="0">
                                              <a:solidFill>
                                                <a:prstClr val="white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  <m:sub/>
                                      </m:sSub>
                                    </m:sub>
                                    <m:sup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  <m:e>
                                      <m:r>
                                        <a:rPr lang="fr-FR" b="0" i="1" smtClean="0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𝐴𝑢</m:t>
                                      </m:r>
                                      <m:d>
                                        <m:dPr>
                                          <m:ctrlPr>
                                            <a:rPr lang="fr-FR" b="0" i="1" smtClean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b="0" i="1" smtClean="0">
                                                  <a:solidFill>
                                                    <a:prstClr val="whit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b="0" i="1" smtClean="0">
                                                  <a:solidFill>
                                                    <a:prstClr val="whit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b="0" i="1" smtClean="0">
                                                  <a:solidFill>
                                                    <a:prstClr val="whit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</m:d>
                          <m:r>
                            <a:rPr lang="fr-FR" sz="240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fr-FR" sz="24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fr-FR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fr-FR" sz="24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fr-FR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FR" sz="2400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  <m:sub/>
                                  </m:sSub>
                                </m:sub>
                                <m:sup>
                                  <m:r>
                                    <a:rPr lang="fr-FR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fr-FR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𝐴𝑢</m:t>
                                  </m:r>
                                  <m:d>
                                    <m:dPr>
                                      <m:ctrlPr>
                                        <a:rPr lang="fr-FR" b="0" i="1" smtClean="0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fr-FR" b="0" i="1" smtClean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b="0" i="1" smtClean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fr-FR" b="0" i="1" smtClean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d>
                    </m:oMath>
                  </m:oMathPara>
                </a14:m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endParaRPr lang="fr-FR" sz="2400" dirty="0">
                  <a:solidFill>
                    <a:prstClr val="white"/>
                  </a:solidFill>
                  <a:ea typeface="Cambria Math" panose="02040503050406030204" pitchFamily="18" charset="0"/>
                </a:endParaRPr>
              </a:p>
              <a:p>
                <a:endParaRPr lang="fr-FR" sz="2400" dirty="0">
                  <a:solidFill>
                    <a:prstClr val="white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8" name="ZoneTexte 2">
                <a:extLst>
                  <a:ext uri="{FF2B5EF4-FFF2-40B4-BE49-F238E27FC236}">
                    <a16:creationId xmlns:a16="http://schemas.microsoft.com/office/drawing/2014/main" id="{3D950454-5BF5-4AD9-B26E-AF54189F7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63" y="2572472"/>
                <a:ext cx="10393540" cy="3703450"/>
              </a:xfrm>
              <a:prstGeom prst="rect">
                <a:avLst/>
              </a:prstGeom>
              <a:blipFill>
                <a:blip r:embed="rId3"/>
                <a:stretch>
                  <a:fillRect l="-880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34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0164F05C-9F00-4781-91CD-9DB0F2DF3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SWE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35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New_anime_Tru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010" r="11620"/>
          <a:stretch/>
        </p:blipFill>
        <p:spPr>
          <a:xfrm>
            <a:off x="161363" y="2987490"/>
            <a:ext cx="2895600" cy="2743200"/>
          </a:xfrm>
          <a:prstGeom prst="rect">
            <a:avLst/>
          </a:prstGeom>
        </p:spPr>
      </p:pic>
      <p:pic>
        <p:nvPicPr>
          <p:cNvPr id="5" name="New_anime_Erro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8654" r="11846"/>
          <a:stretch/>
        </p:blipFill>
        <p:spPr>
          <a:xfrm>
            <a:off x="9063318" y="2975716"/>
            <a:ext cx="2859742" cy="2743200"/>
          </a:xfrm>
          <a:prstGeom prst="rect">
            <a:avLst/>
          </a:prstGeom>
        </p:spPr>
      </p:pic>
      <p:pic>
        <p:nvPicPr>
          <p:cNvPr id="6" name="New_anime_Forecas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487" r="12450"/>
          <a:stretch/>
        </p:blipFill>
        <p:spPr>
          <a:xfrm>
            <a:off x="6113933" y="2986514"/>
            <a:ext cx="2841812" cy="2743200"/>
          </a:xfrm>
          <a:prstGeom prst="rect">
            <a:avLst/>
          </a:prstGeom>
        </p:spPr>
      </p:pic>
      <p:pic>
        <p:nvPicPr>
          <p:cNvPr id="9" name="New_anime_True_Projection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17355" r="10314"/>
          <a:stretch/>
        </p:blipFill>
        <p:spPr>
          <a:xfrm>
            <a:off x="3097306" y="2986514"/>
            <a:ext cx="2976283" cy="2743200"/>
          </a:xfrm>
          <a:prstGeom prst="rect">
            <a:avLst/>
          </a:prstGeom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783026" y="2319709"/>
            <a:ext cx="1652273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True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State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3717745" y="2304100"/>
            <a:ext cx="1665718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Projection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6701980" y="2304099"/>
            <a:ext cx="1665718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Koopman</a:t>
            </a:r>
            <a:endParaRPr lang="fr-FR" sz="28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9469139" y="2304098"/>
            <a:ext cx="1894362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Error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(MAE)</a:t>
            </a: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59E41F5B-07CA-4BA6-88E6-E9B90F3602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9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SLA (WMOP)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36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3074" name="Picture 2" descr="https://lh6.googleusercontent.com/VqVbNw42sZp9qSh9dMLk9FjFz8HvtkwuSPE6mxUBl3HYECz2U7zap0cZkDOb9cjKvQVv8ddw9wS2pgux6XXsR_0DThEvadQtO7FyA4NjQC0ETW-ravQYmWi0oISQ6dOxr0Oonwra5Y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8" y="2802202"/>
            <a:ext cx="10924802" cy="391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Z6RbtH7LkjeEcL8Z91BJONrzTe7UZ90PeY2ZOUH3sRWsVufIbmBRQif8tXuGYLwB9M4tA4SBE6cBPCW6cTenQEy7ssNerkax8K1jleZP4zW5S_fWAuTzdPn5Fb_00tn0BJBqsjUSV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2"/>
          <a:stretch/>
        </p:blipFill>
        <p:spPr bwMode="auto">
          <a:xfrm>
            <a:off x="11250706" y="2959380"/>
            <a:ext cx="637428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4.googleusercontent.com/YtL8sh9HqE9tODru1hZuRlu3a61x1T0wVZF_lPvLxSUM-aK-dwXW_v3S26sWUIsFxZeKl85GZmFxnvtI71dNKklksPXNHhBZw9MYeU6Gbx7Ysw-fQSeLLXX96IZpDeFlikxNy-Irw-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84" y="114905"/>
            <a:ext cx="382905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1E30C7E8-F7FD-47AB-AFDE-92DE32210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32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38200" y="1257424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Data assimilation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37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1026" name="Picture 2" descr="https://lh3.googleusercontent.com/KqQcWxSwldugT6ObFVEGMpUgnXmnFk36J0_pWFT8EnRBhbheEO4paDi7n3j-vW9Fgpmeb1gTVhVl17k1BXKUF8kd_uX8aSzHhWrvYaq4EHPYkRa0odFzZdoIggp15EDwbHZTDCrIY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47" y="3449513"/>
            <a:ext cx="39624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2826248" y="2602315"/>
            <a:ext cx="4165079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Reconstruction RMSE : 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7097684" y="3918376"/>
            <a:ext cx="4165079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prstClr val="white"/>
                </a:solidFill>
                <a:ea typeface="+mj-lt"/>
                <a:cs typeface="+mj-lt"/>
              </a:rPr>
              <a:t>Koopman</a:t>
            </a:r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 RMSE : </a:t>
            </a:r>
          </a:p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1.3 E-2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F189BF94-2D42-4BC2-BF24-03AC6F83D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73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SLA (WMOP)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38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X_test_projecte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452"/>
                </p14:media>
              </p:ext>
            </p:extLst>
          </p:nvPr>
        </p:nvPicPr>
        <p:blipFill rotWithShape="1">
          <a:blip r:embed="rId6"/>
          <a:srcRect l="6692"/>
          <a:stretch>
            <a:fillRect/>
          </a:stretch>
        </p:blipFill>
        <p:spPr>
          <a:xfrm>
            <a:off x="4132730" y="3282027"/>
            <a:ext cx="3839413" cy="2743200"/>
          </a:xfrm>
          <a:prstGeom prst="rect">
            <a:avLst/>
          </a:prstGeom>
        </p:spPr>
      </p:pic>
      <p:pic>
        <p:nvPicPr>
          <p:cNvPr id="4" name="X_test_SL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6458"/>
                </p14:media>
              </p:ext>
            </p:extLst>
          </p:nvPr>
        </p:nvPicPr>
        <p:blipFill rotWithShape="1">
          <a:blip r:embed="rId7"/>
          <a:srcRect l="5882"/>
          <a:stretch>
            <a:fillRect/>
          </a:stretch>
        </p:blipFill>
        <p:spPr>
          <a:xfrm>
            <a:off x="80682" y="3282027"/>
            <a:ext cx="3872753" cy="2743200"/>
          </a:xfrm>
          <a:prstGeom prst="rect">
            <a:avLst/>
          </a:prstGeom>
        </p:spPr>
      </p:pic>
      <p:pic>
        <p:nvPicPr>
          <p:cNvPr id="5" name="X_test_foreca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56475"/>
                </p14:media>
              </p:ext>
            </p:extLst>
          </p:nvPr>
        </p:nvPicPr>
        <p:blipFill rotWithShape="1">
          <a:blip r:embed="rId8"/>
          <a:srcRect l="6474"/>
          <a:stretch>
            <a:fillRect/>
          </a:stretch>
        </p:blipFill>
        <p:spPr>
          <a:xfrm>
            <a:off x="8157881" y="3282027"/>
            <a:ext cx="3848380" cy="2743200"/>
          </a:xfrm>
          <a:prstGeom prst="rect">
            <a:avLst/>
          </a:prstGeom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1179245" y="2554289"/>
            <a:ext cx="1675625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True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State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5214623" y="2554288"/>
            <a:ext cx="1675625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Projection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AC52CC3E-A01E-49FB-86B7-FC6902DEDDBE}"/>
              </a:ext>
            </a:extLst>
          </p:cNvPr>
          <p:cNvSpPr txBox="1"/>
          <p:nvPr/>
        </p:nvSpPr>
        <p:spPr>
          <a:xfrm>
            <a:off x="9144387" y="2554287"/>
            <a:ext cx="1675625" cy="480131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Koopman</a:t>
            </a:r>
            <a:endParaRPr lang="fr-FR" sz="28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6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11D526D9-B1A4-45CF-A8DC-FF182AFE83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9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>
                <a:solidFill>
                  <a:schemeClr val="bg1"/>
                </a:solidFill>
              </a:rPr>
              <a:t>Linear</a:t>
            </a:r>
            <a:r>
              <a:rPr lang="fr-FR" sz="3600" b="1" dirty="0">
                <a:solidFill>
                  <a:schemeClr val="bg1"/>
                </a:solidFill>
              </a:rPr>
              <a:t> model ?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8" name="ZoneTexte 2">
            <a:extLst>
              <a:ext uri="{FF2B5EF4-FFF2-40B4-BE49-F238E27FC236}">
                <a16:creationId xmlns:a16="http://schemas.microsoft.com/office/drawing/2014/main" id="{3D950454-5BF5-4AD9-B26E-AF54189F7C31}"/>
              </a:ext>
            </a:extLst>
          </p:cNvPr>
          <p:cNvSpPr txBox="1"/>
          <p:nvPr/>
        </p:nvSpPr>
        <p:spPr>
          <a:xfrm>
            <a:off x="896663" y="2572472"/>
            <a:ext cx="4789242" cy="3785652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  <a:cs typeface="Calibri"/>
              </a:rPr>
              <a:t>Pros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white"/>
                </a:solidFill>
                <a:cs typeface="Calibri"/>
              </a:rPr>
              <a:t>Simple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linear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model (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can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be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integrated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analytically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even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without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a laptop)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prstClr val="white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prstClr val="white"/>
                </a:solidFill>
                <a:cs typeface="Calibri"/>
              </a:rPr>
              <a:t>Easier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to train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prstClr val="white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white"/>
                </a:solidFill>
                <a:cs typeface="Calibri"/>
              </a:rPr>
              <a:t>More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suitable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for data assimilation application (modulo good observations)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39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3D950454-5BF5-4AD9-B26E-AF54189F7C31}"/>
              </a:ext>
            </a:extLst>
          </p:cNvPr>
          <p:cNvSpPr txBox="1"/>
          <p:nvPr/>
        </p:nvSpPr>
        <p:spPr>
          <a:xfrm>
            <a:off x="6028387" y="2572472"/>
            <a:ext cx="4789242" cy="3785652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  <a:cs typeface="Calibri"/>
              </a:rPr>
              <a:t>Cons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prstClr val="white"/>
                </a:solidFill>
                <a:cs typeface="Calibri"/>
              </a:rPr>
              <a:t>Can’t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simulate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the data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dynamics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(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only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short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term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forecast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prstClr val="white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white"/>
                </a:solidFill>
                <a:cs typeface="Calibri"/>
              </a:rPr>
              <a:t>Initial condition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needs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to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be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in the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attractor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space</a:t>
            </a:r>
            <a:endParaRPr lang="fr-FR" sz="2400" dirty="0">
              <a:solidFill>
                <a:prstClr val="white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prstClr val="white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white"/>
                </a:solidFill>
                <a:cs typeface="Calibri"/>
              </a:rPr>
              <a:t>No </a:t>
            </a:r>
            <a:r>
              <a:rPr lang="fr-FR" sz="2400" dirty="0" err="1">
                <a:solidFill>
                  <a:prstClr val="white"/>
                </a:solidFill>
                <a:cs typeface="Calibri"/>
              </a:rPr>
              <a:t>transient</a:t>
            </a:r>
            <a:r>
              <a:rPr lang="fr-FR" sz="2400" dirty="0">
                <a:solidFill>
                  <a:prstClr val="white"/>
                </a:solidFill>
                <a:cs typeface="Calibri"/>
              </a:rPr>
              <a:t> reproduction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prstClr val="white"/>
              </a:solidFill>
              <a:cs typeface="Calibri"/>
            </a:endParaRPr>
          </a:p>
          <a:p>
            <a:endParaRPr lang="fr-FR" sz="2400" dirty="0">
              <a:solidFill>
                <a:prstClr val="white"/>
              </a:solidFill>
              <a:cs typeface="Calibri"/>
            </a:endParaRPr>
          </a:p>
        </p:txBody>
      </p:sp>
      <p:pic>
        <p:nvPicPr>
          <p:cNvPr id="3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3E94D8D9-2BDB-4BB0-BE7B-1643276C5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08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6370" y="1315105"/>
            <a:ext cx="10515600" cy="71788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General Framework : State space formulation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4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>
                <a:solidFill>
                  <a:schemeClr val="bg1"/>
                </a:solidFill>
              </a:rPr>
              <a:t>Problem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statement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r="7565" b="6172"/>
          <a:stretch/>
        </p:blipFill>
        <p:spPr bwMode="auto">
          <a:xfrm>
            <a:off x="1418016" y="2445800"/>
            <a:ext cx="244996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4717409" y="2272012"/>
            <a:ext cx="5146563" cy="461665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Deterministic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or </a:t>
            </a:r>
            <a:r>
              <a:rPr lang="fr-FR" sz="2400" b="1" dirty="0" err="1">
                <a:solidFill>
                  <a:srgbClr val="FF0000"/>
                </a:solidFill>
              </a:rPr>
              <a:t>stochastic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models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717409" y="2921561"/>
            <a:ext cx="5146563" cy="461665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Partial</a:t>
            </a:r>
            <a:r>
              <a:rPr lang="fr-FR" sz="2400" b="1" dirty="0">
                <a:solidFill>
                  <a:schemeClr val="bg1"/>
                </a:solidFill>
              </a:rPr>
              <a:t> and </a:t>
            </a:r>
            <a:r>
              <a:rPr lang="fr-FR" sz="2400" b="1" dirty="0" err="1">
                <a:solidFill>
                  <a:srgbClr val="FF0000"/>
                </a:solidFill>
              </a:rPr>
              <a:t>noisy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observations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15" y="2407700"/>
            <a:ext cx="24288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23" y="2413756"/>
            <a:ext cx="24955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9" t="13730" r="8286" b="8997"/>
          <a:stretch/>
        </p:blipFill>
        <p:spPr>
          <a:xfrm>
            <a:off x="1418016" y="4405475"/>
            <a:ext cx="2541454" cy="20291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59" y="3578201"/>
            <a:ext cx="3196462" cy="305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821104F6-98C3-4D0C-BE1C-5A17C11C05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202" y="3819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cs typeface="Calibri Light"/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40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60773" y="1840099"/>
            <a:ext cx="8752114" cy="4093428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err="1">
                <a:solidFill>
                  <a:schemeClr val="bg1">
                    <a:lumMod val="65000"/>
                  </a:schemeClr>
                </a:solidFill>
              </a:rPr>
              <a:t>Problem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800" dirty="0" err="1">
                <a:solidFill>
                  <a:schemeClr val="bg1">
                    <a:lumMod val="65000"/>
                  </a:schemeClr>
                </a:solidFill>
              </a:rPr>
              <a:t>statement</a:t>
            </a:r>
            <a:endParaRPr lang="fr-FR" sz="28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Data </a:t>
            </a:r>
            <a:r>
              <a:rPr lang="fr-FR" sz="2800" dirty="0" err="1">
                <a:solidFill>
                  <a:schemeClr val="bg1">
                    <a:lumMod val="65000"/>
                  </a:schemeClr>
                </a:solidFill>
              </a:rPr>
              <a:t>driven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 model identification </a:t>
            </a:r>
            <a:r>
              <a:rPr lang="fr-FR" sz="2800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fr-FR" sz="2800" dirty="0" err="1">
                <a:solidFill>
                  <a:schemeClr val="bg1">
                    <a:lumMod val="65000"/>
                  </a:schemeClr>
                </a:solidFill>
              </a:rPr>
              <a:t>sequence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 of observations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Direct observations of the state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space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Noisy and partial observations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Temporally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sparse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data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Partially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observed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systems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>
                <a:solidFill>
                  <a:schemeClr val="bg1"/>
                </a:solidFill>
              </a:rPr>
              <a:t>Discussion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>
                <a:solidFill>
                  <a:schemeClr val="bg1"/>
                </a:solidFill>
              </a:rPr>
              <a:t>Perspectives</a:t>
            </a:r>
          </a:p>
          <a:p>
            <a:pPr lvl="3"/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6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0D3A63D6-EE08-4960-BF49-D1B8EAFC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29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202" y="3819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cs typeface="Calibri Light"/>
              </a:rPr>
              <a:t>Discussion</a:t>
            </a:r>
            <a:endParaRPr lang="fr-FR" b="1" dirty="0" err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41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60773" y="2337249"/>
            <a:ext cx="8752114" cy="1015663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bg1"/>
                </a:solidFill>
              </a:rPr>
              <a:t>Can </a:t>
            </a:r>
            <a:r>
              <a:rPr lang="fr-FR" sz="2800" dirty="0" err="1">
                <a:solidFill>
                  <a:schemeClr val="bg1"/>
                </a:solidFill>
              </a:rPr>
              <a:t>we</a:t>
            </a:r>
            <a:r>
              <a:rPr lang="fr-FR" sz="2800" dirty="0">
                <a:solidFill>
                  <a:schemeClr val="bg1"/>
                </a:solidFill>
              </a:rPr>
              <a:t> use data </a:t>
            </a:r>
            <a:r>
              <a:rPr lang="fr-FR" sz="2800" dirty="0" err="1">
                <a:solidFill>
                  <a:schemeClr val="bg1"/>
                </a:solidFill>
              </a:rPr>
              <a:t>driven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models</a:t>
            </a:r>
            <a:r>
              <a:rPr lang="fr-FR" sz="2800" dirty="0">
                <a:solidFill>
                  <a:schemeClr val="bg1"/>
                </a:solidFill>
              </a:rPr>
              <a:t> to </a:t>
            </a:r>
            <a:r>
              <a:rPr lang="fr-FR" sz="2800" dirty="0" err="1">
                <a:solidFill>
                  <a:schemeClr val="bg1"/>
                </a:solidFill>
              </a:rPr>
              <a:t>forcast</a:t>
            </a:r>
            <a:r>
              <a:rPr lang="fr-FR" sz="2800" dirty="0">
                <a:solidFill>
                  <a:schemeClr val="bg1"/>
                </a:solidFill>
              </a:rPr>
              <a:t> to </a:t>
            </a:r>
            <a:r>
              <a:rPr lang="fr-FR" sz="3200" dirty="0">
                <a:solidFill>
                  <a:schemeClr val="bg1"/>
                </a:solidFill>
              </a:rPr>
              <a:t>∞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sea</a:t>
            </a:r>
            <a:r>
              <a:rPr lang="fr-FR" sz="2800" dirty="0">
                <a:solidFill>
                  <a:schemeClr val="bg1"/>
                </a:solidFill>
              </a:rPr>
              <a:t> surface variables ?</a:t>
            </a:r>
          </a:p>
        </p:txBody>
      </p:sp>
      <p:pic>
        <p:nvPicPr>
          <p:cNvPr id="6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13646477-641B-4420-893D-A6758488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5836" y="-2572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cs typeface="Calibri Light"/>
              </a:rPr>
              <a:t>References</a:t>
            </a:r>
            <a:endParaRPr lang="fr-FR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42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90175" y="1537855"/>
            <a:ext cx="9666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Ouala</a:t>
            </a:r>
            <a:r>
              <a:rPr lang="en-US" dirty="0">
                <a:solidFill>
                  <a:schemeClr val="bg1"/>
                </a:solidFill>
              </a:rPr>
              <a:t>, Said &amp; Nguyen, Duong &amp; </a:t>
            </a:r>
            <a:r>
              <a:rPr lang="en-US" dirty="0" err="1">
                <a:solidFill>
                  <a:schemeClr val="bg1"/>
                </a:solidFill>
              </a:rPr>
              <a:t>Drumetz</a:t>
            </a:r>
            <a:r>
              <a:rPr lang="en-US" dirty="0">
                <a:solidFill>
                  <a:schemeClr val="bg1"/>
                </a:solidFill>
              </a:rPr>
              <a:t>, Lucas &amp; </a:t>
            </a:r>
            <a:r>
              <a:rPr lang="en-US" dirty="0" err="1">
                <a:solidFill>
                  <a:schemeClr val="bg1"/>
                </a:solidFill>
              </a:rPr>
              <a:t>Chapron</a:t>
            </a:r>
            <a:r>
              <a:rPr lang="en-US" dirty="0">
                <a:solidFill>
                  <a:schemeClr val="bg1"/>
                </a:solidFill>
              </a:rPr>
              <a:t>, Bertrand &amp; </a:t>
            </a:r>
            <a:r>
              <a:rPr lang="en-US" dirty="0" err="1">
                <a:solidFill>
                  <a:schemeClr val="bg1"/>
                </a:solidFill>
              </a:rPr>
              <a:t>Pascual</a:t>
            </a:r>
            <a:r>
              <a:rPr lang="en-US" dirty="0">
                <a:solidFill>
                  <a:schemeClr val="bg1"/>
                </a:solidFill>
              </a:rPr>
              <a:t>, Ananda &amp; Collard, Fabrice &amp; </a:t>
            </a:r>
            <a:r>
              <a:rPr lang="en-US" dirty="0" err="1">
                <a:solidFill>
                  <a:schemeClr val="bg1"/>
                </a:solidFill>
              </a:rPr>
              <a:t>Gaultier</a:t>
            </a:r>
            <a:r>
              <a:rPr lang="en-US" dirty="0">
                <a:solidFill>
                  <a:schemeClr val="bg1"/>
                </a:solidFill>
              </a:rPr>
              <a:t>, Lucile &amp; </a:t>
            </a:r>
            <a:r>
              <a:rPr lang="en-US" dirty="0" err="1">
                <a:solidFill>
                  <a:schemeClr val="bg1"/>
                </a:solidFill>
              </a:rPr>
              <a:t>Fablet</a:t>
            </a:r>
            <a:r>
              <a:rPr lang="en-US" dirty="0">
                <a:solidFill>
                  <a:schemeClr val="bg1"/>
                </a:solidFill>
              </a:rPr>
              <a:t>, Ronan. (2019). </a:t>
            </a:r>
            <a:r>
              <a:rPr lang="en-US" u="sng" dirty="0">
                <a:solidFill>
                  <a:schemeClr val="bg1"/>
                </a:solidFill>
              </a:rPr>
              <a:t>Learning Latent Dynamics for Partially Observed Systems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doi</a:t>
            </a:r>
            <a:r>
              <a:rPr lang="en-US" dirty="0">
                <a:solidFill>
                  <a:schemeClr val="bg1"/>
                </a:solidFill>
              </a:rPr>
              <a:t>: 10.13140/RG.2.2.25392.20481/1.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Sauer, T., </a:t>
            </a:r>
            <a:r>
              <a:rPr lang="en-US" dirty="0" err="1">
                <a:solidFill>
                  <a:schemeClr val="bg1"/>
                </a:solidFill>
              </a:rPr>
              <a:t>Yorke</a:t>
            </a:r>
            <a:r>
              <a:rPr lang="en-US" dirty="0">
                <a:solidFill>
                  <a:schemeClr val="bg1"/>
                </a:solidFill>
              </a:rPr>
              <a:t>, J. A., &amp; </a:t>
            </a:r>
            <a:r>
              <a:rPr lang="en-US" dirty="0" err="1">
                <a:solidFill>
                  <a:schemeClr val="bg1"/>
                </a:solidFill>
              </a:rPr>
              <a:t>Casdagli</a:t>
            </a:r>
            <a:r>
              <a:rPr lang="en-US" dirty="0">
                <a:solidFill>
                  <a:schemeClr val="bg1"/>
                </a:solidFill>
              </a:rPr>
              <a:t>, M. (1991). </a:t>
            </a:r>
            <a:r>
              <a:rPr lang="en-US" dirty="0" err="1">
                <a:solidFill>
                  <a:schemeClr val="bg1"/>
                </a:solidFill>
              </a:rPr>
              <a:t>Embedology</a:t>
            </a:r>
            <a:r>
              <a:rPr lang="en-US" dirty="0">
                <a:solidFill>
                  <a:schemeClr val="bg1"/>
                </a:solidFill>
              </a:rPr>
              <a:t>. Journal of statistical Physics, 65(3-4), 579-616.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Schlegel, M., &amp; </a:t>
            </a:r>
            <a:r>
              <a:rPr lang="en-US" dirty="0" err="1">
                <a:solidFill>
                  <a:schemeClr val="bg1"/>
                </a:solidFill>
              </a:rPr>
              <a:t>Noack</a:t>
            </a:r>
            <a:r>
              <a:rPr lang="en-US" dirty="0">
                <a:solidFill>
                  <a:schemeClr val="bg1"/>
                </a:solidFill>
              </a:rPr>
              <a:t>, B. R. (2015). On long-term boundedness of </a:t>
            </a:r>
            <a:r>
              <a:rPr lang="en-US" dirty="0" err="1">
                <a:solidFill>
                  <a:schemeClr val="bg1"/>
                </a:solidFill>
              </a:rPr>
              <a:t>Galerkin</a:t>
            </a:r>
            <a:r>
              <a:rPr lang="en-US" dirty="0">
                <a:solidFill>
                  <a:schemeClr val="bg1"/>
                </a:solidFill>
              </a:rPr>
              <a:t> models. Journal of Fluid Mechanics, 765, 325-352.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/>
                </a:solidFill>
              </a:rPr>
              <a:t>Juza</a:t>
            </a:r>
            <a:r>
              <a:rPr lang="fr-FR" dirty="0">
                <a:solidFill>
                  <a:schemeClr val="bg1"/>
                </a:solidFill>
              </a:rPr>
              <a:t>, M., Mourre, B., Renault, L., </a:t>
            </a:r>
            <a:r>
              <a:rPr lang="fr-FR" dirty="0" err="1">
                <a:solidFill>
                  <a:schemeClr val="bg1"/>
                </a:solidFill>
              </a:rPr>
              <a:t>Gómara</a:t>
            </a:r>
            <a:r>
              <a:rPr lang="fr-FR" dirty="0">
                <a:solidFill>
                  <a:schemeClr val="bg1"/>
                </a:solidFill>
              </a:rPr>
              <a:t>, S., </a:t>
            </a:r>
            <a:r>
              <a:rPr lang="fr-FR" dirty="0" err="1">
                <a:solidFill>
                  <a:schemeClr val="bg1"/>
                </a:solidFill>
              </a:rPr>
              <a:t>Sebastián</a:t>
            </a:r>
            <a:r>
              <a:rPr lang="fr-FR" dirty="0">
                <a:solidFill>
                  <a:schemeClr val="bg1"/>
                </a:solidFill>
              </a:rPr>
              <a:t>, K., Lora, S., </a:t>
            </a:r>
            <a:r>
              <a:rPr lang="fr-FR" dirty="0" err="1">
                <a:solidFill>
                  <a:schemeClr val="bg1"/>
                </a:solidFill>
              </a:rPr>
              <a:t>Beltran</a:t>
            </a:r>
            <a:r>
              <a:rPr lang="fr-FR" dirty="0">
                <a:solidFill>
                  <a:schemeClr val="bg1"/>
                </a:solidFill>
              </a:rPr>
              <a:t>, J.P., Frontera, B., </a:t>
            </a:r>
            <a:r>
              <a:rPr lang="fr-FR" dirty="0" err="1">
                <a:solidFill>
                  <a:schemeClr val="bg1"/>
                </a:solidFill>
              </a:rPr>
              <a:t>Garau</a:t>
            </a:r>
            <a:r>
              <a:rPr lang="fr-FR" dirty="0">
                <a:solidFill>
                  <a:schemeClr val="bg1"/>
                </a:solidFill>
              </a:rPr>
              <a:t>, B., </a:t>
            </a:r>
            <a:r>
              <a:rPr lang="fr-FR" dirty="0" err="1">
                <a:solidFill>
                  <a:schemeClr val="bg1"/>
                </a:solidFill>
              </a:rPr>
              <a:t>Troupin</a:t>
            </a:r>
            <a:r>
              <a:rPr lang="fr-FR" dirty="0">
                <a:solidFill>
                  <a:schemeClr val="bg1"/>
                </a:solidFill>
              </a:rPr>
              <a:t>, C., </a:t>
            </a:r>
            <a:r>
              <a:rPr lang="fr-FR" dirty="0" err="1">
                <a:solidFill>
                  <a:schemeClr val="bg1"/>
                </a:solidFill>
              </a:rPr>
              <a:t>Torner</a:t>
            </a:r>
            <a:r>
              <a:rPr lang="fr-FR" dirty="0">
                <a:solidFill>
                  <a:schemeClr val="bg1"/>
                </a:solidFill>
              </a:rPr>
              <a:t>, M., </a:t>
            </a:r>
            <a:r>
              <a:rPr lang="fr-FR" dirty="0" err="1">
                <a:solidFill>
                  <a:schemeClr val="bg1"/>
                </a:solidFill>
              </a:rPr>
              <a:t>Heslop</a:t>
            </a:r>
            <a:r>
              <a:rPr lang="fr-FR" dirty="0">
                <a:solidFill>
                  <a:schemeClr val="bg1"/>
                </a:solidFill>
              </a:rPr>
              <a:t>, E., Casas, B., Escudier, R., </a:t>
            </a:r>
            <a:r>
              <a:rPr lang="fr-FR" dirty="0" err="1">
                <a:solidFill>
                  <a:schemeClr val="bg1"/>
                </a:solidFill>
              </a:rPr>
              <a:t>Vizoso</a:t>
            </a:r>
            <a:r>
              <a:rPr lang="fr-FR" dirty="0">
                <a:solidFill>
                  <a:schemeClr val="bg1"/>
                </a:solidFill>
              </a:rPr>
              <a:t>, G., </a:t>
            </a:r>
            <a:r>
              <a:rPr lang="fr-FR" dirty="0" err="1">
                <a:solidFill>
                  <a:schemeClr val="bg1"/>
                </a:solidFill>
              </a:rPr>
              <a:t>Tintoré</a:t>
            </a:r>
            <a:r>
              <a:rPr lang="fr-FR" dirty="0">
                <a:solidFill>
                  <a:schemeClr val="bg1"/>
                </a:solidFill>
              </a:rPr>
              <a:t>, J. (2016). SOCIB </a:t>
            </a:r>
            <a:r>
              <a:rPr lang="fr-FR" dirty="0" err="1">
                <a:solidFill>
                  <a:schemeClr val="bg1"/>
                </a:solidFill>
              </a:rPr>
              <a:t>operational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ocean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forecasting</a:t>
            </a:r>
            <a:r>
              <a:rPr lang="fr-FR" dirty="0">
                <a:solidFill>
                  <a:schemeClr val="bg1"/>
                </a:solidFill>
              </a:rPr>
              <a:t> system and multi-</a:t>
            </a:r>
            <a:r>
              <a:rPr lang="fr-FR" dirty="0" err="1">
                <a:solidFill>
                  <a:schemeClr val="bg1"/>
                </a:solidFill>
              </a:rPr>
              <a:t>platform</a:t>
            </a:r>
            <a:r>
              <a:rPr lang="fr-FR" dirty="0">
                <a:solidFill>
                  <a:schemeClr val="bg1"/>
                </a:solidFill>
              </a:rPr>
              <a:t> validation in the Western </a:t>
            </a:r>
            <a:r>
              <a:rPr lang="fr-FR" dirty="0" err="1">
                <a:solidFill>
                  <a:schemeClr val="bg1"/>
                </a:solidFill>
              </a:rPr>
              <a:t>Mediterranean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Sea</a:t>
            </a:r>
            <a:r>
              <a:rPr lang="fr-FR" dirty="0">
                <a:solidFill>
                  <a:schemeClr val="bg1"/>
                </a:solidFill>
              </a:rPr>
              <a:t>. Journal of </a:t>
            </a:r>
            <a:r>
              <a:rPr lang="fr-FR" dirty="0" err="1">
                <a:solidFill>
                  <a:schemeClr val="bg1"/>
                </a:solidFill>
              </a:rPr>
              <a:t>Operational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Oceanography</a:t>
            </a:r>
            <a:r>
              <a:rPr lang="fr-FR" dirty="0">
                <a:solidFill>
                  <a:schemeClr val="bg1"/>
                </a:solidFill>
              </a:rPr>
              <a:t>, 9, s155-s166.</a:t>
            </a:r>
          </a:p>
        </p:txBody>
      </p:sp>
      <p:pic>
        <p:nvPicPr>
          <p:cNvPr id="6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F02B5CEE-6DCB-4B7D-B17C-77E3D7AD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202" y="3819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cs typeface="Calibri Light"/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5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60773" y="1840099"/>
            <a:ext cx="8752114" cy="4093428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err="1">
                <a:solidFill>
                  <a:schemeClr val="bg1"/>
                </a:solidFill>
              </a:rPr>
              <a:t>Problem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statement</a:t>
            </a:r>
            <a:endParaRPr lang="fr-FR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bg1"/>
                </a:solidFill>
              </a:rPr>
              <a:t>Data </a:t>
            </a:r>
            <a:r>
              <a:rPr lang="fr-FR" sz="2800" dirty="0" err="1">
                <a:solidFill>
                  <a:schemeClr val="bg1"/>
                </a:solidFill>
              </a:rPr>
              <a:t>driven</a:t>
            </a:r>
            <a:r>
              <a:rPr lang="fr-FR" sz="2800" dirty="0">
                <a:solidFill>
                  <a:schemeClr val="bg1"/>
                </a:solidFill>
              </a:rPr>
              <a:t> model identification </a:t>
            </a:r>
            <a:r>
              <a:rPr lang="fr-FR" sz="2800" dirty="0" err="1">
                <a:solidFill>
                  <a:schemeClr val="bg1"/>
                </a:solidFill>
              </a:rPr>
              <a:t>from</a:t>
            </a:r>
            <a:r>
              <a:rPr lang="fr-FR" sz="2800" dirty="0">
                <a:solidFill>
                  <a:schemeClr val="bg1"/>
                </a:solidFill>
              </a:rPr>
              <a:t> a </a:t>
            </a:r>
            <a:r>
              <a:rPr lang="fr-FR" sz="2800" dirty="0" err="1">
                <a:solidFill>
                  <a:schemeClr val="bg1"/>
                </a:solidFill>
              </a:rPr>
              <a:t>sequence</a:t>
            </a:r>
            <a:r>
              <a:rPr lang="fr-FR" sz="2800" dirty="0">
                <a:solidFill>
                  <a:schemeClr val="bg1"/>
                </a:solidFill>
              </a:rPr>
              <a:t> of observations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Direct observations of the state </a:t>
            </a:r>
            <a:r>
              <a:rPr lang="fr-FR" sz="2400" dirty="0" err="1">
                <a:solidFill>
                  <a:schemeClr val="bg1"/>
                </a:solidFill>
              </a:rPr>
              <a:t>space</a:t>
            </a:r>
            <a:endParaRPr lang="fr-FR" sz="2400" dirty="0">
              <a:solidFill>
                <a:schemeClr val="bg1"/>
              </a:solidFill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Noisy and partial observations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</a:rPr>
              <a:t>Temporally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sparse</a:t>
            </a:r>
            <a:r>
              <a:rPr lang="fr-FR" sz="2400" dirty="0">
                <a:solidFill>
                  <a:schemeClr val="bg1"/>
                </a:solidFill>
              </a:rPr>
              <a:t> data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</a:rPr>
              <a:t>Partially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observed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systems</a:t>
            </a:r>
            <a:endParaRPr lang="fr-FR" sz="2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bg1"/>
                </a:solidFill>
              </a:rPr>
              <a:t>Discussion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bg1"/>
                </a:solidFill>
              </a:rPr>
              <a:t>Perspectives</a:t>
            </a:r>
          </a:p>
          <a:p>
            <a:pPr lvl="3"/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6276F27F-A6E4-4A0E-8018-670F306B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202" y="3819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cs typeface="Calibri Light"/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6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60773" y="1840099"/>
            <a:ext cx="8752114" cy="4093428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Problem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statement</a:t>
            </a:r>
            <a:endParaRPr lang="fr-F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Data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driven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model identification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sequence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of observations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Direct observations of the state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space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Noisy and partial observations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Temporally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sparse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data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</a:rPr>
              <a:t>Partially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observed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systems</a:t>
            </a:r>
            <a:endParaRPr lang="fr-FR" sz="2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Discussion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Perspectives</a:t>
            </a:r>
          </a:p>
          <a:p>
            <a:pPr lvl="3"/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B4E1EA62-498B-4CC9-83F7-6B9272C1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25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6015" y="3807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Partially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observed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systems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127062" y="1512008"/>
            <a:ext cx="6093805" cy="2063933"/>
            <a:chOff x="1849436" y="4308474"/>
            <a:chExt cx="6093805" cy="206393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262" y="4308474"/>
              <a:ext cx="283845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necteur droit avec flèche 3"/>
            <p:cNvCxnSpPr/>
            <p:nvPr/>
          </p:nvCxnSpPr>
          <p:spPr>
            <a:xfrm flipH="1">
              <a:off x="3759200" y="4806462"/>
              <a:ext cx="1297354" cy="5861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6353908" y="4786923"/>
              <a:ext cx="1039446" cy="5861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1849436" y="5418300"/>
              <a:ext cx="2245826" cy="954107"/>
            </a:xfrm>
            <a:prstGeom prst="rect">
              <a:avLst/>
            </a:prstGeom>
            <a:solidFill>
              <a:schemeClr val="tx2">
                <a:lumMod val="50000"/>
                <a:alpha val="8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2800" dirty="0" err="1">
                  <a:solidFill>
                    <a:schemeClr val="bg1"/>
                  </a:solidFill>
                </a:rPr>
                <a:t>Unobservable</a:t>
              </a:r>
              <a:r>
                <a:rPr lang="fr-FR" sz="2800" dirty="0">
                  <a:solidFill>
                    <a:schemeClr val="bg1"/>
                  </a:solidFill>
                </a:rPr>
                <a:t> Components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873631" y="5414956"/>
              <a:ext cx="1069610" cy="954107"/>
            </a:xfrm>
            <a:prstGeom prst="rect">
              <a:avLst/>
            </a:prstGeom>
            <a:solidFill>
              <a:schemeClr val="tx2">
                <a:lumMod val="50000"/>
                <a:alpha val="8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No Noise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7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90" y="3662985"/>
            <a:ext cx="3196462" cy="305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92" y="3948092"/>
            <a:ext cx="5255691" cy="2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0665AC2B-AEBC-403E-90F4-F3CDE7E36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7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Motivation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0FFE3604-0A5A-41EC-966E-191227D3038B}"/>
              </a:ext>
            </a:extLst>
          </p:cNvPr>
          <p:cNvSpPr txBox="1"/>
          <p:nvPr/>
        </p:nvSpPr>
        <p:spPr>
          <a:xfrm>
            <a:off x="1245834" y="2101941"/>
            <a:ext cx="9700183" cy="954107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Sea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surface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tracers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evolution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depends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on a lot of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unseen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variables (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subsurface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variables, fine-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scale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sea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structures ...etc.).</a:t>
            </a:r>
            <a:endParaRPr lang="fr-FR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D08B685A-C434-4A39-A5CB-F2391FD441BA}"/>
              </a:ext>
            </a:extLst>
          </p:cNvPr>
          <p:cNvSpPr txBox="1"/>
          <p:nvPr/>
        </p:nvSpPr>
        <p:spPr>
          <a:xfrm>
            <a:off x="1254694" y="3258572"/>
            <a:ext cx="9700183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The EOF decomposition gives only orthogonal modes, the model may depend on non-orthogonal variables.</a:t>
            </a:r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5FC96481-7828-4DE4-8D04-027291DBDCFA}"/>
              </a:ext>
            </a:extLst>
          </p:cNvPr>
          <p:cNvSpPr txBox="1"/>
          <p:nvPr/>
        </p:nvSpPr>
        <p:spPr>
          <a:xfrm>
            <a:off x="1245833" y="4410816"/>
            <a:ext cx="9700183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From a dynamical system POV, we only observe few components of a higher dimensional governing equation.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2AAECDFF-3388-493B-A86A-21125FE777E9}"/>
              </a:ext>
            </a:extLst>
          </p:cNvPr>
          <p:cNvSpPr txBox="1"/>
          <p:nvPr/>
        </p:nvSpPr>
        <p:spPr>
          <a:xfrm>
            <a:off x="1245833" y="5619527"/>
            <a:ext cx="9700183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ODE in the observation space =&gt; the observations are an </a:t>
            </a: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embedding of the higher dimensionnal space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8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A5094600-029B-4DBB-AD13-F484133D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UNOBSERVABLE COMPONENTS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D18A070-361D-44BB-8199-280F8BE0D699}"/>
              </a:ext>
            </a:extLst>
          </p:cNvPr>
          <p:cNvSpPr txBox="1">
            <a:spLocks/>
          </p:cNvSpPr>
          <p:nvPr/>
        </p:nvSpPr>
        <p:spPr>
          <a:xfrm>
            <a:off x="847379" y="1266509"/>
            <a:ext cx="331791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white"/>
                </a:solidFill>
                <a:ea typeface="+mj-lt"/>
                <a:cs typeface="+mj-lt"/>
              </a:rPr>
              <a:t>Motivation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 r="980"/>
          <a:stretch/>
        </p:blipFill>
        <p:spPr bwMode="auto">
          <a:xfrm>
            <a:off x="1683591" y="3527420"/>
            <a:ext cx="3678360" cy="289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BF7AE8-21B7-4EE3-BF09-242907778D00}"/>
              </a:ext>
            </a:extLst>
          </p:cNvPr>
          <p:cNvSpPr/>
          <p:nvPr/>
        </p:nvSpPr>
        <p:spPr>
          <a:xfrm>
            <a:off x="2561019" y="6376991"/>
            <a:ext cx="1757597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Sauer et al. 1991</a:t>
            </a: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1AE6AC6D-C31F-4A95-B964-204D8B0355A1}"/>
              </a:ext>
            </a:extLst>
          </p:cNvPr>
          <p:cNvSpPr txBox="1"/>
          <p:nvPr/>
        </p:nvSpPr>
        <p:spPr>
          <a:xfrm>
            <a:off x="1245834" y="2132839"/>
            <a:ext cx="9717903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An observation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operator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an </a:t>
            </a:r>
            <a:r>
              <a:rPr lang="fr-FR" sz="2800" b="1" dirty="0" err="1">
                <a:solidFill>
                  <a:schemeClr val="bg1"/>
                </a:solidFill>
                <a:ea typeface="+mn-lt"/>
                <a:cs typeface="+mn-lt"/>
              </a:rPr>
              <a:t>embedding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of the </a:t>
            </a:r>
            <a:r>
              <a:rPr lang="fr-FR" sz="2800" b="1" dirty="0" err="1">
                <a:solidFill>
                  <a:schemeClr val="bg1"/>
                </a:solidFill>
                <a:ea typeface="+mn-lt"/>
                <a:cs typeface="+mn-lt"/>
              </a:rPr>
              <a:t>hidden</a:t>
            </a:r>
            <a:r>
              <a:rPr lang="fr-FR" sz="2800" b="1" dirty="0">
                <a:solidFill>
                  <a:schemeClr val="bg1"/>
                </a:solidFill>
                <a:ea typeface="+mn-lt"/>
                <a:cs typeface="+mn-lt"/>
              </a:rPr>
              <a:t> state </a:t>
            </a:r>
            <a:r>
              <a:rPr lang="fr-FR" sz="2800" dirty="0" err="1">
                <a:solidFill>
                  <a:schemeClr val="bg1"/>
                </a:solidFill>
                <a:ea typeface="+mn-lt"/>
                <a:cs typeface="+mn-lt"/>
              </a:rPr>
              <a:t>space</a:t>
            </a:r>
            <a:r>
              <a:rPr lang="fr-FR" sz="2800" dirty="0">
                <a:solidFill>
                  <a:schemeClr val="bg1"/>
                </a:solidFill>
                <a:ea typeface="+mn-lt"/>
                <a:cs typeface="+mn-lt"/>
              </a:rPr>
              <a:t> if :</a:t>
            </a: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F4FDAA48-7D51-49B9-BC12-2968F38F70AF}"/>
              </a:ext>
            </a:extLst>
          </p:cNvPr>
          <p:cNvSpPr txBox="1"/>
          <p:nvPr/>
        </p:nvSpPr>
        <p:spPr>
          <a:xfrm>
            <a:off x="5507717" y="4259350"/>
            <a:ext cx="6545857" cy="86793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The mapping doesn’t collapse points (</a:t>
            </a: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one-to-one</a:t>
            </a: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) or tangent directions (</a:t>
            </a: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immersion</a:t>
            </a:r>
            <a:r>
              <a:rPr lang="fr-FR" sz="2800">
                <a:solidFill>
                  <a:schemeClr val="bg1"/>
                </a:solidFill>
                <a:ea typeface="+mn-lt"/>
                <a:cs typeface="+mn-lt"/>
              </a:rPr>
              <a:t>)</a:t>
            </a: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BD29DF3-2317-40A4-A259-EB5FFACEFDFB}" type="slidenum">
              <a:rPr lang="fr-FR">
                <a:solidFill>
                  <a:schemeClr val="bg1"/>
                </a:solidFill>
              </a:rPr>
              <a:pPr/>
              <a:t>9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6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67139770-80A7-4F7F-A03B-937F2C390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" y="641202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533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5001</TotalTime>
  <Words>1622</Words>
  <Application>Microsoft Office PowerPoint</Application>
  <PresentationFormat>Widescreen</PresentationFormat>
  <Paragraphs>289</Paragraphs>
  <Slides>42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Thème Office</vt:lpstr>
      <vt:lpstr>2_Thème Office</vt:lpstr>
      <vt:lpstr>PowerPoint Presentation</vt:lpstr>
      <vt:lpstr>Problem statement</vt:lpstr>
      <vt:lpstr>General Framework : State space formulation</vt:lpstr>
      <vt:lpstr>General Framework : State space formulation</vt:lpstr>
      <vt:lpstr>Outline</vt:lpstr>
      <vt:lpstr>Outline</vt:lpstr>
      <vt:lpstr>Partially observed systems</vt:lpstr>
      <vt:lpstr>UNOBSERVABLE COMPONENTS</vt:lpstr>
      <vt:lpstr>UNOBSERVABLE COMPONENTS</vt:lpstr>
      <vt:lpstr>UNOBSERVABLE COMPONENTS</vt:lpstr>
      <vt:lpstr>UNOBSERVABLE COMPONENTS</vt:lpstr>
      <vt:lpstr>UNOBSERVABLE COMPONENTS : Issues with classical approach</vt:lpstr>
      <vt:lpstr>UNOBSERVABLE COMPONENTS : Issues with classical approach</vt:lpstr>
      <vt:lpstr>UNOBSERVABLE COMPONENTS : Conclusion</vt:lpstr>
      <vt:lpstr>Find an embedded representation :</vt:lpstr>
      <vt:lpstr>Physically guided data driven : State reconstruction</vt:lpstr>
      <vt:lpstr>Physically guided data driven : Forecasting</vt:lpstr>
      <vt:lpstr>Forecasting SLA :</vt:lpstr>
      <vt:lpstr>Forecasting SLA realistic forecast up to ~ 170 days !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UNOBSERVABLE COMPONENTS</vt:lpstr>
      <vt:lpstr>Links to koopman operator theory</vt:lpstr>
      <vt:lpstr>Find an embedded representation :</vt:lpstr>
      <vt:lpstr>UNOBSERVABLE COMPONENTS</vt:lpstr>
      <vt:lpstr>UNOBSERVABLE COMPONENTS</vt:lpstr>
      <vt:lpstr>UNOBSERVABLE COMPONENTS</vt:lpstr>
      <vt:lpstr>UNOBSERVABLE COMPONENTS</vt:lpstr>
      <vt:lpstr>Linear model ?</vt:lpstr>
      <vt:lpstr>Outline</vt:lpstr>
      <vt:lpstr>Discussion</vt:lpstr>
      <vt:lpstr>References</vt:lpstr>
    </vt:vector>
  </TitlesOfParts>
  <Company>IMT Atantique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OUALA Said</dc:creator>
  <cp:lastModifiedBy>Said OUALA</cp:lastModifiedBy>
  <cp:revision>1097</cp:revision>
  <dcterms:created xsi:type="dcterms:W3CDTF">2019-02-20T12:52:35Z</dcterms:created>
  <dcterms:modified xsi:type="dcterms:W3CDTF">2020-05-06T04:34:15Z</dcterms:modified>
</cp:coreProperties>
</file>