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5" r:id="rId1"/>
    <p:sldMasterId id="2147483961" r:id="rId2"/>
  </p:sldMasterIdLst>
  <p:notesMasterIdLst>
    <p:notesMasterId r:id="rId19"/>
  </p:notesMasterIdLst>
  <p:handoutMasterIdLst>
    <p:handoutMasterId r:id="rId20"/>
  </p:handoutMasterIdLst>
  <p:sldIdLst>
    <p:sldId id="507" r:id="rId3"/>
    <p:sldId id="528" r:id="rId4"/>
    <p:sldId id="527" r:id="rId5"/>
    <p:sldId id="509" r:id="rId6"/>
    <p:sldId id="510" r:id="rId7"/>
    <p:sldId id="511" r:id="rId8"/>
    <p:sldId id="512" r:id="rId9"/>
    <p:sldId id="513" r:id="rId10"/>
    <p:sldId id="514" r:id="rId11"/>
    <p:sldId id="516" r:id="rId12"/>
    <p:sldId id="517" r:id="rId13"/>
    <p:sldId id="518" r:id="rId14"/>
    <p:sldId id="520" r:id="rId15"/>
    <p:sldId id="522" r:id="rId16"/>
    <p:sldId id="524" r:id="rId17"/>
    <p:sldId id="526" r:id="rId18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SSANPOURYOUZBAND, Aliakbar" initials="HA" lastIdx="1" clrIdx="0">
    <p:extLst>
      <p:ext uri="{19B8F6BF-5375-455C-9EA6-DF929625EA0E}">
        <p15:presenceInfo xmlns:p15="http://schemas.microsoft.com/office/powerpoint/2012/main" userId="HASSANPOURYOUZBAND, Aliakba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D0D0D"/>
    <a:srgbClr val="CB9BC8"/>
    <a:srgbClr val="C97AE2"/>
    <a:srgbClr val="475764"/>
    <a:srgbClr val="465561"/>
    <a:srgbClr val="E95223"/>
    <a:srgbClr val="D119D5"/>
    <a:srgbClr val="A27402"/>
    <a:srgbClr val="674A01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434" autoAdjust="0"/>
  </p:normalViewPr>
  <p:slideViewPr>
    <p:cSldViewPr>
      <p:cViewPr varScale="1">
        <p:scale>
          <a:sx n="82" d="100"/>
          <a:sy n="82" d="100"/>
        </p:scale>
        <p:origin x="82" y="19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2376"/>
    </p:cViewPr>
  </p:sorterViewPr>
  <p:notesViewPr>
    <p:cSldViewPr>
      <p:cViewPr varScale="1">
        <p:scale>
          <a:sx n="70" d="100"/>
          <a:sy n="70" d="100"/>
        </p:scale>
        <p:origin x="2760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8F357E-F452-4167-9478-74BFC9F87B3C}" type="datetimeFigureOut">
              <a:rPr lang="en-GB" smtClean="0"/>
              <a:t>30/04/2020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25EA90-2777-4E67-84C2-0DB16C2F509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53712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A76A1-77EE-45D4-A47E-D0681617D053}" type="datetimeFigureOut">
              <a:rPr lang="en-US" smtClean="0"/>
              <a:t>4/30/2020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5D310B-55DA-4C06-A81B-E56DD68FEB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65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61138-692F-4C3A-9AB5-55CEA128A392}" type="datetime1">
              <a:rPr lang="en-US" smtClean="0"/>
              <a:t>4/30/2020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10A4-D44F-4219-8FD4-9384985CFC56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1325" y="-2408"/>
            <a:ext cx="1780676" cy="160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954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42A9E-8789-4BB6-B605-938FD6F6C35E}" type="datetime1">
              <a:rPr lang="en-US" smtClean="0"/>
              <a:t>4/30/2020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10A4-D44F-4219-8FD4-9384985CFC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847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5796F-EEE8-4622-95EA-D040CACA9EF3}" type="datetime1">
              <a:rPr lang="en-US" smtClean="0"/>
              <a:t>4/30/2020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10A4-D44F-4219-8FD4-9384985CFC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3972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E0D5D-39C5-4898-BD40-8B344ACA5124}" type="datetime1">
              <a:rPr lang="en-US" smtClean="0"/>
              <a:t>4/30/2020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1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1325" y="-2408"/>
            <a:ext cx="1780676" cy="160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0013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F27F6-C0AE-4E4C-A2F4-86192A29E46C}" type="datetime1">
              <a:rPr lang="en-GB" smtClean="0">
                <a:solidFill>
                  <a:prstClr val="white"/>
                </a:solidFill>
              </a:rPr>
              <a:pPr/>
              <a:t>30/04/2020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BDBF3-3794-4215-AB95-CDB2E1156C1D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4917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93" r="39197" b="75955"/>
          <a:stretch/>
        </p:blipFill>
        <p:spPr>
          <a:xfrm>
            <a:off x="3" y="10304"/>
            <a:ext cx="4561116" cy="16488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827" y="171944"/>
            <a:ext cx="8604088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86F29-4552-4507-880E-4E7B4C07AF04}" type="datetime1">
              <a:rPr lang="en-GB" smtClean="0">
                <a:solidFill>
                  <a:prstClr val="white"/>
                </a:solidFill>
              </a:rPr>
              <a:pPr/>
              <a:t>30/04/2020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BDBF3-3794-4215-AB95-CDB2E1156C1D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142" b="77389"/>
          <a:stretch/>
        </p:blipFill>
        <p:spPr>
          <a:xfrm>
            <a:off x="9150509" y="2315"/>
            <a:ext cx="3030603" cy="1550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6578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3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8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D4963-6D7B-42DB-AB90-F05F0FB54FCF}" type="datetime1">
              <a:rPr lang="en-GB" smtClean="0">
                <a:solidFill>
                  <a:prstClr val="white"/>
                </a:solidFill>
              </a:rPr>
              <a:pPr/>
              <a:t>30/04/2020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BDBF3-3794-4215-AB95-CDB2E1156C1D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3282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CAC92-77A4-4F59-A104-5E4034C3ECDC}" type="datetime1">
              <a:rPr lang="en-GB" smtClean="0">
                <a:solidFill>
                  <a:prstClr val="white"/>
                </a:solidFill>
              </a:rPr>
              <a:pPr/>
              <a:t>30/04/2020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BDBF3-3794-4215-AB95-CDB2E1156C1D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9236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9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9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229D0-8499-400B-A225-C30C1B318840}" type="datetime1">
              <a:rPr lang="en-GB" smtClean="0">
                <a:solidFill>
                  <a:prstClr val="white"/>
                </a:solidFill>
              </a:rPr>
              <a:pPr/>
              <a:t>30/04/2020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BDBF3-3794-4215-AB95-CDB2E1156C1D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8425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B5FFE-11F9-4BDF-9BA9-4FF21F407B24}" type="datetime1">
              <a:rPr lang="en-GB" smtClean="0">
                <a:solidFill>
                  <a:prstClr val="white"/>
                </a:solidFill>
              </a:rPr>
              <a:pPr/>
              <a:t>30/04/2020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BDBF3-3794-4215-AB95-CDB2E1156C1D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7478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639C2-EC11-46C9-B50B-BE30D009A3CA}" type="datetime1">
              <a:rPr lang="en-GB" smtClean="0">
                <a:solidFill>
                  <a:prstClr val="white"/>
                </a:solidFill>
              </a:rPr>
              <a:pPr/>
              <a:t>30/04/2020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BDBF3-3794-4215-AB95-CDB2E1156C1D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126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B9830-9F2A-4204-9E9C-87408C340306}" type="datetime1">
              <a:rPr lang="en-US" smtClean="0"/>
              <a:t>4/30/2020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10A4-D44F-4219-8FD4-9384985CFC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7667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21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30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21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AF415-4BA7-41E6-AE0B-C705FCB9EE3D}" type="datetime1">
              <a:rPr lang="en-GB" smtClean="0">
                <a:solidFill>
                  <a:prstClr val="white"/>
                </a:solidFill>
              </a:rPr>
              <a:pPr/>
              <a:t>30/04/2020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BDBF3-3794-4215-AB95-CDB2E1156C1D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9916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21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3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21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D35F6-8D4D-4675-91C8-3DF253FAA9F1}" type="datetime1">
              <a:rPr lang="en-GB" smtClean="0">
                <a:solidFill>
                  <a:prstClr val="white"/>
                </a:solidFill>
              </a:rPr>
              <a:pPr/>
              <a:t>30/04/2020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BDBF3-3794-4215-AB95-CDB2E1156C1D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4241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F370B-3D75-41EC-AF0E-3974D892DC42}" type="datetime1">
              <a:rPr lang="en-GB" smtClean="0">
                <a:solidFill>
                  <a:prstClr val="white"/>
                </a:solidFill>
              </a:rPr>
              <a:pPr/>
              <a:t>30/04/2020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BDBF3-3794-4215-AB95-CDB2E1156C1D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7226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6835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A761D-02B2-4546-98EB-A8015DAEBB55}" type="datetime1">
              <a:rPr lang="en-GB" smtClean="0">
                <a:solidFill>
                  <a:prstClr val="white"/>
                </a:solidFill>
              </a:rPr>
              <a:pPr/>
              <a:t>30/04/2020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BDBF3-3794-4215-AB95-CDB2E1156C1D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062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FA284-2A21-40F1-956F-C4F3AB0737B8}" type="datetime1">
              <a:rPr lang="en-US" smtClean="0"/>
              <a:t>4/30/2020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10A4-D44F-4219-8FD4-9384985CFC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831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53449-9F4D-4BFF-8D61-2A0AD8800C02}" type="datetime1">
              <a:rPr lang="en-US" smtClean="0"/>
              <a:t>4/30/2020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10A4-D44F-4219-8FD4-9384985CFC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467103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BB0BE-22FA-412D-ACBE-6CC6B007ABFA}" type="datetime1">
              <a:rPr lang="en-US" smtClean="0"/>
              <a:t>4/30/2020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10A4-D44F-4219-8FD4-9384985CFC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10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F6DB6-0D91-46F9-B39B-24F26FF2F12C}" type="datetime1">
              <a:rPr lang="en-US" smtClean="0"/>
              <a:t>4/30/2020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10A4-D44F-4219-8FD4-9384985CFC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278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45831-D715-4D7D-B818-EB812883B9EA}" type="datetime1">
              <a:rPr lang="en-US" smtClean="0"/>
              <a:t>4/30/2020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10A4-D44F-4219-8FD4-9384985CFC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560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B2D7-8B02-4601-902C-D4B461175879}" type="datetime1">
              <a:rPr lang="en-US" smtClean="0"/>
              <a:t>4/30/2020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10A4-D44F-4219-8FD4-9384985CFC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533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FAE8E-37F4-4700-8A0B-288CB89F5372}" type="datetime1">
              <a:rPr lang="en-US" smtClean="0"/>
              <a:t>4/30/2020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10A4-D44F-4219-8FD4-9384985CFC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29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6AFCB0-6AAD-496D-8E61-A7E05439C092}" type="datetime1">
              <a:rPr lang="en-US" smtClean="0"/>
              <a:t>4/30/2020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7110A4-D44F-4219-8FD4-9384985CFC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2218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8" r:id="rId3"/>
    <p:sldLayoutId id="2147483939" r:id="rId4"/>
    <p:sldLayoutId id="2147483940" r:id="rId5"/>
    <p:sldLayoutId id="2147483941" r:id="rId6"/>
    <p:sldLayoutId id="2147483942" r:id="rId7"/>
    <p:sldLayoutId id="2147483943" r:id="rId8"/>
    <p:sldLayoutId id="2147483944" r:id="rId9"/>
    <p:sldLayoutId id="2147483945" r:id="rId10"/>
    <p:sldLayoutId id="2147483946" r:id="rId11"/>
    <p:sldLayoutId id="2147483843" r:id="rId12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30712" y="171944"/>
            <a:ext cx="822308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pPr defTabSz="457189"/>
            <a:fld id="{451CC9EB-A885-4393-B15E-3E1643B705A2}" type="datetime1">
              <a:rPr lang="en-GB" smtClean="0">
                <a:solidFill>
                  <a:prstClr val="white"/>
                </a:solidFill>
              </a:rPr>
              <a:pPr defTabSz="457189"/>
              <a:t>30/04/2020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pPr defTabSz="457189"/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defTabSz="457189"/>
            <a:fld id="{5AFBDBF3-3794-4215-AB95-CDB2E1156C1D}" type="slidenum">
              <a:rPr lang="en-GB" smtClean="0">
                <a:solidFill>
                  <a:prstClr val="white"/>
                </a:solidFill>
              </a:rPr>
              <a:pPr defTabSz="457189"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956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3963" r:id="rId2"/>
    <p:sldLayoutId id="2147483964" r:id="rId3"/>
    <p:sldLayoutId id="2147483965" r:id="rId4"/>
    <p:sldLayoutId id="2147483966" r:id="rId5"/>
    <p:sldLayoutId id="2147483967" r:id="rId6"/>
    <p:sldLayoutId id="2147483968" r:id="rId7"/>
    <p:sldLayoutId id="2147483969" r:id="rId8"/>
    <p:sldLayoutId id="2147483970" r:id="rId9"/>
    <p:sldLayoutId id="2147483971" r:id="rId10"/>
    <p:sldLayoutId id="2147483972" r:id="rId11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mailto:hssnpr@ed.ac.uk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10A4-D44F-4219-8FD4-9384985CFC56}" type="slidenum">
              <a:rPr lang="en-US" smtClean="0"/>
              <a:t>1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85800" y="439783"/>
            <a:ext cx="10064017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189">
              <a:defRPr/>
            </a:pPr>
            <a:r>
              <a:rPr lang="en-GB" sz="4000" b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CO</a:t>
            </a:r>
            <a:r>
              <a:rPr lang="en-GB" sz="4000" b="1" kern="0" baseline="-25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2</a:t>
            </a:r>
            <a:r>
              <a:rPr lang="en-GB" sz="4000" b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Capture and Storage from Flue Gas Using Novel Gas Hydrate-Based Technologies and Their Associated Impacts</a:t>
            </a:r>
            <a:endParaRPr kumimoji="0" lang="en-GB" sz="2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Times New Roman" pitchFamily="18" charset="0"/>
            </a:endParaRPr>
          </a:p>
          <a:p>
            <a:pPr marL="0" marR="0" lvl="0" indent="0" algn="r" defTabSz="45718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Times New Roman" pitchFamily="18" charset="0"/>
            </a:endParaRPr>
          </a:p>
          <a:p>
            <a:pPr marL="0" marR="0" lvl="0" indent="0" algn="r" defTabSz="45718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Times New Roman" pitchFamily="18" charset="0"/>
            </a:endParaRPr>
          </a:p>
          <a:p>
            <a:pPr marL="0" marR="0" lvl="0" indent="0" algn="r" defTabSz="45718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Times New Roman" pitchFamily="18" charset="0"/>
            </a:endParaRPr>
          </a:p>
          <a:p>
            <a:pPr marL="0" marR="0" lvl="0" indent="0" algn="r" defTabSz="45718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Times New Roman" pitchFamily="18" charset="0"/>
            </a:endParaRPr>
          </a:p>
          <a:p>
            <a:pPr marL="0" marR="0" lvl="0" indent="0" algn="r" defTabSz="45718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Times New Roman" pitchFamily="18" charset="0"/>
            </a:endParaRPr>
          </a:p>
          <a:p>
            <a:pPr marL="0" marR="0" lvl="0" indent="0" algn="r" defTabSz="45718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Times New Roman" pitchFamily="18" charset="0"/>
            </a:endParaRPr>
          </a:p>
          <a:p>
            <a:pPr marL="0" marR="0" lvl="0" indent="0" algn="ctr" defTabSz="45718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Times New Roman" pitchFamily="18" charset="0"/>
            </a:endParaRPr>
          </a:p>
          <a:p>
            <a:pPr marL="0" marR="0" lvl="0" indent="0" algn="ctr" defTabSz="45718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imes New Roman" pitchFamily="18" charset="0"/>
              </a:rPr>
              <a:t/>
            </a:r>
            <a:br>
              <a:rPr kumimoji="0" lang="en-GB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imes New Roman" pitchFamily="18" charset="0"/>
              </a:rPr>
            </a:br>
            <a:r>
              <a:rPr kumimoji="0" lang="en-GB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imes New Roman" pitchFamily="18" charset="0"/>
              </a:rPr>
              <a:t/>
            </a:r>
            <a:br>
              <a:rPr kumimoji="0" lang="en-GB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imes New Roman" pitchFamily="18" charset="0"/>
              </a:rPr>
            </a:b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79108" y="2565633"/>
            <a:ext cx="9677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chemeClr val="accent3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Aliakbar </a:t>
            </a:r>
            <a:r>
              <a:rPr lang="en-GB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Hassanpouryouzband</a:t>
            </a:r>
            <a:r>
              <a:rPr lang="en-GB" sz="2800" baseline="300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1*</a:t>
            </a:r>
            <a:r>
              <a:rPr lang="en-GB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 Katriona Edlmann</a:t>
            </a:r>
            <a:r>
              <a:rPr lang="en-GB" sz="2800" baseline="300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1</a:t>
            </a:r>
            <a:r>
              <a:rPr lang="en-GB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 Jinhai </a:t>
            </a:r>
            <a:r>
              <a:rPr lang="en-GB" sz="2800" dirty="0">
                <a:solidFill>
                  <a:schemeClr val="accent3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Yang</a:t>
            </a:r>
            <a:r>
              <a:rPr lang="en-GB" sz="2800" baseline="30000" dirty="0">
                <a:solidFill>
                  <a:schemeClr val="accent3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2</a:t>
            </a:r>
            <a:r>
              <a:rPr lang="en-GB" sz="2800" dirty="0">
                <a:solidFill>
                  <a:schemeClr val="accent3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 Bahman Tohidi</a:t>
            </a:r>
            <a:r>
              <a:rPr lang="en-GB" sz="2800" baseline="30000" dirty="0">
                <a:solidFill>
                  <a:schemeClr val="accent3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2</a:t>
            </a:r>
            <a:r>
              <a:rPr lang="en-GB" sz="2800" dirty="0">
                <a:solidFill>
                  <a:schemeClr val="accent3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 Evgeny Chuvilin</a:t>
            </a:r>
            <a:r>
              <a:rPr lang="en-GB" sz="2800" baseline="30000" dirty="0">
                <a:solidFill>
                  <a:schemeClr val="accent3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3</a:t>
            </a:r>
            <a:endParaRPr lang="en-GB" sz="28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6087986"/>
            <a:ext cx="20152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aseline="30000" dirty="0">
                <a:latin typeface="Calibri" panose="020F0502020204030204" pitchFamily="34" charset="0"/>
                <a:ea typeface="Calibri" panose="020F0502020204030204" pitchFamily="34" charset="0"/>
              </a:rPr>
              <a:t>* </a:t>
            </a:r>
            <a:r>
              <a:rPr lang="en-GB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hssnpr@ed.ac.uk</a:t>
            </a: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2588623" y="5715000"/>
            <a:ext cx="9601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School of Geosciences, University of Edinburgh, Grant Institute, West Main Road, Edinburgh, EH9 3JW, UK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GB" sz="1400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Hydrates, Flow Assurance &amp; Phase Equilibria Research Group, Institute of Petroleum Engineering, School of Energy, Geoscience, Infrastructure and Society, Heriot-Watt University, </a:t>
            </a:r>
            <a:r>
              <a:rPr lang="en-GB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Riccarton</a:t>
            </a:r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Edinburgh, EH14 4AS, UK.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GB" sz="1400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Nobel Street, </a:t>
            </a:r>
            <a:r>
              <a:rPr lang="en-GB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Skolkovo</a:t>
            </a:r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Innovation </a:t>
            </a:r>
            <a:r>
              <a:rPr lang="en-GB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Center</a:t>
            </a:r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10, Moscow, 143026, Russia</a:t>
            </a: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34" name="Picture 10" descr="News - University of Edinburgh Further Supports Open Library of 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533"/>
          <a:stretch/>
        </p:blipFill>
        <p:spPr bwMode="auto">
          <a:xfrm>
            <a:off x="4900419" y="3553904"/>
            <a:ext cx="1538081" cy="2419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eriot Watt University Logo PNG Transparent &amp; SVG Vector - Freebie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977" y="4301364"/>
            <a:ext cx="1157101" cy="1157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Skoltech – Alessandro Golkar, Ph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682364"/>
            <a:ext cx="1625599" cy="512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9304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10A4-D44F-4219-8FD4-9384985CFC56}" type="slidenum">
              <a:rPr lang="en-US" smtClean="0"/>
              <a:t>10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914400"/>
            <a:ext cx="6400800" cy="492651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8600" y="106570"/>
            <a:ext cx="72796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 smtClean="0">
                <a:solidFill>
                  <a:srgbClr val="00B0F0"/>
                </a:solidFill>
              </a:rPr>
              <a:t>Methane </a:t>
            </a:r>
            <a:r>
              <a:rPr lang="en-GB" sz="3200" dirty="0">
                <a:solidFill>
                  <a:srgbClr val="00B0F0"/>
                </a:solidFill>
              </a:rPr>
              <a:t>recovery during depressurisation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4588139" y="5879299"/>
            <a:ext cx="41748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Calculated C-value, and CH4 concentration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304800" y="1447800"/>
            <a:ext cx="3276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/>
              <a:t>At </a:t>
            </a:r>
            <a:r>
              <a:rPr lang="en-US" dirty="0"/>
              <a:t>sub-zero temperatures CH4 concentration reached to &gt;90% during </a:t>
            </a:r>
            <a:r>
              <a:rPr lang="en-US" dirty="0" smtClean="0"/>
              <a:t>depressurization.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9982200" y="3491776"/>
            <a:ext cx="2286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/>
              <a:t>81.9</a:t>
            </a:r>
            <a:r>
              <a:rPr lang="en-US" dirty="0"/>
              <a:t>% of CO2 present in flue gas was captured and stored at 261.2 K.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3358605"/>
            <a:ext cx="3355731" cy="2667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50958" y="6096000"/>
            <a:ext cx="24538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experimental conditions</a:t>
            </a:r>
          </a:p>
        </p:txBody>
      </p:sp>
    </p:spTree>
    <p:extLst>
      <p:ext uri="{BB962C8B-B14F-4D97-AF65-F5344CB8AC3E}">
        <p14:creationId xmlns:p14="http://schemas.microsoft.com/office/powerpoint/2010/main" val="27075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10A4-D44F-4219-8FD4-9384985CFC56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299082"/>
            <a:ext cx="11658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Geological </a:t>
            </a:r>
            <a:r>
              <a:rPr lang="en-GB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CO2 Capture and Storage with Flue Gas Hydrate Formation in Frozen and Unfrozen Sediments</a:t>
            </a:r>
            <a:endParaRPr lang="en-GB" sz="1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06726"/>
            <a:ext cx="5266220" cy="3884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b="13526"/>
          <a:stretch/>
        </p:blipFill>
        <p:spPr>
          <a:xfrm>
            <a:off x="7010400" y="1830893"/>
            <a:ext cx="2743200" cy="256191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748337" y="4441960"/>
            <a:ext cx="5267325" cy="159410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F0"/>
                </a:solidFill>
              </a:rPr>
              <a:t>The increase in temperature in high-latitude regions of</a:t>
            </a:r>
          </a:p>
          <a:p>
            <a:pPr algn="ctr"/>
            <a:r>
              <a:rPr lang="en-US" dirty="0">
                <a:solidFill>
                  <a:srgbClr val="00B0F0"/>
                </a:solidFill>
              </a:rPr>
              <a:t>the Earth </a:t>
            </a:r>
            <a:r>
              <a:rPr lang="en-US" dirty="0" smtClean="0">
                <a:solidFill>
                  <a:srgbClr val="00B0F0"/>
                </a:solidFill>
              </a:rPr>
              <a:t>appears </a:t>
            </a:r>
            <a:r>
              <a:rPr lang="en-US" dirty="0">
                <a:solidFill>
                  <a:srgbClr val="00B0F0"/>
                </a:solidFill>
              </a:rPr>
              <a:t>to be occurring </a:t>
            </a:r>
            <a:r>
              <a:rPr lang="en-US" sz="2400" b="1" dirty="0">
                <a:solidFill>
                  <a:srgbClr val="FF0000"/>
                </a:solidFill>
              </a:rPr>
              <a:t>twice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00B0F0"/>
                </a:solidFill>
              </a:rPr>
              <a:t>as fast as</a:t>
            </a:r>
          </a:p>
          <a:p>
            <a:pPr algn="ctr"/>
            <a:r>
              <a:rPr lang="en-US" dirty="0">
                <a:solidFill>
                  <a:srgbClr val="00B0F0"/>
                </a:solidFill>
              </a:rPr>
              <a:t>the global </a:t>
            </a:r>
            <a:r>
              <a:rPr lang="en-US" dirty="0" smtClean="0">
                <a:solidFill>
                  <a:srgbClr val="00B0F0"/>
                </a:solidFill>
              </a:rPr>
              <a:t>average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en-GB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" y="6280919"/>
            <a:ext cx="10939557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50" dirty="0"/>
              <a:t>Hassanpouryouzband, A., Yang, J., Tohidi, B., Chuvilin, E.M., Istomin, V. and Bukhanov, B.A., 2019. Geological CO2 Capture and Storage with Flue Gas Hydrate Formation in Frozen and Unfrozen Sediments: Method Development, Real Time-Scale Kinetic Characteristics, Efficiency, and Clathrate Structural Transition. ACS Sustainable Chemistry &amp; Engineering.</a:t>
            </a:r>
          </a:p>
        </p:txBody>
      </p:sp>
    </p:spTree>
    <p:extLst>
      <p:ext uri="{BB962C8B-B14F-4D97-AF65-F5344CB8AC3E}">
        <p14:creationId xmlns:p14="http://schemas.microsoft.com/office/powerpoint/2010/main" val="58450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10600" y="6356355"/>
            <a:ext cx="2743200" cy="365125"/>
          </a:xfrm>
        </p:spPr>
        <p:txBody>
          <a:bodyPr/>
          <a:lstStyle/>
          <a:p>
            <a:fld id="{5AFBDBF3-3794-4215-AB95-CDB2E1156C1D}" type="slidenum">
              <a:rPr lang="en-GB" smtClean="0">
                <a:solidFill>
                  <a:prstClr val="white"/>
                </a:solidFill>
              </a:rPr>
              <a:pPr/>
              <a:t>12</a:t>
            </a:fld>
            <a:endParaRPr lang="en-GB">
              <a:solidFill>
                <a:prstClr val="white"/>
              </a:solidFill>
            </a:endParaRPr>
          </a:p>
        </p:txBody>
      </p:sp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9" y="1429428"/>
            <a:ext cx="3810000" cy="3103794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-631457" y="756525"/>
            <a:ext cx="420772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>
              <a:lnSpc>
                <a:spcPct val="150000"/>
              </a:lnSpc>
              <a:spcBef>
                <a:spcPts val="1200"/>
              </a:spcBef>
              <a:tabLst>
                <a:tab pos="467995" algn="l"/>
              </a:tabLst>
            </a:pPr>
            <a:r>
              <a:rPr lang="en-US" sz="2800" b="1" i="1" dirty="0" smtClean="0">
                <a:latin typeface="Times New Roman" panose="02020603050405020304" pitchFamily="18" charset="0"/>
              </a:rPr>
              <a:t>Structural </a:t>
            </a:r>
            <a:r>
              <a:rPr lang="en-US" sz="2800" b="1" i="1" dirty="0">
                <a:latin typeface="Times New Roman" panose="02020603050405020304" pitchFamily="18" charset="0"/>
              </a:rPr>
              <a:t>change</a:t>
            </a:r>
            <a:endParaRPr lang="en-GB" sz="2800" b="1" i="1" dirty="0">
              <a:effectLst/>
              <a:latin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276600" y="1798760"/>
            <a:ext cx="4227439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2">
              <a:lnSpc>
                <a:spcPct val="150000"/>
              </a:lnSpc>
              <a:spcBef>
                <a:spcPts val="1200"/>
              </a:spcBef>
              <a:tabLst>
                <a:tab pos="467995" algn="l"/>
              </a:tabLst>
            </a:pPr>
            <a:r>
              <a:rPr lang="en-US" sz="2800" b="1" i="1" dirty="0" smtClean="0">
                <a:latin typeface="Times New Roman" panose="02020603050405020304" pitchFamily="18" charset="0"/>
              </a:rPr>
              <a:t>Quantitative analysis</a:t>
            </a:r>
            <a:endParaRPr lang="en-GB" sz="2800" b="1" i="1" dirty="0">
              <a:effectLst/>
              <a:latin typeface="Times New Roman" panose="02020603050405020304" pitchFamily="18" charset="0"/>
            </a:endParaRPr>
          </a:p>
        </p:txBody>
      </p:sp>
      <p:pic>
        <p:nvPicPr>
          <p:cNvPr id="10242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4989" y="2667000"/>
            <a:ext cx="3581400" cy="3107738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  <p:sp>
        <p:nvSpPr>
          <p:cNvPr id="16" name="Rectangle 15"/>
          <p:cNvSpPr/>
          <p:nvPr/>
        </p:nvSpPr>
        <p:spPr>
          <a:xfrm>
            <a:off x="-609600" y="95318"/>
            <a:ext cx="3332964" cy="6612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2">
              <a:lnSpc>
                <a:spcPct val="150000"/>
              </a:lnSpc>
              <a:spcBef>
                <a:spcPts val="1200"/>
              </a:spcBef>
              <a:tabLst>
                <a:tab pos="467995" algn="l"/>
              </a:tabLst>
            </a:pPr>
            <a:r>
              <a:rPr lang="en-US" sz="2800" b="1" i="1" dirty="0" smtClean="0">
                <a:solidFill>
                  <a:srgbClr val="00B0F0"/>
                </a:solidFill>
                <a:latin typeface="Times New Roman" panose="02020603050405020304" pitchFamily="18" charset="0"/>
              </a:rPr>
              <a:t>Main Findings</a:t>
            </a:r>
            <a:endParaRPr lang="en-GB" sz="2800" b="1" i="1" dirty="0">
              <a:solidFill>
                <a:srgbClr val="00B0F0"/>
              </a:solidFill>
              <a:effectLst/>
              <a:latin typeface="Times New Roman" panose="02020603050405020304" pitchFamily="18" charset="0"/>
            </a:endParaRPr>
          </a:p>
        </p:txBody>
      </p:sp>
      <p:pic>
        <p:nvPicPr>
          <p:cNvPr id="8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6837" y="3352800"/>
            <a:ext cx="3830726" cy="3103794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  <p:sp>
        <p:nvSpPr>
          <p:cNvPr id="12" name="Rectangle 11"/>
          <p:cNvSpPr/>
          <p:nvPr/>
        </p:nvSpPr>
        <p:spPr>
          <a:xfrm>
            <a:off x="7504039" y="2667000"/>
            <a:ext cx="41681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2">
              <a:lnSpc>
                <a:spcPct val="150000"/>
              </a:lnSpc>
              <a:spcBef>
                <a:spcPts val="1200"/>
              </a:spcBef>
              <a:tabLst>
                <a:tab pos="467995" algn="l"/>
              </a:tabLst>
            </a:pPr>
            <a:r>
              <a:rPr lang="en-US" sz="2400" b="1" i="1" dirty="0">
                <a:latin typeface="Times New Roman" panose="02020603050405020304" pitchFamily="18" charset="0"/>
              </a:rPr>
              <a:t>Dissociation of </a:t>
            </a:r>
            <a:r>
              <a:rPr lang="en-US" sz="2400" b="1" i="1" dirty="0" smtClean="0">
                <a:latin typeface="Times New Roman" panose="02020603050405020304" pitchFamily="18" charset="0"/>
              </a:rPr>
              <a:t>hydrates</a:t>
            </a:r>
            <a:endParaRPr lang="en-GB" sz="2400" b="1" i="1" dirty="0">
              <a:effectLst/>
              <a:latin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73140" y="6150535"/>
            <a:ext cx="77922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/>
              <a:t>Presence </a:t>
            </a:r>
            <a:r>
              <a:rPr lang="en-US" dirty="0"/>
              <a:t>of N</a:t>
            </a:r>
            <a:r>
              <a:rPr lang="en-US" baseline="-25000" dirty="0"/>
              <a:t>2</a:t>
            </a:r>
            <a:r>
              <a:rPr lang="en-US" dirty="0"/>
              <a:t> provides a safety factor for thermal stability of the stored CO</a:t>
            </a:r>
            <a:r>
              <a:rPr lang="en-US" baseline="-25000" dirty="0"/>
              <a:t>2</a:t>
            </a:r>
            <a:r>
              <a:rPr lang="en-US" dirty="0"/>
              <a:t>.</a:t>
            </a:r>
            <a:endParaRPr lang="en-GB" dirty="0"/>
          </a:p>
        </p:txBody>
      </p:sp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301" y="95318"/>
            <a:ext cx="3263798" cy="2667000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635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10A4-D44F-4219-8FD4-9384985CFC56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146" y="152400"/>
            <a:ext cx="11658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Insights </a:t>
            </a:r>
            <a:r>
              <a:rPr lang="en-GB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into the CO</a:t>
            </a:r>
            <a:r>
              <a:rPr lang="en-GB" altLang="en-US" sz="3200" b="1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lang="en-GB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Capture by Flue Gas Hydrate Formation</a:t>
            </a:r>
            <a:endParaRPr lang="en-GB" sz="1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403082"/>
            <a:ext cx="4825663" cy="3031506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6" name="Rectangle 5"/>
          <p:cNvSpPr/>
          <p:nvPr/>
        </p:nvSpPr>
        <p:spPr>
          <a:xfrm>
            <a:off x="228600" y="5940854"/>
            <a:ext cx="10939557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50" dirty="0"/>
              <a:t>Hassanpouryouzband, A., Yang, J., Tohidi, B., Chuvilin, E., Istomin, V., Bukhanov, B. and </a:t>
            </a:r>
            <a:r>
              <a:rPr lang="en-GB" sz="1050" dirty="0" err="1"/>
              <a:t>Cheremisin</a:t>
            </a:r>
            <a:r>
              <a:rPr lang="en-GB" sz="1050" dirty="0"/>
              <a:t>, A., 2018. Insights into CO2 Capture by Flue Gas Hydrate Formation: Gas Composition Evolution in Systems Containing Gas Hydrates and Gas Mixtures at Stable Pressures. ACS Sustainable Chemistry &amp; Engineering, 6(5), pp.5732-5736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1623277"/>
            <a:ext cx="6422595" cy="2591115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9" name="Rectangle 8"/>
          <p:cNvSpPr/>
          <p:nvPr/>
        </p:nvSpPr>
        <p:spPr>
          <a:xfrm>
            <a:off x="5421097" y="4498511"/>
            <a:ext cx="6705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1600" dirty="0"/>
              <a:t>(a) Variation in the CO</a:t>
            </a:r>
            <a:r>
              <a:rPr lang="en-GB" sz="1600" baseline="-25000" dirty="0"/>
              <a:t>2</a:t>
            </a:r>
            <a:r>
              <a:rPr lang="en-GB" sz="1600" dirty="0"/>
              <a:t> mole fraction in the gas phase versus pressure during experiments; (b) magnification of the selected part of the Fig. 3a; (c) Variation in the CO</a:t>
            </a:r>
            <a:r>
              <a:rPr lang="en-GB" sz="1600" baseline="-25000" dirty="0"/>
              <a:t>2</a:t>
            </a:r>
            <a:r>
              <a:rPr lang="en-GB" sz="1600" dirty="0"/>
              <a:t> mole fraction in the gas phase versus time after reaching equilibrium </a:t>
            </a:r>
            <a:r>
              <a:rPr lang="en-GB" sz="1600" dirty="0" smtClean="0"/>
              <a:t>pressure.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36820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10A4-D44F-4219-8FD4-9384985CFC56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146" y="152400"/>
            <a:ext cx="11658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An </a:t>
            </a:r>
            <a:r>
              <a:rPr lang="en-GB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Experimental Study on the Gas Permeation Characteristics under Varying Pressure</a:t>
            </a:r>
            <a:endParaRPr lang="en-GB" sz="1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410084"/>
            <a:ext cx="5650360" cy="4012575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6" name="Rectangle 5"/>
          <p:cNvSpPr/>
          <p:nvPr/>
        </p:nvSpPr>
        <p:spPr>
          <a:xfrm>
            <a:off x="228600" y="5940854"/>
            <a:ext cx="10939557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50" dirty="0"/>
              <a:t>Okwananke, A., </a:t>
            </a:r>
            <a:r>
              <a:rPr lang="en-GB" sz="1050" dirty="0" err="1"/>
              <a:t>Hassanpouyouzband</a:t>
            </a:r>
            <a:r>
              <a:rPr lang="en-GB" sz="1050" dirty="0"/>
              <a:t>, A., Farahani, M. V., Yang, J., Tohidi, B., Chuvilin, E., ... &amp; Bukhanov, B, 2019. Methane recovery from gas </a:t>
            </a:r>
            <a:r>
              <a:rPr lang="en-GB" sz="1050" dirty="0" smtClean="0"/>
              <a:t>hydrate-bearing sediments</a:t>
            </a:r>
            <a:r>
              <a:rPr lang="en-GB" sz="1050" dirty="0"/>
              <a:t>: An experimental study on the gas permeation characteristics under varying pressure. Journal of Petroleum Science and Engineering.</a:t>
            </a: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752600"/>
            <a:ext cx="493712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6705600" y="5114057"/>
            <a:ext cx="4953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/>
              <a:t>Gas permeability of sand-clay core sample against the inlet </a:t>
            </a:r>
            <a:r>
              <a:rPr lang="en-GB" dirty="0" smtClean="0"/>
              <a:t>pressure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231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10A4-D44F-4219-8FD4-9384985CFC56}" type="slidenum">
              <a:rPr lang="en-US" smtClean="0"/>
              <a:t>15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146" y="152400"/>
            <a:ext cx="11658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Distinctive </a:t>
            </a:r>
            <a:r>
              <a:rPr lang="en-GB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Effect of Gas Hydrates and Ice on the Geomechanical Properties of Simulated Hydrate-Bearing Permafrost Sediments</a:t>
            </a:r>
            <a:endParaRPr lang="en-GB" sz="1400" dirty="0"/>
          </a:p>
        </p:txBody>
      </p:sp>
      <p:pic>
        <p:nvPicPr>
          <p:cNvPr id="15362" name="Picture 2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1517" y="1838325"/>
            <a:ext cx="3733800" cy="1928270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  <p:pic>
        <p:nvPicPr>
          <p:cNvPr id="15363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63"/>
          <a:stretch>
            <a:fillRect/>
          </a:stretch>
        </p:blipFill>
        <p:spPr bwMode="auto">
          <a:xfrm>
            <a:off x="381000" y="1828800"/>
            <a:ext cx="4419600" cy="417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352425" y="6106528"/>
            <a:ext cx="10939557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50" dirty="0"/>
              <a:t>Yang, J., Hassanpouryouzband, A., Tohidi, B., Chuvilin, E., Istomin, V., Bukhanov, B. and </a:t>
            </a:r>
            <a:r>
              <a:rPr lang="en-GB" sz="1050" dirty="0" err="1"/>
              <a:t>Cheremisin</a:t>
            </a:r>
            <a:r>
              <a:rPr lang="en-GB" sz="1050" dirty="0"/>
              <a:t>, A., 2019. Gas Hydrates in Permafrost: Distinctive Effect of Gas Hydrates and Ice on the </a:t>
            </a:r>
            <a:r>
              <a:rPr lang="en-GB" sz="1050" dirty="0" err="1"/>
              <a:t>Geomechanical</a:t>
            </a:r>
            <a:r>
              <a:rPr lang="en-GB" sz="1050" dirty="0"/>
              <a:t> Properties of Simulated Hydrate-Bearing Permafrost Sediments. Journal of Geophysical Research: Solid Earth.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0" y="3766595"/>
            <a:ext cx="2219461" cy="195874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191511" y="4603871"/>
            <a:ext cx="39538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ea typeface="Times New Roman" panose="02020603050405020304" pitchFamily="18" charset="0"/>
              </a:rPr>
              <a:t>Shear characteristics of </a:t>
            </a:r>
            <a:r>
              <a:rPr lang="en-GB" dirty="0" smtClean="0">
                <a:ea typeface="Times New Roman" panose="02020603050405020304" pitchFamily="18" charset="0"/>
              </a:rPr>
              <a:t>hydrate-bearing frozen </a:t>
            </a:r>
            <a:r>
              <a:rPr lang="en-GB" dirty="0">
                <a:ea typeface="Times New Roman" panose="02020603050405020304" pitchFamily="18" charset="0"/>
              </a:rPr>
              <a:t>sediments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751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Grp="1" noChangeArrowheads="1"/>
          </p:cNvSpPr>
          <p:nvPr>
            <p:ph idx="4294967295"/>
          </p:nvPr>
        </p:nvSpPr>
        <p:spPr>
          <a:xfrm>
            <a:off x="1295400" y="665602"/>
            <a:ext cx="8519081" cy="5664756"/>
          </a:xfrm>
          <a:solidFill>
            <a:schemeClr val="bg1">
              <a:alpha val="44000"/>
            </a:schemeClr>
          </a:solidFill>
          <a:effectLst>
            <a:softEdge rad="431800"/>
          </a:effectLst>
        </p:spPr>
        <p:txBody>
          <a:bodyPr>
            <a:normAutofit/>
          </a:bodyPr>
          <a:lstStyle/>
          <a:p>
            <a:pPr algn="ctr">
              <a:buFontTx/>
              <a:buNone/>
              <a:defRPr/>
            </a:pPr>
            <a:endParaRPr lang="en-GB" sz="3200" dirty="0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buFontTx/>
              <a:buNone/>
              <a:defRPr/>
            </a:pPr>
            <a:r>
              <a:rPr lang="en-GB" sz="8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THANK YOU</a:t>
            </a:r>
          </a:p>
          <a:p>
            <a:pPr algn="ctr">
              <a:buFontTx/>
              <a:buNone/>
              <a:defRPr/>
            </a:pPr>
            <a:r>
              <a:rPr lang="en-GB" sz="6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For</a:t>
            </a:r>
            <a:endParaRPr lang="en-GB" sz="880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buFontTx/>
              <a:buNone/>
              <a:defRPr/>
            </a:pPr>
            <a:r>
              <a:rPr lang="en-GB" sz="6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YOUR</a:t>
            </a:r>
          </a:p>
          <a:p>
            <a:pPr algn="ctr">
              <a:buFontTx/>
              <a:buNone/>
              <a:defRPr/>
            </a:pPr>
            <a:r>
              <a:rPr lang="en-GB" sz="8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ATTENTION!</a:t>
            </a:r>
            <a:endParaRPr lang="en-GB" sz="88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34945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10A4-D44F-4219-8FD4-9384985CFC56}" type="slidenum">
              <a:rPr lang="en-US" smtClean="0"/>
              <a:t>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6700" y="1652123"/>
            <a:ext cx="1447800" cy="202755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934200" y="4072382"/>
            <a:ext cx="4180312" cy="369332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Key contributors </a:t>
            </a:r>
            <a:r>
              <a:rPr 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to global climate </a:t>
            </a:r>
            <a:r>
              <a:rPr lang="en-US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change.</a:t>
            </a:r>
            <a:endParaRPr lang="en-GB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869984" y="932551"/>
            <a:ext cx="14430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Flue Gas</a:t>
            </a:r>
            <a:endParaRPr lang="en-GB" sz="2800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66856" y="4637528"/>
            <a:ext cx="5715000" cy="646331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Emission 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of flue gas from a typical 600 MWE power plant could 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be more 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than 500 m3 every 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second.</a:t>
            </a:r>
            <a:endParaRPr lang="en-GB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973" y="704529"/>
            <a:ext cx="5323169" cy="243164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6938" y="3238570"/>
            <a:ext cx="1511240" cy="95053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266066" y="4763785"/>
            <a:ext cx="1769235" cy="354841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C97AE2"/>
                </a:solidFill>
              </a:rPr>
              <a:t>Global Warming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659676" y="4282687"/>
            <a:ext cx="3485767" cy="354841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C97AE2"/>
                </a:solidFill>
              </a:rPr>
              <a:t>Changing Environmental Life cycle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014189" y="5299103"/>
            <a:ext cx="2272987" cy="354841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C97AE2"/>
                </a:solidFill>
              </a:rPr>
              <a:t>Hazard to Human Life</a:t>
            </a:r>
          </a:p>
        </p:txBody>
      </p:sp>
      <p:pic>
        <p:nvPicPr>
          <p:cNvPr id="15" name="Picture 6" descr="Smoke Wildfire Flame Air pollution, smoke PNG clipar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861" y="5834421"/>
            <a:ext cx="1528409" cy="860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https://cdn4.vectorstock.com/i/1000x1000/53/08/breathing-mask-respiration-protection-vector-12055308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70"/>
          <a:stretch/>
        </p:blipFill>
        <p:spPr bwMode="auto">
          <a:xfrm>
            <a:off x="3420691" y="5780201"/>
            <a:ext cx="737487" cy="756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-21021" y="23562"/>
            <a:ext cx="45123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Global Climate Change</a:t>
            </a:r>
            <a:endParaRPr lang="en-GB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271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10A4-D44F-4219-8FD4-9384985CFC56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2400" y="412638"/>
            <a:ext cx="9140714" cy="600075"/>
          </a:xfrm>
        </p:spPr>
        <p:txBody>
          <a:bodyPr>
            <a:normAutofit/>
          </a:bodyPr>
          <a:lstStyle/>
          <a:p>
            <a:r>
              <a:rPr lang="en-GB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Gas </a:t>
            </a: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Hydrates </a:t>
            </a:r>
            <a:r>
              <a:rPr lang="en-GB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as a Potential Energy </a:t>
            </a: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Resource</a:t>
            </a:r>
          </a:p>
        </p:txBody>
      </p:sp>
      <p:sp>
        <p:nvSpPr>
          <p:cNvPr id="6" name="Rectangle 5"/>
          <p:cNvSpPr/>
          <p:nvPr/>
        </p:nvSpPr>
        <p:spPr>
          <a:xfrm>
            <a:off x="685800" y="5594663"/>
            <a:ext cx="31357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GB" sz="20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How Big is </a:t>
            </a:r>
            <a:r>
              <a:rPr lang="en-GB" sz="20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</a:t>
            </a:r>
            <a:r>
              <a:rPr lang="en-GB" sz="20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he Resource?</a:t>
            </a:r>
            <a:endParaRPr lang="en-GB" sz="20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270599"/>
            <a:ext cx="7302822" cy="383534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924300" y="5363830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GB" sz="1600" dirty="0"/>
              <a:t>The global volume of </a:t>
            </a:r>
            <a:r>
              <a:rPr lang="en-GB" sz="1600" dirty="0" smtClean="0"/>
              <a:t>Gas Hydrates may </a:t>
            </a:r>
            <a:r>
              <a:rPr lang="en-GB" sz="1600" dirty="0"/>
              <a:t>be 2–10 times greater than the global conventional gas endowment that includes undiscovered gas resources</a:t>
            </a:r>
          </a:p>
        </p:txBody>
      </p:sp>
    </p:spTree>
    <p:extLst>
      <p:ext uri="{BB962C8B-B14F-4D97-AF65-F5344CB8AC3E}">
        <p14:creationId xmlns:p14="http://schemas.microsoft.com/office/powerpoint/2010/main" val="238335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10A4-D44F-4219-8FD4-9384985CFC56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320041"/>
            <a:ext cx="11658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 smtClean="0"/>
              <a:t>Solubility </a:t>
            </a:r>
            <a:r>
              <a:rPr lang="en-GB" sz="3200" b="1" dirty="0"/>
              <a:t>of Flue Gas or Carbon Dioxide-Nitrogen Gas Mixtures in Water and Aqueous Solutions of Salts</a:t>
            </a:r>
            <a:endParaRPr lang="en-GB" sz="1400" dirty="0"/>
          </a:p>
        </p:txBody>
      </p:sp>
      <p:sp>
        <p:nvSpPr>
          <p:cNvPr id="8" name="Rectangle 7"/>
          <p:cNvSpPr/>
          <p:nvPr/>
        </p:nvSpPr>
        <p:spPr>
          <a:xfrm>
            <a:off x="6858000" y="2878976"/>
            <a:ext cx="998991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500" b="1" dirty="0" smtClean="0">
                <a:latin typeface="Gill Sans MT" panose="020B0502020104020203" pitchFamily="34" charset="0"/>
              </a:rPr>
              <a:t>3</a:t>
            </a:r>
            <a:endParaRPr lang="en-GB" sz="11500" b="1" dirty="0"/>
          </a:p>
        </p:txBody>
      </p:sp>
      <p:sp>
        <p:nvSpPr>
          <p:cNvPr id="9" name="Rectangle 8"/>
          <p:cNvSpPr/>
          <p:nvPr/>
        </p:nvSpPr>
        <p:spPr>
          <a:xfrm>
            <a:off x="7783061" y="3231482"/>
            <a:ext cx="24556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Gill Sans MT" panose="020B0502020104020203" pitchFamily="34" charset="0"/>
              </a:rPr>
              <a:t>Different Flue Gas Types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7783376" y="3520741"/>
            <a:ext cx="18866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Gill Sans MT" panose="020B0502020104020203" pitchFamily="34" charset="0"/>
              </a:rPr>
              <a:t>Different Salinities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7783060" y="3810000"/>
            <a:ext cx="23442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Gill Sans MT" panose="020B0502020104020203" pitchFamily="34" charset="0"/>
              </a:rPr>
              <a:t>Different Temperatures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7783059" y="4099260"/>
            <a:ext cx="27698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Gill Sans MT" panose="020B0502020104020203" pitchFamily="34" charset="0"/>
              </a:rPr>
              <a:t>Different Equations of State</a:t>
            </a:r>
            <a:endParaRPr lang="en-GB" dirty="0"/>
          </a:p>
        </p:txBody>
      </p:sp>
      <p:pic>
        <p:nvPicPr>
          <p:cNvPr id="1026" name="Picture 2" descr="Abstract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600" y="2002925"/>
            <a:ext cx="4911391" cy="361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475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10A4-D44F-4219-8FD4-9384985CFC56}" type="slidenum">
              <a:rPr lang="en-US" smtClean="0"/>
              <a:t>5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905435" y="192757"/>
            <a:ext cx="4159624" cy="461665"/>
            <a:chOff x="1084729" y="219652"/>
            <a:chExt cx="4159624" cy="461665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1084729" y="681317"/>
              <a:ext cx="4159624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8" name="Rectangle 7"/>
            <p:cNvSpPr/>
            <p:nvPr/>
          </p:nvSpPr>
          <p:spPr>
            <a:xfrm>
              <a:off x="1084729" y="219652"/>
              <a:ext cx="273972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 smtClean="0">
                  <a:solidFill>
                    <a:srgbClr val="CB9BC8"/>
                  </a:solidFill>
                  <a:latin typeface="Gill Sans MT" panose="020B0502020104020203" pitchFamily="34" charset="0"/>
                </a:rPr>
                <a:t>Our Methodology</a:t>
              </a:r>
              <a:endParaRPr lang="en-GB" sz="2400" dirty="0">
                <a:solidFill>
                  <a:srgbClr val="CB9BC8"/>
                </a:solidFill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23" y="1267678"/>
            <a:ext cx="5743575" cy="43053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4504" y="1267678"/>
            <a:ext cx="5285668" cy="3961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8969" y="2521066"/>
            <a:ext cx="2338602" cy="31205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Oval 12"/>
          <p:cNvSpPr/>
          <p:nvPr/>
        </p:nvSpPr>
        <p:spPr>
          <a:xfrm>
            <a:off x="7676475" y="2521066"/>
            <a:ext cx="1860718" cy="2105799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Straight Connector 13"/>
          <p:cNvCxnSpPr>
            <a:stCxn id="18" idx="0"/>
            <a:endCxn id="13" idx="0"/>
          </p:cNvCxnSpPr>
          <p:nvPr/>
        </p:nvCxnSpPr>
        <p:spPr>
          <a:xfrm flipH="1">
            <a:off x="8606834" y="2152895"/>
            <a:ext cx="1618245" cy="36817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8" idx="5"/>
            <a:endCxn id="13" idx="5"/>
          </p:cNvCxnSpPr>
          <p:nvPr/>
        </p:nvCxnSpPr>
        <p:spPr>
          <a:xfrm flipH="1">
            <a:off x="9264697" y="2664557"/>
            <a:ext cx="1150053" cy="165392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6122333" y="5781386"/>
            <a:ext cx="21289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Gill Sans MT" panose="020B0502020104020203" pitchFamily="34" charset="0"/>
              </a:rPr>
              <a:t>Capillary Sampler</a:t>
            </a:r>
            <a:endParaRPr lang="en-GB" b="1" dirty="0"/>
          </a:p>
        </p:txBody>
      </p:sp>
      <p:cxnSp>
        <p:nvCxnSpPr>
          <p:cNvPr id="17" name="Straight Arrow Connector 16"/>
          <p:cNvCxnSpPr>
            <a:stCxn id="16" idx="0"/>
          </p:cNvCxnSpPr>
          <p:nvPr/>
        </p:nvCxnSpPr>
        <p:spPr>
          <a:xfrm flipV="1">
            <a:off x="7186791" y="4281862"/>
            <a:ext cx="681141" cy="149952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9956843" y="2152895"/>
            <a:ext cx="536471" cy="599449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152400" y="6294652"/>
            <a:ext cx="10939557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>
                <a:latin typeface="Gill Sans MT" panose="020B0502020104020203" pitchFamily="34" charset="0"/>
              </a:rPr>
              <a:t>Hassanpouryouzband, A., Vasheghani Farahani, M., Yang, J., Tohidi, B., Chuvilin, E., Istomin, V. and Bukhanov, B.A., 2019. Solubility of Flue Gas or Carbon Dioxide-Nitrogen Gas Mixtures in Water and Aqueous Solutions of Salts: Experimental Measurement and Thermodynamic Modelling. Industrial &amp; Engineering Chemistry Research.</a:t>
            </a:r>
            <a:endParaRPr lang="en-GB" sz="1050" dirty="0"/>
          </a:p>
        </p:txBody>
      </p:sp>
    </p:spTree>
    <p:extLst>
      <p:ext uri="{BB962C8B-B14F-4D97-AF65-F5344CB8AC3E}">
        <p14:creationId xmlns:p14="http://schemas.microsoft.com/office/powerpoint/2010/main" val="163840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10A4-D44F-4219-8FD4-9384985CFC56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8575" y="300960"/>
            <a:ext cx="11658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Methane </a:t>
            </a:r>
            <a:r>
              <a:rPr lang="en-GB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Recovery from Gas Hydrate Reservoirs by Injection of </a:t>
            </a:r>
            <a:r>
              <a:rPr lang="en-GB" alt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Flue </a:t>
            </a:r>
            <a:r>
              <a:rPr lang="en-GB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Gas</a:t>
            </a:r>
            <a:r>
              <a:rPr lang="en-GB" altLang="en-US" sz="3200" b="1" dirty="0"/>
              <a:t/>
            </a:r>
            <a:br>
              <a:rPr lang="en-GB" altLang="en-US" sz="3200" b="1" dirty="0"/>
            </a:br>
            <a:r>
              <a:rPr lang="en-GB" altLang="en-US" sz="3200" b="1" dirty="0" smtClean="0"/>
              <a:t>											</a:t>
            </a:r>
            <a:endParaRPr lang="en-GB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039" y="2214503"/>
            <a:ext cx="5621407" cy="3159231"/>
          </a:xfrm>
          <a:prstGeom prst="rect">
            <a:avLst/>
          </a:prstGeom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5831446" y="2218797"/>
            <a:ext cx="6360554" cy="31914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None/>
              <a:defRPr/>
            </a:pPr>
            <a:r>
              <a:rPr lang="en-GB" b="1" dirty="0" smtClean="0">
                <a:solidFill>
                  <a:srgbClr val="CB9BC8"/>
                </a:solidFill>
              </a:rPr>
              <a:t>Overall objectives:</a:t>
            </a:r>
          </a:p>
          <a:p>
            <a:pPr marL="0" indent="0" algn="just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None/>
              <a:defRPr/>
            </a:pPr>
            <a:r>
              <a:rPr lang="en-GB" dirty="0" smtClean="0"/>
              <a:t>To develop a novel technology to recover methane from frozen gas hydrate reservoirs by flue gas.</a:t>
            </a:r>
          </a:p>
          <a:p>
            <a:pPr marL="0" indent="0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None/>
              <a:defRPr/>
            </a:pPr>
            <a:r>
              <a:rPr lang="en-GB" b="1" dirty="0" smtClean="0">
                <a:solidFill>
                  <a:srgbClr val="CB9BC8"/>
                </a:solidFill>
              </a:rPr>
              <a:t>Benefits:</a:t>
            </a:r>
          </a:p>
          <a:p>
            <a:pPr>
              <a:spcBef>
                <a:spcPts val="600"/>
              </a:spcBef>
              <a:buClr>
                <a:schemeClr val="tx1"/>
              </a:buClr>
              <a:defRPr/>
            </a:pPr>
            <a:r>
              <a:rPr lang="en-GB" sz="2400" dirty="0" smtClean="0"/>
              <a:t>R</a:t>
            </a:r>
            <a:r>
              <a:rPr lang="en-GB" dirty="0" smtClean="0"/>
              <a:t>ecovering methane from gas hydrates</a:t>
            </a:r>
          </a:p>
          <a:p>
            <a:pPr>
              <a:spcBef>
                <a:spcPts val="600"/>
              </a:spcBef>
              <a:buClr>
                <a:schemeClr val="tx1"/>
              </a:buClr>
              <a:defRPr/>
            </a:pPr>
            <a:r>
              <a:rPr lang="en-GB" dirty="0" smtClean="0"/>
              <a:t>Sequestrating CO</a:t>
            </a:r>
            <a:r>
              <a:rPr lang="en-GB" baseline="-25000" dirty="0" smtClean="0"/>
              <a:t>2</a:t>
            </a:r>
            <a:r>
              <a:rPr lang="en-GB" dirty="0" smtClean="0"/>
              <a:t> in marine sediments</a:t>
            </a:r>
          </a:p>
          <a:p>
            <a:pPr marL="0" indent="0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None/>
              <a:defRPr/>
            </a:pPr>
            <a:endParaRPr lang="en-GB" altLang="zh-CN" dirty="0" smtClean="0"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66789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090489" y="6414673"/>
            <a:ext cx="2743200" cy="365125"/>
          </a:xfrm>
        </p:spPr>
        <p:txBody>
          <a:bodyPr/>
          <a:lstStyle/>
          <a:p>
            <a:fld id="{207110A4-D44F-4219-8FD4-9384985CFC56}" type="slidenum">
              <a:rPr lang="en-US" smtClean="0"/>
              <a:t>7</a:t>
            </a:fld>
            <a:endParaRPr lang="en-US" dirty="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264157" y="23973"/>
            <a:ext cx="8408988" cy="663575"/>
          </a:xfrm>
        </p:spPr>
        <p:txBody>
          <a:bodyPr>
            <a:normAutofit fontScale="90000"/>
          </a:bodyPr>
          <a:lstStyle/>
          <a:p>
            <a:r>
              <a:rPr lang="en-GB" altLang="en-US" b="1" dirty="0" smtClean="0">
                <a:solidFill>
                  <a:srgbClr val="CB9BC8"/>
                </a:solidFill>
              </a:rPr>
              <a:t>Methodology</a:t>
            </a:r>
            <a:endParaRPr lang="en-US" altLang="en-US" b="1" dirty="0" smtClean="0">
              <a:solidFill>
                <a:srgbClr val="CB9BC8"/>
              </a:solidFill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3124200" y="289567"/>
            <a:ext cx="6851090" cy="13398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indent="0">
              <a:spcBef>
                <a:spcPts val="1200"/>
              </a:spcBef>
              <a:buSzPct val="120000"/>
              <a:buFont typeface="Arial" panose="020B0604020202020204" pitchFamily="34" charset="0"/>
              <a:buNone/>
            </a:pPr>
            <a:r>
              <a:rPr lang="en-US" altLang="en-US" dirty="0" smtClean="0"/>
              <a:t>Shifting gas hydrate stability zones by direct injection of flue gas into frozen  gas hydrate reservoirs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-152400" y="968118"/>
            <a:ext cx="8875055" cy="5143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3300"/>
              </a:buClr>
              <a:buSzPct val="100000"/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–"/>
              <a:defRPr sz="2400" i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120000"/>
              <a:buChar char="–"/>
              <a:defRPr sz="2000" i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58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30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02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74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46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61950" indent="0">
              <a:spcBef>
                <a:spcPts val="1200"/>
              </a:spcBef>
              <a:buClrTx/>
              <a:buSzPct val="120000"/>
              <a:buFont typeface="Arial" pitchFamily="34" charset="0"/>
              <a:buNone/>
            </a:pPr>
            <a:r>
              <a:rPr lang="en-US" altLang="en-US" b="1" kern="0" dirty="0" smtClean="0">
                <a:solidFill>
                  <a:srgbClr val="CB9BC8"/>
                </a:solidFill>
              </a:rPr>
              <a:t>Reactions:</a:t>
            </a:r>
          </a:p>
          <a:p>
            <a:pPr marL="627063" indent="-265113">
              <a:spcBef>
                <a:spcPts val="600"/>
              </a:spcBef>
              <a:buClrTx/>
              <a:buSzPct val="120000"/>
            </a:pPr>
            <a:r>
              <a:rPr lang="en-US" altLang="en-US" sz="2400" kern="0" dirty="0" smtClean="0"/>
              <a:t>Gas recovery</a:t>
            </a:r>
          </a:p>
          <a:p>
            <a:pPr marL="631825" indent="0">
              <a:spcBef>
                <a:spcPts val="600"/>
              </a:spcBef>
              <a:buClrTx/>
              <a:buSzPct val="120000"/>
              <a:buFont typeface="Arial" pitchFamily="34" charset="0"/>
              <a:buNone/>
            </a:pPr>
            <a:r>
              <a:rPr lang="en-US" altLang="en-US" sz="2400" kern="0" dirty="0" smtClean="0"/>
              <a:t>Fast dissociation of gas hydrates (no need of alcohol and heat, less requirement of depressurization)</a:t>
            </a:r>
          </a:p>
          <a:p>
            <a:pPr marL="627063" indent="-265113">
              <a:spcBef>
                <a:spcPts val="1200"/>
              </a:spcBef>
              <a:buClrTx/>
              <a:buSzPct val="120000"/>
            </a:pPr>
            <a:r>
              <a:rPr lang="en-US" altLang="en-US" sz="2400" kern="0" dirty="0" smtClean="0"/>
              <a:t>Capture and sequestration of CO</a:t>
            </a:r>
            <a:r>
              <a:rPr lang="en-US" altLang="en-US" sz="2400" kern="0" baseline="-25000" dirty="0" smtClean="0"/>
              <a:t>2</a:t>
            </a:r>
          </a:p>
          <a:p>
            <a:pPr marL="819150" indent="-187325">
              <a:spcBef>
                <a:spcPts val="600"/>
              </a:spcBef>
              <a:buClrTx/>
              <a:buSzPct val="120000"/>
              <a:buFontTx/>
              <a:buChar char="-"/>
            </a:pPr>
            <a:r>
              <a:rPr lang="en-US" altLang="en-US" sz="2400" kern="0" dirty="0" smtClean="0"/>
              <a:t>Formation of CO</a:t>
            </a:r>
            <a:r>
              <a:rPr lang="en-US" altLang="en-US" sz="2400" kern="0" baseline="-25000" dirty="0" smtClean="0"/>
              <a:t>2</a:t>
            </a:r>
            <a:r>
              <a:rPr lang="en-US" altLang="en-US" sz="2400" kern="0" dirty="0" smtClean="0"/>
              <a:t> and CO</a:t>
            </a:r>
            <a:r>
              <a:rPr lang="en-US" altLang="en-US" sz="2400" kern="0" baseline="-25000" dirty="0" smtClean="0"/>
              <a:t>2</a:t>
            </a:r>
            <a:r>
              <a:rPr lang="en-US" altLang="en-US" sz="2400" kern="0" dirty="0" smtClean="0"/>
              <a:t>-mixed hydrates</a:t>
            </a:r>
          </a:p>
          <a:p>
            <a:pPr marL="819150" indent="-187325">
              <a:spcBef>
                <a:spcPts val="0"/>
              </a:spcBef>
              <a:buClrTx/>
              <a:buSzPct val="120000"/>
              <a:buFontTx/>
              <a:buChar char="-"/>
            </a:pPr>
            <a:r>
              <a:rPr lang="en-US" altLang="en-US" sz="2400" kern="0" dirty="0" smtClean="0"/>
              <a:t>CO</a:t>
            </a:r>
            <a:r>
              <a:rPr lang="en-US" altLang="en-US" sz="2400" kern="0" baseline="-25000" dirty="0" smtClean="0"/>
              <a:t>2</a:t>
            </a:r>
            <a:r>
              <a:rPr lang="en-US" altLang="en-US" sz="2400" kern="0" dirty="0" smtClean="0"/>
              <a:t> dissolution into water</a:t>
            </a:r>
          </a:p>
          <a:p>
            <a:pPr marL="819150" indent="-187325">
              <a:spcBef>
                <a:spcPts val="0"/>
              </a:spcBef>
              <a:buClrTx/>
              <a:buSzPct val="120000"/>
              <a:buFontTx/>
              <a:buChar char="-"/>
            </a:pPr>
            <a:r>
              <a:rPr lang="en-US" altLang="en-US" sz="2400" kern="0" dirty="0" smtClean="0"/>
              <a:t>Geochemical reaction to form carbonates</a:t>
            </a:r>
            <a:endParaRPr lang="en-GB" altLang="en-US" sz="2400" kern="0" dirty="0" smtClean="0"/>
          </a:p>
          <a:p>
            <a:pPr marL="358775" indent="0">
              <a:spcBef>
                <a:spcPts val="1200"/>
              </a:spcBef>
              <a:buClrTx/>
              <a:buSzPct val="120000"/>
              <a:buNone/>
            </a:pPr>
            <a:r>
              <a:rPr lang="en-US" altLang="en-US" b="1" kern="0" dirty="0" smtClean="0">
                <a:solidFill>
                  <a:srgbClr val="CB9BC8"/>
                </a:solidFill>
              </a:rPr>
              <a:t>Additional</a:t>
            </a:r>
            <a:r>
              <a:rPr lang="en-US" altLang="en-US" b="1" kern="0" dirty="0" smtClean="0"/>
              <a:t> benefits</a:t>
            </a:r>
            <a:r>
              <a:rPr lang="en-US" altLang="en-US" kern="0" dirty="0" smtClean="0"/>
              <a:t>:</a:t>
            </a:r>
          </a:p>
          <a:p>
            <a:pPr marL="701675" indent="-69850">
              <a:spcBef>
                <a:spcPts val="600"/>
              </a:spcBef>
              <a:buClrTx/>
              <a:buSzPct val="120000"/>
              <a:buFontTx/>
              <a:buChar char="-"/>
            </a:pPr>
            <a:r>
              <a:rPr lang="en-US" altLang="en-US" sz="2400" kern="0" dirty="0" smtClean="0"/>
              <a:t> Stabilizing of geological formation</a:t>
            </a:r>
          </a:p>
          <a:p>
            <a:pPr marL="701675" indent="-69850">
              <a:spcBef>
                <a:spcPts val="600"/>
              </a:spcBef>
              <a:buClrTx/>
              <a:buSzPct val="120000"/>
              <a:buFontTx/>
              <a:buChar char="-"/>
            </a:pPr>
            <a:r>
              <a:rPr lang="en-US" altLang="en-US" sz="2400" kern="0" dirty="0" smtClean="0"/>
              <a:t> Remaining formation energy</a:t>
            </a:r>
          </a:p>
          <a:p>
            <a:pPr marL="631825" indent="0">
              <a:spcBef>
                <a:spcPts val="0"/>
              </a:spcBef>
              <a:buClrTx/>
              <a:buSzPct val="120000"/>
              <a:buNone/>
            </a:pPr>
            <a:endParaRPr lang="en-US" altLang="en-US" sz="2400" kern="0" dirty="0" smtClean="0"/>
          </a:p>
        </p:txBody>
      </p:sp>
      <p:sp>
        <p:nvSpPr>
          <p:cNvPr id="13" name="Rectangle 12"/>
          <p:cNvSpPr/>
          <p:nvPr/>
        </p:nvSpPr>
        <p:spPr bwMode="auto">
          <a:xfrm>
            <a:off x="7161352" y="7799678"/>
            <a:ext cx="1233059" cy="3465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ypesetting" panose="03020402040406030203" pitchFamily="66" charset="-78"/>
                <a:cs typeface="Arabic Typesetting" panose="03020402040406030203" pitchFamily="66" charset="-78"/>
              </a:rPr>
              <a:t>April 2017</a:t>
            </a:r>
          </a:p>
        </p:txBody>
      </p:sp>
      <p:pic>
        <p:nvPicPr>
          <p:cNvPr id="4098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4923" y="1143000"/>
            <a:ext cx="3074332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9745" y="4072626"/>
            <a:ext cx="5362575" cy="2263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47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10A4-D44F-4219-8FD4-9384985CFC56}" type="slidenum">
              <a:rPr lang="en-US" smtClean="0"/>
              <a:t>8</a:t>
            </a:fld>
            <a:endParaRPr lang="en-US" dirty="0"/>
          </a:p>
        </p:txBody>
      </p:sp>
      <p:pic>
        <p:nvPicPr>
          <p:cNvPr id="307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359833"/>
            <a:ext cx="5410200" cy="442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762000" y="36394"/>
            <a:ext cx="10744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rgbClr val="00B0F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Dependence of CO2 Capture Efficiency on Gas Hydrate Reservoir Conditions</a:t>
            </a:r>
          </a:p>
        </p:txBody>
      </p:sp>
      <p:sp>
        <p:nvSpPr>
          <p:cNvPr id="6" name="Rectangle 5"/>
          <p:cNvSpPr/>
          <p:nvPr/>
        </p:nvSpPr>
        <p:spPr>
          <a:xfrm>
            <a:off x="3543300" y="578307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dirty="0"/>
              <a:t>Location of the determined optimum conditions for CO2 capture for different gas hydrate reservoir conditions </a:t>
            </a:r>
          </a:p>
        </p:txBody>
      </p:sp>
      <p:sp>
        <p:nvSpPr>
          <p:cNvPr id="7" name="Rectangle 6"/>
          <p:cNvSpPr/>
          <p:nvPr/>
        </p:nvSpPr>
        <p:spPr>
          <a:xfrm>
            <a:off x="152400" y="6371369"/>
            <a:ext cx="10939557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50" dirty="0" smtClean="0"/>
              <a:t>Hassanpouryouzband</a:t>
            </a:r>
            <a:r>
              <a:rPr lang="en-GB" sz="1050" dirty="0"/>
              <a:t>, A., Yang, J., Tohidi, B., Chuvilin, E., Istomin, V., Bukhanov, B. and </a:t>
            </a:r>
            <a:r>
              <a:rPr lang="en-GB" sz="1050" dirty="0" err="1"/>
              <a:t>Cheremisin</a:t>
            </a:r>
            <a:r>
              <a:rPr lang="en-GB" sz="1050" dirty="0"/>
              <a:t>, A., 2018. CO2 capture by injection of flue gas or CO2–N2 mixtures into hydrate reservoirs: dependence of CO2 capture efficiency on gas hydrate reservoir conditions. Environmental science &amp; technology, 52(7), pp.4324-4330.</a:t>
            </a:r>
          </a:p>
        </p:txBody>
      </p:sp>
    </p:spTree>
    <p:extLst>
      <p:ext uri="{BB962C8B-B14F-4D97-AF65-F5344CB8AC3E}">
        <p14:creationId xmlns:p14="http://schemas.microsoft.com/office/powerpoint/2010/main" val="185595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10A4-D44F-4219-8FD4-9384985CFC56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146" y="152400"/>
            <a:ext cx="11658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Integrated </a:t>
            </a:r>
            <a:r>
              <a:rPr lang="en-GB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CO2 Sequestration and Methane Recovery by Injection of Flue Gas into Frozen Methane Hydrate Reservoirs</a:t>
            </a:r>
            <a:endParaRPr lang="en-GB" sz="1400" dirty="0"/>
          </a:p>
        </p:txBody>
      </p:sp>
      <p:pic>
        <p:nvPicPr>
          <p:cNvPr id="512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" y="3269192"/>
            <a:ext cx="4846637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b="66435"/>
          <a:stretch/>
        </p:blipFill>
        <p:spPr>
          <a:xfrm>
            <a:off x="914400" y="1891199"/>
            <a:ext cx="4267200" cy="12312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38614" y="5940854"/>
            <a:ext cx="10939557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50" dirty="0" smtClean="0"/>
              <a:t>Hassanpouryouzband</a:t>
            </a:r>
            <a:r>
              <a:rPr lang="en-GB" sz="1050" dirty="0"/>
              <a:t>, A., Yang, J., Okwananke, A., Burgass, R., Tohidi, B., Chuvilin, E., Istomin, V. and Bukhanov, B., 2019. An Experimental Investigation on the Kinetics of Integrated Methane Recovery and CO 2 Sequestration by Injection of Flue Gas into Permafrost Methane Hydrate Reservoirs. Scientific reports, 9(1), pp.1-9.</a:t>
            </a:r>
          </a:p>
          <a:p>
            <a:endParaRPr lang="en-GB" sz="105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9946" y="1862624"/>
            <a:ext cx="4876800" cy="3716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54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4765</TotalTime>
  <Words>1059</Words>
  <Application>Microsoft Office PowerPoint</Application>
  <PresentationFormat>Widescreen</PresentationFormat>
  <Paragraphs>101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宋体</vt:lpstr>
      <vt:lpstr>Arabic Typesetting</vt:lpstr>
      <vt:lpstr>Arial</vt:lpstr>
      <vt:lpstr>Calibri</vt:lpstr>
      <vt:lpstr>Calibri Light</vt:lpstr>
      <vt:lpstr>Gill Sans MT</vt:lpstr>
      <vt:lpstr>Times New Roman</vt:lpstr>
      <vt:lpstr>Office Theme</vt:lpstr>
      <vt:lpstr>Custom Design</vt:lpstr>
      <vt:lpstr>PowerPoint Presentation</vt:lpstr>
      <vt:lpstr>PowerPoint Presentation</vt:lpstr>
      <vt:lpstr>Gas Hydrates as a Potential Energy Resource</vt:lpstr>
      <vt:lpstr>PowerPoint Presentation</vt:lpstr>
      <vt:lpstr>PowerPoint Presentation</vt:lpstr>
      <vt:lpstr>PowerPoint Presentation</vt:lpstr>
      <vt:lpstr>Methodology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edris</dc:creator>
  <cp:lastModifiedBy>HASSANPOURYOUZBAND Ali</cp:lastModifiedBy>
  <cp:revision>1275</cp:revision>
  <dcterms:created xsi:type="dcterms:W3CDTF">2014-08-06T08:34:47Z</dcterms:created>
  <dcterms:modified xsi:type="dcterms:W3CDTF">2020-04-30T10:58:25Z</dcterms:modified>
</cp:coreProperties>
</file>