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2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Helvetica Neue"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216" autoAdjust="0"/>
  </p:normalViewPr>
  <p:slideViewPr>
    <p:cSldViewPr snapToGrid="0">
      <p:cViewPr varScale="1">
        <p:scale>
          <a:sx n="89" d="100"/>
          <a:sy n="89" d="100"/>
        </p:scale>
        <p:origin x="192"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752f3c9826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 name="Google Shape;202;g752f3c9826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g752f3c9826_0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76ee68e8ba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76ee68e8ba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24" name="Google Shape;324;g76ee68e8ba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6ee68e8ba_0_15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g76ee68e8ba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752f3c9826_0_5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752f3c9826_0_5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g752f3c9826_0_5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752f3c9826_0_6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g752f3c9826_0_6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76ee68e8ba_0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76ee68e8ba_0_2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g76ee68e8ba_0_2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752f3c9826_0_6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g752f3c9826_0_6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52f3c9826_0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52f3c9826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76ee68e8ba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76ee68e8ba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76ee68e8ba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76ee68e8ba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76ee68e8ba_0_2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76ee68e8ba_0_2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g76ee68e8ba_0_2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752f3c9826_0_7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752f3c9826_0_7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752f3c9826_0_74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76ee68e8ba_0_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76ee68e8ba_0_4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03" name="Google Shape;403;g76ee68e8ba_0_4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76ee68e8ba_0_4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g76ee68e8ba_0_4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g76ee68e8ba_0_4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76ee68e8ba_0_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76ee68e8ba_0_4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37" name="Google Shape;437;g76ee68e8ba_0_4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752f3c9826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752f3c9826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752f3c9826_0_7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752f3c9826_0_7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752f3c9826_0_2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g752f3c9826_0_2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g752f3c9826_0_2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6ee68e8ba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6ee68e8ba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752f3c9826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752f3c9826_0_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9" name="Google Shape;269;g752f3c9826_0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52f3c9826_0_3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752f3c9826_0_3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5" name="Google Shape;285;g752f3c9826_0_3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52f3c9826_0_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752f3c9826_0_7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3" name="Google Shape;303;g752f3c9826_0_7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65" name="Google Shape;65;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1" name="Google Shape;71;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4" name="Google Shape;84;p18"/>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6" name="Google Shape;86;p18"/>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26"/>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3" name="Google Shape;133;p26"/>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34" name="Google Shape;134;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5" name="Google Shape;135;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6" name="Google Shape;136;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9" name="Google Shape;139;p2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0" name="Google Shape;140;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1" name="Google Shape;141;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2" name="Google Shape;142;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5" name="Google Shape;145;p2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46" name="Google Shape;146;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8" name="Google Shape;148;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9"/>
        <p:cNvGrpSpPr/>
        <p:nvPr/>
      </p:nvGrpSpPr>
      <p:grpSpPr>
        <a:xfrm>
          <a:off x="0" y="0"/>
          <a:ext cx="0" cy="0"/>
          <a:chOff x="0" y="0"/>
          <a:chExt cx="0" cy="0"/>
        </a:xfrm>
      </p:grpSpPr>
      <p:sp>
        <p:nvSpPr>
          <p:cNvPr id="150" name="Google Shape;150;p2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1" name="Google Shape;151;p2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2" name="Google Shape;152;p2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53" name="Google Shape;153;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4" name="Google Shape;154;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5" name="Google Shape;155;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8" name="Google Shape;158;p3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59" name="Google Shape;159;p30"/>
          <p:cNvSpPr txBox="1">
            <a:spLocks noGrp="1"/>
          </p:cNvSpPr>
          <p:nvPr>
            <p:ph type="body" idx="2"/>
          </p:nvPr>
        </p:nvSpPr>
        <p:spPr>
          <a:xfrm>
            <a:off x="629841" y="1878806"/>
            <a:ext cx="38685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0" name="Google Shape;160;p3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61" name="Google Shape;161;p30"/>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62" name="Google Shape;162;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3" name="Google Shape;163;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4" name="Google Shape;164;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7" name="Google Shape;167;p3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8" name="Google Shape;168;p3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9" name="Google Shape;169;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0"/>
        <p:cNvGrpSpPr/>
        <p:nvPr/>
      </p:nvGrpSpPr>
      <p:grpSpPr>
        <a:xfrm>
          <a:off x="0" y="0"/>
          <a:ext cx="0" cy="0"/>
          <a:chOff x="0" y="0"/>
          <a:chExt cx="0" cy="0"/>
        </a:xfrm>
      </p:grpSpPr>
      <p:sp>
        <p:nvSpPr>
          <p:cNvPr id="171" name="Google Shape;171;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2" name="Google Shape;172;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3" name="Google Shape;173;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6" name="Google Shape;176;p33"/>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77" name="Google Shape;177;p33"/>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78" name="Google Shape;178;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9" name="Google Shape;179;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0" name="Google Shape;180;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3" name="Google Shape;183;p34"/>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84" name="Google Shape;184;p34"/>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85" name="Google Shape;185;p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6" name="Google Shape;186;p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7" name="Google Shape;187;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0" name="Google Shape;190;p3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1" name="Google Shape;191;p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2" name="Google Shape;192;p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3" name="Google Shape;193;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4"/>
        <p:cNvGrpSpPr/>
        <p:nvPr/>
      </p:nvGrpSpPr>
      <p:grpSpPr>
        <a:xfrm>
          <a:off x="0" y="0"/>
          <a:ext cx="0" cy="0"/>
          <a:chOff x="0" y="0"/>
          <a:chExt cx="0" cy="0"/>
        </a:xfrm>
      </p:grpSpPr>
      <p:sp>
        <p:nvSpPr>
          <p:cNvPr id="195" name="Google Shape;195;p36"/>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6" name="Google Shape;196;p36"/>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97" name="Google Shape;197;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8" name="Google Shape;198;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9" name="Google Shape;199;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127" name="Google Shape;127;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8" name="Google Shape;128;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9" name="Google Shape;129;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0" name="Google Shape;130;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seas.upenn.edu/~shenyuec/#/"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mailto:cristina.wilson@temple.edu"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5194/se-10-1469-2019"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8.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7.png"/><Relationship Id="rId11" Type="http://schemas.openxmlformats.org/officeDocument/2006/relationships/image" Target="../media/image4.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7.xml"/><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7"/>
          <p:cNvSpPr txBox="1">
            <a:spLocks noGrp="1"/>
          </p:cNvSpPr>
          <p:nvPr>
            <p:ph type="ctrTitle"/>
          </p:nvPr>
        </p:nvSpPr>
        <p:spPr>
          <a:xfrm>
            <a:off x="841847" y="1669613"/>
            <a:ext cx="8343600" cy="7743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800"/>
              <a:buFont typeface="Helvetica Neue"/>
              <a:buNone/>
            </a:pPr>
            <a:r>
              <a:rPr lang="en" sz="3800">
                <a:latin typeface="Helvetica Neue"/>
                <a:ea typeface="Helvetica Neue"/>
                <a:cs typeface="Helvetica Neue"/>
                <a:sym typeface="Helvetica Neue"/>
              </a:rPr>
              <a:t>On uncertainty in </a:t>
            </a:r>
            <a:br>
              <a:rPr lang="en" sz="3800">
                <a:latin typeface="Helvetica Neue"/>
                <a:ea typeface="Helvetica Neue"/>
                <a:cs typeface="Helvetica Neue"/>
                <a:sym typeface="Helvetica Neue"/>
              </a:rPr>
            </a:br>
            <a:r>
              <a:rPr lang="en" sz="3800">
                <a:latin typeface="Helvetica Neue"/>
                <a:ea typeface="Helvetica Neue"/>
                <a:cs typeface="Helvetica Neue"/>
                <a:sym typeface="Helvetica Neue"/>
              </a:rPr>
              <a:t>geoscience </a:t>
            </a:r>
            <a:br>
              <a:rPr lang="en" sz="3800">
                <a:latin typeface="Helvetica Neue"/>
                <a:ea typeface="Helvetica Neue"/>
                <a:cs typeface="Helvetica Neue"/>
                <a:sym typeface="Helvetica Neue"/>
              </a:rPr>
            </a:br>
            <a:r>
              <a:rPr lang="en" sz="3800">
                <a:latin typeface="Helvetica Neue"/>
                <a:ea typeface="Helvetica Neue"/>
                <a:cs typeface="Helvetica Neue"/>
                <a:sym typeface="Helvetica Neue"/>
              </a:rPr>
              <a:t>decision making</a:t>
            </a:r>
            <a:endParaRPr/>
          </a:p>
        </p:txBody>
      </p:sp>
      <p:sp>
        <p:nvSpPr>
          <p:cNvPr id="206" name="Google Shape;206;p37"/>
          <p:cNvSpPr txBox="1">
            <a:spLocks noGrp="1"/>
          </p:cNvSpPr>
          <p:nvPr>
            <p:ph type="subTitle" idx="1"/>
          </p:nvPr>
        </p:nvSpPr>
        <p:spPr>
          <a:xfrm>
            <a:off x="841847" y="2837602"/>
            <a:ext cx="2867400" cy="22386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900"/>
              <a:buNone/>
            </a:pPr>
            <a:r>
              <a:rPr lang="en" sz="1900">
                <a:latin typeface="Helvetica Neue"/>
                <a:ea typeface="Helvetica Neue"/>
                <a:cs typeface="Helvetica Neue"/>
                <a:sym typeface="Helvetica Neue"/>
              </a:rPr>
              <a:t>Cristina G. Wilson</a:t>
            </a:r>
            <a:r>
              <a:rPr lang="en" sz="1900" baseline="30000">
                <a:latin typeface="Helvetica Neue"/>
                <a:ea typeface="Helvetica Neue"/>
                <a:cs typeface="Helvetica Neue"/>
                <a:sym typeface="Helvetica Neue"/>
              </a:rPr>
              <a:t> 1, 2</a:t>
            </a:r>
            <a:r>
              <a:rPr lang="en" sz="1900">
                <a:latin typeface="Helvetica Neue"/>
                <a:ea typeface="Helvetica Neue"/>
                <a:cs typeface="Helvetica Neue"/>
                <a:sym typeface="Helvetica Neue"/>
              </a:rPr>
              <a:t/>
            </a:r>
            <a:br>
              <a:rPr lang="en" sz="1900">
                <a:latin typeface="Helvetica Neue"/>
                <a:ea typeface="Helvetica Neue"/>
                <a:cs typeface="Helvetica Neue"/>
                <a:sym typeface="Helvetica Neue"/>
              </a:rPr>
            </a:br>
            <a:r>
              <a:rPr lang="en" sz="1900">
                <a:latin typeface="Helvetica Neue"/>
                <a:ea typeface="Helvetica Neue"/>
                <a:cs typeface="Helvetica Neue"/>
                <a:sym typeface="Helvetica Neue"/>
              </a:rPr>
              <a:t>Thomas F. Shipley </a:t>
            </a:r>
            <a:r>
              <a:rPr lang="en" sz="1900" baseline="30000">
                <a:latin typeface="Helvetica Neue"/>
                <a:ea typeface="Helvetica Neue"/>
                <a:cs typeface="Helvetica Neue"/>
                <a:sym typeface="Helvetica Neue"/>
              </a:rPr>
              <a:t>1</a:t>
            </a:r>
            <a:endParaRPr sz="1900">
              <a:latin typeface="Helvetica Neue"/>
              <a:ea typeface="Helvetica Neue"/>
              <a:cs typeface="Helvetica Neue"/>
              <a:sym typeface="Helvetica Neue"/>
            </a:endParaRPr>
          </a:p>
        </p:txBody>
      </p:sp>
      <p:pic>
        <p:nvPicPr>
          <p:cNvPr id="207" name="Google Shape;207;p37"/>
          <p:cNvPicPr preferRelativeResize="0"/>
          <p:nvPr/>
        </p:nvPicPr>
        <p:blipFill rotWithShape="1">
          <a:blip r:embed="rId3">
            <a:alphaModFix/>
          </a:blip>
          <a:srcRect/>
          <a:stretch/>
        </p:blipFill>
        <p:spPr>
          <a:xfrm>
            <a:off x="8068300" y="973005"/>
            <a:ext cx="685800" cy="685800"/>
          </a:xfrm>
          <a:prstGeom prst="rect">
            <a:avLst/>
          </a:prstGeom>
          <a:noFill/>
          <a:ln>
            <a:noFill/>
          </a:ln>
        </p:spPr>
      </p:pic>
      <p:sp>
        <p:nvSpPr>
          <p:cNvPr id="208" name="Google Shape;208;p37"/>
          <p:cNvSpPr txBox="1"/>
          <p:nvPr/>
        </p:nvSpPr>
        <p:spPr>
          <a:xfrm>
            <a:off x="880396" y="3682112"/>
            <a:ext cx="3853200" cy="484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i="1">
                <a:solidFill>
                  <a:schemeClr val="dk1"/>
                </a:solidFill>
                <a:latin typeface="Helvetica Neue"/>
                <a:ea typeface="Helvetica Neue"/>
                <a:cs typeface="Helvetica Neue"/>
                <a:sym typeface="Helvetica Neue"/>
              </a:rPr>
              <a:t>EGU Online</a:t>
            </a:r>
            <a:endParaRPr sz="1100"/>
          </a:p>
          <a:p>
            <a:pPr marL="0" marR="0" lvl="0" indent="0" algn="l" rtl="0">
              <a:spcBef>
                <a:spcPts val="0"/>
              </a:spcBef>
              <a:spcAft>
                <a:spcPts val="0"/>
              </a:spcAft>
              <a:buNone/>
            </a:pPr>
            <a:r>
              <a:rPr lang="en" i="1">
                <a:solidFill>
                  <a:schemeClr val="dk1"/>
                </a:solidFill>
                <a:latin typeface="Helvetica Neue"/>
                <a:ea typeface="Helvetica Neue"/>
                <a:cs typeface="Helvetica Neue"/>
                <a:sym typeface="Helvetica Neue"/>
              </a:rPr>
              <a:t>May 2020</a:t>
            </a:r>
            <a:endParaRPr sz="1100"/>
          </a:p>
        </p:txBody>
      </p:sp>
      <p:pic>
        <p:nvPicPr>
          <p:cNvPr id="209" name="Google Shape;209;p37"/>
          <p:cNvPicPr preferRelativeResize="0"/>
          <p:nvPr/>
        </p:nvPicPr>
        <p:blipFill rotWithShape="1">
          <a:blip r:embed="rId4">
            <a:alphaModFix/>
          </a:blip>
          <a:srcRect/>
          <a:stretch/>
        </p:blipFill>
        <p:spPr>
          <a:xfrm>
            <a:off x="6670277" y="3547141"/>
            <a:ext cx="2177143" cy="518160"/>
          </a:xfrm>
          <a:prstGeom prst="rect">
            <a:avLst/>
          </a:prstGeom>
          <a:noFill/>
          <a:ln>
            <a:noFill/>
          </a:ln>
        </p:spPr>
      </p:pic>
      <p:pic>
        <p:nvPicPr>
          <p:cNvPr id="210" name="Google Shape;210;p37"/>
          <p:cNvPicPr preferRelativeResize="0"/>
          <p:nvPr/>
        </p:nvPicPr>
        <p:blipFill rotWithShape="1">
          <a:blip r:embed="rId5">
            <a:alphaModFix/>
          </a:blip>
          <a:srcRect/>
          <a:stretch/>
        </p:blipFill>
        <p:spPr>
          <a:xfrm>
            <a:off x="7138451" y="2251741"/>
            <a:ext cx="1657350" cy="685800"/>
          </a:xfrm>
          <a:prstGeom prst="rect">
            <a:avLst/>
          </a:prstGeom>
          <a:noFill/>
          <a:ln>
            <a:noFill/>
          </a:ln>
        </p:spPr>
      </p:pic>
      <p:cxnSp>
        <p:nvCxnSpPr>
          <p:cNvPr id="211" name="Google Shape;211;p37"/>
          <p:cNvCxnSpPr/>
          <p:nvPr/>
        </p:nvCxnSpPr>
        <p:spPr>
          <a:xfrm>
            <a:off x="5937725" y="-7200"/>
            <a:ext cx="0" cy="5157900"/>
          </a:xfrm>
          <a:prstGeom prst="straightConnector1">
            <a:avLst/>
          </a:prstGeom>
          <a:noFill/>
          <a:ln w="57150" cap="flat" cmpd="sng">
            <a:solidFill>
              <a:schemeClr val="dk1"/>
            </a:solidFill>
            <a:prstDash val="solid"/>
            <a:miter lim="800000"/>
            <a:headEnd type="none" w="sm" len="sm"/>
            <a:tailEnd type="none" w="sm" len="sm"/>
          </a:ln>
        </p:spPr>
      </p:cxnSp>
      <p:sp>
        <p:nvSpPr>
          <p:cNvPr id="212" name="Google Shape;212;p37"/>
          <p:cNvSpPr txBox="1"/>
          <p:nvPr/>
        </p:nvSpPr>
        <p:spPr>
          <a:xfrm>
            <a:off x="6889000" y="2071356"/>
            <a:ext cx="7185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solidFill>
                  <a:schemeClr val="dk1"/>
                </a:solidFill>
                <a:latin typeface="Helvetica Neue"/>
                <a:ea typeface="Helvetica Neue"/>
                <a:cs typeface="Helvetica Neue"/>
                <a:sym typeface="Helvetica Neue"/>
              </a:rPr>
              <a:t>1</a:t>
            </a:r>
            <a:endParaRPr sz="1200">
              <a:solidFill>
                <a:schemeClr val="dk1"/>
              </a:solidFill>
              <a:latin typeface="Helvetica Neue"/>
              <a:ea typeface="Helvetica Neue"/>
              <a:cs typeface="Helvetica Neue"/>
              <a:sym typeface="Helvetica Neue"/>
            </a:endParaRPr>
          </a:p>
        </p:txBody>
      </p:sp>
      <p:sp>
        <p:nvSpPr>
          <p:cNvPr id="213" name="Google Shape;213;p37"/>
          <p:cNvSpPr txBox="1"/>
          <p:nvPr/>
        </p:nvSpPr>
        <p:spPr>
          <a:xfrm>
            <a:off x="6417600" y="3366756"/>
            <a:ext cx="718500" cy="276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solidFill>
                  <a:schemeClr val="dk1"/>
                </a:solidFill>
                <a:latin typeface="Helvetica Neue"/>
                <a:ea typeface="Helvetica Neue"/>
                <a:cs typeface="Helvetica Neue"/>
                <a:sym typeface="Helvetica Neue"/>
              </a:rPr>
              <a:t>2</a:t>
            </a:r>
            <a:endParaRPr sz="1200">
              <a:solidFill>
                <a:schemeClr val="dk1"/>
              </a:solidFill>
              <a:latin typeface="Helvetica Neue"/>
              <a:ea typeface="Helvetica Neue"/>
              <a:cs typeface="Helvetica Neue"/>
              <a:sym typeface="Helvetica Neue"/>
            </a:endParaRPr>
          </a:p>
        </p:txBody>
      </p:sp>
      <p:pic>
        <p:nvPicPr>
          <p:cNvPr id="1026" name="Picture 2" descr="https://egu2020.eu/cc_by_logo_p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6"/>
          <p:cNvSpPr txBox="1"/>
          <p:nvPr/>
        </p:nvSpPr>
        <p:spPr>
          <a:xfrm>
            <a:off x="1741725" y="1616375"/>
            <a:ext cx="5523000" cy="25719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300" b="1">
                <a:solidFill>
                  <a:schemeClr val="dk1"/>
                </a:solidFill>
                <a:latin typeface="Helvetica Neue"/>
                <a:ea typeface="Helvetica Neue"/>
                <a:cs typeface="Helvetica Neue"/>
                <a:sym typeface="Helvetica Neue"/>
              </a:rPr>
              <a:t>Participate in ongoing research:</a:t>
            </a:r>
            <a:endParaRPr sz="2300" b="1">
              <a:solidFill>
                <a:schemeClr val="dk1"/>
              </a:solidFill>
              <a:latin typeface="Helvetica Neue"/>
              <a:ea typeface="Helvetica Neue"/>
              <a:cs typeface="Helvetica Neue"/>
              <a:sym typeface="Helvetica Neue"/>
            </a:endParaRPr>
          </a:p>
          <a:p>
            <a:pPr marL="0" lvl="0" indent="0" algn="ctr" rtl="0">
              <a:lnSpc>
                <a:spcPct val="90000"/>
              </a:lnSpc>
              <a:spcBef>
                <a:spcPts val="0"/>
              </a:spcBef>
              <a:spcAft>
                <a:spcPts val="0"/>
              </a:spcAft>
              <a:buNone/>
            </a:pPr>
            <a:endParaRPr sz="1900">
              <a:solidFill>
                <a:schemeClr val="dk1"/>
              </a:solidFill>
              <a:latin typeface="Helvetica Neue"/>
              <a:ea typeface="Helvetica Neue"/>
              <a:cs typeface="Helvetica Neue"/>
              <a:sym typeface="Helvetica Neue"/>
            </a:endParaRPr>
          </a:p>
          <a:p>
            <a:pPr marL="457200" lvl="0" indent="-349250" algn="l" rtl="0">
              <a:lnSpc>
                <a:spcPct val="90000"/>
              </a:lnSpc>
              <a:spcBef>
                <a:spcPts val="1000"/>
              </a:spcBef>
              <a:spcAft>
                <a:spcPts val="0"/>
              </a:spcAft>
              <a:buClr>
                <a:schemeClr val="dk1"/>
              </a:buClr>
              <a:buSzPts val="1900"/>
              <a:buFont typeface="Helvetica Neue"/>
              <a:buChar char="➔"/>
            </a:pPr>
            <a:r>
              <a:rPr lang="en" sz="1900">
                <a:solidFill>
                  <a:schemeClr val="dk1"/>
                </a:solidFill>
                <a:latin typeface="Helvetica Neue"/>
                <a:ea typeface="Helvetica Neue"/>
                <a:cs typeface="Helvetica Neue"/>
                <a:sym typeface="Helvetica Neue"/>
              </a:rPr>
              <a:t>Recruiting expert geologists and students (undergraduate, graduate)</a:t>
            </a:r>
            <a:endParaRPr sz="1900">
              <a:solidFill>
                <a:schemeClr val="dk1"/>
              </a:solidFill>
              <a:latin typeface="Helvetica Neue"/>
              <a:ea typeface="Helvetica Neue"/>
              <a:cs typeface="Helvetica Neue"/>
              <a:sym typeface="Helvetica Neue"/>
            </a:endParaRPr>
          </a:p>
          <a:p>
            <a:pPr marL="457200" lvl="0" indent="-349250" algn="l" rtl="0">
              <a:lnSpc>
                <a:spcPct val="90000"/>
              </a:lnSpc>
              <a:spcBef>
                <a:spcPts val="1000"/>
              </a:spcBef>
              <a:spcAft>
                <a:spcPts val="0"/>
              </a:spcAft>
              <a:buClr>
                <a:schemeClr val="dk1"/>
              </a:buClr>
              <a:buSzPts val="1900"/>
              <a:buFont typeface="Helvetica Neue"/>
              <a:buChar char="➔"/>
            </a:pPr>
            <a:r>
              <a:rPr lang="en" sz="1900" u="sng">
                <a:solidFill>
                  <a:schemeClr val="hlink"/>
                </a:solidFill>
                <a:latin typeface="Helvetica Neue"/>
                <a:ea typeface="Helvetica Neue"/>
                <a:cs typeface="Helvetica Neue"/>
                <a:sym typeface="Helvetica Neue"/>
                <a:hlinkClick r:id="rId3"/>
              </a:rPr>
              <a:t>https://www.seas.upenn.edu/~shenyuec/</a:t>
            </a:r>
            <a:endParaRPr sz="1900">
              <a:solidFill>
                <a:schemeClr val="dk1"/>
              </a:solidFill>
              <a:latin typeface="Helvetica Neue"/>
              <a:ea typeface="Helvetica Neue"/>
              <a:cs typeface="Helvetica Neue"/>
              <a:sym typeface="Helvetica Neue"/>
            </a:endParaRPr>
          </a:p>
          <a:p>
            <a:pPr marL="457200" lvl="0" indent="0" algn="l" rtl="0">
              <a:lnSpc>
                <a:spcPct val="90000"/>
              </a:lnSpc>
              <a:spcBef>
                <a:spcPts val="1000"/>
              </a:spcBef>
              <a:spcAft>
                <a:spcPts val="0"/>
              </a:spcAft>
              <a:buNone/>
            </a:pPr>
            <a:r>
              <a:rPr lang="en" sz="1900" i="1">
                <a:solidFill>
                  <a:schemeClr val="dk1"/>
                </a:solidFill>
                <a:latin typeface="Helvetica Neue"/>
                <a:ea typeface="Helvetica Neue"/>
                <a:cs typeface="Helvetica Neue"/>
                <a:sym typeface="Helvetica Neue"/>
              </a:rPr>
              <a:t>username</a:t>
            </a:r>
            <a:r>
              <a:rPr lang="en" sz="1900">
                <a:solidFill>
                  <a:schemeClr val="dk1"/>
                </a:solidFill>
                <a:latin typeface="Helvetica Neue"/>
                <a:ea typeface="Helvetica Neue"/>
                <a:cs typeface="Helvetica Neue"/>
                <a:sym typeface="Helvetica Neue"/>
              </a:rPr>
              <a:t>: rhex, </a:t>
            </a:r>
            <a:r>
              <a:rPr lang="en" sz="1900" i="1">
                <a:solidFill>
                  <a:schemeClr val="dk1"/>
                </a:solidFill>
                <a:latin typeface="Helvetica Neue"/>
                <a:ea typeface="Helvetica Neue"/>
                <a:cs typeface="Helvetica Neue"/>
                <a:sym typeface="Helvetica Neue"/>
              </a:rPr>
              <a:t>passsword</a:t>
            </a:r>
            <a:r>
              <a:rPr lang="en" sz="1900">
                <a:solidFill>
                  <a:schemeClr val="dk1"/>
                </a:solidFill>
                <a:latin typeface="Helvetica Neue"/>
                <a:ea typeface="Helvetica Neue"/>
                <a:cs typeface="Helvetica Neue"/>
                <a:sym typeface="Helvetica Neue"/>
              </a:rPr>
              <a:t>: rhex</a:t>
            </a:r>
            <a:endParaRPr sz="1900">
              <a:solidFill>
                <a:schemeClr val="dk1"/>
              </a:solidFill>
              <a:latin typeface="Helvetica Neue"/>
              <a:ea typeface="Helvetica Neue"/>
              <a:cs typeface="Helvetica Neue"/>
              <a:sym typeface="Helvetica Neue"/>
            </a:endParaRPr>
          </a:p>
          <a:p>
            <a:pPr marL="0" lvl="0" indent="0" algn="ctr" rtl="0">
              <a:lnSpc>
                <a:spcPct val="90000"/>
              </a:lnSpc>
              <a:spcBef>
                <a:spcPts val="0"/>
              </a:spcBef>
              <a:spcAft>
                <a:spcPts val="0"/>
              </a:spcAft>
              <a:buNone/>
            </a:pPr>
            <a:endParaRPr sz="2100">
              <a:solidFill>
                <a:schemeClr val="dk1"/>
              </a:solidFill>
              <a:latin typeface="Helvetica Neue"/>
              <a:ea typeface="Helvetica Neue"/>
              <a:cs typeface="Helvetica Neue"/>
              <a:sym typeface="Helvetica Neue"/>
            </a:endParaRPr>
          </a:p>
        </p:txBody>
      </p:sp>
      <p:sp>
        <p:nvSpPr>
          <p:cNvPr id="327" name="Google Shape;327;p46"/>
          <p:cNvSpPr txBox="1">
            <a:spLocks noGrp="1"/>
          </p:cNvSpPr>
          <p:nvPr>
            <p:ph type="subTitle" idx="4294967295"/>
          </p:nvPr>
        </p:nvSpPr>
        <p:spPr>
          <a:xfrm>
            <a:off x="263149" y="454975"/>
            <a:ext cx="8711886" cy="1075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900"/>
              <a:buNone/>
            </a:pPr>
            <a:r>
              <a:rPr lang="en" sz="1700" dirty="0">
                <a:solidFill>
                  <a:srgbClr val="000000"/>
                </a:solidFill>
                <a:latin typeface="Helvetica Neue"/>
                <a:ea typeface="Helvetica Neue"/>
                <a:cs typeface="Helvetica Neue"/>
                <a:sym typeface="Helvetica Neue"/>
              </a:rPr>
              <a:t>Wilson, C.G., Qian, F., Jerolmack, D., Shipley, T., Roberts, S., Ham, J., &amp; Koditschek, D.: </a:t>
            </a:r>
            <a:br>
              <a:rPr lang="en" sz="1700" dirty="0">
                <a:solidFill>
                  <a:srgbClr val="000000"/>
                </a:solidFill>
                <a:latin typeface="Helvetica Neue"/>
                <a:ea typeface="Helvetica Neue"/>
                <a:cs typeface="Helvetica Neue"/>
                <a:sym typeface="Helvetica Neue"/>
              </a:rPr>
            </a:br>
            <a:r>
              <a:rPr lang="en" sz="1700" dirty="0">
                <a:solidFill>
                  <a:srgbClr val="000000"/>
                </a:solidFill>
                <a:latin typeface="Helvetica Neue"/>
                <a:ea typeface="Helvetica Neue"/>
                <a:cs typeface="Helvetica Neue"/>
                <a:sym typeface="Helvetica Neue"/>
              </a:rPr>
              <a:t>Data foraging: Spatiotemporal data collection decisions in disciplinary field science, </a:t>
            </a:r>
            <a:endParaRPr sz="1700" dirty="0">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r>
              <a:rPr lang="en" sz="1700" dirty="0">
                <a:solidFill>
                  <a:srgbClr val="000000"/>
                </a:solidFill>
                <a:latin typeface="Helvetica Neue"/>
                <a:ea typeface="Helvetica Neue"/>
                <a:cs typeface="Helvetica Neue"/>
                <a:sym typeface="Helvetica Neue"/>
              </a:rPr>
              <a:t>Cognitive Science Society Virtual Meeting 2020</a:t>
            </a:r>
            <a:endParaRPr sz="1700" dirty="0">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1700" dirty="0">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2700" dirty="0">
              <a:solidFill>
                <a:srgbClr val="000000"/>
              </a:solidFill>
              <a:latin typeface="Helvetica Neue"/>
              <a:ea typeface="Helvetica Neue"/>
              <a:cs typeface="Helvetica Neue"/>
              <a:sym typeface="Helvetica Neue"/>
            </a:endParaRPr>
          </a:p>
        </p:txBody>
      </p:sp>
      <p:pic>
        <p:nvPicPr>
          <p:cNvPr id="4" name="Picture 2" descr="https://egu2020.eu/cc_by_logo_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1"/>
        <p:cNvGrpSpPr/>
        <p:nvPr/>
      </p:nvGrpSpPr>
      <p:grpSpPr>
        <a:xfrm>
          <a:off x="0" y="0"/>
          <a:ext cx="0" cy="0"/>
          <a:chOff x="0" y="0"/>
          <a:chExt cx="0" cy="0"/>
        </a:xfrm>
      </p:grpSpPr>
      <p:sp>
        <p:nvSpPr>
          <p:cNvPr id="332" name="Google Shape;332;p47"/>
          <p:cNvSpPr txBox="1"/>
          <p:nvPr/>
        </p:nvSpPr>
        <p:spPr>
          <a:xfrm>
            <a:off x="2782052" y="3300632"/>
            <a:ext cx="6258900" cy="5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000" b="1">
                <a:solidFill>
                  <a:schemeClr val="lt1"/>
                </a:solidFill>
                <a:latin typeface="Helvetica Neue"/>
                <a:ea typeface="Helvetica Neue"/>
                <a:cs typeface="Helvetica Neue"/>
                <a:sym typeface="Helvetica Neue"/>
              </a:rPr>
              <a:t>Workflow for mapping geologic uncertainty</a:t>
            </a:r>
            <a:endParaRPr sz="3000"/>
          </a:p>
        </p:txBody>
      </p:sp>
      <p:pic>
        <p:nvPicPr>
          <p:cNvPr id="3" name="Picture 2" descr="https://egu2020.eu/cc_by_logo_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48"/>
          <p:cNvPicPr preferRelativeResize="0"/>
          <p:nvPr/>
        </p:nvPicPr>
        <p:blipFill rotWithShape="1">
          <a:blip r:embed="rId3">
            <a:alphaModFix/>
          </a:blip>
          <a:srcRect/>
          <a:stretch/>
        </p:blipFill>
        <p:spPr>
          <a:xfrm>
            <a:off x="730835" y="0"/>
            <a:ext cx="3552462" cy="5143498"/>
          </a:xfrm>
          <a:prstGeom prst="rect">
            <a:avLst/>
          </a:prstGeom>
          <a:noFill/>
          <a:ln>
            <a:noFill/>
          </a:ln>
        </p:spPr>
      </p:pic>
      <p:pic>
        <p:nvPicPr>
          <p:cNvPr id="339" name="Google Shape;339;p48"/>
          <p:cNvPicPr preferRelativeResize="0"/>
          <p:nvPr/>
        </p:nvPicPr>
        <p:blipFill rotWithShape="1">
          <a:blip r:embed="rId4">
            <a:alphaModFix/>
          </a:blip>
          <a:srcRect l="16347" t="6270" r="39976" b="8644"/>
          <a:stretch/>
        </p:blipFill>
        <p:spPr>
          <a:xfrm>
            <a:off x="4571783" y="779687"/>
            <a:ext cx="3823832" cy="4351566"/>
          </a:xfrm>
          <a:prstGeom prst="rect">
            <a:avLst/>
          </a:prstGeom>
          <a:noFill/>
          <a:ln>
            <a:noFill/>
          </a:ln>
        </p:spPr>
      </p:pic>
      <p:pic>
        <p:nvPicPr>
          <p:cNvPr id="340" name="Google Shape;340;p48"/>
          <p:cNvPicPr preferRelativeResize="0"/>
          <p:nvPr/>
        </p:nvPicPr>
        <p:blipFill rotWithShape="1">
          <a:blip r:embed="rId5">
            <a:alphaModFix/>
          </a:blip>
          <a:srcRect l="16296" t="7628" r="39321" b="56608"/>
          <a:stretch/>
        </p:blipFill>
        <p:spPr>
          <a:xfrm>
            <a:off x="4580049" y="8165"/>
            <a:ext cx="3821089" cy="1798648"/>
          </a:xfrm>
          <a:prstGeom prst="rect">
            <a:avLst/>
          </a:prstGeom>
          <a:noFill/>
          <a:ln>
            <a:noFill/>
          </a:ln>
        </p:spPr>
      </p:pic>
      <p:sp>
        <p:nvSpPr>
          <p:cNvPr id="341" name="Google Shape;341;p48"/>
          <p:cNvSpPr txBox="1"/>
          <p:nvPr/>
        </p:nvSpPr>
        <p:spPr>
          <a:xfrm>
            <a:off x="4571783" y="-3"/>
            <a:ext cx="2229000" cy="2769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i="1">
                <a:solidFill>
                  <a:schemeClr val="dk1"/>
                </a:solidFill>
                <a:latin typeface="Helvetica Neue"/>
                <a:ea typeface="Helvetica Neue"/>
                <a:cs typeface="Helvetica Neue"/>
                <a:sym typeface="Helvetica Neue"/>
              </a:rPr>
              <a:t>1974 – 1986, Ernst &amp; Hall</a:t>
            </a:r>
            <a:endParaRPr sz="1400" b="1" i="1">
              <a:solidFill>
                <a:schemeClr val="dk1"/>
              </a:solidFill>
              <a:latin typeface="Helvetica Neue"/>
              <a:ea typeface="Helvetica Neue"/>
              <a:cs typeface="Helvetica Neue"/>
              <a:sym typeface="Helvetica Neue"/>
            </a:endParaRPr>
          </a:p>
        </p:txBody>
      </p:sp>
      <p:sp>
        <p:nvSpPr>
          <p:cNvPr id="342" name="Google Shape;342;p48"/>
          <p:cNvSpPr txBox="1"/>
          <p:nvPr/>
        </p:nvSpPr>
        <p:spPr>
          <a:xfrm>
            <a:off x="730835" y="0"/>
            <a:ext cx="2229000" cy="2769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i="1">
                <a:solidFill>
                  <a:schemeClr val="dk1"/>
                </a:solidFill>
                <a:latin typeface="Helvetica Neue"/>
                <a:ea typeface="Helvetica Neue"/>
                <a:cs typeface="Helvetica Neue"/>
                <a:sym typeface="Helvetica Neue"/>
              </a:rPr>
              <a:t>1993, Bilodeau &amp; Nelson</a:t>
            </a:r>
            <a:endParaRPr sz="1400" b="1" i="1">
              <a:solidFill>
                <a:schemeClr val="dk1"/>
              </a:solidFill>
              <a:latin typeface="Helvetica Neue"/>
              <a:ea typeface="Helvetica Neue"/>
              <a:cs typeface="Helvetica Neue"/>
              <a:sym typeface="Helvetica Neue"/>
            </a:endParaRPr>
          </a:p>
        </p:txBody>
      </p:sp>
      <p:pic>
        <p:nvPicPr>
          <p:cNvPr id="7" name="Picture 2" descr="https://egu2020.eu/cc_by_logo_p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49"/>
          <p:cNvPicPr preferRelativeResize="0"/>
          <p:nvPr/>
        </p:nvPicPr>
        <p:blipFill rotWithShape="1">
          <a:blip r:embed="rId3">
            <a:alphaModFix/>
          </a:blip>
          <a:srcRect/>
          <a:stretch/>
        </p:blipFill>
        <p:spPr>
          <a:xfrm>
            <a:off x="1698171" y="184423"/>
            <a:ext cx="5802089" cy="4351566"/>
          </a:xfrm>
          <a:prstGeom prst="rect">
            <a:avLst/>
          </a:prstGeom>
          <a:noFill/>
          <a:ln>
            <a:noFill/>
          </a:ln>
        </p:spPr>
      </p:pic>
      <p:sp>
        <p:nvSpPr>
          <p:cNvPr id="348" name="Google Shape;348;p49"/>
          <p:cNvSpPr txBox="1"/>
          <p:nvPr/>
        </p:nvSpPr>
        <p:spPr>
          <a:xfrm>
            <a:off x="1698171" y="4593138"/>
            <a:ext cx="4719000" cy="6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Helvetica Neue"/>
                <a:ea typeface="Helvetica Neue"/>
                <a:cs typeface="Helvetica Neue"/>
                <a:sym typeface="Helvetica Neue"/>
              </a:rPr>
              <a:t>Reed Dolomite, Sage Hen contact– Sage Hen Flats, CA</a:t>
            </a:r>
            <a:endParaRPr sz="1100"/>
          </a:p>
          <a:p>
            <a:pPr marL="0" marR="0" lvl="0" indent="0" algn="l" rtl="0">
              <a:spcBef>
                <a:spcPts val="0"/>
              </a:spcBef>
              <a:spcAft>
                <a:spcPts val="0"/>
              </a:spcAft>
              <a:buNone/>
            </a:pPr>
            <a:r>
              <a:rPr lang="en" sz="1400" i="1">
                <a:solidFill>
                  <a:schemeClr val="dk1"/>
                </a:solidFill>
                <a:latin typeface="Helvetica Neue"/>
                <a:ea typeface="Helvetica Neue"/>
                <a:cs typeface="Helvetica Neue"/>
                <a:sym typeface="Helvetica Neue"/>
              </a:rPr>
              <a:t>Photo by Tim Shipley</a:t>
            </a:r>
            <a:endParaRPr sz="1100"/>
          </a:p>
          <a:p>
            <a:pPr marL="0" marR="0" lvl="0" indent="0" algn="ctr" rtl="0">
              <a:spcBef>
                <a:spcPts val="0"/>
              </a:spcBef>
              <a:spcAft>
                <a:spcPts val="0"/>
              </a:spcAft>
              <a:buNone/>
            </a:pPr>
            <a:endParaRPr sz="1400">
              <a:solidFill>
                <a:schemeClr val="dk1"/>
              </a:solidFill>
              <a:latin typeface="Helvetica Neue"/>
              <a:ea typeface="Helvetica Neue"/>
              <a:cs typeface="Helvetica Neue"/>
              <a:sym typeface="Helvetica Neue"/>
            </a:endParaRPr>
          </a:p>
        </p:txBody>
      </p:sp>
      <p:cxnSp>
        <p:nvCxnSpPr>
          <p:cNvPr id="349" name="Google Shape;349;p49"/>
          <p:cNvCxnSpPr/>
          <p:nvPr/>
        </p:nvCxnSpPr>
        <p:spPr>
          <a:xfrm rot="10800000" flipH="1">
            <a:off x="3755572" y="2228636"/>
            <a:ext cx="2163600" cy="963600"/>
          </a:xfrm>
          <a:prstGeom prst="straightConnector1">
            <a:avLst/>
          </a:prstGeom>
          <a:noFill/>
          <a:ln w="28575" cap="flat" cmpd="sng">
            <a:solidFill>
              <a:srgbClr val="FF0000"/>
            </a:solidFill>
            <a:prstDash val="solid"/>
            <a:miter lim="800000"/>
            <a:headEnd type="none" w="sm" len="sm"/>
            <a:tailEnd type="none" w="sm" len="sm"/>
          </a:ln>
        </p:spPr>
      </p:cxnSp>
      <p:pic>
        <p:nvPicPr>
          <p:cNvPr id="5" name="Picture 2" descr="https://egu2020.eu/cc_by_logo_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50"/>
          <p:cNvPicPr preferRelativeResize="0"/>
          <p:nvPr/>
        </p:nvPicPr>
        <p:blipFill rotWithShape="1">
          <a:blip r:embed="rId3">
            <a:alphaModFix/>
          </a:blip>
          <a:srcRect/>
          <a:stretch/>
        </p:blipFill>
        <p:spPr>
          <a:xfrm>
            <a:off x="730835" y="0"/>
            <a:ext cx="3552462" cy="5143498"/>
          </a:xfrm>
          <a:prstGeom prst="rect">
            <a:avLst/>
          </a:prstGeom>
          <a:noFill/>
          <a:ln>
            <a:noFill/>
          </a:ln>
        </p:spPr>
      </p:pic>
      <p:pic>
        <p:nvPicPr>
          <p:cNvPr id="356" name="Google Shape;356;p50"/>
          <p:cNvPicPr preferRelativeResize="0"/>
          <p:nvPr/>
        </p:nvPicPr>
        <p:blipFill rotWithShape="1">
          <a:blip r:embed="rId4">
            <a:alphaModFix/>
          </a:blip>
          <a:srcRect l="16347" t="6270" r="39976" b="8644"/>
          <a:stretch/>
        </p:blipFill>
        <p:spPr>
          <a:xfrm>
            <a:off x="4571783" y="779687"/>
            <a:ext cx="3823832" cy="4351566"/>
          </a:xfrm>
          <a:prstGeom prst="rect">
            <a:avLst/>
          </a:prstGeom>
          <a:noFill/>
          <a:ln>
            <a:noFill/>
          </a:ln>
        </p:spPr>
      </p:pic>
      <p:pic>
        <p:nvPicPr>
          <p:cNvPr id="357" name="Google Shape;357;p50"/>
          <p:cNvPicPr preferRelativeResize="0"/>
          <p:nvPr/>
        </p:nvPicPr>
        <p:blipFill rotWithShape="1">
          <a:blip r:embed="rId5">
            <a:alphaModFix/>
          </a:blip>
          <a:srcRect l="16296" t="7628" r="39321" b="56608"/>
          <a:stretch/>
        </p:blipFill>
        <p:spPr>
          <a:xfrm>
            <a:off x="4580049" y="8165"/>
            <a:ext cx="3821089" cy="1798648"/>
          </a:xfrm>
          <a:prstGeom prst="rect">
            <a:avLst/>
          </a:prstGeom>
          <a:noFill/>
          <a:ln>
            <a:noFill/>
          </a:ln>
        </p:spPr>
      </p:pic>
      <p:sp>
        <p:nvSpPr>
          <p:cNvPr id="358" name="Google Shape;358;p50"/>
          <p:cNvSpPr txBox="1"/>
          <p:nvPr/>
        </p:nvSpPr>
        <p:spPr>
          <a:xfrm>
            <a:off x="4571783" y="-3"/>
            <a:ext cx="2229000" cy="2769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i="1">
                <a:solidFill>
                  <a:schemeClr val="dk1"/>
                </a:solidFill>
                <a:latin typeface="Helvetica Neue"/>
                <a:ea typeface="Helvetica Neue"/>
                <a:cs typeface="Helvetica Neue"/>
                <a:sym typeface="Helvetica Neue"/>
              </a:rPr>
              <a:t>1974 – 1986, Ernst &amp; Hall</a:t>
            </a:r>
            <a:endParaRPr sz="1400" b="1" i="1">
              <a:solidFill>
                <a:schemeClr val="dk1"/>
              </a:solidFill>
              <a:latin typeface="Helvetica Neue"/>
              <a:ea typeface="Helvetica Neue"/>
              <a:cs typeface="Helvetica Neue"/>
              <a:sym typeface="Helvetica Neue"/>
            </a:endParaRPr>
          </a:p>
        </p:txBody>
      </p:sp>
      <p:sp>
        <p:nvSpPr>
          <p:cNvPr id="359" name="Google Shape;359;p50"/>
          <p:cNvSpPr txBox="1"/>
          <p:nvPr/>
        </p:nvSpPr>
        <p:spPr>
          <a:xfrm>
            <a:off x="730835" y="0"/>
            <a:ext cx="2229000" cy="2769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i="1">
                <a:solidFill>
                  <a:schemeClr val="dk1"/>
                </a:solidFill>
                <a:latin typeface="Helvetica Neue"/>
                <a:ea typeface="Helvetica Neue"/>
                <a:cs typeface="Helvetica Neue"/>
                <a:sym typeface="Helvetica Neue"/>
              </a:rPr>
              <a:t>1993, Bilodeau &amp; Nelson</a:t>
            </a:r>
            <a:endParaRPr sz="1400" b="1" i="1">
              <a:solidFill>
                <a:schemeClr val="dk1"/>
              </a:solidFill>
              <a:latin typeface="Helvetica Neue"/>
              <a:ea typeface="Helvetica Neue"/>
              <a:cs typeface="Helvetica Neue"/>
              <a:sym typeface="Helvetica Neue"/>
            </a:endParaRPr>
          </a:p>
        </p:txBody>
      </p:sp>
      <p:sp>
        <p:nvSpPr>
          <p:cNvPr id="360" name="Google Shape;360;p50"/>
          <p:cNvSpPr/>
          <p:nvPr/>
        </p:nvSpPr>
        <p:spPr>
          <a:xfrm rot="-1771741">
            <a:off x="1671035" y="957938"/>
            <a:ext cx="918509" cy="477599"/>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0"/>
          <p:cNvSpPr/>
          <p:nvPr/>
        </p:nvSpPr>
        <p:spPr>
          <a:xfrm rot="-1771741">
            <a:off x="5644335" y="902163"/>
            <a:ext cx="918509" cy="477599"/>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2" descr="https://egu2020.eu/cc_by_logo_p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51"/>
          <p:cNvPicPr preferRelativeResize="0"/>
          <p:nvPr/>
        </p:nvPicPr>
        <p:blipFill rotWithShape="1">
          <a:blip r:embed="rId3">
            <a:alphaModFix/>
          </a:blip>
          <a:srcRect/>
          <a:stretch/>
        </p:blipFill>
        <p:spPr>
          <a:xfrm>
            <a:off x="1698170" y="193902"/>
            <a:ext cx="5804808" cy="4353606"/>
          </a:xfrm>
          <a:prstGeom prst="rect">
            <a:avLst/>
          </a:prstGeom>
          <a:noFill/>
          <a:ln>
            <a:noFill/>
          </a:ln>
        </p:spPr>
      </p:pic>
      <p:sp>
        <p:nvSpPr>
          <p:cNvPr id="367" name="Google Shape;367;p51"/>
          <p:cNvSpPr txBox="1"/>
          <p:nvPr/>
        </p:nvSpPr>
        <p:spPr>
          <a:xfrm>
            <a:off x="1698171" y="4593138"/>
            <a:ext cx="4719000" cy="6924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Helvetica Neue"/>
                <a:ea typeface="Helvetica Neue"/>
                <a:cs typeface="Helvetica Neue"/>
                <a:sym typeface="Helvetica Neue"/>
              </a:rPr>
              <a:t>Reed Dolomite, Sage Hen contact– Sage Hen Flats, CA</a:t>
            </a:r>
            <a:endParaRPr sz="1100"/>
          </a:p>
          <a:p>
            <a:pPr marL="0" marR="0" lvl="0" indent="0" algn="l" rtl="0">
              <a:spcBef>
                <a:spcPts val="0"/>
              </a:spcBef>
              <a:spcAft>
                <a:spcPts val="0"/>
              </a:spcAft>
              <a:buNone/>
            </a:pPr>
            <a:r>
              <a:rPr lang="en" sz="1400" i="1">
                <a:solidFill>
                  <a:schemeClr val="dk1"/>
                </a:solidFill>
                <a:latin typeface="Helvetica Neue"/>
                <a:ea typeface="Helvetica Neue"/>
                <a:cs typeface="Helvetica Neue"/>
                <a:sym typeface="Helvetica Neue"/>
              </a:rPr>
              <a:t>Photo by Tim Shipley</a:t>
            </a:r>
            <a:endParaRPr sz="1100"/>
          </a:p>
          <a:p>
            <a:pPr marL="0" marR="0" lvl="0" indent="0" algn="ctr" rtl="0">
              <a:spcBef>
                <a:spcPts val="0"/>
              </a:spcBef>
              <a:spcAft>
                <a:spcPts val="0"/>
              </a:spcAft>
              <a:buNone/>
            </a:pPr>
            <a:endParaRPr sz="1400">
              <a:solidFill>
                <a:schemeClr val="dk1"/>
              </a:solidFill>
              <a:latin typeface="Helvetica Neue"/>
              <a:ea typeface="Helvetica Neue"/>
              <a:cs typeface="Helvetica Neue"/>
              <a:sym typeface="Helvetica Neue"/>
            </a:endParaRPr>
          </a:p>
        </p:txBody>
      </p:sp>
      <p:sp>
        <p:nvSpPr>
          <p:cNvPr id="368" name="Google Shape;368;p51"/>
          <p:cNvSpPr/>
          <p:nvPr/>
        </p:nvSpPr>
        <p:spPr>
          <a:xfrm>
            <a:off x="4825550" y="1662871"/>
            <a:ext cx="450725" cy="469350"/>
          </a:xfrm>
          <a:custGeom>
            <a:avLst/>
            <a:gdLst/>
            <a:ahLst/>
            <a:cxnLst/>
            <a:rect l="l" t="t" r="r" b="b"/>
            <a:pathLst>
              <a:path w="18029" h="18774" extrusionOk="0">
                <a:moveTo>
                  <a:pt x="0" y="13911"/>
                </a:moveTo>
                <a:cubicBezTo>
                  <a:pt x="935" y="11729"/>
                  <a:pt x="2681" y="2564"/>
                  <a:pt x="5611" y="818"/>
                </a:cubicBezTo>
                <a:cubicBezTo>
                  <a:pt x="8541" y="-928"/>
                  <a:pt x="16023" y="444"/>
                  <a:pt x="17581" y="3437"/>
                </a:cubicBezTo>
                <a:cubicBezTo>
                  <a:pt x="19140" y="6430"/>
                  <a:pt x="15399" y="16218"/>
                  <a:pt x="14962" y="18774"/>
                </a:cubicBezTo>
              </a:path>
            </a:pathLst>
          </a:custGeom>
          <a:noFill/>
          <a:ln w="28575" cap="flat" cmpd="sng">
            <a:solidFill>
              <a:srgbClr val="FF0000"/>
            </a:solidFill>
            <a:prstDash val="solid"/>
            <a:round/>
            <a:headEnd type="none" w="med" len="med"/>
            <a:tailEnd type="none" w="med" len="med"/>
          </a:ln>
        </p:spPr>
      </p:sp>
      <p:pic>
        <p:nvPicPr>
          <p:cNvPr id="5" name="Picture 2" descr="https://egu2020.eu/cc_by_logo_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52"/>
          <p:cNvPicPr preferRelativeResize="0"/>
          <p:nvPr/>
        </p:nvPicPr>
        <p:blipFill>
          <a:blip r:embed="rId3">
            <a:alphaModFix/>
          </a:blip>
          <a:stretch>
            <a:fillRect/>
          </a:stretch>
        </p:blipFill>
        <p:spPr>
          <a:xfrm>
            <a:off x="1066800" y="708925"/>
            <a:ext cx="7010400" cy="3676650"/>
          </a:xfrm>
          <a:prstGeom prst="rect">
            <a:avLst/>
          </a:prstGeom>
          <a:noFill/>
          <a:ln>
            <a:noFill/>
          </a:ln>
        </p:spPr>
      </p:pic>
      <p:pic>
        <p:nvPicPr>
          <p:cNvPr id="3" name="Picture 2" descr="https://egu2020.eu/cc_by_logo_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53"/>
          <p:cNvPicPr preferRelativeResize="0"/>
          <p:nvPr/>
        </p:nvPicPr>
        <p:blipFill rotWithShape="1">
          <a:blip r:embed="rId3">
            <a:alphaModFix/>
          </a:blip>
          <a:srcRect t="9755"/>
          <a:stretch/>
        </p:blipFill>
        <p:spPr>
          <a:xfrm>
            <a:off x="813950" y="227250"/>
            <a:ext cx="7630050" cy="4611449"/>
          </a:xfrm>
          <a:prstGeom prst="rect">
            <a:avLst/>
          </a:prstGeom>
          <a:noFill/>
          <a:ln>
            <a:noFill/>
          </a:ln>
        </p:spPr>
      </p:pic>
      <p:pic>
        <p:nvPicPr>
          <p:cNvPr id="3" name="Picture 2" descr="https://egu2020.eu/cc_by_logo_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54"/>
          <p:cNvPicPr preferRelativeResize="0"/>
          <p:nvPr/>
        </p:nvPicPr>
        <p:blipFill rotWithShape="1">
          <a:blip r:embed="rId3">
            <a:alphaModFix/>
          </a:blip>
          <a:srcRect t="9755"/>
          <a:stretch/>
        </p:blipFill>
        <p:spPr>
          <a:xfrm>
            <a:off x="813950" y="227250"/>
            <a:ext cx="7630050" cy="4611449"/>
          </a:xfrm>
          <a:prstGeom prst="rect">
            <a:avLst/>
          </a:prstGeom>
          <a:noFill/>
          <a:ln>
            <a:noFill/>
          </a:ln>
        </p:spPr>
      </p:pic>
      <p:sp>
        <p:nvSpPr>
          <p:cNvPr id="384" name="Google Shape;384;p54"/>
          <p:cNvSpPr txBox="1"/>
          <p:nvPr/>
        </p:nvSpPr>
        <p:spPr>
          <a:xfrm>
            <a:off x="318725" y="1917850"/>
            <a:ext cx="2427300" cy="13695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70000"/>
              </a:lnSpc>
              <a:spcBef>
                <a:spcPts val="800"/>
              </a:spcBef>
              <a:spcAft>
                <a:spcPts val="0"/>
              </a:spcAft>
              <a:buNone/>
            </a:pPr>
            <a:r>
              <a:rPr lang="en" sz="1500">
                <a:solidFill>
                  <a:schemeClr val="dk1"/>
                </a:solidFill>
                <a:latin typeface="Calibri"/>
                <a:ea typeface="Calibri"/>
                <a:cs typeface="Calibri"/>
                <a:sym typeface="Calibri"/>
              </a:rPr>
              <a:t>Permissive is the least certain form of evidence.  Permissive suggests that a particular idea or interpretation cannot be ruled out, but it is also not the only available solution.  </a:t>
            </a:r>
            <a:endParaRPr sz="2100">
              <a:solidFill>
                <a:schemeClr val="dk1"/>
              </a:solidFill>
              <a:latin typeface="Calibri"/>
              <a:ea typeface="Calibri"/>
              <a:cs typeface="Calibri"/>
              <a:sym typeface="Calibri"/>
            </a:endParaRPr>
          </a:p>
          <a:p>
            <a:pPr marL="0" lvl="0" indent="0" algn="l" rtl="0">
              <a:lnSpc>
                <a:spcPct val="70000"/>
              </a:lnSpc>
              <a:spcBef>
                <a:spcPts val="800"/>
              </a:spcBef>
              <a:spcAft>
                <a:spcPts val="0"/>
              </a:spcAft>
              <a:buNone/>
            </a:pPr>
            <a:endParaRPr sz="1500">
              <a:solidFill>
                <a:schemeClr val="dk1"/>
              </a:solidFill>
              <a:latin typeface="Calibri"/>
              <a:ea typeface="Calibri"/>
              <a:cs typeface="Calibri"/>
              <a:sym typeface="Calibri"/>
            </a:endParaRPr>
          </a:p>
        </p:txBody>
      </p:sp>
      <p:sp>
        <p:nvSpPr>
          <p:cNvPr id="385" name="Google Shape;385;p54"/>
          <p:cNvSpPr txBox="1"/>
          <p:nvPr/>
        </p:nvSpPr>
        <p:spPr>
          <a:xfrm>
            <a:off x="1347100" y="451600"/>
            <a:ext cx="3012600" cy="11691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70000"/>
              </a:lnSpc>
              <a:spcBef>
                <a:spcPts val="800"/>
              </a:spcBef>
              <a:spcAft>
                <a:spcPts val="0"/>
              </a:spcAft>
              <a:buNone/>
            </a:pPr>
            <a:r>
              <a:rPr lang="en" sz="1500">
                <a:solidFill>
                  <a:schemeClr val="dk1"/>
                </a:solidFill>
                <a:latin typeface="Calibri"/>
                <a:ea typeface="Calibri"/>
                <a:cs typeface="Calibri"/>
                <a:sym typeface="Calibri"/>
              </a:rPr>
              <a:t>Suggestive indicates that there is positive evidence for a particular interpretation, but that the evidence also allows the possibility for other interpretations.  </a:t>
            </a:r>
            <a:endParaRPr sz="2100">
              <a:solidFill>
                <a:schemeClr val="dk1"/>
              </a:solidFill>
              <a:latin typeface="Calibri"/>
              <a:ea typeface="Calibri"/>
              <a:cs typeface="Calibri"/>
              <a:sym typeface="Calibri"/>
            </a:endParaRPr>
          </a:p>
          <a:p>
            <a:pPr marL="0" lvl="0" indent="0" algn="l" rtl="0">
              <a:lnSpc>
                <a:spcPct val="70000"/>
              </a:lnSpc>
              <a:spcBef>
                <a:spcPts val="800"/>
              </a:spcBef>
              <a:spcAft>
                <a:spcPts val="0"/>
              </a:spcAft>
              <a:buNone/>
            </a:pPr>
            <a:endParaRPr sz="1500">
              <a:solidFill>
                <a:schemeClr val="dk1"/>
              </a:solidFill>
              <a:latin typeface="Calibri"/>
              <a:ea typeface="Calibri"/>
              <a:cs typeface="Calibri"/>
              <a:sym typeface="Calibri"/>
            </a:endParaRPr>
          </a:p>
          <a:p>
            <a:pPr marL="0" lvl="0" indent="0" algn="l" rtl="0">
              <a:lnSpc>
                <a:spcPct val="70000"/>
              </a:lnSpc>
              <a:spcBef>
                <a:spcPts val="800"/>
              </a:spcBef>
              <a:spcAft>
                <a:spcPts val="0"/>
              </a:spcAft>
              <a:buNone/>
            </a:pPr>
            <a:endParaRPr sz="1500">
              <a:solidFill>
                <a:schemeClr val="dk1"/>
              </a:solidFill>
              <a:latin typeface="Calibri"/>
              <a:ea typeface="Calibri"/>
              <a:cs typeface="Calibri"/>
              <a:sym typeface="Calibri"/>
            </a:endParaRPr>
          </a:p>
        </p:txBody>
      </p:sp>
      <p:sp>
        <p:nvSpPr>
          <p:cNvPr id="386" name="Google Shape;386;p54"/>
          <p:cNvSpPr txBox="1"/>
          <p:nvPr/>
        </p:nvSpPr>
        <p:spPr>
          <a:xfrm>
            <a:off x="5218151" y="375400"/>
            <a:ext cx="2876700" cy="11691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70000"/>
              </a:lnSpc>
              <a:spcBef>
                <a:spcPts val="800"/>
              </a:spcBef>
              <a:spcAft>
                <a:spcPts val="0"/>
              </a:spcAft>
              <a:buNone/>
            </a:pPr>
            <a:r>
              <a:rPr lang="en" sz="1500">
                <a:solidFill>
                  <a:schemeClr val="dk1"/>
                </a:solidFill>
                <a:latin typeface="Calibri"/>
                <a:ea typeface="Calibri"/>
                <a:cs typeface="Calibri"/>
                <a:sym typeface="Calibri"/>
              </a:rPr>
              <a:t>Presumptive – defined as “presumed in the absence of further information“– indicates that an interpretation is “more likely right than wrong”. </a:t>
            </a:r>
            <a:endParaRPr sz="2100">
              <a:solidFill>
                <a:schemeClr val="dk1"/>
              </a:solidFill>
              <a:latin typeface="Calibri"/>
              <a:ea typeface="Calibri"/>
              <a:cs typeface="Calibri"/>
              <a:sym typeface="Calibri"/>
            </a:endParaRPr>
          </a:p>
          <a:p>
            <a:pPr marL="0" lvl="0" indent="0" algn="l" rtl="0">
              <a:lnSpc>
                <a:spcPct val="70000"/>
              </a:lnSpc>
              <a:spcBef>
                <a:spcPts val="800"/>
              </a:spcBef>
              <a:spcAft>
                <a:spcPts val="0"/>
              </a:spcAft>
              <a:buNone/>
            </a:pPr>
            <a:endParaRPr sz="1500">
              <a:solidFill>
                <a:schemeClr val="dk1"/>
              </a:solidFill>
              <a:latin typeface="Calibri"/>
              <a:ea typeface="Calibri"/>
              <a:cs typeface="Calibri"/>
              <a:sym typeface="Calibri"/>
            </a:endParaRPr>
          </a:p>
          <a:p>
            <a:pPr marL="0" lvl="0" indent="0" algn="l" rtl="0">
              <a:lnSpc>
                <a:spcPct val="70000"/>
              </a:lnSpc>
              <a:spcBef>
                <a:spcPts val="800"/>
              </a:spcBef>
              <a:spcAft>
                <a:spcPts val="0"/>
              </a:spcAft>
              <a:buNone/>
            </a:pPr>
            <a:endParaRPr sz="1500">
              <a:solidFill>
                <a:schemeClr val="dk1"/>
              </a:solidFill>
              <a:latin typeface="Calibri"/>
              <a:ea typeface="Calibri"/>
              <a:cs typeface="Calibri"/>
              <a:sym typeface="Calibri"/>
            </a:endParaRPr>
          </a:p>
          <a:p>
            <a:pPr marL="0" lvl="0" indent="0" algn="l" rtl="0">
              <a:lnSpc>
                <a:spcPct val="70000"/>
              </a:lnSpc>
              <a:spcBef>
                <a:spcPts val="800"/>
              </a:spcBef>
              <a:spcAft>
                <a:spcPts val="0"/>
              </a:spcAft>
              <a:buNone/>
            </a:pPr>
            <a:endParaRPr sz="1500">
              <a:solidFill>
                <a:schemeClr val="dk1"/>
              </a:solidFill>
              <a:latin typeface="Calibri"/>
              <a:ea typeface="Calibri"/>
              <a:cs typeface="Calibri"/>
              <a:sym typeface="Calibri"/>
            </a:endParaRPr>
          </a:p>
        </p:txBody>
      </p:sp>
      <p:sp>
        <p:nvSpPr>
          <p:cNvPr id="387" name="Google Shape;387;p54"/>
          <p:cNvSpPr txBox="1"/>
          <p:nvPr/>
        </p:nvSpPr>
        <p:spPr>
          <a:xfrm>
            <a:off x="6518194" y="1841644"/>
            <a:ext cx="2370600" cy="14661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lvl="0" indent="0" algn="l" rtl="0">
              <a:lnSpc>
                <a:spcPct val="70000"/>
              </a:lnSpc>
              <a:spcBef>
                <a:spcPts val="800"/>
              </a:spcBef>
              <a:spcAft>
                <a:spcPts val="0"/>
              </a:spcAft>
              <a:buNone/>
            </a:pPr>
            <a:r>
              <a:rPr lang="en" sz="1500">
                <a:solidFill>
                  <a:schemeClr val="dk1"/>
                </a:solidFill>
                <a:latin typeface="Calibri"/>
                <a:ea typeface="Calibri"/>
                <a:cs typeface="Calibri"/>
                <a:sym typeface="Calibri"/>
              </a:rPr>
              <a:t>Compelling indicates that the evidence is strongly supportive of the interpretation.  Compelling evidence for an interpretation is based on a preponderance of positive evidence.   </a:t>
            </a:r>
            <a:endParaRPr sz="2100">
              <a:solidFill>
                <a:schemeClr val="dk1"/>
              </a:solidFill>
              <a:latin typeface="Calibri"/>
              <a:ea typeface="Calibri"/>
              <a:cs typeface="Calibri"/>
              <a:sym typeface="Calibri"/>
            </a:endParaRPr>
          </a:p>
          <a:p>
            <a:pPr marL="0" lvl="0" indent="0" algn="l" rtl="0">
              <a:lnSpc>
                <a:spcPct val="70000"/>
              </a:lnSpc>
              <a:spcBef>
                <a:spcPts val="800"/>
              </a:spcBef>
              <a:spcAft>
                <a:spcPts val="0"/>
              </a:spcAft>
              <a:buNone/>
            </a:pPr>
            <a:endParaRPr sz="1500">
              <a:solidFill>
                <a:schemeClr val="dk1"/>
              </a:solidFill>
              <a:latin typeface="Calibri"/>
              <a:ea typeface="Calibri"/>
              <a:cs typeface="Calibri"/>
              <a:sym typeface="Calibri"/>
            </a:endParaRPr>
          </a:p>
          <a:p>
            <a:pPr marL="0" lvl="0" indent="0" algn="l" rtl="0">
              <a:lnSpc>
                <a:spcPct val="70000"/>
              </a:lnSpc>
              <a:spcBef>
                <a:spcPts val="800"/>
              </a:spcBef>
              <a:spcAft>
                <a:spcPts val="0"/>
              </a:spcAft>
              <a:buNone/>
            </a:pPr>
            <a:endParaRPr sz="1500">
              <a:solidFill>
                <a:schemeClr val="dk1"/>
              </a:solidFill>
              <a:latin typeface="Calibri"/>
              <a:ea typeface="Calibri"/>
              <a:cs typeface="Calibri"/>
              <a:sym typeface="Calibri"/>
            </a:endParaRPr>
          </a:p>
        </p:txBody>
      </p:sp>
      <p:sp>
        <p:nvSpPr>
          <p:cNvPr id="388" name="Google Shape;388;p54"/>
          <p:cNvSpPr txBox="1"/>
          <p:nvPr/>
        </p:nvSpPr>
        <p:spPr>
          <a:xfrm>
            <a:off x="6809025" y="3318775"/>
            <a:ext cx="857400" cy="428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389" name="Google Shape;389;p54"/>
          <p:cNvSpPr txBox="1"/>
          <p:nvPr/>
        </p:nvSpPr>
        <p:spPr>
          <a:xfrm>
            <a:off x="5854000" y="3681100"/>
            <a:ext cx="2876700" cy="938400"/>
          </a:xfrm>
          <a:prstGeom prst="rect">
            <a:avLst/>
          </a:prstGeom>
          <a:solidFill>
            <a:srgbClr val="EFEFE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70000"/>
              </a:lnSpc>
              <a:spcBef>
                <a:spcPts val="1000"/>
              </a:spcBef>
              <a:spcAft>
                <a:spcPts val="0"/>
              </a:spcAft>
              <a:buNone/>
            </a:pPr>
            <a:r>
              <a:rPr lang="en" sz="1500">
                <a:solidFill>
                  <a:srgbClr val="000000"/>
                </a:solidFill>
                <a:latin typeface="Calibri"/>
                <a:ea typeface="Calibri"/>
                <a:cs typeface="Calibri"/>
                <a:sym typeface="Calibri"/>
              </a:rPr>
              <a:t>Certain indicates that there is a direct and resolvable link between the evidence and a particular interpretation.</a:t>
            </a:r>
            <a:endParaRPr sz="1500" i="1">
              <a:solidFill>
                <a:srgbClr val="000000"/>
              </a:solidFill>
              <a:latin typeface="Calibri"/>
              <a:ea typeface="Calibri"/>
              <a:cs typeface="Calibri"/>
              <a:sym typeface="Calibri"/>
            </a:endParaRPr>
          </a:p>
        </p:txBody>
      </p:sp>
      <p:pic>
        <p:nvPicPr>
          <p:cNvPr id="9" name="Picture 2" descr="https://egu2020.eu/cc_by_logo_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5"/>
          <p:cNvSpPr txBox="1">
            <a:spLocks noGrp="1"/>
          </p:cNvSpPr>
          <p:nvPr>
            <p:ph type="body" idx="1"/>
          </p:nvPr>
        </p:nvSpPr>
        <p:spPr>
          <a:xfrm>
            <a:off x="628650" y="319925"/>
            <a:ext cx="7886700" cy="690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
              <a:t>There are 4 features of an outcrop that a data uncertainty ranking system could be applied to:</a:t>
            </a:r>
            <a:endParaRPr/>
          </a:p>
        </p:txBody>
      </p:sp>
      <p:sp>
        <p:nvSpPr>
          <p:cNvPr id="396" name="Google Shape;396;p55"/>
          <p:cNvSpPr txBox="1"/>
          <p:nvPr/>
        </p:nvSpPr>
        <p:spPr>
          <a:xfrm>
            <a:off x="225950" y="1151175"/>
            <a:ext cx="4284000" cy="1794600"/>
          </a:xfrm>
          <a:prstGeom prst="rect">
            <a:avLst/>
          </a:prstGeom>
          <a:noFill/>
          <a:ln w="2857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en" sz="1500" b="1"/>
              <a:t>1. Attachedness</a:t>
            </a:r>
            <a:endParaRPr sz="1500" b="1"/>
          </a:p>
          <a:p>
            <a:pPr marL="0" marR="0" lvl="0" indent="0" algn="l" rtl="0">
              <a:lnSpc>
                <a:spcPct val="90000"/>
              </a:lnSpc>
              <a:spcBef>
                <a:spcPts val="0"/>
              </a:spcBef>
              <a:spcAft>
                <a:spcPts val="0"/>
              </a:spcAft>
              <a:buNone/>
            </a:pPr>
            <a:r>
              <a:rPr lang="en" sz="1400">
                <a:solidFill>
                  <a:schemeClr val="dk1"/>
                </a:solidFill>
                <a:latin typeface="Calibri"/>
                <a:ea typeface="Calibri"/>
                <a:cs typeface="Calibri"/>
                <a:sym typeface="Calibri"/>
              </a:rPr>
              <a:t>The determination of whether the rock at the Earth’s surface is directly connected – and therefore is representative of – the rocks below the surface at that location.</a:t>
            </a:r>
            <a:endParaRPr sz="1400" b="1"/>
          </a:p>
        </p:txBody>
      </p:sp>
      <p:sp>
        <p:nvSpPr>
          <p:cNvPr id="397" name="Google Shape;397;p55"/>
          <p:cNvSpPr txBox="1"/>
          <p:nvPr/>
        </p:nvSpPr>
        <p:spPr>
          <a:xfrm>
            <a:off x="225950" y="3062681"/>
            <a:ext cx="4284000" cy="1794600"/>
          </a:xfrm>
          <a:prstGeom prst="rect">
            <a:avLst/>
          </a:prstGeom>
          <a:noFill/>
          <a:ln w="2857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en" sz="1500" b="1"/>
              <a:t>3. Three-Dimensional Geometry</a:t>
            </a:r>
            <a:endParaRPr sz="1500" b="1"/>
          </a:p>
          <a:p>
            <a:pPr marL="0" marR="0" lvl="0" indent="0" algn="l" rtl="0">
              <a:lnSpc>
                <a:spcPct val="90000"/>
              </a:lnSpc>
              <a:spcBef>
                <a:spcPts val="0"/>
              </a:spcBef>
              <a:spcAft>
                <a:spcPts val="0"/>
              </a:spcAft>
              <a:buNone/>
            </a:pPr>
            <a:r>
              <a:rPr lang="en" sz="1400">
                <a:solidFill>
                  <a:schemeClr val="dk1"/>
                </a:solidFill>
                <a:latin typeface="Calibri"/>
                <a:ea typeface="Calibri"/>
                <a:cs typeface="Calibri"/>
                <a:sym typeface="Calibri"/>
              </a:rPr>
              <a:t>The determination of the internal features of an outcrop.  An example of 3D Geometry is the determination of strike and dip of bedding. Again, most expert geologists in well understood field settings can do this with high certainty – but there are some cases where one is not certain.</a:t>
            </a:r>
            <a:endParaRPr sz="1400"/>
          </a:p>
        </p:txBody>
      </p:sp>
      <p:sp>
        <p:nvSpPr>
          <p:cNvPr id="398" name="Google Shape;398;p55"/>
          <p:cNvSpPr txBox="1"/>
          <p:nvPr/>
        </p:nvSpPr>
        <p:spPr>
          <a:xfrm>
            <a:off x="4634047" y="3062681"/>
            <a:ext cx="4284000" cy="1794600"/>
          </a:xfrm>
          <a:prstGeom prst="rect">
            <a:avLst/>
          </a:prstGeom>
          <a:noFill/>
          <a:ln w="2857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en" sz="1500" b="1"/>
              <a:t>4. Kinematics</a:t>
            </a:r>
            <a:endParaRPr sz="1500" b="1"/>
          </a:p>
          <a:p>
            <a:pPr marL="0" marR="0" lvl="0" indent="0" algn="l" rtl="0">
              <a:lnSpc>
                <a:spcPct val="90000"/>
              </a:lnSpc>
              <a:spcBef>
                <a:spcPts val="0"/>
              </a:spcBef>
              <a:spcAft>
                <a:spcPts val="0"/>
              </a:spcAft>
              <a:buNone/>
            </a:pPr>
            <a:r>
              <a:rPr lang="en" sz="1400">
                <a:solidFill>
                  <a:schemeClr val="dk1"/>
                </a:solidFill>
                <a:latin typeface="Calibri"/>
                <a:ea typeface="Calibri"/>
                <a:cs typeface="Calibri"/>
                <a:sym typeface="Calibri"/>
              </a:rPr>
              <a:t>The determination of the movement of the rock. In most cases, for sedimentary rocks, this is the determination of paleoflow based on sedimentological features. For deformed rocks, this is the determination of relative movement.</a:t>
            </a:r>
            <a:endParaRPr sz="1400"/>
          </a:p>
        </p:txBody>
      </p:sp>
      <p:sp>
        <p:nvSpPr>
          <p:cNvPr id="399" name="Google Shape;399;p55"/>
          <p:cNvSpPr txBox="1"/>
          <p:nvPr/>
        </p:nvSpPr>
        <p:spPr>
          <a:xfrm>
            <a:off x="4634047" y="1151175"/>
            <a:ext cx="4284000" cy="1794600"/>
          </a:xfrm>
          <a:prstGeom prst="rect">
            <a:avLst/>
          </a:prstGeom>
          <a:noFill/>
          <a:ln w="28575"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en" sz="1500" b="1"/>
              <a:t>2. Lithological Correlation</a:t>
            </a:r>
            <a:endParaRPr sz="1500" b="1"/>
          </a:p>
          <a:p>
            <a:pPr marL="0" marR="0" lvl="0" indent="0" algn="l" rtl="0">
              <a:lnSpc>
                <a:spcPct val="90000"/>
              </a:lnSpc>
              <a:spcBef>
                <a:spcPts val="0"/>
              </a:spcBef>
              <a:spcAft>
                <a:spcPts val="0"/>
              </a:spcAft>
              <a:buNone/>
            </a:pPr>
            <a:r>
              <a:rPr lang="en" sz="1400">
                <a:solidFill>
                  <a:schemeClr val="dk1"/>
                </a:solidFill>
                <a:latin typeface="Calibri"/>
                <a:ea typeface="Calibri"/>
                <a:cs typeface="Calibri"/>
                <a:sym typeface="Calibri"/>
              </a:rPr>
              <a:t>The determination of whether a particular rock belongs to a larger group of rocks.  An expert geologist will be able to determine a rock type with high certainty at most outcrops – the bigger question is whether they can unambiguously decide what formation it belongs to. </a:t>
            </a:r>
            <a:endParaRPr sz="1400" b="1"/>
          </a:p>
        </p:txBody>
      </p:sp>
      <p:pic>
        <p:nvPicPr>
          <p:cNvPr id="7" name="Picture 2" descr="https://egu2020.eu/cc_by_logo_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38"/>
          <p:cNvPicPr preferRelativeResize="0"/>
          <p:nvPr/>
        </p:nvPicPr>
        <p:blipFill rotWithShape="1">
          <a:blip r:embed="rId3">
            <a:alphaModFix/>
          </a:blip>
          <a:srcRect/>
          <a:stretch/>
        </p:blipFill>
        <p:spPr>
          <a:xfrm>
            <a:off x="6497152" y="386441"/>
            <a:ext cx="2177142" cy="518160"/>
          </a:xfrm>
          <a:prstGeom prst="rect">
            <a:avLst/>
          </a:prstGeom>
          <a:noFill/>
          <a:ln>
            <a:noFill/>
          </a:ln>
        </p:spPr>
      </p:pic>
      <p:pic>
        <p:nvPicPr>
          <p:cNvPr id="220" name="Google Shape;220;p38"/>
          <p:cNvPicPr preferRelativeResize="0"/>
          <p:nvPr/>
        </p:nvPicPr>
        <p:blipFill rotWithShape="1">
          <a:blip r:embed="rId4">
            <a:alphaModFix/>
          </a:blip>
          <a:srcRect l="20393" r="24473"/>
          <a:stretch/>
        </p:blipFill>
        <p:spPr>
          <a:xfrm>
            <a:off x="6831446" y="3976015"/>
            <a:ext cx="1562129" cy="932407"/>
          </a:xfrm>
          <a:prstGeom prst="rect">
            <a:avLst/>
          </a:prstGeom>
          <a:noFill/>
          <a:ln>
            <a:noFill/>
          </a:ln>
        </p:spPr>
      </p:pic>
      <p:cxnSp>
        <p:nvCxnSpPr>
          <p:cNvPr id="221" name="Google Shape;221;p38"/>
          <p:cNvCxnSpPr/>
          <p:nvPr/>
        </p:nvCxnSpPr>
        <p:spPr>
          <a:xfrm>
            <a:off x="0" y="1273424"/>
            <a:ext cx="9144000" cy="0"/>
          </a:xfrm>
          <a:prstGeom prst="straightConnector1">
            <a:avLst/>
          </a:prstGeom>
          <a:noFill/>
          <a:ln w="9525" cap="flat" cmpd="sng">
            <a:solidFill>
              <a:schemeClr val="dk1"/>
            </a:solidFill>
            <a:prstDash val="solid"/>
            <a:miter lim="800000"/>
            <a:headEnd type="none" w="sm" len="sm"/>
            <a:tailEnd type="none" w="sm" len="sm"/>
          </a:ln>
        </p:spPr>
      </p:cxnSp>
      <p:cxnSp>
        <p:nvCxnSpPr>
          <p:cNvPr id="222" name="Google Shape;222;p38"/>
          <p:cNvCxnSpPr/>
          <p:nvPr/>
        </p:nvCxnSpPr>
        <p:spPr>
          <a:xfrm>
            <a:off x="0" y="2560499"/>
            <a:ext cx="9144000" cy="0"/>
          </a:xfrm>
          <a:prstGeom prst="straightConnector1">
            <a:avLst/>
          </a:prstGeom>
          <a:noFill/>
          <a:ln w="9525" cap="flat" cmpd="sng">
            <a:solidFill>
              <a:schemeClr val="dk1"/>
            </a:solidFill>
            <a:prstDash val="solid"/>
            <a:miter lim="800000"/>
            <a:headEnd type="none" w="sm" len="sm"/>
            <a:tailEnd type="none" w="sm" len="sm"/>
          </a:ln>
        </p:spPr>
      </p:cxnSp>
      <p:cxnSp>
        <p:nvCxnSpPr>
          <p:cNvPr id="223" name="Google Shape;223;p38"/>
          <p:cNvCxnSpPr/>
          <p:nvPr/>
        </p:nvCxnSpPr>
        <p:spPr>
          <a:xfrm>
            <a:off x="0" y="3855899"/>
            <a:ext cx="9144000" cy="0"/>
          </a:xfrm>
          <a:prstGeom prst="straightConnector1">
            <a:avLst/>
          </a:prstGeom>
          <a:noFill/>
          <a:ln w="9525" cap="flat" cmpd="sng">
            <a:solidFill>
              <a:schemeClr val="dk1"/>
            </a:solidFill>
            <a:prstDash val="solid"/>
            <a:miter lim="800000"/>
            <a:headEnd type="none" w="sm" len="sm"/>
            <a:tailEnd type="none" w="sm" len="sm"/>
          </a:ln>
        </p:spPr>
      </p:cxnSp>
      <p:cxnSp>
        <p:nvCxnSpPr>
          <p:cNvPr id="224" name="Google Shape;224;p38"/>
          <p:cNvCxnSpPr/>
          <p:nvPr/>
        </p:nvCxnSpPr>
        <p:spPr>
          <a:xfrm>
            <a:off x="5937725" y="-7200"/>
            <a:ext cx="0" cy="5157900"/>
          </a:xfrm>
          <a:prstGeom prst="straightConnector1">
            <a:avLst/>
          </a:prstGeom>
          <a:noFill/>
          <a:ln w="57150" cap="flat" cmpd="sng">
            <a:solidFill>
              <a:schemeClr val="dk1"/>
            </a:solidFill>
            <a:prstDash val="solid"/>
            <a:miter lim="800000"/>
            <a:headEnd type="none" w="sm" len="sm"/>
            <a:tailEnd type="none" w="sm" len="sm"/>
          </a:ln>
        </p:spPr>
      </p:cxnSp>
      <p:pic>
        <p:nvPicPr>
          <p:cNvPr id="225" name="Google Shape;225;p38"/>
          <p:cNvPicPr preferRelativeResize="0"/>
          <p:nvPr/>
        </p:nvPicPr>
        <p:blipFill rotWithShape="1">
          <a:blip r:embed="rId5">
            <a:alphaModFix/>
          </a:blip>
          <a:srcRect t="21815" b="21928"/>
          <a:stretch/>
        </p:blipFill>
        <p:spPr>
          <a:xfrm>
            <a:off x="6185225" y="1417050"/>
            <a:ext cx="2762250" cy="932400"/>
          </a:xfrm>
          <a:prstGeom prst="rect">
            <a:avLst/>
          </a:prstGeom>
          <a:noFill/>
          <a:ln>
            <a:noFill/>
          </a:ln>
        </p:spPr>
      </p:pic>
      <p:pic>
        <p:nvPicPr>
          <p:cNvPr id="226" name="Google Shape;226;p38"/>
          <p:cNvPicPr preferRelativeResize="0"/>
          <p:nvPr/>
        </p:nvPicPr>
        <p:blipFill>
          <a:blip r:embed="rId6">
            <a:alphaModFix/>
          </a:blip>
          <a:stretch>
            <a:fillRect/>
          </a:stretch>
        </p:blipFill>
        <p:spPr>
          <a:xfrm>
            <a:off x="6672975" y="2900275"/>
            <a:ext cx="2005675" cy="659825"/>
          </a:xfrm>
          <a:prstGeom prst="rect">
            <a:avLst/>
          </a:prstGeom>
          <a:noFill/>
          <a:ln>
            <a:noFill/>
          </a:ln>
        </p:spPr>
      </p:pic>
      <p:pic>
        <p:nvPicPr>
          <p:cNvPr id="227" name="Google Shape;227;p38"/>
          <p:cNvPicPr preferRelativeResize="0"/>
          <p:nvPr/>
        </p:nvPicPr>
        <p:blipFill>
          <a:blip r:embed="rId7">
            <a:alphaModFix/>
          </a:blip>
          <a:stretch>
            <a:fillRect/>
          </a:stretch>
        </p:blipFill>
        <p:spPr>
          <a:xfrm>
            <a:off x="4144300" y="3998425"/>
            <a:ext cx="1041647" cy="781235"/>
          </a:xfrm>
          <a:prstGeom prst="rect">
            <a:avLst/>
          </a:prstGeom>
          <a:noFill/>
          <a:ln>
            <a:noFill/>
          </a:ln>
        </p:spPr>
      </p:pic>
      <p:pic>
        <p:nvPicPr>
          <p:cNvPr id="228" name="Google Shape;228;p38"/>
          <p:cNvPicPr preferRelativeResize="0"/>
          <p:nvPr/>
        </p:nvPicPr>
        <p:blipFill rotWithShape="1">
          <a:blip r:embed="rId8">
            <a:alphaModFix/>
          </a:blip>
          <a:srcRect b="12701"/>
          <a:stretch/>
        </p:blipFill>
        <p:spPr>
          <a:xfrm>
            <a:off x="4144300" y="141101"/>
            <a:ext cx="1041650" cy="781225"/>
          </a:xfrm>
          <a:prstGeom prst="rect">
            <a:avLst/>
          </a:prstGeom>
          <a:noFill/>
          <a:ln>
            <a:noFill/>
          </a:ln>
        </p:spPr>
      </p:pic>
      <p:pic>
        <p:nvPicPr>
          <p:cNvPr id="229" name="Google Shape;229;p38"/>
          <p:cNvPicPr preferRelativeResize="0"/>
          <p:nvPr/>
        </p:nvPicPr>
        <p:blipFill rotWithShape="1">
          <a:blip r:embed="rId9">
            <a:alphaModFix/>
          </a:blip>
          <a:srcRect l="17375" t="7595" r="30538" b="22911"/>
          <a:stretch/>
        </p:blipFill>
        <p:spPr>
          <a:xfrm>
            <a:off x="2363350" y="144574"/>
            <a:ext cx="1041649" cy="774273"/>
          </a:xfrm>
          <a:prstGeom prst="rect">
            <a:avLst/>
          </a:prstGeom>
          <a:noFill/>
          <a:ln>
            <a:noFill/>
          </a:ln>
        </p:spPr>
      </p:pic>
      <p:pic>
        <p:nvPicPr>
          <p:cNvPr id="230" name="Google Shape;230;p38"/>
          <p:cNvPicPr preferRelativeResize="0"/>
          <p:nvPr/>
        </p:nvPicPr>
        <p:blipFill>
          <a:blip r:embed="rId10">
            <a:alphaModFix/>
          </a:blip>
          <a:stretch>
            <a:fillRect/>
          </a:stretch>
        </p:blipFill>
        <p:spPr>
          <a:xfrm>
            <a:off x="4160850" y="2707744"/>
            <a:ext cx="1041633" cy="781225"/>
          </a:xfrm>
          <a:prstGeom prst="rect">
            <a:avLst/>
          </a:prstGeom>
          <a:noFill/>
          <a:ln>
            <a:noFill/>
          </a:ln>
        </p:spPr>
      </p:pic>
      <p:pic>
        <p:nvPicPr>
          <p:cNvPr id="231" name="Google Shape;231;p38"/>
          <p:cNvPicPr preferRelativeResize="0"/>
          <p:nvPr/>
        </p:nvPicPr>
        <p:blipFill rotWithShape="1">
          <a:blip r:embed="rId11">
            <a:alphaModFix/>
          </a:blip>
          <a:srcRect r="14361" b="28886"/>
          <a:stretch/>
        </p:blipFill>
        <p:spPr>
          <a:xfrm>
            <a:off x="4160850" y="1417075"/>
            <a:ext cx="1070000" cy="791445"/>
          </a:xfrm>
          <a:prstGeom prst="rect">
            <a:avLst/>
          </a:prstGeom>
          <a:noFill/>
          <a:ln>
            <a:noFill/>
          </a:ln>
        </p:spPr>
      </p:pic>
      <p:pic>
        <p:nvPicPr>
          <p:cNvPr id="232" name="Google Shape;232;p38"/>
          <p:cNvPicPr preferRelativeResize="0"/>
          <p:nvPr/>
        </p:nvPicPr>
        <p:blipFill rotWithShape="1">
          <a:blip r:embed="rId12">
            <a:alphaModFix/>
          </a:blip>
          <a:srcRect t="8786" b="9634"/>
          <a:stretch/>
        </p:blipFill>
        <p:spPr>
          <a:xfrm>
            <a:off x="2349175" y="1422162"/>
            <a:ext cx="1069995" cy="781225"/>
          </a:xfrm>
          <a:prstGeom prst="rect">
            <a:avLst/>
          </a:prstGeom>
          <a:noFill/>
          <a:ln>
            <a:noFill/>
          </a:ln>
        </p:spPr>
      </p:pic>
      <p:sp>
        <p:nvSpPr>
          <p:cNvPr id="233" name="Google Shape;233;p38"/>
          <p:cNvSpPr txBox="1"/>
          <p:nvPr/>
        </p:nvSpPr>
        <p:spPr>
          <a:xfrm>
            <a:off x="2434825" y="865575"/>
            <a:ext cx="9750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Feifei Qian</a:t>
            </a:r>
            <a:endParaRPr>
              <a:latin typeface="Calibri"/>
              <a:ea typeface="Calibri"/>
              <a:cs typeface="Calibri"/>
              <a:sym typeface="Calibri"/>
            </a:endParaRPr>
          </a:p>
        </p:txBody>
      </p:sp>
      <p:sp>
        <p:nvSpPr>
          <p:cNvPr id="234" name="Google Shape;234;p38"/>
          <p:cNvSpPr txBox="1"/>
          <p:nvPr/>
        </p:nvSpPr>
        <p:spPr>
          <a:xfrm>
            <a:off x="4018350" y="865575"/>
            <a:ext cx="13599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Dan Koditschek</a:t>
            </a:r>
            <a:endParaRPr>
              <a:latin typeface="Calibri"/>
              <a:ea typeface="Calibri"/>
              <a:cs typeface="Calibri"/>
              <a:sym typeface="Calibri"/>
            </a:endParaRPr>
          </a:p>
        </p:txBody>
      </p:sp>
      <p:sp>
        <p:nvSpPr>
          <p:cNvPr id="235" name="Google Shape;235;p38"/>
          <p:cNvSpPr txBox="1"/>
          <p:nvPr/>
        </p:nvSpPr>
        <p:spPr>
          <a:xfrm>
            <a:off x="4018350" y="4751775"/>
            <a:ext cx="13599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Doug Jerolmack</a:t>
            </a:r>
            <a:endParaRPr>
              <a:latin typeface="Calibri"/>
              <a:ea typeface="Calibri"/>
              <a:cs typeface="Calibri"/>
              <a:sym typeface="Calibri"/>
            </a:endParaRPr>
          </a:p>
        </p:txBody>
      </p:sp>
      <p:sp>
        <p:nvSpPr>
          <p:cNvPr id="236" name="Google Shape;236;p38"/>
          <p:cNvSpPr txBox="1"/>
          <p:nvPr/>
        </p:nvSpPr>
        <p:spPr>
          <a:xfrm>
            <a:off x="4109550" y="3456375"/>
            <a:ext cx="11442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Alix Davatzes</a:t>
            </a:r>
            <a:endParaRPr>
              <a:latin typeface="Calibri"/>
              <a:ea typeface="Calibri"/>
              <a:cs typeface="Calibri"/>
              <a:sym typeface="Calibri"/>
            </a:endParaRPr>
          </a:p>
        </p:txBody>
      </p:sp>
      <p:sp>
        <p:nvSpPr>
          <p:cNvPr id="237" name="Google Shape;237;p38"/>
          <p:cNvSpPr txBox="1"/>
          <p:nvPr/>
        </p:nvSpPr>
        <p:spPr>
          <a:xfrm>
            <a:off x="4094550" y="2160975"/>
            <a:ext cx="13599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Randy Williams</a:t>
            </a:r>
            <a:endParaRPr>
              <a:latin typeface="Calibri"/>
              <a:ea typeface="Calibri"/>
              <a:cs typeface="Calibri"/>
              <a:sym typeface="Calibri"/>
            </a:endParaRPr>
          </a:p>
        </p:txBody>
      </p:sp>
      <p:sp>
        <p:nvSpPr>
          <p:cNvPr id="238" name="Google Shape;238;p38"/>
          <p:cNvSpPr txBox="1"/>
          <p:nvPr/>
        </p:nvSpPr>
        <p:spPr>
          <a:xfrm>
            <a:off x="2384875" y="2160975"/>
            <a:ext cx="9750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Basil Tikoff</a:t>
            </a:r>
            <a:endParaRPr>
              <a:latin typeface="Calibri"/>
              <a:ea typeface="Calibri"/>
              <a:cs typeface="Calibri"/>
              <a:sym typeface="Calibri"/>
            </a:endParaRPr>
          </a:p>
        </p:txBody>
      </p:sp>
      <p:pic>
        <p:nvPicPr>
          <p:cNvPr id="239" name="Google Shape;239;p38"/>
          <p:cNvPicPr preferRelativeResize="0"/>
          <p:nvPr/>
        </p:nvPicPr>
        <p:blipFill rotWithShape="1">
          <a:blip r:embed="rId13">
            <a:alphaModFix/>
          </a:blip>
          <a:srcRect b="37067"/>
          <a:stretch/>
        </p:blipFill>
        <p:spPr>
          <a:xfrm>
            <a:off x="654375" y="166825"/>
            <a:ext cx="975000" cy="729775"/>
          </a:xfrm>
          <a:prstGeom prst="rect">
            <a:avLst/>
          </a:prstGeom>
          <a:noFill/>
          <a:ln>
            <a:noFill/>
          </a:ln>
        </p:spPr>
      </p:pic>
      <p:sp>
        <p:nvSpPr>
          <p:cNvPr id="240" name="Google Shape;240;p38"/>
          <p:cNvSpPr txBox="1"/>
          <p:nvPr/>
        </p:nvSpPr>
        <p:spPr>
          <a:xfrm>
            <a:off x="606025" y="865575"/>
            <a:ext cx="11442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M. Ani Hsieh</a:t>
            </a:r>
            <a:endParaRPr>
              <a:latin typeface="Calibri"/>
              <a:ea typeface="Calibri"/>
              <a:cs typeface="Calibri"/>
              <a:sym typeface="Calibri"/>
            </a:endParaRPr>
          </a:p>
        </p:txBody>
      </p:sp>
      <p:pic>
        <p:nvPicPr>
          <p:cNvPr id="24" name="Picture 2" descr="https://egu2020.eu/cc_by_logo_pn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6"/>
          <p:cNvSpPr txBox="1"/>
          <p:nvPr/>
        </p:nvSpPr>
        <p:spPr>
          <a:xfrm>
            <a:off x="1741725" y="1616375"/>
            <a:ext cx="5523000" cy="1592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2300" b="1">
                <a:solidFill>
                  <a:schemeClr val="dk1"/>
                </a:solidFill>
                <a:latin typeface="Helvetica Neue"/>
                <a:ea typeface="Helvetica Neue"/>
                <a:cs typeface="Helvetica Neue"/>
                <a:sym typeface="Helvetica Neue"/>
              </a:rPr>
              <a:t>For more information:</a:t>
            </a:r>
            <a:endParaRPr sz="2300" b="1">
              <a:solidFill>
                <a:schemeClr val="dk1"/>
              </a:solidFill>
              <a:latin typeface="Helvetica Neue"/>
              <a:ea typeface="Helvetica Neue"/>
              <a:cs typeface="Helvetica Neue"/>
              <a:sym typeface="Helvetica Neue"/>
            </a:endParaRPr>
          </a:p>
          <a:p>
            <a:pPr marL="0" lvl="0" indent="0" algn="ctr" rtl="0">
              <a:lnSpc>
                <a:spcPct val="90000"/>
              </a:lnSpc>
              <a:spcBef>
                <a:spcPts val="0"/>
              </a:spcBef>
              <a:spcAft>
                <a:spcPts val="0"/>
              </a:spcAft>
              <a:buNone/>
            </a:pPr>
            <a:endParaRPr sz="1900">
              <a:solidFill>
                <a:schemeClr val="dk1"/>
              </a:solidFill>
              <a:latin typeface="Helvetica Neue"/>
              <a:ea typeface="Helvetica Neue"/>
              <a:cs typeface="Helvetica Neue"/>
              <a:sym typeface="Helvetica Neue"/>
            </a:endParaRPr>
          </a:p>
          <a:p>
            <a:pPr marL="457200" lvl="0" indent="-349250" algn="l" rtl="0">
              <a:lnSpc>
                <a:spcPct val="90000"/>
              </a:lnSpc>
              <a:spcBef>
                <a:spcPts val="1000"/>
              </a:spcBef>
              <a:spcAft>
                <a:spcPts val="0"/>
              </a:spcAft>
              <a:buClr>
                <a:schemeClr val="dk1"/>
              </a:buClr>
              <a:buSzPts val="1900"/>
              <a:buFont typeface="Helvetica Neue"/>
              <a:buChar char="➔"/>
            </a:pPr>
            <a:r>
              <a:rPr lang="en" sz="1900">
                <a:solidFill>
                  <a:schemeClr val="dk1"/>
                </a:solidFill>
                <a:latin typeface="Helvetica Neue"/>
                <a:ea typeface="Helvetica Neue"/>
                <a:cs typeface="Helvetica Neue"/>
                <a:sym typeface="Helvetica Neue"/>
              </a:rPr>
              <a:t>Email </a:t>
            </a:r>
            <a:r>
              <a:rPr lang="en" sz="1900" u="sng">
                <a:solidFill>
                  <a:schemeClr val="hlink"/>
                </a:solidFill>
                <a:latin typeface="Helvetica Neue"/>
                <a:ea typeface="Helvetica Neue"/>
                <a:cs typeface="Helvetica Neue"/>
                <a:sym typeface="Helvetica Neue"/>
                <a:hlinkClick r:id="rId3"/>
              </a:rPr>
              <a:t>cristina.wilson@temple.edu</a:t>
            </a:r>
            <a:endParaRPr sz="1900">
              <a:solidFill>
                <a:schemeClr val="dk1"/>
              </a:solidFill>
              <a:latin typeface="Helvetica Neue"/>
              <a:ea typeface="Helvetica Neue"/>
              <a:cs typeface="Helvetica Neue"/>
              <a:sym typeface="Helvetica Neue"/>
            </a:endParaRPr>
          </a:p>
          <a:p>
            <a:pPr marL="0" lvl="0" indent="0" algn="ctr" rtl="0">
              <a:lnSpc>
                <a:spcPct val="90000"/>
              </a:lnSpc>
              <a:spcBef>
                <a:spcPts val="0"/>
              </a:spcBef>
              <a:spcAft>
                <a:spcPts val="0"/>
              </a:spcAft>
              <a:buNone/>
            </a:pPr>
            <a:endParaRPr sz="2100">
              <a:solidFill>
                <a:schemeClr val="dk1"/>
              </a:solidFill>
              <a:latin typeface="Helvetica Neue"/>
              <a:ea typeface="Helvetica Neue"/>
              <a:cs typeface="Helvetica Neue"/>
              <a:sym typeface="Helvetica Neue"/>
            </a:endParaRPr>
          </a:p>
        </p:txBody>
      </p:sp>
      <p:sp>
        <p:nvSpPr>
          <p:cNvPr id="406" name="Google Shape;406;p56"/>
          <p:cNvSpPr txBox="1">
            <a:spLocks noGrp="1"/>
          </p:cNvSpPr>
          <p:nvPr>
            <p:ph type="subTitle" idx="4294967295"/>
          </p:nvPr>
        </p:nvSpPr>
        <p:spPr>
          <a:xfrm>
            <a:off x="263150" y="454975"/>
            <a:ext cx="8600100" cy="1075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900"/>
              <a:buNone/>
            </a:pPr>
            <a:r>
              <a:rPr lang="en" sz="1700">
                <a:solidFill>
                  <a:srgbClr val="000000"/>
                </a:solidFill>
                <a:latin typeface="Helvetica Neue"/>
                <a:ea typeface="Helvetica Neue"/>
                <a:cs typeface="Helvetica Neue"/>
                <a:sym typeface="Helvetica Neue"/>
              </a:rPr>
              <a:t>We are providing materials for a virtual field camp module for students participating in field camps during Summer 2020. The module is designed to help students think about geological uncertainty and how it manifests in data and models.</a:t>
            </a:r>
            <a:endParaRPr sz="1700">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1700">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2700">
              <a:solidFill>
                <a:srgbClr val="000000"/>
              </a:solidFill>
              <a:latin typeface="Helvetica Neue"/>
              <a:ea typeface="Helvetica Neue"/>
              <a:cs typeface="Helvetica Neue"/>
              <a:sym typeface="Helvetica Neue"/>
            </a:endParaRPr>
          </a:p>
        </p:txBody>
      </p:sp>
      <p:pic>
        <p:nvPicPr>
          <p:cNvPr id="4" name="Picture 2" descr="https://egu2020.eu/cc_by_logo_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57"/>
          <p:cNvPicPr preferRelativeResize="0"/>
          <p:nvPr/>
        </p:nvPicPr>
        <p:blipFill rotWithShape="1">
          <a:blip r:embed="rId3">
            <a:alphaModFix/>
          </a:blip>
          <a:srcRect/>
          <a:stretch/>
        </p:blipFill>
        <p:spPr>
          <a:xfrm>
            <a:off x="6497152" y="386441"/>
            <a:ext cx="2177142" cy="518160"/>
          </a:xfrm>
          <a:prstGeom prst="rect">
            <a:avLst/>
          </a:prstGeom>
          <a:noFill/>
          <a:ln>
            <a:noFill/>
          </a:ln>
        </p:spPr>
      </p:pic>
      <p:pic>
        <p:nvPicPr>
          <p:cNvPr id="413" name="Google Shape;413;p57"/>
          <p:cNvPicPr preferRelativeResize="0"/>
          <p:nvPr/>
        </p:nvPicPr>
        <p:blipFill rotWithShape="1">
          <a:blip r:embed="rId4">
            <a:alphaModFix/>
          </a:blip>
          <a:srcRect l="20393" r="24473"/>
          <a:stretch/>
        </p:blipFill>
        <p:spPr>
          <a:xfrm>
            <a:off x="6831446" y="3976015"/>
            <a:ext cx="1562129" cy="932407"/>
          </a:xfrm>
          <a:prstGeom prst="rect">
            <a:avLst/>
          </a:prstGeom>
          <a:noFill/>
          <a:ln>
            <a:noFill/>
          </a:ln>
        </p:spPr>
      </p:pic>
      <p:cxnSp>
        <p:nvCxnSpPr>
          <p:cNvPr id="414" name="Google Shape;414;p57"/>
          <p:cNvCxnSpPr/>
          <p:nvPr/>
        </p:nvCxnSpPr>
        <p:spPr>
          <a:xfrm>
            <a:off x="0" y="1273424"/>
            <a:ext cx="9144000" cy="0"/>
          </a:xfrm>
          <a:prstGeom prst="straightConnector1">
            <a:avLst/>
          </a:prstGeom>
          <a:noFill/>
          <a:ln w="9525" cap="flat" cmpd="sng">
            <a:solidFill>
              <a:schemeClr val="dk1"/>
            </a:solidFill>
            <a:prstDash val="solid"/>
            <a:miter lim="800000"/>
            <a:headEnd type="none" w="sm" len="sm"/>
            <a:tailEnd type="none" w="sm" len="sm"/>
          </a:ln>
        </p:spPr>
      </p:cxnSp>
      <p:cxnSp>
        <p:nvCxnSpPr>
          <p:cNvPr id="415" name="Google Shape;415;p57"/>
          <p:cNvCxnSpPr/>
          <p:nvPr/>
        </p:nvCxnSpPr>
        <p:spPr>
          <a:xfrm>
            <a:off x="0" y="2560499"/>
            <a:ext cx="9144000" cy="0"/>
          </a:xfrm>
          <a:prstGeom prst="straightConnector1">
            <a:avLst/>
          </a:prstGeom>
          <a:noFill/>
          <a:ln w="9525" cap="flat" cmpd="sng">
            <a:solidFill>
              <a:schemeClr val="dk1"/>
            </a:solidFill>
            <a:prstDash val="solid"/>
            <a:miter lim="800000"/>
            <a:headEnd type="none" w="sm" len="sm"/>
            <a:tailEnd type="none" w="sm" len="sm"/>
          </a:ln>
        </p:spPr>
      </p:cxnSp>
      <p:cxnSp>
        <p:nvCxnSpPr>
          <p:cNvPr id="416" name="Google Shape;416;p57"/>
          <p:cNvCxnSpPr/>
          <p:nvPr/>
        </p:nvCxnSpPr>
        <p:spPr>
          <a:xfrm>
            <a:off x="0" y="3855899"/>
            <a:ext cx="9144000" cy="0"/>
          </a:xfrm>
          <a:prstGeom prst="straightConnector1">
            <a:avLst/>
          </a:prstGeom>
          <a:noFill/>
          <a:ln w="9525" cap="flat" cmpd="sng">
            <a:solidFill>
              <a:schemeClr val="dk1"/>
            </a:solidFill>
            <a:prstDash val="solid"/>
            <a:miter lim="800000"/>
            <a:headEnd type="none" w="sm" len="sm"/>
            <a:tailEnd type="none" w="sm" len="sm"/>
          </a:ln>
        </p:spPr>
      </p:cxnSp>
      <p:cxnSp>
        <p:nvCxnSpPr>
          <p:cNvPr id="417" name="Google Shape;417;p57"/>
          <p:cNvCxnSpPr/>
          <p:nvPr/>
        </p:nvCxnSpPr>
        <p:spPr>
          <a:xfrm>
            <a:off x="5937725" y="-7200"/>
            <a:ext cx="0" cy="5157900"/>
          </a:xfrm>
          <a:prstGeom prst="straightConnector1">
            <a:avLst/>
          </a:prstGeom>
          <a:noFill/>
          <a:ln w="57150" cap="flat" cmpd="sng">
            <a:solidFill>
              <a:schemeClr val="dk1"/>
            </a:solidFill>
            <a:prstDash val="solid"/>
            <a:miter lim="800000"/>
            <a:headEnd type="none" w="sm" len="sm"/>
            <a:tailEnd type="none" w="sm" len="sm"/>
          </a:ln>
        </p:spPr>
      </p:cxnSp>
      <p:pic>
        <p:nvPicPr>
          <p:cNvPr id="418" name="Google Shape;418;p57"/>
          <p:cNvPicPr preferRelativeResize="0"/>
          <p:nvPr/>
        </p:nvPicPr>
        <p:blipFill rotWithShape="1">
          <a:blip r:embed="rId5">
            <a:alphaModFix/>
          </a:blip>
          <a:srcRect t="21815" b="21928"/>
          <a:stretch/>
        </p:blipFill>
        <p:spPr>
          <a:xfrm>
            <a:off x="6185225" y="1417050"/>
            <a:ext cx="2762250" cy="932400"/>
          </a:xfrm>
          <a:prstGeom prst="rect">
            <a:avLst/>
          </a:prstGeom>
          <a:noFill/>
          <a:ln>
            <a:noFill/>
          </a:ln>
        </p:spPr>
      </p:pic>
      <p:pic>
        <p:nvPicPr>
          <p:cNvPr id="419" name="Google Shape;419;p57"/>
          <p:cNvPicPr preferRelativeResize="0"/>
          <p:nvPr/>
        </p:nvPicPr>
        <p:blipFill>
          <a:blip r:embed="rId6">
            <a:alphaModFix/>
          </a:blip>
          <a:stretch>
            <a:fillRect/>
          </a:stretch>
        </p:blipFill>
        <p:spPr>
          <a:xfrm>
            <a:off x="6672975" y="2900275"/>
            <a:ext cx="2005675" cy="659825"/>
          </a:xfrm>
          <a:prstGeom prst="rect">
            <a:avLst/>
          </a:prstGeom>
          <a:noFill/>
          <a:ln>
            <a:noFill/>
          </a:ln>
        </p:spPr>
      </p:pic>
      <p:pic>
        <p:nvPicPr>
          <p:cNvPr id="420" name="Google Shape;420;p57"/>
          <p:cNvPicPr preferRelativeResize="0"/>
          <p:nvPr/>
        </p:nvPicPr>
        <p:blipFill>
          <a:blip r:embed="rId7">
            <a:alphaModFix/>
          </a:blip>
          <a:stretch>
            <a:fillRect/>
          </a:stretch>
        </p:blipFill>
        <p:spPr>
          <a:xfrm>
            <a:off x="4144300" y="3998425"/>
            <a:ext cx="1041647" cy="781235"/>
          </a:xfrm>
          <a:prstGeom prst="rect">
            <a:avLst/>
          </a:prstGeom>
          <a:noFill/>
          <a:ln>
            <a:noFill/>
          </a:ln>
        </p:spPr>
      </p:pic>
      <p:pic>
        <p:nvPicPr>
          <p:cNvPr id="421" name="Google Shape;421;p57"/>
          <p:cNvPicPr preferRelativeResize="0"/>
          <p:nvPr/>
        </p:nvPicPr>
        <p:blipFill rotWithShape="1">
          <a:blip r:embed="rId8">
            <a:alphaModFix/>
          </a:blip>
          <a:srcRect b="12701"/>
          <a:stretch/>
        </p:blipFill>
        <p:spPr>
          <a:xfrm>
            <a:off x="4144300" y="141101"/>
            <a:ext cx="1041650" cy="781225"/>
          </a:xfrm>
          <a:prstGeom prst="rect">
            <a:avLst/>
          </a:prstGeom>
          <a:noFill/>
          <a:ln>
            <a:noFill/>
          </a:ln>
        </p:spPr>
      </p:pic>
      <p:pic>
        <p:nvPicPr>
          <p:cNvPr id="422" name="Google Shape;422;p57"/>
          <p:cNvPicPr preferRelativeResize="0"/>
          <p:nvPr/>
        </p:nvPicPr>
        <p:blipFill rotWithShape="1">
          <a:blip r:embed="rId9">
            <a:alphaModFix/>
          </a:blip>
          <a:srcRect l="17375" t="7595" r="30538" b="22911"/>
          <a:stretch/>
        </p:blipFill>
        <p:spPr>
          <a:xfrm>
            <a:off x="2363350" y="144574"/>
            <a:ext cx="1041649" cy="774273"/>
          </a:xfrm>
          <a:prstGeom prst="rect">
            <a:avLst/>
          </a:prstGeom>
          <a:noFill/>
          <a:ln>
            <a:noFill/>
          </a:ln>
        </p:spPr>
      </p:pic>
      <p:pic>
        <p:nvPicPr>
          <p:cNvPr id="423" name="Google Shape;423;p57"/>
          <p:cNvPicPr preferRelativeResize="0"/>
          <p:nvPr/>
        </p:nvPicPr>
        <p:blipFill>
          <a:blip r:embed="rId10">
            <a:alphaModFix/>
          </a:blip>
          <a:stretch>
            <a:fillRect/>
          </a:stretch>
        </p:blipFill>
        <p:spPr>
          <a:xfrm>
            <a:off x="4160850" y="2707744"/>
            <a:ext cx="1041633" cy="781225"/>
          </a:xfrm>
          <a:prstGeom prst="rect">
            <a:avLst/>
          </a:prstGeom>
          <a:noFill/>
          <a:ln>
            <a:noFill/>
          </a:ln>
        </p:spPr>
      </p:pic>
      <p:pic>
        <p:nvPicPr>
          <p:cNvPr id="424" name="Google Shape;424;p57"/>
          <p:cNvPicPr preferRelativeResize="0"/>
          <p:nvPr/>
        </p:nvPicPr>
        <p:blipFill rotWithShape="1">
          <a:blip r:embed="rId11">
            <a:alphaModFix/>
          </a:blip>
          <a:srcRect r="14361" b="28886"/>
          <a:stretch/>
        </p:blipFill>
        <p:spPr>
          <a:xfrm>
            <a:off x="4160850" y="1417075"/>
            <a:ext cx="1070000" cy="791445"/>
          </a:xfrm>
          <a:prstGeom prst="rect">
            <a:avLst/>
          </a:prstGeom>
          <a:noFill/>
          <a:ln>
            <a:noFill/>
          </a:ln>
        </p:spPr>
      </p:pic>
      <p:pic>
        <p:nvPicPr>
          <p:cNvPr id="425" name="Google Shape;425;p57"/>
          <p:cNvPicPr preferRelativeResize="0"/>
          <p:nvPr/>
        </p:nvPicPr>
        <p:blipFill rotWithShape="1">
          <a:blip r:embed="rId12">
            <a:alphaModFix/>
          </a:blip>
          <a:srcRect t="8786" b="9634"/>
          <a:stretch/>
        </p:blipFill>
        <p:spPr>
          <a:xfrm>
            <a:off x="2349175" y="1422162"/>
            <a:ext cx="1069995" cy="781225"/>
          </a:xfrm>
          <a:prstGeom prst="rect">
            <a:avLst/>
          </a:prstGeom>
          <a:noFill/>
          <a:ln>
            <a:noFill/>
          </a:ln>
        </p:spPr>
      </p:pic>
      <p:sp>
        <p:nvSpPr>
          <p:cNvPr id="426" name="Google Shape;426;p57"/>
          <p:cNvSpPr txBox="1"/>
          <p:nvPr/>
        </p:nvSpPr>
        <p:spPr>
          <a:xfrm>
            <a:off x="2434825" y="865575"/>
            <a:ext cx="9750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Feifei Qian</a:t>
            </a:r>
            <a:endParaRPr>
              <a:latin typeface="Calibri"/>
              <a:ea typeface="Calibri"/>
              <a:cs typeface="Calibri"/>
              <a:sym typeface="Calibri"/>
            </a:endParaRPr>
          </a:p>
        </p:txBody>
      </p:sp>
      <p:sp>
        <p:nvSpPr>
          <p:cNvPr id="427" name="Google Shape;427;p57"/>
          <p:cNvSpPr txBox="1"/>
          <p:nvPr/>
        </p:nvSpPr>
        <p:spPr>
          <a:xfrm>
            <a:off x="4018350" y="865575"/>
            <a:ext cx="13599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Dan Koditschek</a:t>
            </a:r>
            <a:endParaRPr>
              <a:latin typeface="Calibri"/>
              <a:ea typeface="Calibri"/>
              <a:cs typeface="Calibri"/>
              <a:sym typeface="Calibri"/>
            </a:endParaRPr>
          </a:p>
        </p:txBody>
      </p:sp>
      <p:sp>
        <p:nvSpPr>
          <p:cNvPr id="428" name="Google Shape;428;p57"/>
          <p:cNvSpPr txBox="1"/>
          <p:nvPr/>
        </p:nvSpPr>
        <p:spPr>
          <a:xfrm>
            <a:off x="4018350" y="4751775"/>
            <a:ext cx="13599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Doug Jerolmack</a:t>
            </a:r>
            <a:endParaRPr>
              <a:latin typeface="Calibri"/>
              <a:ea typeface="Calibri"/>
              <a:cs typeface="Calibri"/>
              <a:sym typeface="Calibri"/>
            </a:endParaRPr>
          </a:p>
        </p:txBody>
      </p:sp>
      <p:sp>
        <p:nvSpPr>
          <p:cNvPr id="429" name="Google Shape;429;p57"/>
          <p:cNvSpPr txBox="1"/>
          <p:nvPr/>
        </p:nvSpPr>
        <p:spPr>
          <a:xfrm>
            <a:off x="4109550" y="3456375"/>
            <a:ext cx="11442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Alix Davatzes</a:t>
            </a:r>
            <a:endParaRPr>
              <a:latin typeface="Calibri"/>
              <a:ea typeface="Calibri"/>
              <a:cs typeface="Calibri"/>
              <a:sym typeface="Calibri"/>
            </a:endParaRPr>
          </a:p>
        </p:txBody>
      </p:sp>
      <p:sp>
        <p:nvSpPr>
          <p:cNvPr id="430" name="Google Shape;430;p57"/>
          <p:cNvSpPr txBox="1"/>
          <p:nvPr/>
        </p:nvSpPr>
        <p:spPr>
          <a:xfrm>
            <a:off x="4094550" y="2160975"/>
            <a:ext cx="13599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Randy Williams</a:t>
            </a:r>
            <a:endParaRPr>
              <a:latin typeface="Calibri"/>
              <a:ea typeface="Calibri"/>
              <a:cs typeface="Calibri"/>
              <a:sym typeface="Calibri"/>
            </a:endParaRPr>
          </a:p>
        </p:txBody>
      </p:sp>
      <p:sp>
        <p:nvSpPr>
          <p:cNvPr id="431" name="Google Shape;431;p57"/>
          <p:cNvSpPr txBox="1"/>
          <p:nvPr/>
        </p:nvSpPr>
        <p:spPr>
          <a:xfrm>
            <a:off x="2384875" y="2160975"/>
            <a:ext cx="9750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Basil Tikoff</a:t>
            </a:r>
            <a:endParaRPr>
              <a:latin typeface="Calibri"/>
              <a:ea typeface="Calibri"/>
              <a:cs typeface="Calibri"/>
              <a:sym typeface="Calibri"/>
            </a:endParaRPr>
          </a:p>
        </p:txBody>
      </p:sp>
      <p:pic>
        <p:nvPicPr>
          <p:cNvPr id="432" name="Google Shape;432;p57"/>
          <p:cNvPicPr preferRelativeResize="0"/>
          <p:nvPr/>
        </p:nvPicPr>
        <p:blipFill rotWithShape="1">
          <a:blip r:embed="rId13">
            <a:alphaModFix/>
          </a:blip>
          <a:srcRect b="37067"/>
          <a:stretch/>
        </p:blipFill>
        <p:spPr>
          <a:xfrm>
            <a:off x="654375" y="166825"/>
            <a:ext cx="975000" cy="729775"/>
          </a:xfrm>
          <a:prstGeom prst="rect">
            <a:avLst/>
          </a:prstGeom>
          <a:noFill/>
          <a:ln>
            <a:noFill/>
          </a:ln>
        </p:spPr>
      </p:pic>
      <p:sp>
        <p:nvSpPr>
          <p:cNvPr id="433" name="Google Shape;433;p57"/>
          <p:cNvSpPr txBox="1"/>
          <p:nvPr/>
        </p:nvSpPr>
        <p:spPr>
          <a:xfrm>
            <a:off x="606025" y="865575"/>
            <a:ext cx="1144200" cy="38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libri"/>
                <a:ea typeface="Calibri"/>
                <a:cs typeface="Calibri"/>
                <a:sym typeface="Calibri"/>
              </a:rPr>
              <a:t>M. Ani Hsieh</a:t>
            </a:r>
            <a:endParaRPr>
              <a:latin typeface="Calibri"/>
              <a:ea typeface="Calibri"/>
              <a:cs typeface="Calibri"/>
              <a:sym typeface="Calibri"/>
            </a:endParaRPr>
          </a:p>
        </p:txBody>
      </p:sp>
      <p:pic>
        <p:nvPicPr>
          <p:cNvPr id="24" name="Picture 2" descr="https://egu2020.eu/cc_by_logo_pn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8"/>
          <p:cNvSpPr txBox="1">
            <a:spLocks noGrp="1"/>
          </p:cNvSpPr>
          <p:nvPr>
            <p:ph type="ctrTitle"/>
          </p:nvPr>
        </p:nvSpPr>
        <p:spPr>
          <a:xfrm>
            <a:off x="841847" y="1669613"/>
            <a:ext cx="8343600" cy="7743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800"/>
              <a:buFont typeface="Helvetica Neue"/>
              <a:buNone/>
            </a:pPr>
            <a:r>
              <a:rPr lang="en" sz="3800">
                <a:latin typeface="Helvetica Neue"/>
                <a:ea typeface="Helvetica Neue"/>
                <a:cs typeface="Helvetica Neue"/>
                <a:sym typeface="Helvetica Neue"/>
              </a:rPr>
              <a:t>Thank You</a:t>
            </a:r>
            <a:endParaRPr/>
          </a:p>
        </p:txBody>
      </p:sp>
      <p:pic>
        <p:nvPicPr>
          <p:cNvPr id="440" name="Google Shape;440;p58"/>
          <p:cNvPicPr preferRelativeResize="0"/>
          <p:nvPr/>
        </p:nvPicPr>
        <p:blipFill rotWithShape="1">
          <a:blip r:embed="rId3">
            <a:alphaModFix/>
          </a:blip>
          <a:srcRect/>
          <a:stretch/>
        </p:blipFill>
        <p:spPr>
          <a:xfrm>
            <a:off x="8068300" y="973005"/>
            <a:ext cx="685800" cy="685800"/>
          </a:xfrm>
          <a:prstGeom prst="rect">
            <a:avLst/>
          </a:prstGeom>
          <a:noFill/>
          <a:ln>
            <a:noFill/>
          </a:ln>
        </p:spPr>
      </p:pic>
      <p:pic>
        <p:nvPicPr>
          <p:cNvPr id="441" name="Google Shape;441;p58"/>
          <p:cNvPicPr preferRelativeResize="0"/>
          <p:nvPr/>
        </p:nvPicPr>
        <p:blipFill rotWithShape="1">
          <a:blip r:embed="rId4">
            <a:alphaModFix/>
          </a:blip>
          <a:srcRect/>
          <a:stretch/>
        </p:blipFill>
        <p:spPr>
          <a:xfrm>
            <a:off x="6670277" y="3547141"/>
            <a:ext cx="2177143" cy="518160"/>
          </a:xfrm>
          <a:prstGeom prst="rect">
            <a:avLst/>
          </a:prstGeom>
          <a:noFill/>
          <a:ln>
            <a:noFill/>
          </a:ln>
        </p:spPr>
      </p:pic>
      <p:pic>
        <p:nvPicPr>
          <p:cNvPr id="442" name="Google Shape;442;p58"/>
          <p:cNvPicPr preferRelativeResize="0"/>
          <p:nvPr/>
        </p:nvPicPr>
        <p:blipFill rotWithShape="1">
          <a:blip r:embed="rId5">
            <a:alphaModFix/>
          </a:blip>
          <a:srcRect/>
          <a:stretch/>
        </p:blipFill>
        <p:spPr>
          <a:xfrm>
            <a:off x="7138451" y="2251741"/>
            <a:ext cx="1657350" cy="685800"/>
          </a:xfrm>
          <a:prstGeom prst="rect">
            <a:avLst/>
          </a:prstGeom>
          <a:noFill/>
          <a:ln>
            <a:noFill/>
          </a:ln>
        </p:spPr>
      </p:pic>
      <p:cxnSp>
        <p:nvCxnSpPr>
          <p:cNvPr id="443" name="Google Shape;443;p58"/>
          <p:cNvCxnSpPr/>
          <p:nvPr/>
        </p:nvCxnSpPr>
        <p:spPr>
          <a:xfrm>
            <a:off x="5937725" y="-7200"/>
            <a:ext cx="0" cy="5157900"/>
          </a:xfrm>
          <a:prstGeom prst="straightConnector1">
            <a:avLst/>
          </a:prstGeom>
          <a:noFill/>
          <a:ln w="57150" cap="flat" cmpd="sng">
            <a:solidFill>
              <a:schemeClr val="dk1"/>
            </a:solidFill>
            <a:prstDash val="solid"/>
            <a:miter lim="800000"/>
            <a:headEnd type="none" w="sm" len="sm"/>
            <a:tailEnd type="none" w="sm" len="sm"/>
          </a:ln>
        </p:spPr>
      </p:cxnSp>
      <p:pic>
        <p:nvPicPr>
          <p:cNvPr id="7" name="Picture 2" descr="https://egu2020.eu/cc_by_logo_pn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9"/>
          <p:cNvSpPr txBox="1">
            <a:spLocks noGrp="1"/>
          </p:cNvSpPr>
          <p:nvPr>
            <p:ph type="subTitle" idx="1"/>
          </p:nvPr>
        </p:nvSpPr>
        <p:spPr>
          <a:xfrm>
            <a:off x="851300" y="150175"/>
            <a:ext cx="7721100" cy="4140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900"/>
              <a:buNone/>
            </a:pPr>
            <a:r>
              <a:rPr lang="en" sz="3400">
                <a:latin typeface="Helvetica Neue"/>
                <a:ea typeface="Helvetica Neue"/>
                <a:cs typeface="Helvetica Neue"/>
                <a:sym typeface="Helvetica Neue"/>
              </a:rPr>
              <a:t>Uncertainty is a feature of all science. </a:t>
            </a:r>
            <a:endParaRPr sz="34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900"/>
              <a:buNone/>
            </a:pPr>
            <a:endParaRPr sz="15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900"/>
              <a:buNone/>
            </a:pPr>
            <a:r>
              <a:rPr lang="en" sz="1900">
                <a:latin typeface="Helvetica Neue"/>
                <a:ea typeface="Helvetica Neue"/>
                <a:cs typeface="Helvetica Neue"/>
                <a:sym typeface="Helvetica Neue"/>
              </a:rPr>
              <a:t>In uncertain conditions, humans constrain decision making using heuristics, i.e., rules of thumb.</a:t>
            </a:r>
            <a:endParaRPr sz="19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900"/>
              <a:buNone/>
            </a:pPr>
            <a:endParaRPr sz="15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900"/>
              <a:buNone/>
            </a:pPr>
            <a:r>
              <a:rPr lang="en" sz="1900">
                <a:latin typeface="Helvetica Neue"/>
                <a:ea typeface="Helvetica Neue"/>
                <a:cs typeface="Helvetica Neue"/>
                <a:sym typeface="Helvetica Neue"/>
              </a:rPr>
              <a:t>Though satisfactory for many decisions, heuristics can lead to less-than-optimal decisions, known as biases.</a:t>
            </a:r>
            <a:endParaRPr sz="19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900"/>
              <a:buNone/>
            </a:pPr>
            <a:endParaRPr sz="15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900"/>
              <a:buNone/>
            </a:pPr>
            <a:r>
              <a:rPr lang="en" sz="1900">
                <a:latin typeface="Helvetica Neue"/>
                <a:ea typeface="Helvetica Neue"/>
                <a:cs typeface="Helvetica Neue"/>
                <a:sym typeface="Helvetica Neue"/>
              </a:rPr>
              <a:t>Expertise does not protect against bias.</a:t>
            </a:r>
            <a:endParaRPr sz="1900">
              <a:latin typeface="Helvetica Neue"/>
              <a:ea typeface="Helvetica Neue"/>
              <a:cs typeface="Helvetica Neue"/>
              <a:sym typeface="Helvetica Neue"/>
            </a:endParaRPr>
          </a:p>
          <a:p>
            <a:pPr marL="0" lvl="0" indent="0" algn="l" rtl="0">
              <a:lnSpc>
                <a:spcPct val="90000"/>
              </a:lnSpc>
              <a:spcBef>
                <a:spcPts val="1000"/>
              </a:spcBef>
              <a:spcAft>
                <a:spcPts val="0"/>
              </a:spcAft>
              <a:buClr>
                <a:schemeClr val="dk1"/>
              </a:buClr>
              <a:buSzPts val="1900"/>
              <a:buNone/>
            </a:pPr>
            <a:endParaRPr sz="1500">
              <a:solidFill>
                <a:srgbClr val="000000"/>
              </a:solidFill>
              <a:latin typeface="Helvetica Neue"/>
              <a:ea typeface="Helvetica Neue"/>
              <a:cs typeface="Helvetica Neue"/>
              <a:sym typeface="Helvetica Neue"/>
            </a:endParaRPr>
          </a:p>
          <a:p>
            <a:pPr marL="0" lvl="0" indent="0" algn="l" rtl="0">
              <a:lnSpc>
                <a:spcPct val="90000"/>
              </a:lnSpc>
              <a:spcBef>
                <a:spcPts val="1000"/>
              </a:spcBef>
              <a:spcAft>
                <a:spcPts val="0"/>
              </a:spcAft>
              <a:buClr>
                <a:schemeClr val="dk1"/>
              </a:buClr>
              <a:buSzPts val="1900"/>
              <a:buNone/>
            </a:pPr>
            <a:endParaRPr sz="1500">
              <a:solidFill>
                <a:srgbClr val="000000"/>
              </a:solidFill>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900"/>
              <a:buNone/>
            </a:pPr>
            <a:endParaRPr sz="15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900"/>
              <a:buNone/>
            </a:pPr>
            <a:endParaRPr sz="1500" b="1">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900"/>
              <a:buNone/>
            </a:pPr>
            <a:endParaRPr sz="15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900"/>
              <a:buNone/>
            </a:pPr>
            <a:r>
              <a:rPr lang="en" sz="1900">
                <a:latin typeface="Helvetica Neue"/>
                <a:ea typeface="Helvetica Neue"/>
                <a:cs typeface="Helvetica Neue"/>
                <a:sym typeface="Helvetica Neue"/>
              </a:rPr>
              <a:t>Our research in the growing field of </a:t>
            </a:r>
            <a:r>
              <a:rPr lang="en" sz="1900" b="1">
                <a:latin typeface="Helvetica Neue"/>
                <a:ea typeface="Helvetica Neue"/>
                <a:cs typeface="Helvetica Neue"/>
                <a:sym typeface="Helvetica Neue"/>
              </a:rPr>
              <a:t>metascience</a:t>
            </a:r>
            <a:r>
              <a:rPr lang="en" sz="1900">
                <a:latin typeface="Helvetica Neue"/>
                <a:ea typeface="Helvetica Neue"/>
                <a:cs typeface="Helvetica Neue"/>
                <a:sym typeface="Helvetica Neue"/>
              </a:rPr>
              <a:t> aims to better understand the cognitive processes underlying scientific decision making, with the aim of improving science by supporting scientists’ most important tool, their minds.</a:t>
            </a:r>
            <a:endParaRPr sz="19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900"/>
              <a:buNone/>
            </a:pPr>
            <a:endParaRPr sz="19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900"/>
              <a:buNone/>
            </a:pPr>
            <a:endParaRPr sz="19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900"/>
              <a:buNone/>
            </a:pPr>
            <a:endParaRPr sz="19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900"/>
              <a:buNone/>
            </a:pPr>
            <a:endParaRPr sz="1900">
              <a:latin typeface="Helvetica Neue"/>
              <a:ea typeface="Helvetica Neue"/>
              <a:cs typeface="Helvetica Neue"/>
              <a:sym typeface="Helvetica Neue"/>
            </a:endParaRPr>
          </a:p>
        </p:txBody>
      </p:sp>
      <p:sp>
        <p:nvSpPr>
          <p:cNvPr id="246" name="Google Shape;246;p39"/>
          <p:cNvSpPr txBox="1"/>
          <p:nvPr/>
        </p:nvSpPr>
        <p:spPr>
          <a:xfrm>
            <a:off x="1203350" y="2759525"/>
            <a:ext cx="6805800" cy="860100"/>
          </a:xfrm>
          <a:prstGeom prst="rect">
            <a:avLst/>
          </a:prstGeom>
          <a:solidFill>
            <a:srgbClr val="F3F3F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solidFill>
                  <a:schemeClr val="dk1"/>
                </a:solidFill>
                <a:latin typeface="Helvetica Neue"/>
                <a:ea typeface="Helvetica Neue"/>
                <a:cs typeface="Helvetica Neue"/>
                <a:sym typeface="Helvetica Neue"/>
              </a:rPr>
              <a:t>“</a:t>
            </a:r>
            <a:r>
              <a:rPr lang="en" sz="1500" i="1">
                <a:solidFill>
                  <a:schemeClr val="dk1"/>
                </a:solidFill>
                <a:latin typeface="Helvetica Neue"/>
                <a:ea typeface="Helvetica Neue"/>
                <a:cs typeface="Helvetica Neue"/>
                <a:sym typeface="Helvetica Neue"/>
              </a:rPr>
              <a:t>whenever there is a simple error that most laymen fall for, there is always a   </a:t>
            </a:r>
            <a:br>
              <a:rPr lang="en" sz="1500" i="1">
                <a:solidFill>
                  <a:schemeClr val="dk1"/>
                </a:solidFill>
                <a:latin typeface="Helvetica Neue"/>
                <a:ea typeface="Helvetica Neue"/>
                <a:cs typeface="Helvetica Neue"/>
                <a:sym typeface="Helvetica Neue"/>
              </a:rPr>
            </a:br>
            <a:r>
              <a:rPr lang="en" sz="1500" i="1">
                <a:solidFill>
                  <a:schemeClr val="dk1"/>
                </a:solidFill>
                <a:latin typeface="Helvetica Neue"/>
                <a:ea typeface="Helvetica Neue"/>
                <a:cs typeface="Helvetica Neue"/>
                <a:sym typeface="Helvetica Neue"/>
              </a:rPr>
              <a:t> slightly more sophisticated version of the same problem that experts fall for</a:t>
            </a:r>
            <a:r>
              <a:rPr lang="en" sz="1500">
                <a:solidFill>
                  <a:schemeClr val="dk1"/>
                </a:solidFill>
                <a:latin typeface="Helvetica Neue"/>
                <a:ea typeface="Helvetica Neue"/>
                <a:cs typeface="Helvetica Neue"/>
                <a:sym typeface="Helvetica Neue"/>
              </a:rPr>
              <a:t>” </a:t>
            </a:r>
            <a:br>
              <a:rPr lang="en" sz="1500">
                <a:solidFill>
                  <a:schemeClr val="dk1"/>
                </a:solidFill>
                <a:latin typeface="Helvetica Neue"/>
                <a:ea typeface="Helvetica Neue"/>
                <a:cs typeface="Helvetica Neue"/>
                <a:sym typeface="Helvetica Neue"/>
              </a:rPr>
            </a:br>
            <a:r>
              <a:rPr lang="en" sz="1500">
                <a:solidFill>
                  <a:schemeClr val="dk1"/>
                </a:solidFill>
                <a:latin typeface="Helvetica Neue"/>
                <a:ea typeface="Helvetica Neue"/>
                <a:cs typeface="Helvetica Neue"/>
                <a:sym typeface="Helvetica Neue"/>
              </a:rPr>
              <a:t> -- Amos Tversky (</a:t>
            </a:r>
            <a:r>
              <a:rPr lang="en" sz="1200">
                <a:solidFill>
                  <a:schemeClr val="dk1"/>
                </a:solidFill>
                <a:latin typeface="Helvetica Neue"/>
                <a:ea typeface="Helvetica Neue"/>
                <a:cs typeface="Helvetica Neue"/>
                <a:sym typeface="Helvetica Neue"/>
              </a:rPr>
              <a:t>Gardener, 1985, p. 360</a:t>
            </a:r>
            <a:r>
              <a:rPr lang="en" sz="1500">
                <a:solidFill>
                  <a:schemeClr val="dk1"/>
                </a:solidFill>
                <a:latin typeface="Helvetica Neue"/>
                <a:ea typeface="Helvetica Neue"/>
                <a:cs typeface="Helvetica Neue"/>
                <a:sym typeface="Helvetica Neue"/>
              </a:rPr>
              <a:t>)</a:t>
            </a:r>
            <a:endParaRPr/>
          </a:p>
        </p:txBody>
      </p:sp>
      <p:pic>
        <p:nvPicPr>
          <p:cNvPr id="4" name="Picture 2" descr="https://egu2020.eu/cc_by_logo_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0"/>
          <p:cNvSpPr txBox="1">
            <a:spLocks noGrp="1"/>
          </p:cNvSpPr>
          <p:nvPr>
            <p:ph type="subTitle" idx="1"/>
          </p:nvPr>
        </p:nvSpPr>
        <p:spPr>
          <a:xfrm>
            <a:off x="851300" y="454975"/>
            <a:ext cx="7806900" cy="41400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900"/>
              <a:buNone/>
            </a:pPr>
            <a:r>
              <a:rPr lang="en" sz="1900">
                <a:latin typeface="Helvetica Neue"/>
                <a:ea typeface="Helvetica Neue"/>
                <a:cs typeface="Helvetica Neue"/>
                <a:sym typeface="Helvetica Neue"/>
              </a:rPr>
              <a:t>Geoscientists have long appreciated the influence of uncertainty on their cognition and the value of a metascience approach</a:t>
            </a:r>
            <a:endParaRPr sz="1900">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1900">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1900">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1900">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1900">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1900">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1900">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1900">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1900">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1900">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2400" b="1">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r>
              <a:rPr lang="en" sz="2400" b="1">
                <a:latin typeface="Helvetica Neue"/>
                <a:ea typeface="Helvetica Neue"/>
                <a:cs typeface="Helvetica Neue"/>
                <a:sym typeface="Helvetica Neue"/>
              </a:rPr>
              <a:t>Cognitive psychology, Geoscience, and Engineering</a:t>
            </a:r>
            <a:endParaRPr sz="2400" b="1">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r>
              <a:rPr lang="en" sz="2400" b="1">
                <a:latin typeface="Helvetica Neue"/>
                <a:ea typeface="Helvetica Neue"/>
                <a:cs typeface="Helvetica Neue"/>
                <a:sym typeface="Helvetica Neue"/>
              </a:rPr>
              <a:t>a Trading Zone </a:t>
            </a:r>
            <a:r>
              <a:rPr lang="en" sz="1200">
                <a:latin typeface="Helvetica Neue"/>
                <a:ea typeface="Helvetica Neue"/>
                <a:cs typeface="Helvetica Neue"/>
                <a:sym typeface="Helvetica Neue"/>
              </a:rPr>
              <a:t>(Galison, 1998)</a:t>
            </a:r>
            <a:endParaRPr sz="1200">
              <a:latin typeface="Helvetica Neue"/>
              <a:ea typeface="Helvetica Neue"/>
              <a:cs typeface="Helvetica Neue"/>
              <a:sym typeface="Helvetica Neue"/>
            </a:endParaRPr>
          </a:p>
          <a:p>
            <a:pPr marL="0" lvl="0" indent="0" algn="l" rtl="0">
              <a:lnSpc>
                <a:spcPct val="90000"/>
              </a:lnSpc>
              <a:spcBef>
                <a:spcPts val="0"/>
              </a:spcBef>
              <a:spcAft>
                <a:spcPts val="0"/>
              </a:spcAft>
              <a:buClr>
                <a:schemeClr val="dk1"/>
              </a:buClr>
              <a:buSzPts val="1900"/>
              <a:buNone/>
            </a:pPr>
            <a:endParaRPr sz="1900">
              <a:latin typeface="Helvetica Neue"/>
              <a:ea typeface="Helvetica Neue"/>
              <a:cs typeface="Helvetica Neue"/>
              <a:sym typeface="Helvetica Neue"/>
            </a:endParaRPr>
          </a:p>
        </p:txBody>
      </p:sp>
      <p:sp>
        <p:nvSpPr>
          <p:cNvPr id="252" name="Google Shape;252;p40"/>
          <p:cNvSpPr txBox="1"/>
          <p:nvPr/>
        </p:nvSpPr>
        <p:spPr>
          <a:xfrm>
            <a:off x="1169100" y="1280425"/>
            <a:ext cx="6805800" cy="2060700"/>
          </a:xfrm>
          <a:prstGeom prst="rect">
            <a:avLst/>
          </a:prstGeom>
          <a:solidFill>
            <a:srgbClr val="F3F3F3"/>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500">
                <a:solidFill>
                  <a:schemeClr val="dk1"/>
                </a:solidFill>
                <a:latin typeface="Helvetica Neue"/>
                <a:ea typeface="Helvetica Neue"/>
                <a:cs typeface="Helvetica Neue"/>
                <a:sym typeface="Helvetica Neue"/>
              </a:rPr>
              <a:t>“</a:t>
            </a:r>
            <a:r>
              <a:rPr lang="en" sz="1500" i="1">
                <a:solidFill>
                  <a:schemeClr val="dk1"/>
                </a:solidFill>
                <a:latin typeface="Helvetica Neue"/>
                <a:ea typeface="Helvetica Neue"/>
                <a:cs typeface="Helvetica Neue"/>
                <a:sym typeface="Helvetica Neue"/>
              </a:rPr>
              <a:t>Evidently, if the investigator is to succeed in the discovery of veritable explanations of phenomena, he must be fertile in the invention of hypotheses and ingenious in the application of tests. The practical questions for the teacher are, whether it is possible by training to improve the guessing faculty, and if so, how it is to be done. To answer these, we must give attention to the nature of the scientific guess considered as a mental process. Like other mental processes, the framing of hypotheses is usually unconscious, but by attention it can be brought into consciousness and analyzed.</a:t>
            </a:r>
            <a:r>
              <a:rPr lang="en" sz="1500">
                <a:solidFill>
                  <a:schemeClr val="dk1"/>
                </a:solidFill>
                <a:latin typeface="Helvetica Neue"/>
                <a:ea typeface="Helvetica Neue"/>
                <a:cs typeface="Helvetica Neue"/>
                <a:sym typeface="Helvetica Neue"/>
              </a:rPr>
              <a:t>”</a:t>
            </a:r>
            <a:endParaRPr sz="15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r>
              <a:rPr lang="en" sz="1500">
                <a:solidFill>
                  <a:schemeClr val="dk1"/>
                </a:solidFill>
                <a:latin typeface="Helvetica Neue"/>
                <a:ea typeface="Helvetica Neue"/>
                <a:cs typeface="Helvetica Neue"/>
                <a:sym typeface="Helvetica Neue"/>
              </a:rPr>
              <a:t>--G.K. Gilbert (</a:t>
            </a:r>
            <a:r>
              <a:rPr lang="en" sz="1200">
                <a:solidFill>
                  <a:schemeClr val="dk1"/>
                </a:solidFill>
                <a:latin typeface="Helvetica Neue"/>
                <a:ea typeface="Helvetica Neue"/>
                <a:cs typeface="Helvetica Neue"/>
                <a:sym typeface="Helvetica Neue"/>
              </a:rPr>
              <a:t>1886, pp. 286-287</a:t>
            </a:r>
            <a:r>
              <a:rPr lang="en" sz="1500">
                <a:solidFill>
                  <a:schemeClr val="dk1"/>
                </a:solidFill>
                <a:latin typeface="Helvetica Neue"/>
                <a:ea typeface="Helvetica Neue"/>
                <a:cs typeface="Helvetica Neue"/>
                <a:sym typeface="Helvetica Neue"/>
              </a:rPr>
              <a:t>)</a:t>
            </a:r>
            <a:endParaRPr sz="15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sz="1900">
              <a:solidFill>
                <a:schemeClr val="dk1"/>
              </a:solidFill>
              <a:latin typeface="Helvetica Neue"/>
              <a:ea typeface="Helvetica Neue"/>
              <a:cs typeface="Helvetica Neue"/>
              <a:sym typeface="Helvetica Neue"/>
            </a:endParaRPr>
          </a:p>
          <a:p>
            <a:pPr marL="0" lvl="0" indent="0" algn="l" rtl="0">
              <a:lnSpc>
                <a:spcPct val="100000"/>
              </a:lnSpc>
              <a:spcBef>
                <a:spcPts val="0"/>
              </a:spcBef>
              <a:spcAft>
                <a:spcPts val="0"/>
              </a:spcAft>
              <a:buNone/>
            </a:pPr>
            <a:endParaRPr sz="1500">
              <a:solidFill>
                <a:schemeClr val="dk1"/>
              </a:solidFill>
              <a:latin typeface="Helvetica Neue"/>
              <a:ea typeface="Helvetica Neue"/>
              <a:cs typeface="Helvetica Neue"/>
              <a:sym typeface="Helvetica Neue"/>
            </a:endParaRPr>
          </a:p>
        </p:txBody>
      </p:sp>
      <p:pic>
        <p:nvPicPr>
          <p:cNvPr id="4" name="Picture 2" descr="https://egu2020.eu/cc_by_logo_p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1"/>
          <p:cNvSpPr txBox="1"/>
          <p:nvPr/>
        </p:nvSpPr>
        <p:spPr>
          <a:xfrm>
            <a:off x="263150" y="2416332"/>
            <a:ext cx="4162800" cy="2319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700" dirty="0">
                <a:solidFill>
                  <a:schemeClr val="dk1"/>
                </a:solidFill>
                <a:latin typeface="Helvetica Neue"/>
                <a:ea typeface="Helvetica Neue"/>
                <a:cs typeface="Helvetica Neue"/>
                <a:sym typeface="Helvetica Neue"/>
              </a:rPr>
              <a:t>Spatiotemporal data collection decisions</a:t>
            </a:r>
            <a:endParaRPr sz="1700" dirty="0">
              <a:solidFill>
                <a:schemeClr val="dk1"/>
              </a:solidFill>
              <a:latin typeface="Helvetica Neue"/>
              <a:ea typeface="Helvetica Neue"/>
              <a:cs typeface="Helvetica Neue"/>
              <a:sym typeface="Helvetica Neue"/>
            </a:endParaRPr>
          </a:p>
          <a:p>
            <a:pPr marL="0" lvl="0" indent="0" algn="ctr" rtl="0">
              <a:lnSpc>
                <a:spcPct val="90000"/>
              </a:lnSpc>
              <a:spcBef>
                <a:spcPts val="0"/>
              </a:spcBef>
              <a:spcAft>
                <a:spcPts val="0"/>
              </a:spcAft>
              <a:buNone/>
            </a:pPr>
            <a:endParaRPr sz="1900" dirty="0">
              <a:solidFill>
                <a:schemeClr val="dk1"/>
              </a:solidFill>
              <a:latin typeface="Helvetica Neue"/>
              <a:ea typeface="Helvetica Neue"/>
              <a:cs typeface="Helvetica Neue"/>
              <a:sym typeface="Helvetica Neue"/>
            </a:endParaRPr>
          </a:p>
          <a:p>
            <a:pPr marL="457200" lvl="0" indent="-336550" algn="l" rtl="0">
              <a:lnSpc>
                <a:spcPct val="90000"/>
              </a:lnSpc>
              <a:spcBef>
                <a:spcPts val="0"/>
              </a:spcBef>
              <a:spcAft>
                <a:spcPts val="0"/>
              </a:spcAft>
              <a:buClr>
                <a:schemeClr val="dk1"/>
              </a:buClr>
              <a:buSzPts val="1700"/>
              <a:buFont typeface="Helvetica Neue"/>
              <a:buChar char="➔"/>
            </a:pPr>
            <a:r>
              <a:rPr lang="en" sz="1700" dirty="0">
                <a:solidFill>
                  <a:schemeClr val="dk1"/>
                </a:solidFill>
                <a:latin typeface="Helvetica Neue"/>
                <a:ea typeface="Helvetica Neue"/>
                <a:cs typeface="Helvetica Neue"/>
                <a:sym typeface="Helvetica Neue"/>
              </a:rPr>
              <a:t>What heuristics do experts rely on when making data collection decisions?</a:t>
            </a:r>
            <a:endParaRPr sz="1700" dirty="0">
              <a:solidFill>
                <a:schemeClr val="dk1"/>
              </a:solidFill>
              <a:latin typeface="Helvetica Neue"/>
              <a:ea typeface="Helvetica Neue"/>
              <a:cs typeface="Helvetica Neue"/>
              <a:sym typeface="Helvetica Neue"/>
            </a:endParaRPr>
          </a:p>
          <a:p>
            <a:pPr marL="457200" lvl="0" indent="-336550" algn="l" rtl="0">
              <a:lnSpc>
                <a:spcPct val="90000"/>
              </a:lnSpc>
              <a:spcBef>
                <a:spcPts val="1000"/>
              </a:spcBef>
              <a:spcAft>
                <a:spcPts val="0"/>
              </a:spcAft>
              <a:buClr>
                <a:schemeClr val="dk1"/>
              </a:buClr>
              <a:buSzPts val="1700"/>
              <a:buFont typeface="Helvetica Neue"/>
              <a:buChar char="➔"/>
            </a:pPr>
            <a:r>
              <a:rPr lang="en" sz="1700" dirty="0">
                <a:solidFill>
                  <a:schemeClr val="dk1"/>
                </a:solidFill>
                <a:latin typeface="Helvetica Neue"/>
                <a:ea typeface="Helvetica Neue"/>
                <a:cs typeface="Helvetica Neue"/>
                <a:sym typeface="Helvetica Neue"/>
              </a:rPr>
              <a:t>Can heuristics be flexibly adapted by making real-time in-situ data available?</a:t>
            </a:r>
            <a:endParaRPr sz="1700" dirty="0">
              <a:solidFill>
                <a:schemeClr val="dk1"/>
              </a:solidFill>
              <a:latin typeface="Helvetica Neue"/>
              <a:ea typeface="Helvetica Neue"/>
              <a:cs typeface="Helvetica Neue"/>
              <a:sym typeface="Helvetica Neue"/>
            </a:endParaRPr>
          </a:p>
          <a:p>
            <a:pPr marL="0" lvl="0" indent="0" algn="ctr" rtl="0">
              <a:lnSpc>
                <a:spcPct val="90000"/>
              </a:lnSpc>
              <a:spcBef>
                <a:spcPts val="0"/>
              </a:spcBef>
              <a:spcAft>
                <a:spcPts val="0"/>
              </a:spcAft>
              <a:buNone/>
            </a:pPr>
            <a:endParaRPr sz="1900" dirty="0">
              <a:solidFill>
                <a:schemeClr val="dk1"/>
              </a:solidFill>
              <a:latin typeface="Helvetica Neue"/>
              <a:ea typeface="Helvetica Neue"/>
              <a:cs typeface="Helvetica Neue"/>
              <a:sym typeface="Helvetica Neue"/>
            </a:endParaRPr>
          </a:p>
        </p:txBody>
      </p:sp>
      <p:sp>
        <p:nvSpPr>
          <p:cNvPr id="259" name="Google Shape;259;p41"/>
          <p:cNvSpPr txBox="1">
            <a:spLocks noGrp="1"/>
          </p:cNvSpPr>
          <p:nvPr>
            <p:ph type="subTitle" idx="4294967295"/>
          </p:nvPr>
        </p:nvSpPr>
        <p:spPr>
          <a:xfrm>
            <a:off x="851300" y="454975"/>
            <a:ext cx="7806900" cy="17793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1900"/>
              <a:buNone/>
            </a:pPr>
            <a:r>
              <a:rPr lang="en" sz="1700" dirty="0">
                <a:solidFill>
                  <a:srgbClr val="000000"/>
                </a:solidFill>
                <a:latin typeface="Helvetica Neue"/>
                <a:ea typeface="Helvetica Neue"/>
                <a:cs typeface="Helvetica Neue"/>
                <a:sym typeface="Helvetica Neue"/>
              </a:rPr>
              <a:t>Wilson, C. G., Bond, C. E., and Shipley, T. F.: </a:t>
            </a:r>
            <a:br>
              <a:rPr lang="en" sz="1700" dirty="0">
                <a:solidFill>
                  <a:srgbClr val="000000"/>
                </a:solidFill>
                <a:latin typeface="Helvetica Neue"/>
                <a:ea typeface="Helvetica Neue"/>
                <a:cs typeface="Helvetica Neue"/>
                <a:sym typeface="Helvetica Neue"/>
              </a:rPr>
            </a:br>
            <a:r>
              <a:rPr lang="en" sz="1700" dirty="0">
                <a:solidFill>
                  <a:srgbClr val="000000"/>
                </a:solidFill>
                <a:latin typeface="Helvetica Neue"/>
                <a:ea typeface="Helvetica Neue"/>
                <a:cs typeface="Helvetica Neue"/>
                <a:sym typeface="Helvetica Neue"/>
              </a:rPr>
              <a:t>How can geologic decision-making under uncertainty be improved?, </a:t>
            </a:r>
            <a:br>
              <a:rPr lang="en" sz="1700" dirty="0">
                <a:solidFill>
                  <a:srgbClr val="000000"/>
                </a:solidFill>
                <a:latin typeface="Helvetica Neue"/>
                <a:ea typeface="Helvetica Neue"/>
                <a:cs typeface="Helvetica Neue"/>
                <a:sym typeface="Helvetica Neue"/>
              </a:rPr>
            </a:br>
            <a:r>
              <a:rPr lang="en" sz="1700" dirty="0">
                <a:solidFill>
                  <a:srgbClr val="000000"/>
                </a:solidFill>
                <a:latin typeface="Helvetica Neue"/>
                <a:ea typeface="Helvetica Neue"/>
                <a:cs typeface="Helvetica Neue"/>
                <a:sym typeface="Helvetica Neue"/>
              </a:rPr>
              <a:t>Solid Earth, 10, 1469–1488, </a:t>
            </a:r>
            <a:r>
              <a:rPr lang="en" sz="1700" u="sng" dirty="0">
                <a:solidFill>
                  <a:schemeClr val="hlink"/>
                </a:solidFill>
                <a:latin typeface="Helvetica Neue"/>
                <a:ea typeface="Helvetica Neue"/>
                <a:cs typeface="Helvetica Neue"/>
                <a:sym typeface="Helvetica Neue"/>
                <a:hlinkClick r:id="rId3"/>
              </a:rPr>
              <a:t>https://doi.org/10.5194/se-10-1469-2019</a:t>
            </a:r>
            <a:r>
              <a:rPr lang="en" sz="1700" dirty="0">
                <a:solidFill>
                  <a:srgbClr val="000000"/>
                </a:solidFill>
                <a:latin typeface="Helvetica Neue"/>
                <a:ea typeface="Helvetica Neue"/>
                <a:cs typeface="Helvetica Neue"/>
                <a:sym typeface="Helvetica Neue"/>
              </a:rPr>
              <a:t>, 2019.</a:t>
            </a:r>
            <a:endParaRPr sz="1700" dirty="0">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1700" dirty="0">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r>
              <a:rPr lang="en" sz="1700" dirty="0">
                <a:solidFill>
                  <a:srgbClr val="000000"/>
                </a:solidFill>
                <a:latin typeface="Helvetica Neue"/>
                <a:ea typeface="Helvetica Neue"/>
                <a:cs typeface="Helvetica Neue"/>
                <a:sym typeface="Helvetica Neue"/>
              </a:rPr>
              <a:t>Wilson, C.G., Shipley, T. F., &amp; Davatzes, A.:</a:t>
            </a:r>
            <a:endParaRPr sz="1700" dirty="0">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r>
              <a:rPr lang="en" sz="1700" dirty="0">
                <a:solidFill>
                  <a:srgbClr val="000000"/>
                </a:solidFill>
                <a:latin typeface="Helvetica Neue"/>
                <a:ea typeface="Helvetica Neue"/>
                <a:cs typeface="Helvetica Neue"/>
                <a:sym typeface="Helvetica Neue"/>
              </a:rPr>
              <a:t>Evidence of vulnerability to decision bias in expert field scientists,</a:t>
            </a:r>
            <a:endParaRPr sz="1700" dirty="0">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r>
              <a:rPr lang="en" sz="1700" dirty="0">
                <a:solidFill>
                  <a:srgbClr val="000000"/>
                </a:solidFill>
                <a:latin typeface="Helvetica Neue"/>
                <a:ea typeface="Helvetica Neue"/>
                <a:cs typeface="Helvetica Neue"/>
                <a:sym typeface="Helvetica Neue"/>
              </a:rPr>
              <a:t>Applied Cognitive Psychology, in-press, 2020.</a:t>
            </a:r>
            <a:endParaRPr sz="1700" dirty="0">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2700" dirty="0">
              <a:solidFill>
                <a:srgbClr val="000000"/>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900"/>
              <a:buNone/>
            </a:pPr>
            <a:endParaRPr sz="2700" dirty="0">
              <a:solidFill>
                <a:srgbClr val="000000"/>
              </a:solidFill>
              <a:latin typeface="Helvetica Neue"/>
              <a:ea typeface="Helvetica Neue"/>
              <a:cs typeface="Helvetica Neue"/>
              <a:sym typeface="Helvetica Neue"/>
            </a:endParaRPr>
          </a:p>
        </p:txBody>
      </p:sp>
      <p:sp>
        <p:nvSpPr>
          <p:cNvPr id="260" name="Google Shape;260;p41"/>
          <p:cNvSpPr txBox="1"/>
          <p:nvPr/>
        </p:nvSpPr>
        <p:spPr>
          <a:xfrm>
            <a:off x="4757075" y="2416332"/>
            <a:ext cx="4106100" cy="2319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700">
                <a:solidFill>
                  <a:schemeClr val="dk1"/>
                </a:solidFill>
                <a:latin typeface="Helvetica Neue"/>
                <a:ea typeface="Helvetica Neue"/>
                <a:cs typeface="Helvetica Neue"/>
                <a:sym typeface="Helvetica Neue"/>
              </a:rPr>
              <a:t>Workflow for mapping geologic uncertainty</a:t>
            </a:r>
            <a:endParaRPr sz="1700">
              <a:solidFill>
                <a:schemeClr val="dk1"/>
              </a:solidFill>
              <a:latin typeface="Helvetica Neue"/>
              <a:ea typeface="Helvetica Neue"/>
              <a:cs typeface="Helvetica Neue"/>
              <a:sym typeface="Helvetica Neue"/>
            </a:endParaRPr>
          </a:p>
          <a:p>
            <a:pPr marL="0" lvl="0" indent="0" algn="ctr" rtl="0">
              <a:lnSpc>
                <a:spcPct val="90000"/>
              </a:lnSpc>
              <a:spcBef>
                <a:spcPts val="0"/>
              </a:spcBef>
              <a:spcAft>
                <a:spcPts val="0"/>
              </a:spcAft>
              <a:buNone/>
            </a:pPr>
            <a:endParaRPr sz="1700">
              <a:solidFill>
                <a:schemeClr val="dk1"/>
              </a:solidFill>
              <a:latin typeface="Helvetica Neue"/>
              <a:ea typeface="Helvetica Neue"/>
              <a:cs typeface="Helvetica Neue"/>
              <a:sym typeface="Helvetica Neue"/>
            </a:endParaRPr>
          </a:p>
          <a:p>
            <a:pPr marL="457200" lvl="0" indent="-336550" algn="l" rtl="0">
              <a:lnSpc>
                <a:spcPct val="90000"/>
              </a:lnSpc>
              <a:spcBef>
                <a:spcPts val="0"/>
              </a:spcBef>
              <a:spcAft>
                <a:spcPts val="0"/>
              </a:spcAft>
              <a:buClr>
                <a:schemeClr val="dk1"/>
              </a:buClr>
              <a:buSzPts val="1700"/>
              <a:buFont typeface="Helvetica Neue"/>
              <a:buChar char="➔"/>
            </a:pPr>
            <a:r>
              <a:rPr lang="en" sz="1700">
                <a:solidFill>
                  <a:schemeClr val="dk1"/>
                </a:solidFill>
                <a:latin typeface="Helvetica Neue"/>
                <a:ea typeface="Helvetica Neue"/>
                <a:cs typeface="Helvetica Neue"/>
                <a:sym typeface="Helvetica Neue"/>
              </a:rPr>
              <a:t>How should experts represent and communicate uncertainty about data and interpretations during geologic mapping?</a:t>
            </a:r>
            <a:endParaRPr sz="1700">
              <a:solidFill>
                <a:schemeClr val="dk1"/>
              </a:solidFill>
              <a:latin typeface="Helvetica Neue"/>
              <a:ea typeface="Helvetica Neue"/>
              <a:cs typeface="Helvetica Neue"/>
              <a:sym typeface="Helvetica Neue"/>
            </a:endParaRPr>
          </a:p>
          <a:p>
            <a:pPr marL="457200" lvl="0" indent="0" algn="l" rtl="0">
              <a:lnSpc>
                <a:spcPct val="90000"/>
              </a:lnSpc>
              <a:spcBef>
                <a:spcPts val="0"/>
              </a:spcBef>
              <a:spcAft>
                <a:spcPts val="0"/>
              </a:spcAft>
              <a:buNone/>
            </a:pPr>
            <a:endParaRPr sz="1700">
              <a:solidFill>
                <a:schemeClr val="dk1"/>
              </a:solidFill>
              <a:latin typeface="Helvetica Neue"/>
              <a:ea typeface="Helvetica Neue"/>
              <a:cs typeface="Helvetica Neue"/>
              <a:sym typeface="Helvetica Neue"/>
            </a:endParaRPr>
          </a:p>
          <a:p>
            <a:pPr marL="0" lvl="0" indent="0" algn="l" rtl="0">
              <a:lnSpc>
                <a:spcPct val="90000"/>
              </a:lnSpc>
              <a:spcBef>
                <a:spcPts val="0"/>
              </a:spcBef>
              <a:spcAft>
                <a:spcPts val="0"/>
              </a:spcAft>
              <a:buNone/>
            </a:pPr>
            <a:endParaRPr sz="1900">
              <a:solidFill>
                <a:schemeClr val="dk1"/>
              </a:solidFill>
              <a:latin typeface="Helvetica Neue"/>
              <a:ea typeface="Helvetica Neue"/>
              <a:cs typeface="Helvetica Neue"/>
              <a:sym typeface="Helvetica Neue"/>
            </a:endParaRPr>
          </a:p>
        </p:txBody>
      </p:sp>
      <p:pic>
        <p:nvPicPr>
          <p:cNvPr id="5" name="Picture 2" descr="https://egu2020.eu/cc_by_logo_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
        <p:nvSpPr>
          <p:cNvPr id="265" name="Google Shape;265;p42"/>
          <p:cNvSpPr txBox="1">
            <a:spLocks noGrp="1"/>
          </p:cNvSpPr>
          <p:nvPr>
            <p:ph type="ctrTitle" idx="4294967295"/>
          </p:nvPr>
        </p:nvSpPr>
        <p:spPr>
          <a:xfrm>
            <a:off x="636997" y="445413"/>
            <a:ext cx="8343600" cy="774300"/>
          </a:xfrm>
          <a:prstGeom prst="rect">
            <a:avLst/>
          </a:prstGeom>
          <a:noFill/>
          <a:ln>
            <a:noFill/>
          </a:ln>
        </p:spPr>
        <p:txBody>
          <a:bodyPr spcFirstLastPara="1" wrap="square" lIns="68575" tIns="34275" rIns="68575" bIns="34275" anchor="b" anchorCtr="0">
            <a:noAutofit/>
          </a:bodyPr>
          <a:lstStyle/>
          <a:p>
            <a:pPr marL="0" lvl="0" indent="0" algn="r" rtl="0">
              <a:lnSpc>
                <a:spcPct val="90000"/>
              </a:lnSpc>
              <a:spcBef>
                <a:spcPts val="0"/>
              </a:spcBef>
              <a:spcAft>
                <a:spcPts val="0"/>
              </a:spcAft>
              <a:buClr>
                <a:schemeClr val="dk1"/>
              </a:buClr>
              <a:buSzPts val="3800"/>
              <a:buFont typeface="Helvetica Neue"/>
              <a:buNone/>
            </a:pPr>
            <a:r>
              <a:rPr lang="en" sz="3800" b="1">
                <a:solidFill>
                  <a:srgbClr val="FFFFFF"/>
                </a:solidFill>
                <a:latin typeface="Helvetica Neue"/>
                <a:ea typeface="Helvetica Neue"/>
                <a:cs typeface="Helvetica Neue"/>
                <a:sym typeface="Helvetica Neue"/>
              </a:rPr>
              <a:t>Spatiotemporal data collection decisions</a:t>
            </a:r>
            <a:endParaRPr sz="3800" b="1">
              <a:solidFill>
                <a:srgbClr val="FFFFFF"/>
              </a:solidFill>
            </a:endParaRPr>
          </a:p>
        </p:txBody>
      </p:sp>
      <p:pic>
        <p:nvPicPr>
          <p:cNvPr id="3" name="Picture 2" descr="https://egu2020.eu/cc_by_logo_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grpSp>
        <p:nvGrpSpPr>
          <p:cNvPr id="271" name="Google Shape;271;p43"/>
          <p:cNvGrpSpPr/>
          <p:nvPr/>
        </p:nvGrpSpPr>
        <p:grpSpPr>
          <a:xfrm>
            <a:off x="5767545" y="2687962"/>
            <a:ext cx="2982726" cy="2056362"/>
            <a:chOff x="737585" y="1830644"/>
            <a:chExt cx="4330951" cy="3168509"/>
          </a:xfrm>
        </p:grpSpPr>
        <p:sp>
          <p:nvSpPr>
            <p:cNvPr id="272" name="Google Shape;272;p43"/>
            <p:cNvSpPr txBox="1"/>
            <p:nvPr/>
          </p:nvSpPr>
          <p:spPr>
            <a:xfrm>
              <a:off x="2642155" y="4604953"/>
              <a:ext cx="1128000" cy="394200"/>
            </a:xfrm>
            <a:prstGeom prst="rect">
              <a:avLst/>
            </a:prstGeom>
            <a:blipFill rotWithShape="1">
              <a:blip r:embed="rId5">
                <a:alphaModFix/>
              </a:blip>
              <a:stretch>
                <a:fillRect r="-8229"/>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latin typeface="Calibri"/>
                  <a:ea typeface="Calibri"/>
                  <a:cs typeface="Calibri"/>
                  <a:sym typeface="Calibri"/>
                </a:rPr>
                <a:t> </a:t>
              </a:r>
              <a:endParaRPr sz="1100"/>
            </a:p>
          </p:txBody>
        </p:sp>
        <p:cxnSp>
          <p:nvCxnSpPr>
            <p:cNvPr id="273" name="Google Shape;273;p43"/>
            <p:cNvCxnSpPr/>
            <p:nvPr/>
          </p:nvCxnSpPr>
          <p:spPr>
            <a:xfrm rot="10800000" flipH="1">
              <a:off x="1504735" y="3253960"/>
              <a:ext cx="933300" cy="1050600"/>
            </a:xfrm>
            <a:prstGeom prst="straightConnector1">
              <a:avLst/>
            </a:prstGeom>
            <a:noFill/>
            <a:ln w="28575" cap="flat" cmpd="sng">
              <a:solidFill>
                <a:schemeClr val="dk1"/>
              </a:solidFill>
              <a:prstDash val="solid"/>
              <a:miter lim="800000"/>
              <a:headEnd type="none" w="sm" len="sm"/>
              <a:tailEnd type="none" w="sm" len="sm"/>
            </a:ln>
          </p:spPr>
        </p:cxnSp>
        <p:cxnSp>
          <p:nvCxnSpPr>
            <p:cNvPr id="274" name="Google Shape;274;p43"/>
            <p:cNvCxnSpPr/>
            <p:nvPr/>
          </p:nvCxnSpPr>
          <p:spPr>
            <a:xfrm>
              <a:off x="2407113" y="3259654"/>
              <a:ext cx="2479800" cy="0"/>
            </a:xfrm>
            <a:prstGeom prst="straightConnector1">
              <a:avLst/>
            </a:prstGeom>
            <a:noFill/>
            <a:ln w="28575" cap="flat" cmpd="sng">
              <a:solidFill>
                <a:schemeClr val="dk1"/>
              </a:solidFill>
              <a:prstDash val="solid"/>
              <a:miter lim="800000"/>
              <a:headEnd type="none" w="sm" len="sm"/>
              <a:tailEnd type="none" w="sm" len="sm"/>
            </a:ln>
          </p:spPr>
        </p:cxnSp>
        <p:sp>
          <p:nvSpPr>
            <p:cNvPr id="275" name="Google Shape;275;p43"/>
            <p:cNvSpPr txBox="1"/>
            <p:nvPr/>
          </p:nvSpPr>
          <p:spPr>
            <a:xfrm>
              <a:off x="1247147" y="3225849"/>
              <a:ext cx="1010400" cy="394200"/>
            </a:xfrm>
            <a:prstGeom prst="rect">
              <a:avLst/>
            </a:prstGeom>
            <a:blipFill rotWithShape="1">
              <a:blip r:embed="rId6">
                <a:alphaModFix/>
              </a:blip>
              <a:stretch>
                <a:fillRect/>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latin typeface="Calibri"/>
                  <a:ea typeface="Calibri"/>
                  <a:cs typeface="Calibri"/>
                  <a:sym typeface="Calibri"/>
                </a:rPr>
                <a:t> </a:t>
              </a:r>
              <a:endParaRPr sz="1100"/>
            </a:p>
          </p:txBody>
        </p:sp>
        <p:sp>
          <p:nvSpPr>
            <p:cNvPr id="276" name="Google Shape;276;p43"/>
            <p:cNvSpPr txBox="1"/>
            <p:nvPr/>
          </p:nvSpPr>
          <p:spPr>
            <a:xfrm>
              <a:off x="3127835" y="2789642"/>
              <a:ext cx="984000" cy="394200"/>
            </a:xfrm>
            <a:prstGeom prst="rect">
              <a:avLst/>
            </a:prstGeom>
            <a:blipFill rotWithShape="1">
              <a:blip r:embed="rId7">
                <a:alphaModFix/>
              </a:blip>
              <a:stretch>
                <a:fillRect t="-8329" b="-26668"/>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latin typeface="Calibri"/>
                  <a:ea typeface="Calibri"/>
                  <a:cs typeface="Calibri"/>
                  <a:sym typeface="Calibri"/>
                </a:rPr>
                <a:t> </a:t>
              </a:r>
              <a:endParaRPr sz="1100"/>
            </a:p>
          </p:txBody>
        </p:sp>
        <p:cxnSp>
          <p:nvCxnSpPr>
            <p:cNvPr id="277" name="Google Shape;277;p43"/>
            <p:cNvCxnSpPr/>
            <p:nvPr/>
          </p:nvCxnSpPr>
          <p:spPr>
            <a:xfrm>
              <a:off x="1137036" y="4500246"/>
              <a:ext cx="3931500" cy="0"/>
            </a:xfrm>
            <a:prstGeom prst="straightConnector1">
              <a:avLst/>
            </a:prstGeom>
            <a:noFill/>
            <a:ln w="9525" cap="flat" cmpd="sng">
              <a:solidFill>
                <a:schemeClr val="dk1"/>
              </a:solidFill>
              <a:prstDash val="solid"/>
              <a:miter lim="800000"/>
              <a:headEnd type="none" w="sm" len="sm"/>
              <a:tailEnd type="triangle" w="med" len="med"/>
            </a:ln>
          </p:spPr>
        </p:cxnSp>
        <p:cxnSp>
          <p:nvCxnSpPr>
            <p:cNvPr id="278" name="Google Shape;278;p43"/>
            <p:cNvCxnSpPr/>
            <p:nvPr/>
          </p:nvCxnSpPr>
          <p:spPr>
            <a:xfrm rot="10800000">
              <a:off x="1343770" y="2329657"/>
              <a:ext cx="0" cy="2512500"/>
            </a:xfrm>
            <a:prstGeom prst="straightConnector1">
              <a:avLst/>
            </a:prstGeom>
            <a:noFill/>
            <a:ln w="9525" cap="flat" cmpd="sng">
              <a:solidFill>
                <a:schemeClr val="dk1"/>
              </a:solidFill>
              <a:prstDash val="solid"/>
              <a:miter lim="800000"/>
              <a:headEnd type="none" w="sm" len="sm"/>
              <a:tailEnd type="triangle" w="med" len="med"/>
            </a:ln>
          </p:spPr>
        </p:cxnSp>
        <p:sp>
          <p:nvSpPr>
            <p:cNvPr id="279" name="Google Shape;279;p43"/>
            <p:cNvSpPr txBox="1"/>
            <p:nvPr/>
          </p:nvSpPr>
          <p:spPr>
            <a:xfrm>
              <a:off x="737585" y="1830644"/>
              <a:ext cx="1534200" cy="394200"/>
            </a:xfrm>
            <a:prstGeom prst="rect">
              <a:avLst/>
            </a:prstGeom>
            <a:blipFill rotWithShape="1">
              <a:blip r:embed="rId8">
                <a:alphaModFix/>
              </a:blip>
              <a:stretch>
                <a:fillRect r="-11209" b="-21429"/>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latin typeface="Calibri"/>
                  <a:ea typeface="Calibri"/>
                  <a:cs typeface="Calibri"/>
                  <a:sym typeface="Calibri"/>
                </a:rPr>
                <a:t> </a:t>
              </a:r>
              <a:endParaRPr sz="1100"/>
            </a:p>
          </p:txBody>
        </p:sp>
      </p:grpSp>
      <p:pic>
        <p:nvPicPr>
          <p:cNvPr id="280" name="Google Shape;280;p43"/>
          <p:cNvPicPr preferRelativeResize="0"/>
          <p:nvPr/>
        </p:nvPicPr>
        <p:blipFill rotWithShape="1">
          <a:blip r:embed="rId9">
            <a:alphaModFix/>
          </a:blip>
          <a:srcRect/>
          <a:stretch/>
        </p:blipFill>
        <p:spPr>
          <a:xfrm>
            <a:off x="157528" y="383943"/>
            <a:ext cx="5524016" cy="4320685"/>
          </a:xfrm>
          <a:prstGeom prst="rect">
            <a:avLst/>
          </a:prstGeom>
          <a:noFill/>
          <a:ln>
            <a:noFill/>
          </a:ln>
        </p:spPr>
      </p:pic>
      <p:pic>
        <p:nvPicPr>
          <p:cNvPr id="2" name="shear_zoom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982265" y="631536"/>
            <a:ext cx="2800252" cy="1575142"/>
          </a:xfrm>
          <a:prstGeom prst="rect">
            <a:avLst/>
          </a:prstGeom>
        </p:spPr>
      </p:pic>
      <p:pic>
        <p:nvPicPr>
          <p:cNvPr id="13" name="Picture 2" descr="https://egu2020.eu/cc_by_logo_pn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p44"/>
          <p:cNvPicPr preferRelativeResize="0"/>
          <p:nvPr/>
        </p:nvPicPr>
        <p:blipFill>
          <a:blip r:embed="rId3">
            <a:alphaModFix/>
          </a:blip>
          <a:stretch>
            <a:fillRect/>
          </a:stretch>
        </p:blipFill>
        <p:spPr>
          <a:xfrm>
            <a:off x="207950" y="2689100"/>
            <a:ext cx="6657024" cy="1942650"/>
          </a:xfrm>
          <a:prstGeom prst="rect">
            <a:avLst/>
          </a:prstGeom>
          <a:noFill/>
          <a:ln>
            <a:noFill/>
          </a:ln>
        </p:spPr>
      </p:pic>
      <p:sp>
        <p:nvSpPr>
          <p:cNvPr id="288" name="Google Shape;288;p44"/>
          <p:cNvSpPr txBox="1"/>
          <p:nvPr/>
        </p:nvSpPr>
        <p:spPr>
          <a:xfrm>
            <a:off x="4794949" y="952675"/>
            <a:ext cx="4163100" cy="2804700"/>
          </a:xfrm>
          <a:prstGeom prst="rect">
            <a:avLst/>
          </a:prstGeom>
          <a:noFill/>
          <a:ln>
            <a:noFill/>
          </a:ln>
        </p:spPr>
        <p:txBody>
          <a:bodyPr spcFirstLastPara="1" wrap="square" lIns="53300" tIns="26650" rIns="53300" bIns="26650" anchor="t" anchorCtr="0">
            <a:noAutofit/>
          </a:bodyPr>
          <a:lstStyle/>
          <a:p>
            <a:pPr marL="0" marR="0" lvl="0" indent="0" algn="l" rtl="0">
              <a:lnSpc>
                <a:spcPct val="150000"/>
              </a:lnSpc>
              <a:spcBef>
                <a:spcPts val="0"/>
              </a:spcBef>
              <a:spcAft>
                <a:spcPts val="0"/>
              </a:spcAft>
              <a:buNone/>
            </a:pPr>
            <a:r>
              <a:rPr lang="en" sz="1900">
                <a:solidFill>
                  <a:schemeClr val="dk1"/>
                </a:solidFill>
                <a:latin typeface="Helvetica Neue"/>
                <a:ea typeface="Helvetica Neue"/>
                <a:cs typeface="Helvetica Neue"/>
                <a:sym typeface="Helvetica Neue"/>
              </a:rPr>
              <a:t>Total Number of Locations </a:t>
            </a:r>
            <a:endParaRPr sz="1100"/>
          </a:p>
          <a:p>
            <a:pPr marL="0" marR="0" lvl="0" indent="0" algn="l" rtl="0">
              <a:lnSpc>
                <a:spcPct val="150000"/>
              </a:lnSpc>
              <a:spcBef>
                <a:spcPts val="0"/>
              </a:spcBef>
              <a:spcAft>
                <a:spcPts val="0"/>
              </a:spcAft>
              <a:buNone/>
            </a:pPr>
            <a:r>
              <a:rPr lang="en" sz="1900">
                <a:solidFill>
                  <a:schemeClr val="dk1"/>
                </a:solidFill>
                <a:latin typeface="Helvetica Neue"/>
                <a:ea typeface="Helvetica Neue"/>
                <a:cs typeface="Helvetica Neue"/>
                <a:sym typeface="Helvetica Neue"/>
              </a:rPr>
              <a:t>Order to Visit Locations </a:t>
            </a:r>
            <a:endParaRPr sz="1100"/>
          </a:p>
          <a:p>
            <a:pPr marL="0" marR="0" lvl="0" indent="0" algn="l" rtl="0">
              <a:lnSpc>
                <a:spcPct val="150000"/>
              </a:lnSpc>
              <a:spcBef>
                <a:spcPts val="0"/>
              </a:spcBef>
              <a:spcAft>
                <a:spcPts val="0"/>
              </a:spcAft>
              <a:buNone/>
            </a:pPr>
            <a:r>
              <a:rPr lang="en" sz="1900">
                <a:solidFill>
                  <a:schemeClr val="dk1"/>
                </a:solidFill>
                <a:latin typeface="Helvetica Neue"/>
                <a:ea typeface="Helvetica Neue"/>
                <a:cs typeface="Helvetica Neue"/>
                <a:sym typeface="Helvetica Neue"/>
              </a:rPr>
              <a:t>Number of Samples at Each Location</a:t>
            </a:r>
            <a:endParaRPr sz="1500">
              <a:solidFill>
                <a:schemeClr val="dk1"/>
              </a:solidFill>
              <a:latin typeface="Helvetica Neue"/>
              <a:ea typeface="Helvetica Neue"/>
              <a:cs typeface="Helvetica Neue"/>
              <a:sym typeface="Helvetica Neue"/>
            </a:endParaRPr>
          </a:p>
          <a:p>
            <a:pPr marL="254000" marR="0" lvl="0" indent="-152400" algn="l" rtl="0">
              <a:spcBef>
                <a:spcPts val="0"/>
              </a:spcBef>
              <a:spcAft>
                <a:spcPts val="0"/>
              </a:spcAft>
              <a:buClr>
                <a:schemeClr val="dk1"/>
              </a:buClr>
              <a:buSzPts val="1500"/>
              <a:buFont typeface="Arial"/>
              <a:buNone/>
            </a:pPr>
            <a:endParaRPr sz="1500">
              <a:solidFill>
                <a:schemeClr val="dk1"/>
              </a:solidFill>
              <a:latin typeface="Helvetica Neue"/>
              <a:ea typeface="Helvetica Neue"/>
              <a:cs typeface="Helvetica Neue"/>
              <a:sym typeface="Helvetica Neue"/>
            </a:endParaRPr>
          </a:p>
        </p:txBody>
      </p:sp>
      <p:sp>
        <p:nvSpPr>
          <p:cNvPr id="289" name="Google Shape;289;p44"/>
          <p:cNvSpPr txBox="1">
            <a:spLocks noGrp="1"/>
          </p:cNvSpPr>
          <p:nvPr>
            <p:ph type="title"/>
          </p:nvPr>
        </p:nvSpPr>
        <p:spPr>
          <a:xfrm>
            <a:off x="336300" y="301450"/>
            <a:ext cx="4163100" cy="2343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700"/>
              <a:buFont typeface="Helvetica Neue"/>
              <a:buNone/>
            </a:pPr>
            <a:r>
              <a:rPr lang="en" sz="2700">
                <a:latin typeface="Helvetica Neue"/>
                <a:ea typeface="Helvetica Neue"/>
                <a:cs typeface="Helvetica Neue"/>
                <a:sym typeface="Helvetica Neue"/>
              </a:rPr>
              <a:t>Step 1. Select an initial sampling strategy</a:t>
            </a:r>
            <a:endParaRPr sz="2700" b="0" cap="none">
              <a:latin typeface="Helvetica Neue"/>
              <a:ea typeface="Helvetica Neue"/>
              <a:cs typeface="Helvetica Neue"/>
              <a:sym typeface="Helvetica Neue"/>
            </a:endParaRPr>
          </a:p>
        </p:txBody>
      </p:sp>
      <p:sp>
        <p:nvSpPr>
          <p:cNvPr id="290" name="Google Shape;290;p44"/>
          <p:cNvSpPr/>
          <p:nvPr/>
        </p:nvSpPr>
        <p:spPr>
          <a:xfrm>
            <a:off x="1775200" y="3060150"/>
            <a:ext cx="135600" cy="124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91" name="Google Shape;291;p44"/>
          <p:cNvSpPr txBox="1"/>
          <p:nvPr/>
        </p:nvSpPr>
        <p:spPr>
          <a:xfrm>
            <a:off x="1834600" y="2799000"/>
            <a:ext cx="4635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Calibri"/>
                <a:ea typeface="Calibri"/>
                <a:cs typeface="Calibri"/>
                <a:sym typeface="Calibri"/>
              </a:rPr>
              <a:t>1</a:t>
            </a:r>
            <a:endParaRPr b="1">
              <a:solidFill>
                <a:srgbClr val="FF0000"/>
              </a:solidFill>
              <a:latin typeface="Calibri"/>
              <a:ea typeface="Calibri"/>
              <a:cs typeface="Calibri"/>
              <a:sym typeface="Calibri"/>
            </a:endParaRPr>
          </a:p>
        </p:txBody>
      </p:sp>
      <p:sp>
        <p:nvSpPr>
          <p:cNvPr id="292" name="Google Shape;292;p44"/>
          <p:cNvSpPr/>
          <p:nvPr/>
        </p:nvSpPr>
        <p:spPr>
          <a:xfrm>
            <a:off x="2842000" y="3212550"/>
            <a:ext cx="135600" cy="124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93" name="Google Shape;293;p44"/>
          <p:cNvSpPr txBox="1"/>
          <p:nvPr/>
        </p:nvSpPr>
        <p:spPr>
          <a:xfrm>
            <a:off x="2901400" y="2951400"/>
            <a:ext cx="4635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Calibri"/>
                <a:ea typeface="Calibri"/>
                <a:cs typeface="Calibri"/>
                <a:sym typeface="Calibri"/>
              </a:rPr>
              <a:t>2</a:t>
            </a:r>
            <a:endParaRPr b="1">
              <a:solidFill>
                <a:srgbClr val="FF0000"/>
              </a:solidFill>
              <a:latin typeface="Calibri"/>
              <a:ea typeface="Calibri"/>
              <a:cs typeface="Calibri"/>
              <a:sym typeface="Calibri"/>
            </a:endParaRPr>
          </a:p>
        </p:txBody>
      </p:sp>
      <p:sp>
        <p:nvSpPr>
          <p:cNvPr id="294" name="Google Shape;294;p44"/>
          <p:cNvSpPr/>
          <p:nvPr/>
        </p:nvSpPr>
        <p:spPr>
          <a:xfrm>
            <a:off x="3900300" y="3565900"/>
            <a:ext cx="135600" cy="124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95" name="Google Shape;295;p44"/>
          <p:cNvSpPr txBox="1"/>
          <p:nvPr/>
        </p:nvSpPr>
        <p:spPr>
          <a:xfrm>
            <a:off x="3959700" y="3304750"/>
            <a:ext cx="4635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Calibri"/>
                <a:ea typeface="Calibri"/>
                <a:cs typeface="Calibri"/>
                <a:sym typeface="Calibri"/>
              </a:rPr>
              <a:t>3</a:t>
            </a:r>
            <a:endParaRPr b="1">
              <a:solidFill>
                <a:srgbClr val="FF0000"/>
              </a:solidFill>
              <a:latin typeface="Calibri"/>
              <a:ea typeface="Calibri"/>
              <a:cs typeface="Calibri"/>
              <a:sym typeface="Calibri"/>
            </a:endParaRPr>
          </a:p>
        </p:txBody>
      </p:sp>
      <p:sp>
        <p:nvSpPr>
          <p:cNvPr id="296" name="Google Shape;296;p44"/>
          <p:cNvSpPr/>
          <p:nvPr/>
        </p:nvSpPr>
        <p:spPr>
          <a:xfrm>
            <a:off x="4899400" y="4050750"/>
            <a:ext cx="135600" cy="124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97" name="Google Shape;297;p44"/>
          <p:cNvSpPr txBox="1"/>
          <p:nvPr/>
        </p:nvSpPr>
        <p:spPr>
          <a:xfrm>
            <a:off x="4958800" y="3789600"/>
            <a:ext cx="4635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Calibri"/>
                <a:ea typeface="Calibri"/>
                <a:cs typeface="Calibri"/>
                <a:sym typeface="Calibri"/>
              </a:rPr>
              <a:t>4</a:t>
            </a:r>
            <a:endParaRPr b="1">
              <a:solidFill>
                <a:srgbClr val="FF0000"/>
              </a:solidFill>
              <a:latin typeface="Calibri"/>
              <a:ea typeface="Calibri"/>
              <a:cs typeface="Calibri"/>
              <a:sym typeface="Calibri"/>
            </a:endParaRPr>
          </a:p>
        </p:txBody>
      </p:sp>
      <p:sp>
        <p:nvSpPr>
          <p:cNvPr id="298" name="Google Shape;298;p44"/>
          <p:cNvSpPr/>
          <p:nvPr/>
        </p:nvSpPr>
        <p:spPr>
          <a:xfrm>
            <a:off x="5737600" y="4355550"/>
            <a:ext cx="135600" cy="124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299" name="Google Shape;299;p44"/>
          <p:cNvSpPr txBox="1"/>
          <p:nvPr/>
        </p:nvSpPr>
        <p:spPr>
          <a:xfrm>
            <a:off x="5568400" y="4094400"/>
            <a:ext cx="4635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Calibri"/>
                <a:ea typeface="Calibri"/>
                <a:cs typeface="Calibri"/>
                <a:sym typeface="Calibri"/>
              </a:rPr>
              <a:t>5</a:t>
            </a:r>
            <a:endParaRPr b="1">
              <a:solidFill>
                <a:srgbClr val="FF0000"/>
              </a:solidFill>
              <a:latin typeface="Calibri"/>
              <a:ea typeface="Calibri"/>
              <a:cs typeface="Calibri"/>
              <a:sym typeface="Calibri"/>
            </a:endParaRPr>
          </a:p>
        </p:txBody>
      </p:sp>
      <p:pic>
        <p:nvPicPr>
          <p:cNvPr id="15" name="Picture 2" descr="https://egu2020.eu/cc_by_logo_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5"/>
          <p:cNvSpPr txBox="1">
            <a:spLocks noGrp="1"/>
          </p:cNvSpPr>
          <p:nvPr>
            <p:ph type="title"/>
          </p:nvPr>
        </p:nvSpPr>
        <p:spPr>
          <a:xfrm>
            <a:off x="369800" y="304800"/>
            <a:ext cx="3635100" cy="23430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2700"/>
              <a:buFont typeface="Helvetica Neue"/>
              <a:buNone/>
            </a:pPr>
            <a:r>
              <a:rPr lang="en" sz="2700">
                <a:latin typeface="Helvetica Neue"/>
                <a:ea typeface="Helvetica Neue"/>
                <a:cs typeface="Helvetica Neue"/>
                <a:sym typeface="Helvetica Neue"/>
              </a:rPr>
              <a:t>Step 2. RHex executes strategy with option to adapt based on in-situ data</a:t>
            </a:r>
            <a:endParaRPr sz="2700" b="0" cap="none">
              <a:latin typeface="Helvetica Neue"/>
              <a:ea typeface="Helvetica Neue"/>
              <a:cs typeface="Helvetica Neue"/>
              <a:sym typeface="Helvetica Neue"/>
            </a:endParaRPr>
          </a:p>
        </p:txBody>
      </p:sp>
      <p:pic>
        <p:nvPicPr>
          <p:cNvPr id="306" name="Google Shape;306;p45"/>
          <p:cNvPicPr preferRelativeResize="0"/>
          <p:nvPr/>
        </p:nvPicPr>
        <p:blipFill>
          <a:blip r:embed="rId3">
            <a:alphaModFix/>
          </a:blip>
          <a:stretch>
            <a:fillRect/>
          </a:stretch>
        </p:blipFill>
        <p:spPr>
          <a:xfrm>
            <a:off x="207950" y="2689100"/>
            <a:ext cx="6657024" cy="1942650"/>
          </a:xfrm>
          <a:prstGeom prst="rect">
            <a:avLst/>
          </a:prstGeom>
          <a:noFill/>
          <a:ln>
            <a:noFill/>
          </a:ln>
        </p:spPr>
      </p:pic>
      <p:sp>
        <p:nvSpPr>
          <p:cNvPr id="307" name="Google Shape;307;p45"/>
          <p:cNvSpPr/>
          <p:nvPr/>
        </p:nvSpPr>
        <p:spPr>
          <a:xfrm>
            <a:off x="1775200" y="3060150"/>
            <a:ext cx="135600" cy="124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08" name="Google Shape;308;p45"/>
          <p:cNvSpPr txBox="1"/>
          <p:nvPr/>
        </p:nvSpPr>
        <p:spPr>
          <a:xfrm>
            <a:off x="1834600" y="2799000"/>
            <a:ext cx="4635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Calibri"/>
                <a:ea typeface="Calibri"/>
                <a:cs typeface="Calibri"/>
                <a:sym typeface="Calibri"/>
              </a:rPr>
              <a:t>1</a:t>
            </a:r>
            <a:endParaRPr b="1">
              <a:solidFill>
                <a:srgbClr val="FF0000"/>
              </a:solidFill>
              <a:latin typeface="Calibri"/>
              <a:ea typeface="Calibri"/>
              <a:cs typeface="Calibri"/>
              <a:sym typeface="Calibri"/>
            </a:endParaRPr>
          </a:p>
        </p:txBody>
      </p:sp>
      <p:sp>
        <p:nvSpPr>
          <p:cNvPr id="309" name="Google Shape;309;p45"/>
          <p:cNvSpPr/>
          <p:nvPr/>
        </p:nvSpPr>
        <p:spPr>
          <a:xfrm>
            <a:off x="2842000" y="3212550"/>
            <a:ext cx="135600" cy="124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0" name="Google Shape;310;p45"/>
          <p:cNvSpPr txBox="1"/>
          <p:nvPr/>
        </p:nvSpPr>
        <p:spPr>
          <a:xfrm>
            <a:off x="2901400" y="2951400"/>
            <a:ext cx="4635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Calibri"/>
                <a:ea typeface="Calibri"/>
                <a:cs typeface="Calibri"/>
                <a:sym typeface="Calibri"/>
              </a:rPr>
              <a:t>2</a:t>
            </a:r>
            <a:endParaRPr b="1">
              <a:solidFill>
                <a:srgbClr val="FF0000"/>
              </a:solidFill>
              <a:latin typeface="Calibri"/>
              <a:ea typeface="Calibri"/>
              <a:cs typeface="Calibri"/>
              <a:sym typeface="Calibri"/>
            </a:endParaRPr>
          </a:p>
        </p:txBody>
      </p:sp>
      <p:sp>
        <p:nvSpPr>
          <p:cNvPr id="311" name="Google Shape;311;p45"/>
          <p:cNvSpPr/>
          <p:nvPr/>
        </p:nvSpPr>
        <p:spPr>
          <a:xfrm>
            <a:off x="3900300" y="3565900"/>
            <a:ext cx="135600" cy="124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2" name="Google Shape;312;p45"/>
          <p:cNvSpPr txBox="1"/>
          <p:nvPr/>
        </p:nvSpPr>
        <p:spPr>
          <a:xfrm>
            <a:off x="3959700" y="3304750"/>
            <a:ext cx="4635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Calibri"/>
                <a:ea typeface="Calibri"/>
                <a:cs typeface="Calibri"/>
                <a:sym typeface="Calibri"/>
              </a:rPr>
              <a:t>3</a:t>
            </a:r>
            <a:endParaRPr b="1">
              <a:solidFill>
                <a:srgbClr val="FF0000"/>
              </a:solidFill>
              <a:latin typeface="Calibri"/>
              <a:ea typeface="Calibri"/>
              <a:cs typeface="Calibri"/>
              <a:sym typeface="Calibri"/>
            </a:endParaRPr>
          </a:p>
        </p:txBody>
      </p:sp>
      <p:sp>
        <p:nvSpPr>
          <p:cNvPr id="313" name="Google Shape;313;p45"/>
          <p:cNvSpPr/>
          <p:nvPr/>
        </p:nvSpPr>
        <p:spPr>
          <a:xfrm>
            <a:off x="4899400" y="4050750"/>
            <a:ext cx="135600" cy="124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4" name="Google Shape;314;p45"/>
          <p:cNvSpPr txBox="1"/>
          <p:nvPr/>
        </p:nvSpPr>
        <p:spPr>
          <a:xfrm>
            <a:off x="4958800" y="3789600"/>
            <a:ext cx="4635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Calibri"/>
                <a:ea typeface="Calibri"/>
                <a:cs typeface="Calibri"/>
                <a:sym typeface="Calibri"/>
              </a:rPr>
              <a:t>4</a:t>
            </a:r>
            <a:endParaRPr b="1">
              <a:solidFill>
                <a:srgbClr val="FF0000"/>
              </a:solidFill>
              <a:latin typeface="Calibri"/>
              <a:ea typeface="Calibri"/>
              <a:cs typeface="Calibri"/>
              <a:sym typeface="Calibri"/>
            </a:endParaRPr>
          </a:p>
        </p:txBody>
      </p:sp>
      <p:sp>
        <p:nvSpPr>
          <p:cNvPr id="315" name="Google Shape;315;p45"/>
          <p:cNvSpPr/>
          <p:nvPr/>
        </p:nvSpPr>
        <p:spPr>
          <a:xfrm>
            <a:off x="5737600" y="4355550"/>
            <a:ext cx="135600" cy="124200"/>
          </a:xfrm>
          <a:prstGeom prst="ellipse">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6" name="Google Shape;316;p45"/>
          <p:cNvSpPr txBox="1"/>
          <p:nvPr/>
        </p:nvSpPr>
        <p:spPr>
          <a:xfrm>
            <a:off x="5568400" y="4094400"/>
            <a:ext cx="463500" cy="38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Calibri"/>
                <a:ea typeface="Calibri"/>
                <a:cs typeface="Calibri"/>
                <a:sym typeface="Calibri"/>
              </a:rPr>
              <a:t>5</a:t>
            </a:r>
            <a:endParaRPr b="1">
              <a:solidFill>
                <a:srgbClr val="FF0000"/>
              </a:solidFill>
              <a:latin typeface="Calibri"/>
              <a:ea typeface="Calibri"/>
              <a:cs typeface="Calibri"/>
              <a:sym typeface="Calibri"/>
            </a:endParaRPr>
          </a:p>
        </p:txBody>
      </p:sp>
      <p:pic>
        <p:nvPicPr>
          <p:cNvPr id="317" name="Google Shape;317;p45"/>
          <p:cNvPicPr preferRelativeResize="0"/>
          <p:nvPr/>
        </p:nvPicPr>
        <p:blipFill>
          <a:blip r:embed="rId4">
            <a:alphaModFix/>
          </a:blip>
          <a:stretch>
            <a:fillRect/>
          </a:stretch>
        </p:blipFill>
        <p:spPr>
          <a:xfrm>
            <a:off x="4515975" y="578400"/>
            <a:ext cx="4264950" cy="2124453"/>
          </a:xfrm>
          <a:prstGeom prst="rect">
            <a:avLst/>
          </a:prstGeom>
          <a:noFill/>
          <a:ln>
            <a:noFill/>
          </a:ln>
        </p:spPr>
      </p:pic>
      <p:cxnSp>
        <p:nvCxnSpPr>
          <p:cNvPr id="318" name="Google Shape;318;p45"/>
          <p:cNvCxnSpPr>
            <a:stCxn id="314" idx="1"/>
            <a:endCxn id="314" idx="1"/>
          </p:cNvCxnSpPr>
          <p:nvPr/>
        </p:nvCxnSpPr>
        <p:spPr>
          <a:xfrm>
            <a:off x="4958800" y="3982350"/>
            <a:ext cx="0" cy="0"/>
          </a:xfrm>
          <a:prstGeom prst="straightConnector1">
            <a:avLst/>
          </a:prstGeom>
          <a:noFill/>
          <a:ln w="9525" cap="flat" cmpd="sng">
            <a:solidFill>
              <a:schemeClr val="dk2"/>
            </a:solidFill>
            <a:prstDash val="solid"/>
            <a:round/>
            <a:headEnd type="none" w="med" len="med"/>
            <a:tailEnd type="none" w="med" len="med"/>
          </a:ln>
        </p:spPr>
      </p:cxnSp>
      <p:cxnSp>
        <p:nvCxnSpPr>
          <p:cNvPr id="319" name="Google Shape;319;p45"/>
          <p:cNvCxnSpPr/>
          <p:nvPr/>
        </p:nvCxnSpPr>
        <p:spPr>
          <a:xfrm>
            <a:off x="4882600" y="3982350"/>
            <a:ext cx="463500" cy="0"/>
          </a:xfrm>
          <a:prstGeom prst="straightConnector1">
            <a:avLst/>
          </a:prstGeom>
          <a:noFill/>
          <a:ln w="9525" cap="flat" cmpd="sng">
            <a:solidFill>
              <a:srgbClr val="000000"/>
            </a:solidFill>
            <a:prstDash val="solid"/>
            <a:round/>
            <a:headEnd type="none" w="med" len="med"/>
            <a:tailEnd type="none" w="med" len="med"/>
          </a:ln>
        </p:spPr>
      </p:cxnSp>
      <p:cxnSp>
        <p:nvCxnSpPr>
          <p:cNvPr id="320" name="Google Shape;320;p45"/>
          <p:cNvCxnSpPr/>
          <p:nvPr/>
        </p:nvCxnSpPr>
        <p:spPr>
          <a:xfrm>
            <a:off x="5416000" y="4287150"/>
            <a:ext cx="463500" cy="0"/>
          </a:xfrm>
          <a:prstGeom prst="straightConnector1">
            <a:avLst/>
          </a:prstGeom>
          <a:noFill/>
          <a:ln w="9525" cap="flat" cmpd="sng">
            <a:solidFill>
              <a:srgbClr val="000000"/>
            </a:solidFill>
            <a:prstDash val="solid"/>
            <a:round/>
            <a:headEnd type="none" w="med" len="med"/>
            <a:tailEnd type="none" w="med" len="med"/>
          </a:ln>
        </p:spPr>
      </p:cxnSp>
      <p:pic>
        <p:nvPicPr>
          <p:cNvPr id="18" name="Picture 2" descr="https://egu2020.eu/cc_by_logo_p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10590"/>
            <a:ext cx="686272" cy="2401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817</Words>
  <Application>Microsoft Office PowerPoint</Application>
  <PresentationFormat>On-screen Show (16:9)</PresentationFormat>
  <Paragraphs>132</Paragraphs>
  <Slides>22</Slides>
  <Notes>22</Notes>
  <HiddenSlides>0</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22</vt:i4>
      </vt:variant>
    </vt:vector>
  </HeadingPairs>
  <TitlesOfParts>
    <vt:vector size="28" baseType="lpstr">
      <vt:lpstr>Arial</vt:lpstr>
      <vt:lpstr>Calibri</vt:lpstr>
      <vt:lpstr>Helvetica Neue</vt:lpstr>
      <vt:lpstr>Simple Light</vt:lpstr>
      <vt:lpstr>Office Theme</vt:lpstr>
      <vt:lpstr>Office Theme</vt:lpstr>
      <vt:lpstr>On uncertainty in  geoscience  decision making</vt:lpstr>
      <vt:lpstr>PowerPoint Presentation</vt:lpstr>
      <vt:lpstr>PowerPoint Presentation</vt:lpstr>
      <vt:lpstr>PowerPoint Presentation</vt:lpstr>
      <vt:lpstr>PowerPoint Presentation</vt:lpstr>
      <vt:lpstr>Spatiotemporal data collection decisions</vt:lpstr>
      <vt:lpstr>PowerPoint Presentation</vt:lpstr>
      <vt:lpstr>Step 1. Select an initial sampling strategy</vt:lpstr>
      <vt:lpstr>Step 2. RHex executes strategy with option to adapt based on in-situ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uncertainty in  geoscience  decision making</dc:title>
  <cp:lastModifiedBy>Cristina Gloria Wilson</cp:lastModifiedBy>
  <cp:revision>2</cp:revision>
  <dcterms:modified xsi:type="dcterms:W3CDTF">2020-05-02T00:09:50Z</dcterms:modified>
</cp:coreProperties>
</file>