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15" r:id="rId2"/>
    <p:sldId id="317" r:id="rId3"/>
    <p:sldId id="316" r:id="rId4"/>
    <p:sldId id="320" r:id="rId5"/>
    <p:sldId id="335" r:id="rId6"/>
    <p:sldId id="336" r:id="rId7"/>
    <p:sldId id="346" r:id="rId8"/>
    <p:sldId id="348" r:id="rId9"/>
    <p:sldId id="349" r:id="rId10"/>
    <p:sldId id="350" r:id="rId11"/>
    <p:sldId id="355" r:id="rId12"/>
    <p:sldId id="351" r:id="rId13"/>
    <p:sldId id="352" r:id="rId14"/>
    <p:sldId id="354" r:id="rId15"/>
    <p:sldId id="353" r:id="rId16"/>
    <p:sldId id="344" r:id="rId17"/>
    <p:sldId id="325" r:id="rId18"/>
  </p:sldIdLst>
  <p:sldSz cx="9144000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4" autoAdjust="0"/>
  </p:normalViewPr>
  <p:slideViewPr>
    <p:cSldViewPr>
      <p:cViewPr varScale="1">
        <p:scale>
          <a:sx n="153" d="100"/>
          <a:sy n="153" d="100"/>
        </p:scale>
        <p:origin x="2034" y="14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BC675-5C49-4D54-96FC-4AA806FC3C82}" type="datetimeFigureOut">
              <a:rPr lang="de-CH" smtClean="0"/>
              <a:t>30.04.2020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C5A82-BFC6-42D2-8690-6F29B5CB6D3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9537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17E7B-FB47-49AE-A0C8-8B10E0BA2027}" type="datetimeFigureOut">
              <a:rPr lang="de-CH" smtClean="0"/>
              <a:t>30.04.2020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9659A-6939-4FA1-A349-D55ACF68FD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980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09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2" y="282764"/>
            <a:ext cx="5674015" cy="33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8" y="4573060"/>
            <a:ext cx="7969249" cy="1389260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90" y="4140959"/>
            <a:ext cx="7969249" cy="3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764"/>
            <a:ext cx="2534400" cy="336310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ln>
                <a:solidFill>
                  <a:srgbClr val="FFFFFF"/>
                </a:solidFill>
              </a:ln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809"/>
            <a:ext cx="1219200" cy="4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3411"/>
            <a:ext cx="3024336" cy="232458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100" b="1" kern="0" spc="30" dirty="0">
                <a:solidFill>
                  <a:srgbClr val="505150"/>
                </a:solidFill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764"/>
            <a:ext cx="720000" cy="336310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ln>
                <a:solidFill>
                  <a:srgbClr val="FFFFFF"/>
                </a:solidFill>
              </a:ln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1" y="6140286"/>
            <a:ext cx="720725" cy="719304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04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FA10-3979-434A-8634-C7F9DC625FA7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89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770485" y="1125538"/>
            <a:ext cx="7742237" cy="468103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467544" y="6454130"/>
            <a:ext cx="82809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1C6C9D-8403-473B-93C8-DB82608CBF49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433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682377" y="909514"/>
            <a:ext cx="8066087" cy="51859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790129" y="981435"/>
            <a:ext cx="7885633" cy="4609582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F70561-31E6-48D7-AF88-9821FEE8ED59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795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90" y="1341749"/>
            <a:ext cx="3781425" cy="468103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2" y="1338180"/>
            <a:ext cx="3781425" cy="468103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467544" y="6454130"/>
            <a:ext cx="82809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0A38361-B7A6-41D2-ABB5-D69E81EDAC0B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425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9" y="909514"/>
            <a:ext cx="8066087" cy="51859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8" y="946450"/>
            <a:ext cx="3781425" cy="457264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30" y="942878"/>
            <a:ext cx="3781425" cy="457621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8C076BC-6768-4A4E-B148-4B1B7626EFF1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801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467544" y="6454130"/>
            <a:ext cx="82809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E40-289F-47FC-A4B9-84B843AFEFDE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756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9" y="980123"/>
            <a:ext cx="8066087" cy="51859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D01F-AC2A-45A2-B688-FBE84E631BC7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261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5498"/>
            <a:ext cx="8370753" cy="55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755576" y="765498"/>
            <a:ext cx="2289712" cy="5579130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1" y="1020048"/>
            <a:ext cx="720725" cy="728070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BDAFA-CA32-40DD-9584-118B2DB9B524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180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2"/>
            <a:ext cx="8229600" cy="11432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572"/>
            <a:ext cx="4038600" cy="4527011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572"/>
            <a:ext cx="4038600" cy="4527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3D4E-9408-4DE8-AA0D-7D7B7A81F132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9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"/>
            <a:ext cx="9144000" cy="5633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68409" y="87002"/>
            <a:ext cx="6243355" cy="5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28384" y="6454130"/>
            <a:ext cx="670842" cy="36004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70485" y="1347806"/>
            <a:ext cx="7742237" cy="4681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50" y="110156"/>
            <a:ext cx="1016000" cy="36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ac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22" y="64700"/>
            <a:ext cx="759365" cy="42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22176" y="6457875"/>
            <a:ext cx="2133600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81F6F5C-E40E-4F32-A92B-05A47CCE49E8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47903"/>
            <a:ext cx="9144000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smtClean="0"/>
              <a:t>Varun Kumar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86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b="1" kern="10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eady.arl.noaa.gov/READYamet.php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3861842"/>
            <a:ext cx="9144000" cy="720080"/>
          </a:xfrm>
        </p:spPr>
        <p:txBody>
          <a:bodyPr/>
          <a:lstStyle/>
          <a:p>
            <a:r>
              <a:rPr lang="en-US" sz="2000" dirty="0"/>
              <a:t>Characterization and Source Apportionment of Organic Aerosols in Delhi, India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849443" y="4564416"/>
            <a:ext cx="7969249" cy="737586"/>
          </a:xfrm>
        </p:spPr>
        <p:txBody>
          <a:bodyPr/>
          <a:lstStyle/>
          <a:p>
            <a:r>
              <a:rPr lang="en-US" sz="1500" i="1" u="sng" dirty="0" smtClean="0">
                <a:solidFill>
                  <a:schemeClr val="tx1"/>
                </a:solidFill>
              </a:rPr>
              <a:t>V. Kumar</a:t>
            </a:r>
            <a:r>
              <a:rPr lang="en-US" sz="1500" i="1" u="sng" baseline="30000" dirty="0" smtClean="0">
                <a:solidFill>
                  <a:schemeClr val="tx1"/>
                </a:solidFill>
              </a:rPr>
              <a:t>1</a:t>
            </a:r>
            <a:r>
              <a:rPr lang="en-US" sz="1500" i="1" dirty="0">
                <a:solidFill>
                  <a:schemeClr val="tx1"/>
                </a:solidFill>
              </a:rPr>
              <a:t>, D. M. </a:t>
            </a:r>
            <a:r>
              <a:rPr lang="en-US" sz="1500" i="1" dirty="0" smtClean="0">
                <a:solidFill>
                  <a:schemeClr val="tx1"/>
                </a:solidFill>
              </a:rPr>
              <a:t>Bell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1</a:t>
            </a:r>
            <a:r>
              <a:rPr lang="en-US" sz="1500" i="1" dirty="0" smtClean="0">
                <a:solidFill>
                  <a:schemeClr val="tx1"/>
                </a:solidFill>
              </a:rPr>
              <a:t>,S. L. Haslett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500" i="1" dirty="0" smtClean="0">
                <a:solidFill>
                  <a:schemeClr val="tx1"/>
                </a:solidFill>
              </a:rPr>
              <a:t>, D. Bhattu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1</a:t>
            </a:r>
            <a:r>
              <a:rPr lang="en-US" sz="1500" i="1" dirty="0">
                <a:solidFill>
                  <a:schemeClr val="tx1"/>
                </a:solidFill>
              </a:rPr>
              <a:t>, Y. Tong</a:t>
            </a:r>
            <a:r>
              <a:rPr lang="en-US" sz="1500" i="1" baseline="30000" dirty="0">
                <a:solidFill>
                  <a:schemeClr val="tx1"/>
                </a:solidFill>
              </a:rPr>
              <a:t>1 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,</a:t>
            </a:r>
            <a:r>
              <a:rPr lang="en-US" sz="1500" i="1" dirty="0" smtClean="0">
                <a:solidFill>
                  <a:schemeClr val="tx1"/>
                </a:solidFill>
              </a:rPr>
              <a:t>P. Rai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1</a:t>
            </a:r>
            <a:r>
              <a:rPr lang="en-US" sz="1500" i="1" dirty="0" smtClean="0">
                <a:solidFill>
                  <a:schemeClr val="tx1"/>
                </a:solidFill>
              </a:rPr>
              <a:t>,,, S. Giannoukos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1</a:t>
            </a:r>
            <a:r>
              <a:rPr lang="en-US" sz="1500" i="1" dirty="0" smtClean="0">
                <a:solidFill>
                  <a:schemeClr val="tx1"/>
                </a:solidFill>
              </a:rPr>
              <a:t>, S. mishra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3</a:t>
            </a:r>
            <a:r>
              <a:rPr lang="en-US" sz="1500" i="1" dirty="0" smtClean="0">
                <a:solidFill>
                  <a:schemeClr val="tx1"/>
                </a:solidFill>
              </a:rPr>
              <a:t>, A. Singh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4</a:t>
            </a:r>
            <a:r>
              <a:rPr lang="en-US" sz="1500" i="1" dirty="0" smtClean="0">
                <a:solidFill>
                  <a:schemeClr val="tx1"/>
                </a:solidFill>
              </a:rPr>
              <a:t>, P. Vats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5</a:t>
            </a:r>
            <a:r>
              <a:rPr lang="en-US" sz="1500" i="1" dirty="0" smtClean="0">
                <a:solidFill>
                  <a:schemeClr val="tx1"/>
                </a:solidFill>
              </a:rPr>
              <a:t> ,RV S. Kumar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4</a:t>
            </a:r>
            <a:r>
              <a:rPr lang="en-US" sz="1500" i="1" dirty="0" smtClean="0">
                <a:solidFill>
                  <a:schemeClr val="tx1"/>
                </a:solidFill>
              </a:rPr>
              <a:t>, U. Baltensperger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1</a:t>
            </a:r>
            <a:r>
              <a:rPr lang="en-US" sz="1500" i="1" dirty="0" smtClean="0">
                <a:solidFill>
                  <a:schemeClr val="tx1"/>
                </a:solidFill>
              </a:rPr>
              <a:t>, D. Ganguly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5</a:t>
            </a:r>
            <a:r>
              <a:rPr lang="en-US" sz="1500" i="1" dirty="0" smtClean="0">
                <a:solidFill>
                  <a:schemeClr val="tx1"/>
                </a:solidFill>
              </a:rPr>
              <a:t>, N. Rastogi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4</a:t>
            </a:r>
            <a:r>
              <a:rPr lang="en-US" sz="1500" i="1" dirty="0" smtClean="0">
                <a:solidFill>
                  <a:schemeClr val="tx1"/>
                </a:solidFill>
              </a:rPr>
              <a:t>, C.Mohr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500" i="1" dirty="0" smtClean="0">
                <a:solidFill>
                  <a:schemeClr val="tx1"/>
                </a:solidFill>
              </a:rPr>
              <a:t>, S.N. Tripathi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3</a:t>
            </a:r>
            <a:r>
              <a:rPr lang="en-US" sz="1500" i="1" dirty="0" smtClean="0">
                <a:solidFill>
                  <a:schemeClr val="tx1"/>
                </a:solidFill>
              </a:rPr>
              <a:t>, A. S.H. Prévôt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1</a:t>
            </a:r>
            <a:r>
              <a:rPr lang="en-US" sz="1500" i="1" dirty="0" smtClean="0">
                <a:solidFill>
                  <a:schemeClr val="tx1"/>
                </a:solidFill>
              </a:rPr>
              <a:t>, J. G. Slowik</a:t>
            </a:r>
            <a:r>
              <a:rPr lang="en-US" sz="1500" i="1" baseline="30000" dirty="0" smtClean="0">
                <a:solidFill>
                  <a:schemeClr val="tx1"/>
                </a:solidFill>
              </a:rPr>
              <a:t>1   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19672" y="6238106"/>
            <a:ext cx="6853957" cy="504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GB" sz="1600" b="1" dirty="0" smtClean="0">
                <a:solidFill>
                  <a:srgbClr val="969696"/>
                </a:solidFill>
              </a:rPr>
              <a:t>European  Geosciences Union, General Assembly 2020(Online)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GB" sz="1600" b="1" dirty="0" smtClean="0">
                <a:solidFill>
                  <a:srgbClr val="969696"/>
                </a:solidFill>
              </a:rPr>
              <a:t>May 2020</a:t>
            </a:r>
          </a:p>
        </p:txBody>
      </p:sp>
      <p:pic>
        <p:nvPicPr>
          <p:cNvPr id="8" name="Picture 7" descr="lac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19352"/>
            <a:ext cx="833248" cy="4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2168" y="5364633"/>
            <a:ext cx="7034925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b="1" i="1" kern="1000" spc="30" dirty="0" smtClean="0">
                <a:cs typeface="Franklin Gothic Book"/>
              </a:rPr>
              <a:t>1 Laboratory of Atmospheric Chemistry, Paul </a:t>
            </a:r>
            <a:r>
              <a:rPr lang="en-US" sz="800" b="1" i="1" kern="1000" spc="30" dirty="0" err="1" smtClean="0">
                <a:cs typeface="Franklin Gothic Book"/>
              </a:rPr>
              <a:t>Scherrer</a:t>
            </a:r>
            <a:r>
              <a:rPr lang="en-US" sz="800" b="1" i="1" kern="1000" spc="30" dirty="0" smtClean="0">
                <a:cs typeface="Franklin Gothic Book"/>
              </a:rPr>
              <a:t> Institute, Switzerland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b="1" i="1" kern="1000" spc="30" dirty="0" smtClean="0">
                <a:cs typeface="Franklin Gothic Book"/>
              </a:rPr>
              <a:t>2 Department of Environmental Science and Analytical Chemistry, Stockholm University, Stockholm, Sweden</a:t>
            </a:r>
          </a:p>
          <a:p>
            <a:pPr>
              <a:lnSpc>
                <a:spcPct val="110000"/>
              </a:lnSpc>
            </a:pPr>
            <a:r>
              <a:rPr lang="en-US" sz="800" b="1" i="1" kern="1000" spc="30" dirty="0">
                <a:cs typeface="Franklin Gothic Book"/>
              </a:rPr>
              <a:t>3 Department of Civil Engineering and Atmospheric Particle Research Lab, Indian Institute of Technology, Kanpur, </a:t>
            </a:r>
            <a:r>
              <a:rPr lang="en-US" sz="800" b="1" i="1" kern="1000" spc="30" dirty="0" smtClean="0">
                <a:cs typeface="Franklin Gothic Book"/>
              </a:rPr>
              <a:t>India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b="1" i="1" kern="1000" spc="30" dirty="0" smtClean="0">
                <a:cs typeface="Franklin Gothic Book"/>
              </a:rPr>
              <a:t>4 Physical Research Laboratory, Ahmedabad, India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b="1" i="1" kern="1000" spc="30" dirty="0" smtClean="0">
                <a:cs typeface="Franklin Gothic Book"/>
              </a:rPr>
              <a:t>5 Center </a:t>
            </a:r>
            <a:r>
              <a:rPr lang="en-US" sz="800" b="1" i="1" kern="1000" spc="30" dirty="0">
                <a:cs typeface="Franklin Gothic Book"/>
              </a:rPr>
              <a:t> </a:t>
            </a:r>
            <a:r>
              <a:rPr lang="en-US" sz="800" b="1" i="1" kern="1000" spc="30" dirty="0" smtClean="0">
                <a:cs typeface="Franklin Gothic Book"/>
              </a:rPr>
              <a:t>for Atmospheric Sciences, Indian Institute of Technology, Delhi, India</a:t>
            </a:r>
          </a:p>
        </p:txBody>
      </p:sp>
    </p:spTree>
    <p:extLst>
      <p:ext uri="{BB962C8B-B14F-4D97-AF65-F5344CB8AC3E}">
        <p14:creationId xmlns:p14="http://schemas.microsoft.com/office/powerpoint/2010/main" val="328661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03606" y="2004453"/>
            <a:ext cx="7335501" cy="731264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From a 10 factor solution from EESI TOF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i="1" dirty="0"/>
              <a:t>3 are classified as </a:t>
            </a:r>
            <a:r>
              <a:rPr lang="en-US" sz="1200" b="1" i="1" dirty="0">
                <a:solidFill>
                  <a:srgbClr val="00B050"/>
                </a:solidFill>
              </a:rPr>
              <a:t>Biomass burning factors.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i="1" dirty="0"/>
              <a:t>3 factors are classified as </a:t>
            </a:r>
            <a:r>
              <a:rPr lang="en-US" sz="1200" b="1" i="1" dirty="0">
                <a:solidFill>
                  <a:srgbClr val="00B0F0"/>
                </a:solidFill>
              </a:rPr>
              <a:t>Aqueous influenced factors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i="1" dirty="0"/>
              <a:t>4 remaining factors show diurnals similar to secondary sources and most likely are different SOA sources  but still remain </a:t>
            </a:r>
            <a:r>
              <a:rPr lang="en-US" sz="1200" b="1" i="1" dirty="0">
                <a:solidFill>
                  <a:srgbClr val="9A7059"/>
                </a:solidFill>
              </a:rPr>
              <a:t>Unidentified. 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1082" y="83878"/>
            <a:ext cx="6708025" cy="508500"/>
          </a:xfrm>
        </p:spPr>
        <p:txBody>
          <a:bodyPr/>
          <a:lstStyle/>
          <a:p>
            <a:pPr algn="ctr"/>
            <a:r>
              <a:rPr lang="en-US" dirty="0" smtClean="0"/>
              <a:t>EESI Source apportionment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003605" y="870565"/>
            <a:ext cx="7632848" cy="10860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PMF analysis of AMS data provides SOA components Segregation based on level of oxygenation but does not provide</a:t>
            </a:r>
          </a:p>
          <a:p>
            <a:pPr algn="just"/>
            <a:r>
              <a:rPr lang="en-US" sz="1200" dirty="0"/>
              <a:t>     any direct chemical  information of  SOA and different SOA precursor sources.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In contrast, PMF analysis of EESI-TOF-MS data Can yield  several organic aerosol factors related to secondary </a:t>
            </a:r>
          </a:p>
          <a:p>
            <a:pPr algn="just"/>
            <a:r>
              <a:rPr lang="en-US" sz="1200" dirty="0"/>
              <a:t>     OA formation providing vital information on different  SOA sources.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91" y="6121792"/>
            <a:ext cx="6112682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800" b="1" i="1" dirty="0"/>
              <a:t>Fig: Stacked time-series of EESI factors compared to AMS total OA concentration .Overall there is a good agreement between stacked EESI signal and AMS total OA concentration trends but during some events(e.g., 4</a:t>
            </a:r>
            <a:r>
              <a:rPr lang="en-US" sz="800" b="1" i="1" baseline="30000" dirty="0"/>
              <a:t>th</a:t>
            </a:r>
            <a:r>
              <a:rPr lang="en-US" sz="800" b="1" i="1" dirty="0"/>
              <a:t> Jan),the agreement dramatically changes.</a:t>
            </a:r>
            <a:endParaRPr lang="de-CH" sz="800" b="1" i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3744380"/>
            <a:ext cx="252028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 algn="just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Highest contribution from Biomass burning.</a:t>
            </a:r>
          </a:p>
          <a:p>
            <a:pPr marL="171450" indent="-171450" algn="just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Around 4</a:t>
            </a:r>
            <a:r>
              <a:rPr lang="en-US" sz="100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 of Jan, Aqueous factors dominate</a:t>
            </a:r>
          </a:p>
          <a:p>
            <a:pPr marL="171450" indent="-171450" algn="just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 EESI signal and AMS organics is substantially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        lower.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700" dirty="0">
                <a:solidFill>
                  <a:srgbClr val="000000"/>
                </a:solidFill>
                <a:latin typeface="Calibri"/>
              </a:rPr>
              <a:t> </a:t>
            </a:r>
            <a:endParaRPr lang="de-CH" sz="7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23728" y="4092921"/>
            <a:ext cx="288032" cy="1800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0" y="3195768"/>
            <a:ext cx="6182469" cy="29260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F076D9-0AF5-4993-ABEC-4EBAA4C216C6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6314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3362" y="69861"/>
            <a:ext cx="6708025" cy="508500"/>
          </a:xfrm>
        </p:spPr>
        <p:txBody>
          <a:bodyPr/>
          <a:lstStyle/>
          <a:p>
            <a:r>
              <a:rPr lang="en-US" sz="2000" dirty="0"/>
              <a:t>A set of Primary Biomass burning related factors</a:t>
            </a:r>
            <a:r>
              <a:rPr lang="en-US" sz="2800" dirty="0"/>
              <a:t>:</a:t>
            </a:r>
            <a:br>
              <a:rPr lang="en-US" sz="2800" dirty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364" y="3491629"/>
            <a:ext cx="3783071" cy="27249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88024" y="1250316"/>
            <a:ext cx="3528392" cy="1103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 algn="just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BB-1 and 2 are dominated  by C8H12O6.</a:t>
            </a:r>
            <a:r>
              <a:rPr lang="de-CH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de-CH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CH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de-CH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racer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biomass burning (Stefenelli et al., 2019; Qi et al., 2019).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BB-3 is almost completely dominated by C6H10O5 with relative intensity of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0.92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These have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high Contributions over-nights and decrease during the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day.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Overall a good agreement with total AMS BBOA.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000" i="1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i="1" dirty="0"/>
              <a:t> </a:t>
            </a:r>
            <a:endParaRPr lang="en-US" sz="1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533" y="3258272"/>
            <a:ext cx="4194249" cy="154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b="1" i="1" dirty="0">
                <a:solidFill>
                  <a:srgbClr val="000000"/>
                </a:solidFill>
                <a:latin typeface="Calibri"/>
              </a:rPr>
              <a:t>Fig: Mass spectra of 3 Biomass burning factors from EESI PMF </a:t>
            </a:r>
            <a:endParaRPr lang="de-CH" sz="1000" b="1" i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532" y="6076197"/>
            <a:ext cx="3997719" cy="363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b="1" i="1" dirty="0">
                <a:solidFill>
                  <a:srgbClr val="000000"/>
                </a:solidFill>
                <a:latin typeface="Calibri"/>
              </a:rPr>
              <a:t>Fig: Stacked time-series of 3 Biomass burning factors from EESI PMF compared with total AMS BBOA concentration  </a:t>
            </a:r>
            <a:endParaRPr lang="de-CH" sz="1000" b="1" i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2905" y="6173971"/>
            <a:ext cx="3632393" cy="16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b="1" i="1" dirty="0">
                <a:solidFill>
                  <a:srgbClr val="000000"/>
                </a:solidFill>
                <a:latin typeface="Calibri"/>
              </a:rPr>
              <a:t>Fig: Stacked diurnals  of 3 Biomass burning factors from EESI PMF compared with total AMS BBOA diurnal  </a:t>
            </a:r>
            <a:endParaRPr lang="de-CH" sz="1000" b="1" i="1" dirty="0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59" y="656980"/>
            <a:ext cx="4358216" cy="26380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3" y="3522776"/>
            <a:ext cx="5328592" cy="25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49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Aqueous influenced factors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5478837" y="4801953"/>
            <a:ext cx="3024336" cy="136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de-CH" sz="1400" dirty="0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5" y="639957"/>
            <a:ext cx="4280711" cy="25911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2822" y="1100410"/>
            <a:ext cx="4104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000" dirty="0"/>
              <a:t>influenced by high liquid water content of aerosols during a special event (around 4</a:t>
            </a:r>
            <a:r>
              <a:rPr lang="en-US" sz="1000" baseline="30000" dirty="0"/>
              <a:t>th</a:t>
            </a:r>
            <a:r>
              <a:rPr lang="en-US" sz="1000" dirty="0"/>
              <a:t> January) and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000" dirty="0"/>
              <a:t>dominated by high O:C and relatively low molecular weight </a:t>
            </a:r>
            <a:r>
              <a:rPr lang="en-US" sz="1000" dirty="0" smtClean="0"/>
              <a:t>compounds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6119" y="3172067"/>
            <a:ext cx="4181708" cy="111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b="1" i="1" dirty="0">
                <a:solidFill>
                  <a:srgbClr val="000000"/>
                </a:solidFill>
                <a:latin typeface="Calibri"/>
              </a:rPr>
              <a:t>Fig: Mass spectra of 3 Aqueous influenced factors from EESI PMF </a:t>
            </a:r>
            <a:endParaRPr lang="de-CH" sz="1000" b="1" i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5" y="6200550"/>
            <a:ext cx="6192689" cy="3761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900" b="1" i="1" dirty="0">
                <a:solidFill>
                  <a:srgbClr val="000000"/>
                </a:solidFill>
                <a:latin typeface="Calibri"/>
              </a:rPr>
              <a:t>Fig: Stacked time-series of 3 Aqueous factors from EESI PMF compared with NO and Liquid water content concentration  </a:t>
            </a:r>
            <a:endParaRPr lang="de-CH" sz="900" b="1" i="1" dirty="0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393" y="3484245"/>
            <a:ext cx="5257386" cy="26721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17127" y="3658473"/>
            <a:ext cx="305976" cy="2301819"/>
          </a:xfrm>
          <a:prstGeom prst="rect">
            <a:avLst/>
          </a:prstGeom>
          <a:solidFill>
            <a:srgbClr val="B5B874">
              <a:alpha val="19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B5CF81-9F45-4A0D-AD65-3CEFC7A7B59C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7439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unidentified </a:t>
            </a:r>
            <a:r>
              <a:rPr lang="en-US" dirty="0" smtClean="0"/>
              <a:t>factors-Most likely SOA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9" y="1077168"/>
            <a:ext cx="4893446" cy="2962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6012" y="1773611"/>
            <a:ext cx="106683" cy="1897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1</a:t>
            </a:r>
            <a:endParaRPr lang="de-CH" sz="12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6011" y="2228133"/>
            <a:ext cx="144016" cy="1581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2</a:t>
            </a:r>
            <a:endParaRPr lang="de-CH" sz="12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6810" y="2803288"/>
            <a:ext cx="144016" cy="1581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3</a:t>
            </a:r>
            <a:endParaRPr lang="de-CH" sz="12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4768" y="3317998"/>
            <a:ext cx="128101" cy="1355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4</a:t>
            </a:r>
            <a:endParaRPr lang="de-CH" sz="1200" b="1" dirty="0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177" y="1225348"/>
            <a:ext cx="4289331" cy="31015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025926"/>
            <a:ext cx="4181708" cy="16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b="1" i="1" dirty="0">
                <a:solidFill>
                  <a:srgbClr val="000000"/>
                </a:solidFill>
                <a:latin typeface="Calibri"/>
              </a:rPr>
              <a:t>Fig: Mass spectra of unidentified(likely SOA) factors from EESI PMF </a:t>
            </a:r>
            <a:endParaRPr lang="de-CH" sz="1000" b="1" i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362" y="4723251"/>
            <a:ext cx="806489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unidentified factors most likely represent different types of SOA.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contributions from cooking related fatty acids i.e.,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C13H22O4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Terpene Oxidation Products. </a:t>
            </a:r>
            <a:endParaRPr lang="de-CH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D785F-08B6-416A-9957-3EA07B0CAE9B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9774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ion identification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18C4D8-0A6F-4DF8-8FC2-35FACE8AE3C3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14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621481"/>
            <a:ext cx="5167490" cy="52565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5800" y="6205633"/>
            <a:ext cx="1440160" cy="291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 smtClean="0">
                <a:latin typeface="+mn-lt"/>
                <a:cs typeface="Franklin Gothic Book"/>
              </a:rPr>
              <a:t>Kumar et al., in prep</a:t>
            </a:r>
            <a:endParaRPr lang="de-CH" sz="1400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10" name="Left Brace 9"/>
          <p:cNvSpPr/>
          <p:nvPr/>
        </p:nvSpPr>
        <p:spPr bwMode="auto">
          <a:xfrm>
            <a:off x="5940152" y="5229994"/>
            <a:ext cx="360040" cy="864096"/>
          </a:xfrm>
          <a:prstGeom prst="lef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5814157"/>
            <a:ext cx="864096" cy="5598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solidFill>
                  <a:srgbClr val="0000FF"/>
                </a:solidFill>
                <a:latin typeface="+mn-lt"/>
                <a:cs typeface="Franklin Gothic Book"/>
              </a:rPr>
              <a:t>Aqueous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solidFill>
                  <a:srgbClr val="0000FF"/>
                </a:solidFill>
                <a:cs typeface="Franklin Gothic Book"/>
              </a:rPr>
              <a:t>SOA</a:t>
            </a:r>
            <a:endParaRPr lang="de-CH" sz="1800" kern="1000" spc="30" dirty="0" err="1" smtClean="0">
              <a:solidFill>
                <a:srgbClr val="0000FF"/>
              </a:solidFill>
              <a:cs typeface="Franklin Gothic Book"/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6876256" y="5229994"/>
            <a:ext cx="360040" cy="864096"/>
          </a:xfrm>
          <a:prstGeom prst="leftBrace">
            <a:avLst/>
          </a:prstGeom>
          <a:noFill/>
          <a:ln w="9525" cap="flat" cmpd="sng" algn="ctr">
            <a:solidFill>
              <a:srgbClr val="9A705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8752" y="5801703"/>
            <a:ext cx="864096" cy="559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solidFill>
                  <a:srgbClr val="9A7059"/>
                </a:solidFill>
                <a:latin typeface="+mn-lt"/>
                <a:cs typeface="Franklin Gothic Book"/>
              </a:rPr>
              <a:t>Biomass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solidFill>
                  <a:srgbClr val="9A7059"/>
                </a:solidFill>
                <a:cs typeface="Franklin Gothic Book"/>
              </a:rPr>
              <a:t>burning</a:t>
            </a:r>
            <a:endParaRPr lang="de-CH" sz="1800" kern="1000" spc="30" dirty="0" err="1" smtClean="0">
              <a:solidFill>
                <a:srgbClr val="9A7059"/>
              </a:solidFill>
              <a:cs typeface="Franklin Gothic Book"/>
            </a:endParaRPr>
          </a:p>
        </p:txBody>
      </p:sp>
      <p:pic>
        <p:nvPicPr>
          <p:cNvPr id="14" name="Picture 13" descr="Introduction to Statistics Using LibreOffice.or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0" y="3220918"/>
            <a:ext cx="3096344" cy="928956"/>
          </a:xfrm>
          <a:prstGeom prst="rect">
            <a:avLst/>
          </a:prstGeom>
        </p:spPr>
      </p:pic>
      <p:pic>
        <p:nvPicPr>
          <p:cNvPr id="15" name="Picture 14" descr="The Standard Normal Distribution | Introduction to Statistic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5" y="1253557"/>
            <a:ext cx="3168352" cy="18211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5800" y="669501"/>
            <a:ext cx="3069064" cy="327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Z-score – number of standard deviations of value from mean</a:t>
            </a: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1925960" y="4149874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66832" y="4873717"/>
            <a:ext cx="3303344" cy="6731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cs typeface="Franklin Gothic Book"/>
              </a:rPr>
              <a:t>Value: ion / factor profile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cs typeface="Franklin Gothic Book"/>
              </a:rPr>
              <a:t>Distribution: across all profiles.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923928" y="5130422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485800" y="4873717"/>
            <a:ext cx="3181787" cy="6731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22176" y="4844850"/>
            <a:ext cx="3245411" cy="67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42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ions: </a:t>
            </a:r>
            <a:r>
              <a:rPr lang="en-US" dirty="0" err="1" smtClean="0"/>
              <a:t>aqSOA</a:t>
            </a:r>
            <a:r>
              <a:rPr lang="en-US" dirty="0" smtClean="0"/>
              <a:t> vs. other SOA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6D52BD-1C33-4DF9-AA87-A38344EF0C7D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15</a:t>
            </a:fld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29" y="3476016"/>
            <a:ext cx="3505789" cy="2793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30" y="729775"/>
            <a:ext cx="3505789" cy="27862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573810"/>
            <a:ext cx="2787313" cy="2387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593" y="789915"/>
            <a:ext cx="2784996" cy="25020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504" y="4425838"/>
            <a:ext cx="208823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Unidentified factors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cs typeface="Franklin Gothic Book"/>
              </a:rPr>
              <a:t>(SOA-dominated)</a:t>
            </a: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809" y="1735846"/>
            <a:ext cx="1329600" cy="3012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Aqueous SOA</a:t>
            </a: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6156126"/>
            <a:ext cx="1440160" cy="291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 smtClean="0">
                <a:latin typeface="+mn-lt"/>
                <a:cs typeface="Franklin Gothic Book"/>
              </a:rPr>
              <a:t>Kumar et al., in prep</a:t>
            </a:r>
            <a:endParaRPr lang="de-CH" sz="1400" kern="1000" spc="30" dirty="0" err="1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97350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srgbClr val="000000"/>
                </a:solidFill>
              </a:rPr>
              <a:pPr algn="r">
                <a:defRPr/>
              </a:pPr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088" y="1020048"/>
            <a:ext cx="3168848" cy="5579130"/>
          </a:xfrm>
        </p:spPr>
        <p:txBody>
          <a:bodyPr/>
          <a:lstStyle/>
          <a:p>
            <a:pPr algn="just"/>
            <a:r>
              <a:rPr lang="en-US" sz="1600" dirty="0"/>
              <a:t>High dominance of Secondary </a:t>
            </a:r>
            <a:r>
              <a:rPr lang="en-US" sz="1600" dirty="0" smtClean="0"/>
              <a:t>factors. Contributing </a:t>
            </a:r>
            <a:r>
              <a:rPr lang="en-US" sz="1600" dirty="0"/>
              <a:t>almost 50% to total OA </a:t>
            </a:r>
            <a:r>
              <a:rPr lang="en-US" sz="1600" dirty="0" smtClean="0"/>
              <a:t>mass</a:t>
            </a:r>
          </a:p>
          <a:p>
            <a:endParaRPr lang="de-DE" sz="1700" dirty="0" smtClean="0"/>
          </a:p>
          <a:p>
            <a:pPr algn="just"/>
            <a:r>
              <a:rPr lang="en-US" sz="1600" dirty="0"/>
              <a:t>Events where agreement between AMS and EESI is different than rest of the period need to be looked upon in detail.</a:t>
            </a:r>
          </a:p>
          <a:p>
            <a:pPr algn="just"/>
            <a:endParaRPr lang="en-US" sz="1600" dirty="0"/>
          </a:p>
          <a:p>
            <a:r>
              <a:rPr lang="en-US" sz="1600" dirty="0"/>
              <a:t>Unique factors indicating aqueous chemistry coming into play during specific events.</a:t>
            </a:r>
          </a:p>
          <a:p>
            <a:endParaRPr lang="de-DE" sz="1700" dirty="0" smtClean="0"/>
          </a:p>
          <a:p>
            <a:pPr marL="0" indent="0">
              <a:buNone/>
            </a:pPr>
            <a:r>
              <a:rPr lang="de-DE" sz="1700" dirty="0" smtClean="0"/>
              <a:t>-----------------------------------</a:t>
            </a:r>
          </a:p>
          <a:p>
            <a:endParaRPr lang="de-DE" sz="1700" dirty="0" smtClean="0"/>
          </a:p>
          <a:p>
            <a:r>
              <a:rPr lang="de-DE" sz="1700" dirty="0" err="1" smtClean="0"/>
              <a:t>Funding</a:t>
            </a:r>
            <a:r>
              <a:rPr lang="de-DE" sz="1700" dirty="0" smtClean="0"/>
              <a:t>: Swiss National Science </a:t>
            </a:r>
            <a:r>
              <a:rPr lang="de-DE" sz="1700" dirty="0" err="1" smtClean="0"/>
              <a:t>Foundation</a:t>
            </a:r>
            <a:endParaRPr lang="de-DE" sz="17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84ACFB-C471-4B9B-AA05-41468FA6CA55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0517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EESI-TOF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4A575A-B22E-4E1F-AB6F-DD666083583A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17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5538"/>
            <a:ext cx="5400600" cy="321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79637"/>
            <a:ext cx="9144000" cy="329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kern="1000" spc="30" dirty="0" smtClean="0">
                <a:latin typeface="+mn-lt"/>
                <a:cs typeface="Franklin Gothic Book"/>
              </a:rPr>
              <a:t>Extractive Electrospray Ionization Time-of-Flight Mass Spectrometer </a:t>
            </a:r>
            <a:endParaRPr lang="de-CH" sz="2400" kern="1000" spc="30" dirty="0" err="1" smtClean="0">
              <a:latin typeface="+mn-lt"/>
              <a:cs typeface="Franklin Gothic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0" y="4365898"/>
            <a:ext cx="5438714" cy="20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2160" y="981522"/>
            <a:ext cx="3041283" cy="52296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u="sng" dirty="0" smtClean="0"/>
              <a:t>Why EESI?</a:t>
            </a:r>
            <a:endParaRPr lang="en-US" dirty="0"/>
          </a:p>
          <a:p>
            <a:pPr>
              <a:spcAft>
                <a:spcPts val="500"/>
              </a:spcAft>
            </a:pPr>
            <a:r>
              <a:rPr lang="en-US" dirty="0" smtClean="0"/>
              <a:t>Online , real-time analysis</a:t>
            </a:r>
          </a:p>
          <a:p>
            <a:pPr>
              <a:spcAft>
                <a:spcPts val="500"/>
              </a:spcAft>
            </a:pPr>
            <a:endParaRPr lang="en-US" dirty="0" smtClean="0"/>
          </a:p>
          <a:p>
            <a:pPr>
              <a:spcAft>
                <a:spcPts val="500"/>
              </a:spcAft>
            </a:pPr>
            <a:r>
              <a:rPr lang="en-US" dirty="0" smtClean="0"/>
              <a:t>1 Hz time resolution </a:t>
            </a:r>
          </a:p>
          <a:p>
            <a:pPr>
              <a:spcAft>
                <a:spcPts val="500"/>
              </a:spcAft>
            </a:pPr>
            <a:endParaRPr lang="en-US" dirty="0"/>
          </a:p>
          <a:p>
            <a:pPr>
              <a:spcAft>
                <a:spcPts val="500"/>
              </a:spcAft>
            </a:pPr>
            <a:r>
              <a:rPr lang="en-US" dirty="0" smtClean="0"/>
              <a:t>No thermal decomposition/fragmentation</a:t>
            </a:r>
          </a:p>
          <a:p>
            <a:pPr>
              <a:spcAft>
                <a:spcPts val="500"/>
              </a:spcAft>
            </a:pPr>
            <a:endParaRPr lang="en-US" dirty="0" smtClean="0"/>
          </a:p>
          <a:p>
            <a:pPr>
              <a:spcAft>
                <a:spcPts val="500"/>
              </a:spcAft>
            </a:pPr>
            <a:r>
              <a:rPr lang="en-US" dirty="0" smtClean="0"/>
              <a:t>1-10 ng m</a:t>
            </a:r>
            <a:r>
              <a:rPr lang="en-US" baseline="30000" dirty="0" smtClean="0"/>
              <a:t>-3</a:t>
            </a:r>
            <a:r>
              <a:rPr lang="en-US" dirty="0" smtClean="0"/>
              <a:t> detection limits in a few seconds</a:t>
            </a:r>
          </a:p>
          <a:p>
            <a:pPr>
              <a:spcAft>
                <a:spcPts val="500"/>
              </a:spcAft>
            </a:pPr>
            <a:endParaRPr lang="en-US" dirty="0" smtClean="0"/>
          </a:p>
          <a:p>
            <a:pPr>
              <a:spcAft>
                <a:spcPts val="500"/>
              </a:spcAft>
            </a:pPr>
            <a:r>
              <a:rPr lang="en-US" dirty="0" smtClean="0"/>
              <a:t>Linear with mass, no matrix effects</a:t>
            </a:r>
          </a:p>
          <a:p>
            <a:pPr>
              <a:spcAft>
                <a:spcPts val="500"/>
              </a:spcAft>
            </a:pPr>
            <a:endParaRPr lang="en-US" dirty="0" smtClean="0"/>
          </a:p>
          <a:p>
            <a:pPr>
              <a:spcAft>
                <a:spcPts val="500"/>
              </a:spcAft>
            </a:pPr>
            <a:r>
              <a:rPr lang="en-US" dirty="0" smtClean="0"/>
              <a:t>Quantification possible when chemical standard available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5312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Pollution in Delhi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2202CC-2926-4010-9EC9-9D6F506EBEAA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2</a:t>
            </a:fld>
            <a:endParaRPr lang="de-DE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8990" y="4683529"/>
            <a:ext cx="2810842" cy="1698593"/>
            <a:chOff x="1044488" y="4131028"/>
            <a:chExt cx="2190094" cy="1323475"/>
          </a:xfrm>
        </p:grpSpPr>
        <p:pic>
          <p:nvPicPr>
            <p:cNvPr id="9" name="Picture 3" descr="C:\Users\kumar_v\Desktop\monday seminar ppt\Stubble burning20171008120403_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88" y="4131028"/>
              <a:ext cx="2190094" cy="13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15616" y="5302002"/>
              <a:ext cx="1296144" cy="1468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 smtClean="0">
                  <a:latin typeface="+mn-lt"/>
                  <a:cs typeface="Franklin Gothic Book"/>
                </a:rPr>
                <a:t>www.indianexpress.com</a:t>
              </a:r>
              <a:endParaRPr lang="de-CH" sz="800" kern="1000" spc="30" dirty="0" err="1" smtClean="0">
                <a:latin typeface="+mn-lt"/>
                <a:cs typeface="Franklin Gothic Book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75856" y="4658353"/>
            <a:ext cx="2573405" cy="1723769"/>
            <a:chOff x="4013834" y="4131028"/>
            <a:chExt cx="1926355" cy="1290349"/>
          </a:xfrm>
        </p:grpSpPr>
        <p:pic>
          <p:nvPicPr>
            <p:cNvPr id="7" name="Picture 2" descr="C:\Users\kumar_v\Desktop\monday seminar ppt\deonar-wasteland-75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834" y="4131028"/>
              <a:ext cx="1926355" cy="1290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08004" y="4149874"/>
              <a:ext cx="1260140" cy="1378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 smtClean="0">
                  <a:latin typeface="+mn-lt"/>
                  <a:cs typeface="Franklin Gothic Book"/>
                </a:rPr>
                <a:t>www.southasiantimes.info</a:t>
              </a:r>
              <a:endParaRPr lang="de-CH" sz="800" kern="1000" spc="30" dirty="0" err="1" smtClean="0">
                <a:latin typeface="+mn-lt"/>
                <a:cs typeface="Franklin Gothic Book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84168" y="4658353"/>
            <a:ext cx="2725277" cy="1723769"/>
            <a:chOff x="6542795" y="4149874"/>
            <a:chExt cx="1953354" cy="1235519"/>
          </a:xfrm>
        </p:grpSpPr>
        <p:pic>
          <p:nvPicPr>
            <p:cNvPr id="11" name="Picture 4" descr="C:\Users\kumar_v\Desktop\monday seminar ppt\weather-pollution_9d0670ce-a300-11e6-8b09-4d35dc1d77a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795" y="4167011"/>
              <a:ext cx="1953354" cy="121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25728" y="4149874"/>
              <a:ext cx="1330648" cy="2101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 smtClean="0">
                  <a:latin typeface="+mn-lt"/>
                  <a:cs typeface="Franklin Gothic Book"/>
                </a:rPr>
                <a:t>www.hindustanttimes.com</a:t>
              </a:r>
              <a:endParaRPr lang="de-CH" sz="800" kern="1000" spc="30" dirty="0" err="1" smtClean="0">
                <a:latin typeface="+mn-lt"/>
                <a:cs typeface="Franklin Gothic Book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62374" y="1413570"/>
            <a:ext cx="2608855" cy="1628320"/>
            <a:chOff x="1362374" y="1626258"/>
            <a:chExt cx="2847938" cy="1777544"/>
          </a:xfrm>
        </p:grpSpPr>
        <p:pic>
          <p:nvPicPr>
            <p:cNvPr id="13" name="Picture 6" descr="C:\Users\kumar_v\Desktop\monday seminar ppt\download (1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374" y="1629594"/>
              <a:ext cx="2847938" cy="177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383451" y="1626258"/>
              <a:ext cx="1100317" cy="1429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 smtClean="0">
                  <a:latin typeface="+mn-lt"/>
                  <a:cs typeface="Franklin Gothic Book"/>
                </a:rPr>
                <a:t>www.outlookindia.com</a:t>
              </a:r>
              <a:endParaRPr lang="de-CH" sz="800" kern="1000" spc="30" dirty="0" err="1" smtClean="0">
                <a:latin typeface="+mn-lt"/>
                <a:cs typeface="Franklin Gothic Book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9552" y="694580"/>
            <a:ext cx="6810302" cy="7189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Persistent and severe particulate air pollution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cs typeface="Franklin Gothic Book"/>
              </a:rPr>
              <a:t>National 24-hr standard (60 µg m</a:t>
            </a:r>
            <a:r>
              <a:rPr lang="en-US" kern="1000" spc="30" baseline="30000" dirty="0" smtClean="0">
                <a:cs typeface="Franklin Gothic Book"/>
              </a:rPr>
              <a:t>-3</a:t>
            </a:r>
            <a:r>
              <a:rPr lang="en-US" kern="1000" spc="30" dirty="0" smtClean="0">
                <a:cs typeface="Franklin Gothic Book"/>
              </a:rPr>
              <a:t>) often exceeded by factor of 4-5… sometimes &gt;10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46861" y="1413570"/>
            <a:ext cx="2572611" cy="1608413"/>
            <a:chOff x="4742615" y="1621677"/>
            <a:chExt cx="2776857" cy="1736109"/>
          </a:xfrm>
        </p:grpSpPr>
        <p:pic>
          <p:nvPicPr>
            <p:cNvPr id="14" name="Picture 7" descr="C:\Users\kumar_v\Desktop\monday seminar ppt\DIWALI+201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615" y="1621677"/>
              <a:ext cx="2762371" cy="173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419155" y="3185906"/>
              <a:ext cx="1100317" cy="1429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800" kern="1000" spc="30" dirty="0" smtClean="0">
                  <a:latin typeface="+mn-lt"/>
                  <a:cs typeface="Franklin Gothic Book"/>
                </a:rPr>
                <a:t>www.outlookindia.com</a:t>
              </a:r>
              <a:endParaRPr lang="de-CH" sz="800" kern="1000" spc="30" dirty="0" err="1" smtClean="0">
                <a:latin typeface="+mn-lt"/>
                <a:cs typeface="Franklin Gothic Book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6134" y="3429794"/>
            <a:ext cx="7632848" cy="13005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000" b="1" kern="1000" spc="30" dirty="0" smtClean="0">
                <a:latin typeface="+mn-lt"/>
                <a:cs typeface="Franklin Gothic Book"/>
              </a:rPr>
              <a:t>Complex and chaotic emissions sources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kern="1000" spc="30" dirty="0" smtClean="0">
                <a:cs typeface="Franklin Gothic Book"/>
                <a:sym typeface="Wingdings" panose="05000000000000000000" pitchFamily="2" charset="2"/>
              </a:rPr>
              <a:t>&gt;10 million registered vehicles			Agricultural &amp; biomass combustion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kern="1000" spc="30" dirty="0" smtClean="0">
                <a:cs typeface="Franklin Gothic Book"/>
                <a:sym typeface="Wingdings" panose="05000000000000000000" pitchFamily="2" charset="2"/>
              </a:rPr>
              <a:t>Local &amp; regional industries			Domestic heating &amp; cooking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kern="1000" spc="30" dirty="0" smtClean="0">
                <a:cs typeface="Franklin Gothic Book"/>
                <a:sym typeface="Wingdings" panose="05000000000000000000" pitchFamily="2" charset="2"/>
              </a:rPr>
              <a:t>Open trash burning				Transported pollution</a:t>
            </a:r>
            <a:endParaRPr lang="en-US" sz="1600" kern="1000" spc="30" dirty="0" smtClean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84567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January 2019 Campaign</a:t>
            </a:r>
            <a:endParaRPr lang="de-CH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566192" y="6457875"/>
            <a:ext cx="2133600" cy="366267"/>
          </a:xfrm>
        </p:spPr>
        <p:txBody>
          <a:bodyPr/>
          <a:lstStyle/>
          <a:p>
            <a:fld id="{952E146C-6B31-4473-9EB6-0AEBB8398BAD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447903"/>
            <a:ext cx="9144000" cy="366267"/>
          </a:xfrm>
        </p:spPr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596336" y="6454130"/>
            <a:ext cx="1008112" cy="360040"/>
          </a:xfrm>
        </p:spPr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3</a:t>
            </a:fld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1727684" y="5834374"/>
            <a:ext cx="972108" cy="2597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kern="1000" spc="30" dirty="0" smtClean="0">
                <a:latin typeface="+mn-lt"/>
                <a:cs typeface="Franklin Gothic Book"/>
              </a:rPr>
              <a:t>TOF-ACSM</a:t>
            </a:r>
            <a:endParaRPr lang="de-CH" sz="1600" b="1" kern="1000" spc="30" dirty="0" err="1" smtClean="0">
              <a:latin typeface="+mn-lt"/>
              <a:cs typeface="Franklin Gothic Book"/>
            </a:endParaRPr>
          </a:p>
        </p:txBody>
      </p:sp>
      <p:pic>
        <p:nvPicPr>
          <p:cNvPr id="10" name="Picture 2" descr="C:\Users\kumar_v\Desktop\monday seminar ppt\map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1" y="1309664"/>
            <a:ext cx="4414735" cy="398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267744" y="3466182"/>
            <a:ext cx="1152128" cy="22365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635896" y="2781722"/>
            <a:ext cx="1759500" cy="6844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71746" y="3704530"/>
            <a:ext cx="0" cy="19981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915816" y="5704783"/>
            <a:ext cx="158417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kern="1000" spc="30" dirty="0" smtClean="0">
                <a:latin typeface="+mn-lt"/>
                <a:cs typeface="Franklin Gothic Book"/>
              </a:rPr>
              <a:t>HR-TOF-AMS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kern="1000" spc="30" dirty="0" smtClean="0">
                <a:cs typeface="Franklin Gothic Book"/>
              </a:rPr>
              <a:t>PTR-TOFMS</a:t>
            </a:r>
            <a:endParaRPr lang="de-CH" sz="1600" b="1" kern="1000" spc="30" dirty="0" err="1" smtClean="0">
              <a:latin typeface="+mn-lt"/>
              <a:cs typeface="Franklin Gothic Book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48064" y="812354"/>
            <a:ext cx="3672408" cy="1537320"/>
            <a:chOff x="5292080" y="812354"/>
            <a:chExt cx="3672408" cy="1537320"/>
          </a:xfrm>
        </p:grpSpPr>
        <p:sp>
          <p:nvSpPr>
            <p:cNvPr id="28" name="TextBox 27"/>
            <p:cNvSpPr txBox="1"/>
            <p:nvPr/>
          </p:nvSpPr>
          <p:spPr>
            <a:xfrm>
              <a:off x="5364088" y="812354"/>
              <a:ext cx="3600400" cy="15373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800" kern="1000" spc="30" dirty="0" smtClean="0">
                  <a:latin typeface="+mn-lt"/>
                  <a:cs typeface="Franklin Gothic Book"/>
                </a:rPr>
                <a:t>3 measurement sites</a:t>
              </a:r>
            </a:p>
            <a:p>
              <a:pPr marL="285750" indent="-285750">
                <a:lnSpc>
                  <a:spcPct val="110000"/>
                </a:lnSpc>
                <a:spcBef>
                  <a:spcPts val="0"/>
                </a:spcBef>
                <a:buFont typeface="Wingdings"/>
                <a:buChar char="à"/>
              </a:pPr>
              <a:r>
                <a:rPr lang="en-US" kern="1000" spc="30" dirty="0" smtClean="0">
                  <a:cs typeface="Franklin Gothic Book"/>
                  <a:sym typeface="Wingdings" panose="05000000000000000000" pitchFamily="2" charset="2"/>
                </a:rPr>
                <a:t>2 main sites within city</a:t>
              </a:r>
            </a:p>
            <a:p>
              <a:pPr marL="285750" indent="-285750">
                <a:lnSpc>
                  <a:spcPct val="110000"/>
                </a:lnSpc>
                <a:spcBef>
                  <a:spcPts val="0"/>
                </a:spcBef>
                <a:buFont typeface="Wingdings"/>
                <a:buChar char="à"/>
              </a:pPr>
              <a:r>
                <a:rPr lang="en-US" kern="1000" spc="30" dirty="0" smtClean="0">
                  <a:cs typeface="Franklin Gothic Book"/>
                  <a:sym typeface="Wingdings" panose="05000000000000000000" pitchFamily="2" charset="2"/>
                </a:rPr>
                <a:t>Third site with TOF-ACSM</a:t>
              </a:r>
            </a:p>
            <a:p>
              <a:pPr marL="285750" indent="-285750">
                <a:lnSpc>
                  <a:spcPct val="110000"/>
                </a:lnSpc>
                <a:spcBef>
                  <a:spcPts val="0"/>
                </a:spcBef>
                <a:buFont typeface="Wingdings"/>
                <a:buChar char="à"/>
              </a:pPr>
              <a:endParaRPr lang="en-US" sz="1800" kern="1000" spc="30" dirty="0">
                <a:latin typeface="+mn-lt"/>
                <a:cs typeface="Franklin Gothic Book"/>
                <a:sym typeface="Wingdings" panose="05000000000000000000" pitchFamily="2" charset="2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kern="1000" spc="30" dirty="0" smtClean="0">
                  <a:cs typeface="Franklin Gothic Book"/>
                  <a:sym typeface="Wingdings" panose="05000000000000000000" pitchFamily="2" charset="2"/>
                </a:rPr>
                <a:t>Follow-up of winter 2019 campaign</a:t>
              </a:r>
              <a:endParaRPr lang="de-CH" sz="1800" kern="1000" spc="30" dirty="0" err="1" smtClean="0">
                <a:latin typeface="+mn-lt"/>
                <a:cs typeface="Franklin Gothic Book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92080" y="812354"/>
              <a:ext cx="3672408" cy="1537320"/>
            </a:xfrm>
            <a:prstGeom prst="rect">
              <a:avLst/>
            </a:prstGeom>
            <a:noFill/>
            <a:ln w="9525" cap="flat" cmpd="sng" algn="ctr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5396" y="2565698"/>
            <a:ext cx="3209052" cy="3715149"/>
            <a:chOff x="5220072" y="2565698"/>
            <a:chExt cx="3209052" cy="3715149"/>
          </a:xfrm>
        </p:grpSpPr>
        <p:sp>
          <p:nvSpPr>
            <p:cNvPr id="30" name="TextBox 29"/>
            <p:cNvSpPr txBox="1"/>
            <p:nvPr/>
          </p:nvSpPr>
          <p:spPr>
            <a:xfrm>
              <a:off x="5602542" y="2565698"/>
              <a:ext cx="2497850" cy="331457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2000" b="1" kern="1000" spc="30" dirty="0" smtClean="0">
                  <a:cs typeface="Franklin Gothic Book"/>
                </a:rPr>
                <a:t>  Main site at IIT Delhi </a:t>
              </a:r>
              <a:endParaRPr lang="de-CH" sz="2000" b="1" kern="1000" spc="30" dirty="0" err="1" smtClean="0">
                <a:cs typeface="Franklin Gothic Book"/>
              </a:endParaRPr>
            </a:p>
          </p:txBody>
        </p:sp>
        <p:pic>
          <p:nvPicPr>
            <p:cNvPr id="35" name="Picture 3" descr="C:\Users\kumar_v\Desktop\monday seminar ppt\ii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12" y="2976774"/>
              <a:ext cx="2632988" cy="1605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436096" y="4675634"/>
              <a:ext cx="2993028" cy="14904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b="1" kern="1000" spc="30" dirty="0" smtClean="0">
                  <a:solidFill>
                    <a:srgbClr val="FF0000"/>
                  </a:solidFill>
                  <a:cs typeface="Franklin Gothic Book"/>
                </a:rPr>
                <a:t>EESI-LTOF, PM2.5 H-</a:t>
              </a:r>
              <a:r>
                <a:rPr lang="en-US" b="1" kern="1000" spc="30" dirty="0" err="1" smtClean="0">
                  <a:solidFill>
                    <a:srgbClr val="FF0000"/>
                  </a:solidFill>
                  <a:cs typeface="Franklin Gothic Book"/>
                </a:rPr>
                <a:t>ToF</a:t>
              </a:r>
              <a:r>
                <a:rPr lang="en-US" b="1" kern="1000" spc="30" dirty="0" smtClean="0">
                  <a:solidFill>
                    <a:srgbClr val="FF0000"/>
                  </a:solidFill>
                  <a:cs typeface="Franklin Gothic Book"/>
                </a:rPr>
                <a:t>-AMS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800" kern="1000" spc="30" dirty="0" smtClean="0">
                  <a:solidFill>
                    <a:srgbClr val="FF3300"/>
                  </a:solidFill>
                  <a:latin typeface="+mn-lt"/>
                  <a:cs typeface="Franklin Gothic Book"/>
                </a:rPr>
                <a:t>FIGAERO-I-CIMS, PTR-TOFMS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kern="1000" spc="30" dirty="0" err="1" smtClean="0">
                  <a:cs typeface="Franklin Gothic Book"/>
                </a:rPr>
                <a:t>Xact</a:t>
              </a:r>
              <a:r>
                <a:rPr lang="en-US" kern="1000" spc="30" dirty="0" smtClean="0">
                  <a:cs typeface="Franklin Gothic Book"/>
                </a:rPr>
                <a:t> 630i metals monitor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800" kern="1000" spc="30" dirty="0" err="1" smtClean="0">
                  <a:latin typeface="+mn-lt"/>
                  <a:cs typeface="Franklin Gothic Book"/>
                </a:rPr>
                <a:t>Aethalometer</a:t>
              </a:r>
              <a:r>
                <a:rPr lang="en-US" sz="1800" kern="1000" spc="30" dirty="0" smtClean="0">
                  <a:latin typeface="+mn-lt"/>
                  <a:cs typeface="Franklin Gothic Book"/>
                </a:rPr>
                <a:t>, online </a:t>
              </a:r>
              <a:r>
                <a:rPr lang="en-US" sz="1800" kern="1000" spc="30" dirty="0" err="1" smtClean="0">
                  <a:latin typeface="+mn-lt"/>
                  <a:cs typeface="Franklin Gothic Book"/>
                </a:rPr>
                <a:t>BrC</a:t>
              </a:r>
              <a:endParaRPr lang="en-US" sz="1800" kern="1000" spc="30" dirty="0" smtClean="0">
                <a:latin typeface="+mn-lt"/>
                <a:cs typeface="Franklin Gothic Book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kern="1000" spc="30" dirty="0" smtClean="0">
                  <a:cs typeface="Franklin Gothic Book"/>
                </a:rPr>
                <a:t>Gas monitors, filter collection</a:t>
              </a:r>
              <a:endParaRPr lang="de-CH" sz="1800" kern="1000" spc="30" dirty="0" err="1" smtClean="0">
                <a:latin typeface="+mn-lt"/>
                <a:cs typeface="Franklin Gothic Book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220072" y="2565698"/>
              <a:ext cx="3209052" cy="3715149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965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Non-refractory PM2.5 composition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E04574-A619-4364-A96D-3CE80B14C332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4</a:t>
            </a:fld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5302002"/>
            <a:ext cx="7488832" cy="9361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Very high concentrations, with organics usually the largest fraction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cs typeface="Franklin Gothic Book"/>
              </a:rPr>
              <a:t>Chloride routinely exceeds 100 µg m</a:t>
            </a:r>
            <a:r>
              <a:rPr lang="en-US" kern="1000" spc="30" baseline="30000" dirty="0" smtClean="0">
                <a:cs typeface="Franklin Gothic Book"/>
              </a:rPr>
              <a:t>-3</a:t>
            </a:r>
            <a:r>
              <a:rPr lang="en-US" kern="1000" spc="30" dirty="0" smtClean="0">
                <a:cs typeface="Franklin Gothic Book"/>
              </a:rPr>
              <a:t>, peaks in early morning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cs typeface="Franklin Gothic Book"/>
              </a:rPr>
              <a:t>Strong diurnal pattern for most species</a:t>
            </a: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96" y="934910"/>
            <a:ext cx="7488832" cy="42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51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Diurnals – why so strong? 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EAA100-8A55-4806-BE71-4CB796BA413D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5</a:t>
            </a:fld>
            <a:endParaRPr lang="de-DE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49411"/>
            <a:ext cx="3384376" cy="217946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708762"/>
            <a:ext cx="5260106" cy="245733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661656"/>
            <a:ext cx="5260106" cy="270335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688829" y="1595779"/>
            <a:ext cx="648393" cy="523702"/>
          </a:xfrm>
          <a:prstGeom prst="ellipse">
            <a:avLst/>
          </a:prstGeom>
          <a:solidFill>
            <a:schemeClr val="tx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09801" y="2141345"/>
            <a:ext cx="3224" cy="148715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57897" y="2785598"/>
            <a:ext cx="10118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err="1" smtClean="0"/>
              <a:t>Source:Scroll.in</a:t>
            </a:r>
            <a:endParaRPr lang="de-CH" sz="1050" i="1" dirty="0"/>
          </a:p>
        </p:txBody>
      </p:sp>
      <p:graphicFrame>
        <p:nvGraphicFramePr>
          <p:cNvPr id="1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850373"/>
              </p:ext>
            </p:extLst>
          </p:nvPr>
        </p:nvGraphicFramePr>
        <p:xfrm>
          <a:off x="5472100" y="4117003"/>
          <a:ext cx="3744416" cy="219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20" name="Content Placeholder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2100" y="4117003"/>
                        <a:ext cx="3744416" cy="2193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78000" y="3698070"/>
            <a:ext cx="3132614" cy="4082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Boundary layer height in winter</a:t>
            </a: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3881" y="4127638"/>
            <a:ext cx="2880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>
                <a:solidFill>
                  <a:srgbClr val="00B0F0"/>
                </a:solidFill>
                <a:hlinkClick r:id="rId8"/>
              </a:rPr>
              <a:t>https://ready.arl.noaa.gov/READYamet.php</a:t>
            </a:r>
            <a:endParaRPr lang="de-CH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99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Diurnals – implications for chemistry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C5829B-3169-48F8-9FD0-CED13F21DB80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6</a:t>
            </a:fld>
            <a:endParaRPr lang="de-DE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22" y="3526964"/>
            <a:ext cx="3493527" cy="281400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10" y="595620"/>
            <a:ext cx="3578212" cy="292093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2" y="765498"/>
            <a:ext cx="5260106" cy="24573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1596918" y="1556472"/>
            <a:ext cx="72008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79873" y="1243808"/>
            <a:ext cx="147565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IITD (main site)</a:t>
            </a: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2420125" y="2167549"/>
            <a:ext cx="323020" cy="3598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598047" y="2495761"/>
            <a:ext cx="50405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MRU</a:t>
            </a: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78" y="3551046"/>
            <a:ext cx="5178309" cy="6013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Daily cycle: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cs typeface="Franklin Gothic Book"/>
                <a:sym typeface="Wingdings" panose="05000000000000000000" pitchFamily="2" charset="2"/>
              </a:rPr>
              <a:t>Accumulation </a:t>
            </a:r>
            <a:r>
              <a:rPr lang="en-US" sz="1800" kern="1000" spc="30" dirty="0" smtClean="0">
                <a:latin typeface="+mn-lt"/>
                <a:cs typeface="Franklin Gothic Book"/>
                <a:sym typeface="Wingdings" panose="05000000000000000000" pitchFamily="2" charset="2"/>
              </a:rPr>
              <a:t> photochemistry  dilution/flushing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kern="1000" spc="30" dirty="0">
              <a:cs typeface="Franklin Gothic Book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  <a:sym typeface="Wingdings" panose="05000000000000000000" pitchFamily="2" charset="2"/>
              </a:rPr>
              <a:t>Each day relatively discrete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cs typeface="Franklin Gothic Book"/>
                <a:sym typeface="Wingdings" panose="05000000000000000000" pitchFamily="2" charset="2"/>
              </a:rPr>
              <a:t> Compare SOA composition during photochemical burst</a:t>
            </a: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56781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3078" y="22697"/>
            <a:ext cx="6243355" cy="508618"/>
          </a:xfrm>
        </p:spPr>
        <p:txBody>
          <a:bodyPr/>
          <a:lstStyle/>
          <a:p>
            <a:r>
              <a:rPr lang="en-US" sz="2000" dirty="0"/>
              <a:t>Positive matrix factorization as a tool for Source apportionment</a:t>
            </a:r>
            <a:endParaRPr lang="de-CH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034DAF0E-4437-4503-8B28-B92C367F93BE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Varun Kumar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fld id="{EBC07571-3134-BB4B-B83F-1A9FE18D34F3}" type="slidenum">
              <a:rPr lang="de-DE" smtClean="0"/>
              <a:pPr algn="r" eaLnBrk="0" fontAlgn="base" hangingPunct="0">
                <a:spcAft>
                  <a:spcPct val="0"/>
                </a:spcAft>
                <a:defRPr/>
              </a:pPr>
              <a:t>7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633600" y="3313576"/>
            <a:ext cx="1993592" cy="986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defTabSz="914217">
              <a:spcBef>
                <a:spcPct val="0"/>
              </a:spcBef>
            </a:pPr>
            <a:endParaRPr lang="de-CH" sz="2400">
              <a:latin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8469" y="3494701"/>
            <a:ext cx="1223853" cy="6479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kern="1000" spc="30" dirty="0">
                <a:cs typeface="Franklin Gothic Book"/>
              </a:rPr>
              <a:t>Sample</a:t>
            </a:r>
            <a:endParaRPr lang="de-CH" sz="2000" b="1" kern="1000" spc="30" dirty="0" err="1">
              <a:cs typeface="Franklin Gothic Book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38469" y="4775930"/>
            <a:ext cx="1357964" cy="647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algn="ctr" defTabSz="914217">
              <a:spcBef>
                <a:spcPct val="0"/>
              </a:spcBef>
            </a:pPr>
            <a:r>
              <a:rPr lang="en-US" sz="2000" dirty="0">
                <a:latin typeface="Times" charset="0"/>
              </a:rPr>
              <a:t>Source profile</a:t>
            </a:r>
            <a:endParaRPr lang="de-CH" sz="2000" dirty="0"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94541" y="4804512"/>
            <a:ext cx="719913" cy="11020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algn="ctr" defTabSz="914217">
              <a:spcBef>
                <a:spcPct val="0"/>
              </a:spcBef>
            </a:pPr>
            <a:r>
              <a:rPr lang="en-US" dirty="0">
                <a:latin typeface="Times" charset="0"/>
              </a:rPr>
              <a:t>Source contribution</a:t>
            </a:r>
            <a:endParaRPr lang="de-CH" dirty="0">
              <a:latin typeface="Times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873486" y="4343982"/>
            <a:ext cx="647922" cy="359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738469" y="4367740"/>
            <a:ext cx="601855" cy="3487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636688" y="3886390"/>
            <a:ext cx="571110" cy="4930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kern="1000" spc="30" dirty="0">
                <a:cs typeface="Franklin Gothic Book"/>
              </a:rPr>
              <a:t>(</a:t>
            </a:r>
            <a:r>
              <a:rPr lang="en-US" i="1" kern="1000" spc="30" dirty="0" err="1">
                <a:cs typeface="Franklin Gothic Book"/>
              </a:rPr>
              <a:t>nxm</a:t>
            </a:r>
            <a:r>
              <a:rPr lang="en-US" i="1" kern="1000" spc="30" dirty="0">
                <a:cs typeface="Franklin Gothic Book"/>
              </a:rPr>
              <a:t>)</a:t>
            </a:r>
            <a:endParaRPr lang="de-CH" i="1" kern="1000" spc="30" dirty="0" err="1">
              <a:cs typeface="Franklin Gothic Boo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0009" y="2872402"/>
            <a:ext cx="571110" cy="4930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799" kern="1000" spc="30" dirty="0">
                <a:cs typeface="Franklin Gothic Book"/>
              </a:rPr>
              <a:t>X</a:t>
            </a:r>
            <a:endParaRPr lang="de-CH" sz="2799" i="1" kern="1000" spc="30" dirty="0" err="1">
              <a:cs typeface="Franklin Gothic 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433" y="5314413"/>
            <a:ext cx="571110" cy="4930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kern="1000" spc="30" dirty="0">
                <a:cs typeface="Franklin Gothic Book"/>
              </a:rPr>
              <a:t>(</a:t>
            </a:r>
            <a:r>
              <a:rPr lang="en-US" i="1" kern="1000" spc="30" dirty="0" err="1">
                <a:cs typeface="Franklin Gothic Book"/>
              </a:rPr>
              <a:t>pxm</a:t>
            </a:r>
            <a:r>
              <a:rPr lang="en-US" i="1" kern="1000" spc="30" dirty="0">
                <a:cs typeface="Franklin Gothic Book"/>
              </a:rPr>
              <a:t>)</a:t>
            </a:r>
            <a:endParaRPr lang="de-CH" i="1" kern="1000" spc="30" dirty="0" err="1">
              <a:cs typeface="Franklin Gothic Boo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73018" y="5930665"/>
            <a:ext cx="571110" cy="4930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kern="1000" spc="30" dirty="0">
                <a:cs typeface="Franklin Gothic Book"/>
              </a:rPr>
              <a:t>(</a:t>
            </a:r>
            <a:r>
              <a:rPr lang="en-US" i="1" kern="1000" spc="30" dirty="0" err="1">
                <a:cs typeface="Franklin Gothic Book"/>
              </a:rPr>
              <a:t>nxp</a:t>
            </a:r>
            <a:r>
              <a:rPr lang="en-US" i="1" kern="1000" spc="30" dirty="0">
                <a:cs typeface="Franklin Gothic Book"/>
              </a:rPr>
              <a:t>)</a:t>
            </a:r>
            <a:endParaRPr lang="de-CH" i="1" kern="1000" spc="30" dirty="0" err="1">
              <a:cs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4056" y="4930762"/>
            <a:ext cx="571110" cy="4930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799" kern="1000" spc="30" dirty="0">
                <a:cs typeface="Franklin Gothic Book"/>
              </a:rPr>
              <a:t>F</a:t>
            </a:r>
            <a:endParaRPr lang="de-CH" sz="2799" i="1" kern="1000" spc="30" dirty="0" err="1">
              <a:cs typeface="Franklin Gothic Boo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87463" y="5847111"/>
            <a:ext cx="571110" cy="4930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799" kern="1000" spc="30" dirty="0">
                <a:cs typeface="Franklin Gothic Book"/>
              </a:rPr>
              <a:t>G</a:t>
            </a:r>
            <a:endParaRPr lang="de-CH" sz="2799" i="1" kern="1000" spc="30" dirty="0" err="1">
              <a:cs typeface="Franklin Gothic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2683" y="4036264"/>
            <a:ext cx="1166760" cy="4319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799" b="1" kern="1000" spc="30" dirty="0">
                <a:solidFill>
                  <a:schemeClr val="accent3">
                    <a:lumMod val="60000"/>
                    <a:lumOff val="40000"/>
                  </a:schemeClr>
                </a:solidFill>
                <a:cs typeface="Franklin Gothic Book"/>
              </a:rPr>
              <a:t>X</a:t>
            </a:r>
            <a:r>
              <a:rPr lang="en-US" sz="2799" b="1" kern="1000" spc="30" dirty="0">
                <a:cs typeface="Franklin Gothic Book"/>
              </a:rPr>
              <a:t>=</a:t>
            </a:r>
            <a:r>
              <a:rPr lang="en-US" sz="2799" b="1" kern="1000" spc="30" dirty="0">
                <a:solidFill>
                  <a:srgbClr val="00B050"/>
                </a:solidFill>
                <a:cs typeface="Franklin Gothic Book"/>
              </a:rPr>
              <a:t>GF</a:t>
            </a:r>
            <a:r>
              <a:rPr lang="en-US" sz="2799" b="1" kern="1000" spc="30" dirty="0">
                <a:cs typeface="Franklin Gothic Book"/>
              </a:rPr>
              <a:t>+E</a:t>
            </a:r>
            <a:endParaRPr lang="de-CH" sz="2799" b="1" kern="1000" spc="30" dirty="0" err="1">
              <a:cs typeface="Franklin Gothic Boo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9382" y="2407471"/>
            <a:ext cx="3023636" cy="3998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kern="1000" spc="30" dirty="0">
                <a:cs typeface="Franklin Gothic Book"/>
              </a:rPr>
              <a:t>Positive matrix factorization</a:t>
            </a:r>
            <a:endParaRPr lang="de-CH" b="1" kern="1000" spc="30" dirty="0" err="1">
              <a:cs typeface="Franklin Gothic Boo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7717" y="1050753"/>
                <a:ext cx="8280919" cy="837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The fundamental principle of receptor modeling is that mass conservation can be assumed and a mass balance analysis can be used to identify and apportion sources of contaminants in the atmosphere. This basic equation is most simple representation of that:</a:t>
                </a:r>
              </a:p>
              <a:p>
                <a:r>
                  <a:rPr lang="en-US" sz="1100" b="1" dirty="0">
                    <a:solidFill>
                      <a:srgbClr val="A48841"/>
                    </a:solidFill>
                  </a:rPr>
                  <a:t>Conc. of species x  in a sample 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𝒐𝒖𝒓𝒄𝒆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𝒔𝒐𝒖𝒓𝒄𝒆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  <m:e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𝑪𝒐𝒏𝒕𝒓𝒊𝒃𝒖𝒕𝒊𝒐𝒏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𝒔𝒐𝒖𝒓𝒄𝒆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𝒕𝒐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𝒔𝒂𝒎𝒑𝒍𝒆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𝒄𝒐𝒏𝒄𝒆𝒏𝒕𝒓𝒂𝒕𝒊𝒐𝒏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𝒔𝒑𝒆𝒄𝒊𝒆𝒔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𝒔𝒐𝒖𝒓𝒄𝒆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>
                            <a:solidFill>
                              <a:srgbClr val="A4884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endParaRPr lang="de-CH" b="1" baseline="-25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17" y="1050753"/>
                <a:ext cx="8280919" cy="837280"/>
              </a:xfrm>
              <a:prstGeom prst="rect">
                <a:avLst/>
              </a:prstGeom>
              <a:blipFill>
                <a:blip r:embed="rId2"/>
                <a:stretch>
                  <a:fillRect l="-74" b="-4492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153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1739" y="44057"/>
            <a:ext cx="6708025" cy="508500"/>
          </a:xfrm>
        </p:spPr>
        <p:txBody>
          <a:bodyPr/>
          <a:lstStyle/>
          <a:p>
            <a:pPr algn="ctr"/>
            <a:r>
              <a:rPr lang="en-US" sz="2400" dirty="0" smtClean="0"/>
              <a:t>Sources from AMS analysis </a:t>
            </a:r>
            <a:r>
              <a:rPr lang="en-US" dirty="0" smtClean="0"/>
              <a:t>: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181164" y="2543141"/>
            <a:ext cx="1440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5" y="3865456"/>
            <a:ext cx="2917081" cy="22286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de-CH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4347897"/>
            <a:ext cx="8748464" cy="11247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800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b="1" dirty="0"/>
              <a:t>The primary factors consist of </a:t>
            </a:r>
            <a:r>
              <a:rPr lang="en-US" sz="1000" dirty="0"/>
              <a:t>: </a:t>
            </a:r>
          </a:p>
          <a:p>
            <a:pPr marL="171450" indent="-171450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000" b="1" dirty="0">
                <a:solidFill>
                  <a:srgbClr val="FF0000"/>
                </a:solidFill>
              </a:rPr>
              <a:t>hydrocarbon-like organic aerosol(HOA) </a:t>
            </a:r>
            <a:r>
              <a:rPr lang="en-US" sz="1000" dirty="0"/>
              <a:t>related to traffic and dominated by CH fragments. Prominent contributions of non-oxygenated species at m/z 43 (C3H7+ ), m/z 55 (C4H7+ ) and m/z 57 (C4H9+ ) can be observed.</a:t>
            </a:r>
          </a:p>
          <a:p>
            <a:pPr marL="171450" indent="-171450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1000" dirty="0"/>
          </a:p>
          <a:p>
            <a:pPr marL="171450" indent="-171450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000" b="1" dirty="0">
                <a:solidFill>
                  <a:srgbClr val="00B050"/>
                </a:solidFill>
              </a:rPr>
              <a:t>2 biomass burning organic aerosol(BBOA) </a:t>
            </a:r>
            <a:r>
              <a:rPr lang="en-US" sz="1000" dirty="0"/>
              <a:t>factors containing a high fraction C2H4O2+ at m/z 60 and C3H5O2+ at m/z 73(Tracers of Biomass burning).</a:t>
            </a:r>
          </a:p>
          <a:p>
            <a:pPr marL="171450" indent="-171450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1000" dirty="0"/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000" b="1" dirty="0"/>
              <a:t>The secondary factors:</a:t>
            </a: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000" dirty="0"/>
              <a:t>They are separated by their oxygen content, which has been empirically related to volatility (Jimenez et al., 2009), and are classified here as </a:t>
            </a:r>
            <a:r>
              <a:rPr lang="en-US" sz="1000" b="1" dirty="0">
                <a:solidFill>
                  <a:srgbClr val="00B0F0"/>
                </a:solidFill>
              </a:rPr>
              <a:t>less-volatile oxygenated organic aerosol (LVOOA) and Semi-volatile oxygenated organic aerosol (SVOOA) </a:t>
            </a:r>
            <a:r>
              <a:rPr lang="en-US" sz="1000" dirty="0"/>
              <a:t>(Zhang et al., 2011).</a:t>
            </a: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</a:pPr>
            <a:endParaRPr lang="en-US" sz="1000" dirty="0"/>
          </a:p>
          <a:p>
            <a:pPr marL="171450" indent="-171450"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000" dirty="0"/>
              <a:t>LVOOA and SVOOA mass spectra are characterized by dominant peaks at m/z 28 (CO+) and 44 (CO2+ ). The main difference between the LVOOA and SVOOA mass spectra is the relative contribution of C2H3O+(m/z 43) compared to CO2+(m/z 44) , with C2H3O+ enhanced in SVOOA.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de-CH" sz="800" dirty="0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757497"/>
            <a:ext cx="5431881" cy="34526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2706252" y="887068"/>
            <a:ext cx="3813545" cy="536330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z="1050" b="1" dirty="0">
              <a:latin typeface="Time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1508518"/>
            <a:ext cx="366500" cy="13661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800" b="1" dirty="0">
                <a:solidFill>
                  <a:srgbClr val="000000"/>
                </a:solidFill>
                <a:latin typeface="Calibri"/>
              </a:rPr>
              <a:t>BBOA-1</a:t>
            </a:r>
            <a:endParaRPr lang="de-CH" sz="8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6176" y="2065359"/>
            <a:ext cx="366500" cy="13661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800" b="1" dirty="0">
                <a:solidFill>
                  <a:srgbClr val="000000"/>
                </a:solidFill>
                <a:latin typeface="Calibri"/>
              </a:rPr>
              <a:t>BBOA-2</a:t>
            </a:r>
            <a:endParaRPr lang="de-CH" sz="8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2691" y="2639785"/>
            <a:ext cx="366500" cy="13661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800" b="1" dirty="0">
                <a:solidFill>
                  <a:srgbClr val="000000"/>
                </a:solidFill>
                <a:latin typeface="Calibri"/>
              </a:rPr>
              <a:t>LVOOA</a:t>
            </a:r>
            <a:endParaRPr lang="de-CH" sz="8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9206" y="3191742"/>
            <a:ext cx="366500" cy="13661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800" b="1" dirty="0">
                <a:solidFill>
                  <a:srgbClr val="000000"/>
                </a:solidFill>
                <a:latin typeface="Calibri"/>
              </a:rPr>
              <a:t>SVOOA</a:t>
            </a:r>
            <a:endParaRPr lang="de-CH" sz="8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7034" y="915085"/>
            <a:ext cx="366500" cy="13661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800" b="1" dirty="0">
                <a:solidFill>
                  <a:srgbClr val="000000"/>
                </a:solidFill>
                <a:latin typeface="Calibri"/>
              </a:rPr>
              <a:t>HOA</a:t>
            </a:r>
            <a:endParaRPr lang="de-CH" sz="8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710628" y="1480812"/>
            <a:ext cx="3807671" cy="1075893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 cap="flat" cmpd="sng" algn="ctr">
            <a:solidFill>
              <a:srgbClr val="00B05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z="1050" b="1" dirty="0">
              <a:latin typeface="Times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06252" y="2646299"/>
            <a:ext cx="3816424" cy="1111589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00B0F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z="1050" b="1" dirty="0">
              <a:latin typeface="Time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65634" y="4239166"/>
            <a:ext cx="3634235" cy="251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b="1" dirty="0">
                <a:solidFill>
                  <a:srgbClr val="000000"/>
                </a:solidFill>
                <a:latin typeface="Calibri"/>
              </a:rPr>
              <a:t>Fig: Mass-spectra of 5 AMS factors identified by PMF </a:t>
            </a:r>
            <a:endParaRPr lang="de-CH" sz="10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3424" y="742132"/>
            <a:ext cx="292755" cy="2176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0000"/>
                </a:solidFill>
                <a:latin typeface="Calibri"/>
              </a:rPr>
              <a:t>10</a:t>
            </a:r>
            <a:r>
              <a:rPr lang="en-US" sz="1100" baseline="30000" dirty="0">
                <a:solidFill>
                  <a:srgbClr val="000000"/>
                </a:solidFill>
                <a:latin typeface="Calibri"/>
              </a:rPr>
              <a:t>-3 </a:t>
            </a:r>
            <a:r>
              <a:rPr lang="en-US" sz="1100" dirty="0">
                <a:solidFill>
                  <a:srgbClr val="000000"/>
                </a:solidFill>
                <a:latin typeface="Calibri"/>
              </a:rPr>
              <a:t>*</a:t>
            </a:r>
            <a:endParaRPr lang="de-CH" sz="11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00074" y="1522078"/>
            <a:ext cx="292755" cy="2176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0000"/>
                </a:solidFill>
                <a:latin typeface="Calibri"/>
              </a:rPr>
              <a:t>10</a:t>
            </a:r>
            <a:r>
              <a:rPr lang="en-US" sz="1100" baseline="30000" dirty="0">
                <a:solidFill>
                  <a:srgbClr val="000000"/>
                </a:solidFill>
                <a:latin typeface="Calibri"/>
              </a:rPr>
              <a:t>-3 </a:t>
            </a:r>
            <a:r>
              <a:rPr lang="en-US" sz="1100" dirty="0">
                <a:solidFill>
                  <a:srgbClr val="000000"/>
                </a:solidFill>
                <a:latin typeface="Calibri"/>
              </a:rPr>
              <a:t>*</a:t>
            </a:r>
            <a:endParaRPr lang="de-CH" sz="11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0074" y="3186390"/>
            <a:ext cx="292755" cy="2176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0000"/>
                </a:solidFill>
                <a:latin typeface="Calibri"/>
              </a:rPr>
              <a:t>10</a:t>
            </a:r>
            <a:r>
              <a:rPr lang="en-US" sz="1100" baseline="30000" dirty="0">
                <a:solidFill>
                  <a:srgbClr val="000000"/>
                </a:solidFill>
                <a:latin typeface="Calibri"/>
              </a:rPr>
              <a:t>-3 </a:t>
            </a:r>
            <a:r>
              <a:rPr lang="en-US" sz="1100" dirty="0">
                <a:solidFill>
                  <a:srgbClr val="000000"/>
                </a:solidFill>
                <a:latin typeface="Calibri"/>
              </a:rPr>
              <a:t>*</a:t>
            </a:r>
            <a:endParaRPr lang="de-CH" sz="11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 rot="10800000" flipH="1" flipV="1">
            <a:off x="2177390" y="2060567"/>
            <a:ext cx="375715" cy="2828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0000"/>
                </a:solidFill>
                <a:latin typeface="Calibri"/>
              </a:rPr>
              <a:t>10</a:t>
            </a:r>
            <a:r>
              <a:rPr lang="en-US" sz="1100" baseline="30000" dirty="0">
                <a:solidFill>
                  <a:srgbClr val="000000"/>
                </a:solidFill>
                <a:latin typeface="Calibri"/>
              </a:rPr>
              <a:t>-3 </a:t>
            </a:r>
            <a:r>
              <a:rPr lang="en-US" sz="1100" dirty="0">
                <a:solidFill>
                  <a:srgbClr val="000000"/>
                </a:solidFill>
                <a:latin typeface="Calibri"/>
              </a:rPr>
              <a:t>*</a:t>
            </a:r>
            <a:endParaRPr lang="de-CH" sz="11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4272272" y="6454130"/>
            <a:ext cx="803783" cy="36004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spcBef>
                <a:spcPct val="0"/>
              </a:spcBef>
              <a:defRPr sz="1200" b="0" i="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dirty="0" smtClean="0"/>
              <a:t>Varun </a:t>
            </a:r>
            <a:r>
              <a:rPr lang="de-DE" dirty="0" err="1" smtClean="0"/>
              <a:t>kumar</a:t>
            </a:r>
            <a:endParaRPr lang="de-DE" dirty="0"/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107504" y="6454130"/>
            <a:ext cx="1361692" cy="36004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spcBef>
                <a:spcPct val="0"/>
              </a:spcBef>
              <a:defRPr sz="1200" b="0" i="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dirty="0" smtClean="0"/>
              <a:t>April 28, 2020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B27697-DAA2-4C3F-9420-8B5CF3D4CAA6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8539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Time series and Diurnal variation in AMS sources</a:t>
            </a:r>
            <a:r>
              <a:rPr lang="en-US" sz="2400" dirty="0" smtClean="0"/>
              <a:t>:</a:t>
            </a:r>
            <a:endParaRPr lang="de-C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62" y="2061643"/>
            <a:ext cx="5563950" cy="2755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674" y="1906920"/>
            <a:ext cx="4163997" cy="3065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62" y="4906321"/>
            <a:ext cx="5112568" cy="251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b="1" dirty="0">
                <a:solidFill>
                  <a:srgbClr val="000000"/>
                </a:solidFill>
                <a:latin typeface="Calibri"/>
              </a:rPr>
              <a:t>Fig: Stacked time-series of 5 AMS factors identified by PMF </a:t>
            </a:r>
            <a:endParaRPr lang="de-CH" sz="10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997567"/>
            <a:ext cx="2456656" cy="251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b="1" dirty="0">
                <a:solidFill>
                  <a:srgbClr val="000000"/>
                </a:solidFill>
                <a:latin typeface="Calibri"/>
              </a:rPr>
              <a:t>Fig: Stacked diurnal plot of 5 AMS factors identified by PMF </a:t>
            </a:r>
            <a:endParaRPr lang="de-CH" sz="10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893" y="5530946"/>
            <a:ext cx="6994443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b="1" i="1" dirty="0">
                <a:solidFill>
                  <a:schemeClr val="bg2"/>
                </a:solidFill>
              </a:rPr>
              <a:t>A strong diurnal trend is evident in primary factors, with concentrations peaking overnight and decreasing during the day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b="1" i="1" dirty="0">
                <a:solidFill>
                  <a:schemeClr val="bg2"/>
                </a:solidFill>
              </a:rPr>
              <a:t>A strong enhancement is seen in LVOOA during day-time.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050" b="1" i="1" dirty="0">
              <a:solidFill>
                <a:schemeClr val="bg2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050" b="1" i="1" dirty="0">
              <a:solidFill>
                <a:schemeClr val="bg2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de-CH" sz="9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64109C-95E8-40C1-9928-3BA3C00DD2F2}" type="datetime4">
              <a:rPr lang="en-US" smtClean="0"/>
              <a:t>April 30, 2020</a:t>
            </a:fld>
            <a:endParaRPr lang="de-CH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smtClean="0"/>
              <a:t>Varun Kumar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87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SI_LAC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PSI_LAC</Template>
  <TotalTime>0</TotalTime>
  <Words>1372</Words>
  <Application>Microsoft Office PowerPoint</Application>
  <PresentationFormat>Custom</PresentationFormat>
  <Paragraphs>225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Cambria Math</vt:lpstr>
      <vt:lpstr>Franklin Gothic Book</vt:lpstr>
      <vt:lpstr>Georgia</vt:lpstr>
      <vt:lpstr>Rockwell</vt:lpstr>
      <vt:lpstr>Symbol</vt:lpstr>
      <vt:lpstr>Times</vt:lpstr>
      <vt:lpstr>Wingdings</vt:lpstr>
      <vt:lpstr>ヒラギノ角ゴ Pro W3</vt:lpstr>
      <vt:lpstr>Template PSI_LAC</vt:lpstr>
      <vt:lpstr>Graph</vt:lpstr>
      <vt:lpstr>Characterization and Source Apportionment of Organic Aerosols in Delhi, India</vt:lpstr>
      <vt:lpstr>PM2.5 Pollution in Delhi</vt:lpstr>
      <vt:lpstr>January 2019 Campaign</vt:lpstr>
      <vt:lpstr>Non-refractory PM2.5 composition</vt:lpstr>
      <vt:lpstr>Diurnals – why so strong? </vt:lpstr>
      <vt:lpstr>Diurnals – implications for chemistry</vt:lpstr>
      <vt:lpstr>Positive matrix factorization as a tool for Source apportionment</vt:lpstr>
      <vt:lpstr>Sources from AMS analysis :</vt:lpstr>
      <vt:lpstr>Time series and Diurnal variation in AMS sources:</vt:lpstr>
      <vt:lpstr>EESI Source apportionment </vt:lpstr>
      <vt:lpstr>A set of Primary Biomass burning related factors: </vt:lpstr>
      <vt:lpstr>Aqueous influenced factors</vt:lpstr>
      <vt:lpstr>Other unidentified factors-Most likely SOA </vt:lpstr>
      <vt:lpstr>Key ion identification</vt:lpstr>
      <vt:lpstr>Key ions: aqSOA vs. other SOA</vt:lpstr>
      <vt:lpstr>Conclusions</vt:lpstr>
      <vt:lpstr>EESI-TOF</vt:lpstr>
    </vt:vector>
  </TitlesOfParts>
  <Company>PSI - 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Secondary Organic Aerosol in Delhi, India, using an Extractive Electrospray Ionization Time-of-Flight Mass Spectrometer (EESI-LTOF)</dc:title>
  <dc:creator>Slowik Jay Gates</dc:creator>
  <cp:lastModifiedBy>Varun Kumar Varun Kumar</cp:lastModifiedBy>
  <cp:revision>54</cp:revision>
  <dcterms:created xsi:type="dcterms:W3CDTF">2018-09-04T17:20:05Z</dcterms:created>
  <dcterms:modified xsi:type="dcterms:W3CDTF">2020-04-30T08:47:34Z</dcterms:modified>
</cp:coreProperties>
</file>