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394" r:id="rId3"/>
    <p:sldId id="343" r:id="rId4"/>
    <p:sldId id="344" r:id="rId5"/>
    <p:sldId id="352" r:id="rId6"/>
    <p:sldId id="353" r:id="rId7"/>
    <p:sldId id="361" r:id="rId8"/>
    <p:sldId id="370" r:id="rId9"/>
    <p:sldId id="367" r:id="rId10"/>
    <p:sldId id="375" r:id="rId11"/>
    <p:sldId id="374" r:id="rId12"/>
    <p:sldId id="383" r:id="rId13"/>
    <p:sldId id="386" r:id="rId14"/>
    <p:sldId id="391" r:id="rId15"/>
    <p:sldId id="388" r:id="rId16"/>
    <p:sldId id="3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jtaba Sadegh" initials="MS" lastIdx="21" clrIdx="0">
    <p:extLst>
      <p:ext uri="{19B8F6BF-5375-455C-9EA6-DF929625EA0E}">
        <p15:presenceInfo xmlns:p15="http://schemas.microsoft.com/office/powerpoint/2012/main" userId="3f623dcc0356ea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64865" autoAdjust="0"/>
  </p:normalViewPr>
  <p:slideViewPr>
    <p:cSldViewPr snapToGrid="0">
      <p:cViewPr varScale="1">
        <p:scale>
          <a:sx n="55" d="100"/>
          <a:sy n="55" d="100"/>
        </p:scale>
        <p:origin x="1574"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78D64-81CF-4CB9-8C20-3776CBC07044}" type="datetimeFigureOut">
              <a:rPr lang="en-US" smtClean="0"/>
              <a:t>5/3/2020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96446-BF2F-4909-A6A6-B9EAEC82D067}" type="slidenum">
              <a:rPr lang="en-US" smtClean="0"/>
              <a:t>‹#›</a:t>
            </a:fld>
            <a:endParaRPr lang="en-US" dirty="0"/>
          </a:p>
        </p:txBody>
      </p:sp>
    </p:spTree>
    <p:extLst>
      <p:ext uri="{BB962C8B-B14F-4D97-AF65-F5344CB8AC3E}">
        <p14:creationId xmlns:p14="http://schemas.microsoft.com/office/powerpoint/2010/main" val="372448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http://www.spokesman.com/stories/2018/jul/31/central-idaho-wildfire-enters-sawtooth-national-fo/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Yellow AQI in Boise.</a:t>
            </a:r>
          </a:p>
          <a:p>
            <a:endParaRPr lang="en-US" dirty="0"/>
          </a:p>
        </p:txBody>
      </p:sp>
      <p:sp>
        <p:nvSpPr>
          <p:cNvPr id="4" name="Slide Number Placeholder 3"/>
          <p:cNvSpPr>
            <a:spLocks noGrp="1"/>
          </p:cNvSpPr>
          <p:nvPr>
            <p:ph type="sldNum" sz="quarter" idx="10"/>
          </p:nvPr>
        </p:nvSpPr>
        <p:spPr/>
        <p:txBody>
          <a:bodyPr/>
          <a:lstStyle/>
          <a:p>
            <a:fld id="{5BC96446-BF2F-4909-A6A6-B9EAEC82D067}" type="slidenum">
              <a:rPr lang="en-US" smtClean="0"/>
              <a:t>1</a:t>
            </a:fld>
            <a:endParaRPr lang="en-US" dirty="0"/>
          </a:p>
        </p:txBody>
      </p:sp>
    </p:spTree>
    <p:extLst>
      <p:ext uri="{BB962C8B-B14F-4D97-AF65-F5344CB8AC3E}">
        <p14:creationId xmlns:p14="http://schemas.microsoft.com/office/powerpoint/2010/main" val="336806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Q19 = </a:t>
            </a:r>
            <a:r>
              <a:rPr lang="en-US" sz="1200" kern="1200" dirty="0">
                <a:solidFill>
                  <a:schemeClr val="tx1"/>
                </a:solidFill>
                <a:effectLst/>
                <a:latin typeface="+mn-lt"/>
                <a:ea typeface="+mn-ea"/>
                <a:cs typeface="+mn-cs"/>
              </a:rPr>
              <a:t>Both groups reported that their own visual observations (seeing the smoke outside) and air quality information were most prominent in their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Min AQI to REDUCE over 38% orange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Min AQI to ELIMINATE over 87% 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since visual observation is more prominent answer, why not provide pictures that show what good (green AQI) to unhealthy (red AQI) and so on. Education of the public.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6487E-518C-43F7-A8EE-728BE395642E}" type="slidenum">
              <a:rPr lang="en-US" smtClean="0"/>
              <a:pPr/>
              <a:t>11</a:t>
            </a:fld>
            <a:endParaRPr lang="en-US" dirty="0"/>
          </a:p>
        </p:txBody>
      </p:sp>
    </p:spTree>
    <p:extLst>
      <p:ext uri="{BB962C8B-B14F-4D97-AF65-F5344CB8AC3E}">
        <p14:creationId xmlns:p14="http://schemas.microsoft.com/office/powerpoint/2010/main" val="362909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Q25 = </a:t>
            </a:r>
            <a:r>
              <a:rPr lang="en-US" sz="1200" kern="1200" dirty="0">
                <a:solidFill>
                  <a:schemeClr val="tx1"/>
                </a:solidFill>
                <a:effectLst/>
                <a:latin typeface="+mn-lt"/>
                <a:ea typeface="+mn-ea"/>
                <a:cs typeface="+mn-cs"/>
              </a:rPr>
              <a:t>the in-person results show that about 42.6% believe that smoke events are </a:t>
            </a:r>
            <a:r>
              <a:rPr lang="en-US" sz="1200" i="1" kern="1200" dirty="0">
                <a:solidFill>
                  <a:schemeClr val="tx1"/>
                </a:solidFill>
                <a:effectLst/>
                <a:latin typeface="+mn-lt"/>
                <a:ea typeface="+mn-ea"/>
                <a:cs typeface="+mn-cs"/>
              </a:rPr>
              <a:t>about as important</a:t>
            </a:r>
            <a:r>
              <a:rPr lang="en-US" sz="1200" kern="1200" dirty="0">
                <a:solidFill>
                  <a:schemeClr val="tx1"/>
                </a:solidFill>
                <a:effectLst/>
                <a:latin typeface="+mn-lt"/>
                <a:ea typeface="+mn-ea"/>
                <a:cs typeface="+mn-cs"/>
              </a:rPr>
              <a:t> and 32.5% believe that they are </a:t>
            </a:r>
            <a:r>
              <a:rPr lang="en-US" sz="1200" i="1" kern="1200" dirty="0">
                <a:solidFill>
                  <a:schemeClr val="tx1"/>
                </a:solidFill>
                <a:effectLst/>
                <a:latin typeface="+mn-lt"/>
                <a:ea typeface="+mn-ea"/>
                <a:cs typeface="+mn-cs"/>
              </a:rPr>
              <a:t>somewhat less important</a:t>
            </a:r>
            <a:r>
              <a:rPr lang="en-US" sz="1200" kern="1200" dirty="0">
                <a:solidFill>
                  <a:schemeClr val="tx1"/>
                </a:solidFill>
                <a:effectLst/>
                <a:latin typeface="+mn-lt"/>
                <a:ea typeface="+mn-ea"/>
                <a:cs typeface="+mn-cs"/>
              </a:rPr>
              <a:t> as other natural disasters.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online group was split with 39.4% reporting </a:t>
            </a:r>
            <a:r>
              <a:rPr lang="en-US" sz="1200" i="1" kern="1200" dirty="0">
                <a:solidFill>
                  <a:schemeClr val="tx1"/>
                </a:solidFill>
                <a:effectLst/>
                <a:latin typeface="+mn-lt"/>
                <a:ea typeface="+mn-ea"/>
                <a:cs typeface="+mn-cs"/>
              </a:rPr>
              <a:t>somewhat less important</a:t>
            </a:r>
            <a:r>
              <a:rPr lang="en-US" sz="1200" kern="1200" dirty="0">
                <a:solidFill>
                  <a:schemeClr val="tx1"/>
                </a:solidFill>
                <a:effectLst/>
                <a:latin typeface="+mn-lt"/>
                <a:ea typeface="+mn-ea"/>
                <a:cs typeface="+mn-cs"/>
              </a:rPr>
              <a:t> and 38.5% reporting </a:t>
            </a:r>
            <a:r>
              <a:rPr lang="en-US" sz="1200" i="1" kern="1200" dirty="0">
                <a:solidFill>
                  <a:schemeClr val="tx1"/>
                </a:solidFill>
                <a:effectLst/>
                <a:latin typeface="+mn-lt"/>
                <a:ea typeface="+mn-ea"/>
                <a:cs typeface="+mn-cs"/>
              </a:rPr>
              <a:t>about as important</a:t>
            </a:r>
            <a:r>
              <a:rPr lang="en-US" sz="1200" kern="1200" dirty="0">
                <a:solidFill>
                  <a:schemeClr val="tx1"/>
                </a:solidFill>
                <a:effectLst/>
                <a:latin typeface="+mn-lt"/>
                <a:ea typeface="+mn-ea"/>
                <a:cs typeface="+mn-cs"/>
              </a:rPr>
              <a:t> comparing to other natural disasters. </a:t>
            </a:r>
          </a:p>
          <a:p>
            <a:endParaRPr lang="en-US" dirty="0"/>
          </a:p>
          <a:p>
            <a:r>
              <a:rPr lang="en-US" dirty="0"/>
              <a:t>Natural Hazard</a:t>
            </a:r>
          </a:p>
          <a:p>
            <a:pPr marL="171450" indent="-171450">
              <a:buFont typeface="Arial" panose="020B0604020202020204" pitchFamily="34" charset="0"/>
              <a:buChar char="•"/>
            </a:pPr>
            <a:r>
              <a:rPr lang="en-US" dirty="0"/>
              <a:t>81% and 80% of the in-person and online respectively, agreed that wildfire smoke is a natural hazard.</a:t>
            </a:r>
          </a:p>
          <a:p>
            <a:pPr marL="171450" indent="-171450">
              <a:buFont typeface="Arial" panose="020B0604020202020204" pitchFamily="34" charset="0"/>
              <a:buChar char="•"/>
            </a:pPr>
            <a:r>
              <a:rPr lang="en-US" dirty="0"/>
              <a:t>Hurricane Florence made landfall in North Carolina as a Category 1 hurricane on September 14, 2018 and Hurricane Michael made landfall in the Florida panhandle as a Category 4 hurricane on October 10, 2018 and was the strongest storm of the 2018 season (CNN Library 2018). </a:t>
            </a:r>
          </a:p>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12</a:t>
            </a:fld>
            <a:endParaRPr lang="en-US" dirty="0"/>
          </a:p>
        </p:txBody>
      </p:sp>
    </p:spTree>
    <p:extLst>
      <p:ext uri="{BB962C8B-B14F-4D97-AF65-F5344CB8AC3E}">
        <p14:creationId xmlns:p14="http://schemas.microsoft.com/office/powerpoint/2010/main" val="20469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Smoke symptoms: eyes, sinus, and irritated throats and headaches.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93% of In-person and 81% of online reported of having at least one symptom. </a:t>
            </a:r>
          </a:p>
          <a:p>
            <a:endParaRPr lang="en-US" dirty="0"/>
          </a:p>
          <a:p>
            <a:r>
              <a:rPr lang="en-US" dirty="0"/>
              <a:t>Q29 = 20%</a:t>
            </a:r>
            <a:r>
              <a:rPr lang="en-US" sz="1200" kern="1200" dirty="0">
                <a:solidFill>
                  <a:schemeClr val="tx1"/>
                </a:solidFill>
                <a:effectLst/>
                <a:latin typeface="+mn-lt"/>
                <a:ea typeface="+mn-ea"/>
                <a:cs typeface="+mn-cs"/>
              </a:rPr>
              <a:t> of in-person participants consumed medications, 14% reported they took longer showers, and 15% used personal air filtration systems in their homes or went to public buildings. The online group had similar results with 30% consumed medications, 21% reported they took longer showers, and 17% used personal air filtration systems in their homes or went to public buildings.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in home and public air filtration systems up to snuff? Are they really able to handle PM 2.5? Are we sending an incorrect message that staying inside is really what’s best for the public? What about those who must go outside to work?</a:t>
            </a:r>
          </a:p>
          <a:p>
            <a:endParaRPr lang="en-US" sz="1200" kern="1200" dirty="0">
              <a:solidFill>
                <a:schemeClr val="tx1"/>
              </a:solidFill>
              <a:effectLst/>
              <a:latin typeface="+mn-lt"/>
              <a:ea typeface="+mn-ea"/>
              <a:cs typeface="+mn-cs"/>
            </a:endParaRPr>
          </a:p>
          <a:p>
            <a:r>
              <a:rPr lang="en-US" dirty="0"/>
              <a:t>Q23 = </a:t>
            </a:r>
            <a:r>
              <a:rPr lang="en-US" sz="1200" kern="1200" dirty="0">
                <a:solidFill>
                  <a:schemeClr val="tx1"/>
                </a:solidFill>
                <a:effectLst/>
                <a:latin typeface="+mn-lt"/>
                <a:ea typeface="+mn-ea"/>
                <a:cs typeface="+mn-cs"/>
              </a:rPr>
              <a:t>The in-person group reported 42% yes they would, whereas the online group reported 50%. An interesting point is that 44% of both groups were unsure if they would take any kind of preventative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some people have jobs that do not allow them to reduce their outdoor activities.</a:t>
            </a:r>
          </a:p>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13</a:t>
            </a:fld>
            <a:endParaRPr lang="en-US" dirty="0"/>
          </a:p>
        </p:txBody>
      </p:sp>
    </p:spTree>
    <p:extLst>
      <p:ext uri="{BB962C8B-B14F-4D97-AF65-F5344CB8AC3E}">
        <p14:creationId xmlns:p14="http://schemas.microsoft.com/office/powerpoint/2010/main" val="147055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AQI is a ranking system used to establish daily how clean or polluted ambient air is. The six criteria pollutants are monitored and reported with an AQI value that corresponds with their concentration level based on the national air quality standard for that pollutant. The pollutant with the highest value governs the AQI for that day (United States Environmental Protection Agency - 2 2019).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**Boise photos were taken by Mariah from the roof of the Environmental Research Building at BSU looking east at Table Rock.</a:t>
            </a:r>
          </a:p>
          <a:p>
            <a:r>
              <a:rPr lang="en-US" dirty="0"/>
              <a:t>August 27</a:t>
            </a:r>
            <a:r>
              <a:rPr lang="en-US" baseline="30000" dirty="0"/>
              <a:t>th</a:t>
            </a:r>
            <a:r>
              <a:rPr lang="en-US" dirty="0"/>
              <a:t> = Yellow</a:t>
            </a:r>
          </a:p>
          <a:p>
            <a:r>
              <a:rPr lang="en-US" dirty="0"/>
              <a:t>September 6 = Red although purple and then Maroon was reported just north of Boise in Garden Valley about this same time of day.</a:t>
            </a:r>
          </a:p>
        </p:txBody>
      </p:sp>
      <p:sp>
        <p:nvSpPr>
          <p:cNvPr id="4" name="Slide Number Placeholder 3"/>
          <p:cNvSpPr>
            <a:spLocks noGrp="1"/>
          </p:cNvSpPr>
          <p:nvPr>
            <p:ph type="sldNum" sz="quarter" idx="5"/>
          </p:nvPr>
        </p:nvSpPr>
        <p:spPr/>
        <p:txBody>
          <a:bodyPr/>
          <a:lstStyle/>
          <a:p>
            <a:fld id="{5BC96446-BF2F-4909-A6A6-B9EAEC82D067}" type="slidenum">
              <a:rPr lang="en-US" smtClean="0"/>
              <a:t>14</a:t>
            </a:fld>
            <a:endParaRPr lang="en-US" dirty="0"/>
          </a:p>
        </p:txBody>
      </p:sp>
    </p:spTree>
    <p:extLst>
      <p:ext uri="{BB962C8B-B14F-4D97-AF65-F5344CB8AC3E}">
        <p14:creationId xmlns:p14="http://schemas.microsoft.com/office/powerpoint/2010/main" val="429097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ranking</a:t>
            </a:r>
            <a:r>
              <a:rPr lang="en-US" sz="1200" kern="1200" baseline="0" dirty="0">
                <a:solidFill>
                  <a:schemeClr val="tx1"/>
                </a:solidFill>
                <a:effectLst/>
                <a:latin typeface="+mn-lt"/>
                <a:ea typeface="+mn-ea"/>
                <a:cs typeface="+mn-cs"/>
              </a:rPr>
              <a:t> order, t</a:t>
            </a:r>
            <a:r>
              <a:rPr lang="en-US" sz="1200" kern="1200" dirty="0">
                <a:solidFill>
                  <a:schemeClr val="tx1"/>
                </a:solidFill>
                <a:effectLst/>
                <a:latin typeface="+mn-lt"/>
                <a:ea typeface="+mn-ea"/>
                <a:cs typeface="+mn-cs"/>
              </a:rPr>
              <a:t>he in-person participants mostly used television, online new sources, social media (like Facebook, Instagram, and Twitter),and personal observations.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Online participants heavily used online new sources, personal observations, and state agencies such as the Department of Environmental Quality website, TV, and then social</a:t>
            </a:r>
            <a:r>
              <a:rPr lang="en-US" sz="1200" kern="1200" baseline="0" dirty="0">
                <a:solidFill>
                  <a:schemeClr val="tx1"/>
                </a:solidFill>
                <a:effectLst/>
                <a:latin typeface="+mn-lt"/>
                <a:ea typeface="+mn-ea"/>
                <a:cs typeface="+mn-cs"/>
              </a:rPr>
              <a:t> media</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a:t>
            </a:r>
            <a:r>
              <a:rPr lang="en-US" sz="2800" dirty="0"/>
              <a:t>s the age increases the willingness to reduce also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a:t>
            </a:r>
            <a:r>
              <a:rPr lang="en-US" sz="3200" dirty="0"/>
              <a:t>he higher the education level, the more prone to reduce</a:t>
            </a:r>
          </a:p>
          <a:p>
            <a:endParaRPr lang="en-US" dirty="0"/>
          </a:p>
          <a:p>
            <a:endParaRPr lang="en-US" dirty="0"/>
          </a:p>
        </p:txBody>
      </p:sp>
      <p:sp>
        <p:nvSpPr>
          <p:cNvPr id="4" name="Slide Number Placeholder 3"/>
          <p:cNvSpPr>
            <a:spLocks noGrp="1"/>
          </p:cNvSpPr>
          <p:nvPr>
            <p:ph type="sldNum" sz="quarter" idx="10"/>
          </p:nvPr>
        </p:nvSpPr>
        <p:spPr/>
        <p:txBody>
          <a:bodyPr/>
          <a:lstStyle/>
          <a:p>
            <a:fld id="{5BC96446-BF2F-4909-A6A6-B9EAEC82D067}" type="slidenum">
              <a:rPr lang="en-US" smtClean="0"/>
              <a:t>15</a:t>
            </a:fld>
            <a:endParaRPr lang="en-US" dirty="0"/>
          </a:p>
        </p:txBody>
      </p:sp>
    </p:spTree>
    <p:extLst>
      <p:ext uri="{BB962C8B-B14F-4D97-AF65-F5344CB8AC3E}">
        <p14:creationId xmlns:p14="http://schemas.microsoft.com/office/powerpoint/2010/main" val="20801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96446-BF2F-4909-A6A6-B9EAEC82D067}" type="slidenum">
              <a:rPr lang="en-US" smtClean="0"/>
              <a:t>16</a:t>
            </a:fld>
            <a:endParaRPr lang="en-US" dirty="0"/>
          </a:p>
        </p:txBody>
      </p:sp>
    </p:spTree>
    <p:extLst>
      <p:ext uri="{BB962C8B-B14F-4D97-AF65-F5344CB8AC3E}">
        <p14:creationId xmlns:p14="http://schemas.microsoft.com/office/powerpoint/2010/main" val="7647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Policies may not be effective if we don’t look at how people will respond, do they listen to the warnings provided by reliable institutions? </a:t>
            </a:r>
            <a:endParaRPr lang="en-US" dirty="0"/>
          </a:p>
        </p:txBody>
      </p:sp>
      <p:sp>
        <p:nvSpPr>
          <p:cNvPr id="4" name="Slide Number Placeholder 3"/>
          <p:cNvSpPr>
            <a:spLocks noGrp="1"/>
          </p:cNvSpPr>
          <p:nvPr>
            <p:ph type="sldNum" sz="quarter" idx="10"/>
          </p:nvPr>
        </p:nvSpPr>
        <p:spPr/>
        <p:txBody>
          <a:bodyPr/>
          <a:lstStyle/>
          <a:p>
            <a:fld id="{5BC96446-BF2F-4909-A6A6-B9EAEC82D067}" type="slidenum">
              <a:rPr lang="en-US" smtClean="0"/>
              <a:t>3</a:t>
            </a:fld>
            <a:endParaRPr lang="en-US" dirty="0"/>
          </a:p>
        </p:txBody>
      </p:sp>
    </p:spTree>
    <p:extLst>
      <p:ext uri="{BB962C8B-B14F-4D97-AF65-F5344CB8AC3E}">
        <p14:creationId xmlns:p14="http://schemas.microsoft.com/office/powerpoint/2010/main" val="365479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Photo: “people sitting on back porch watching wildfire</a:t>
            </a:r>
            <a:r>
              <a:rPr lang="en-US" baseline="0" dirty="0"/>
              <a:t> on Mount McLean in Canada     https://buffetoblog.wordpress.com/2011/08/17/caption-contest-people-on-porch-watching-wildfire/people-watching-fire-on-mount-mclean-in-canada/</a:t>
            </a:r>
          </a:p>
          <a:p>
            <a:r>
              <a:rPr lang="en-US" dirty="0"/>
              <a:t>Human role in responding to the hazard </a:t>
            </a:r>
            <a:r>
              <a:rPr lang="en-GB" dirty="0"/>
              <a:t>(Raschky 2008). </a:t>
            </a:r>
          </a:p>
          <a:p>
            <a:r>
              <a:rPr lang="en-GB" dirty="0"/>
              <a:t>Peoples’ response to any hazard is dependent on their interpretation of the risk, “</a:t>
            </a:r>
            <a:r>
              <a:rPr lang="en-GB" i="1" dirty="0"/>
              <a:t>shaped by their own experience, personal feelings and values, cultural beliefs and interpersonal and societal dynamics</a:t>
            </a:r>
            <a:r>
              <a:rPr lang="en-GB" dirty="0"/>
              <a:t>” (</a:t>
            </a:r>
            <a:r>
              <a:rPr lang="en-GB" dirty="0">
                <a:solidFill>
                  <a:srgbClr val="FFFF00"/>
                </a:solidFill>
              </a:rPr>
              <a:t>Eiser et al. 2012)</a:t>
            </a:r>
            <a:r>
              <a:rPr lang="en-GB" dirty="0"/>
              <a:t>. </a:t>
            </a:r>
          </a:p>
          <a:p>
            <a:r>
              <a:rPr lang="en-US" dirty="0"/>
              <a:t>Blades</a:t>
            </a:r>
            <a:r>
              <a:rPr lang="en-US" baseline="0" dirty="0"/>
              <a:t> – “</a:t>
            </a:r>
            <a:r>
              <a:rPr lang="en-US" sz="1200" b="0" i="0" kern="1200" dirty="0">
                <a:solidFill>
                  <a:schemeClr val="tx1"/>
                </a:solidFill>
                <a:effectLst/>
                <a:latin typeface="+mn-lt"/>
                <a:ea typeface="+mn-ea"/>
                <a:cs typeface="+mn-cs"/>
              </a:rPr>
              <a:t>Smoke from forest fires is a serious and increasing land management concern. However, a paucity of information exists that is specific to public perceptions of smoke. This study used conjoint analysis, a multivariate technique, to evaluate how four situational factors (i.e., smoke origin, smoke duration, health impact, and advanced warning) influence public tolerance of smoke in the northern Rocky Mountains and south-central United States. Separate analyses were performed for subgroups, based on community type, level of fire preparedness, demographics, and smoke experience, to explore potential differences among managerially relevant populations. Origin of the smoke and advanced public warning were commonly the most important factors influencing public tolerance of smoke. A comparison of our conjoint approach with a univariate rating technique is also discussed. Findings from this research will help fire managers understand public tolerance of smoke from forest fires, inform forest management, and enhance public communication strategies.”</a:t>
            </a:r>
          </a:p>
          <a:p>
            <a:r>
              <a:rPr lang="en-US" sz="1200" b="0" i="0" kern="1200" dirty="0">
                <a:solidFill>
                  <a:schemeClr val="tx1"/>
                </a:solidFill>
                <a:effectLst/>
                <a:latin typeface="+mn-lt"/>
                <a:ea typeface="+mn-ea"/>
                <a:cs typeface="+mn-cs"/>
              </a:rPr>
              <a:t>Olsen -  ”improving communication in both inter- and intra-agency situations as well as with members of the public. In particular, prioritizing fire and smoke-related communication within agencies, allocating agency resources specifically for training in communication and outreach endeavors, taking advantage of existing resources including informal social networks among the public, and building long-term relationships both between agencies and with the public were viewed as effective.”</a:t>
            </a:r>
            <a:endParaRPr lang="en-US" dirty="0"/>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5BC96446-BF2F-4909-A6A6-B9EAEC82D067}" type="slidenum">
              <a:rPr lang="en-US" smtClean="0"/>
              <a:t>4</a:t>
            </a:fld>
            <a:endParaRPr lang="en-US" dirty="0"/>
          </a:p>
        </p:txBody>
      </p:sp>
    </p:spTree>
    <p:extLst>
      <p:ext uri="{BB962C8B-B14F-4D97-AF65-F5344CB8AC3E}">
        <p14:creationId xmlns:p14="http://schemas.microsoft.com/office/powerpoint/2010/main" val="428389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was designed into 5</a:t>
            </a:r>
            <a:r>
              <a:rPr lang="en-US" baseline="0" dirty="0"/>
              <a:t> categories. </a:t>
            </a:r>
          </a:p>
          <a:p>
            <a:endParaRPr lang="en-US" baseline="0" dirty="0"/>
          </a:p>
          <a:p>
            <a:r>
              <a:rPr lang="en-US" baseline="0" dirty="0"/>
              <a:t>The timing of survey collecting was after a major smoke wave came into the and passed through Idaho. </a:t>
            </a:r>
            <a:endParaRPr lang="en-US" dirty="0"/>
          </a:p>
        </p:txBody>
      </p:sp>
      <p:sp>
        <p:nvSpPr>
          <p:cNvPr id="4" name="Slide Number Placeholder 3"/>
          <p:cNvSpPr>
            <a:spLocks noGrp="1"/>
          </p:cNvSpPr>
          <p:nvPr>
            <p:ph type="sldNum" sz="quarter" idx="10"/>
          </p:nvPr>
        </p:nvSpPr>
        <p:spPr/>
        <p:txBody>
          <a:bodyPr/>
          <a:lstStyle/>
          <a:p>
            <a:fld id="{5BC96446-BF2F-4909-A6A6-B9EAEC82D067}" type="slidenum">
              <a:rPr lang="en-US" smtClean="0"/>
              <a:t>5</a:t>
            </a:fld>
            <a:endParaRPr lang="en-US" dirty="0"/>
          </a:p>
        </p:txBody>
      </p:sp>
    </p:spTree>
    <p:extLst>
      <p:ext uri="{BB962C8B-B14F-4D97-AF65-F5344CB8AC3E}">
        <p14:creationId xmlns:p14="http://schemas.microsoft.com/office/powerpoint/2010/main" val="229085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In-person August 28 – September 15 = 13 days with 16 locations and collected</a:t>
            </a:r>
            <a:r>
              <a:rPr lang="en-US" sz="1200" b="1" kern="1200" dirty="0">
                <a:solidFill>
                  <a:schemeClr val="tx1"/>
                </a:solidFill>
                <a:effectLst/>
                <a:latin typeface="+mn-lt"/>
                <a:ea typeface="+mn-ea"/>
                <a:cs typeface="+mn-cs"/>
              </a:rPr>
              <a:t> 614</a:t>
            </a:r>
            <a:r>
              <a:rPr lang="en-US" sz="1200" kern="1200" dirty="0">
                <a:solidFill>
                  <a:schemeClr val="tx1"/>
                </a:solidFill>
                <a:effectLst/>
                <a:latin typeface="+mn-lt"/>
                <a:ea typeface="+mn-ea"/>
                <a:cs typeface="+mn-cs"/>
              </a:rPr>
              <a:t> public paper 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Online was Sept. 25 – Oct. 16 = 21 days with </a:t>
            </a:r>
            <a:r>
              <a:rPr lang="en-US" sz="1200" b="1" kern="1200" dirty="0">
                <a:solidFill>
                  <a:schemeClr val="tx1"/>
                </a:solidFill>
                <a:effectLst/>
                <a:latin typeface="+mn-lt"/>
                <a:ea typeface="+mn-ea"/>
                <a:cs typeface="+mn-cs"/>
              </a:rPr>
              <a:t>1,623</a:t>
            </a:r>
            <a:r>
              <a:rPr lang="en-US" sz="1200" kern="1200" dirty="0">
                <a:solidFill>
                  <a:schemeClr val="tx1"/>
                </a:solidFill>
                <a:effectLst/>
                <a:latin typeface="+mn-lt"/>
                <a:ea typeface="+mn-ea"/>
                <a:cs typeface="+mn-cs"/>
              </a:rPr>
              <a:t> surveys completed.</a:t>
            </a:r>
          </a:p>
          <a:p>
            <a:r>
              <a:rPr lang="en-US" sz="1200" kern="1200" dirty="0">
                <a:solidFill>
                  <a:schemeClr val="tx1"/>
                </a:solidFill>
                <a:effectLst/>
                <a:latin typeface="+mn-lt"/>
                <a:ea typeface="+mn-ea"/>
                <a:cs typeface="+mn-cs"/>
              </a:rPr>
              <a:t>Total of 2,237 combine.</a:t>
            </a:r>
          </a:p>
          <a:p>
            <a:endParaRPr lang="en-US" sz="1200" kern="1200" dirty="0">
              <a:solidFill>
                <a:schemeClr val="tx1"/>
              </a:solidFill>
              <a:effectLst/>
              <a:latin typeface="+mn-lt"/>
              <a:ea typeface="+mn-ea"/>
              <a:cs typeface="+mn-cs"/>
            </a:endParaRPr>
          </a:p>
          <a:p>
            <a:r>
              <a:rPr lang="en-US" dirty="0"/>
              <a:t>In-person collections:</a:t>
            </a:r>
          </a:p>
          <a:p>
            <a:r>
              <a:rPr lang="en-US" dirty="0"/>
              <a:t>In Boise – Alive After-5, Julia Davis Park, Kristin</a:t>
            </a:r>
            <a:r>
              <a:rPr lang="en-US" baseline="0" dirty="0"/>
              <a:t> Armstrong Park, Ann Morrison Park, Night Glow, Esther Simplot Park, Boise State University home football game, the Hyde Park Street Fair</a:t>
            </a:r>
            <a:r>
              <a:rPr lang="en-US" dirty="0"/>
              <a:t> </a:t>
            </a:r>
          </a:p>
          <a:p>
            <a:r>
              <a:rPr lang="en-US" dirty="0"/>
              <a:t>Meridian – Farmer’s Market and Movie in</a:t>
            </a:r>
            <a:r>
              <a:rPr lang="en-US" baseline="0" dirty="0"/>
              <a:t> the Park at </a:t>
            </a:r>
            <a:r>
              <a:rPr lang="en-US" dirty="0"/>
              <a:t>Settlers Park </a:t>
            </a:r>
          </a:p>
          <a:p>
            <a:r>
              <a:rPr lang="en-US" dirty="0"/>
              <a:t>Kuna - downtown Kuna including Bernie Fisher Park and Kuna Middle School </a:t>
            </a:r>
          </a:p>
          <a:p>
            <a:r>
              <a:rPr lang="en-US" dirty="0"/>
              <a:t>Eagle – Guerber</a:t>
            </a:r>
            <a:r>
              <a:rPr lang="en-US" baseline="0" dirty="0"/>
              <a:t> Park, downtown Eagle, and Eagle Island State Park</a:t>
            </a:r>
            <a:r>
              <a:rPr lang="en-US" dirty="0"/>
              <a:t> </a:t>
            </a:r>
          </a:p>
          <a:p>
            <a:r>
              <a:rPr lang="en-US" dirty="0"/>
              <a:t>Nampa – Farmer’s Market and Lakeview Park </a:t>
            </a:r>
          </a:p>
          <a:p>
            <a:r>
              <a:rPr lang="en-US" dirty="0"/>
              <a:t>Caldwell – Farmer’s Market</a:t>
            </a:r>
          </a:p>
          <a:p>
            <a:endParaRPr lang="en-US" dirty="0"/>
          </a:p>
          <a:p>
            <a:r>
              <a:rPr lang="en-US" dirty="0"/>
              <a:t>Paper surveys</a:t>
            </a:r>
            <a:r>
              <a:rPr lang="en-US" baseline="0" dirty="0"/>
              <a:t> were collected from August 28 – September 15 from which 13 days were used to collect data from 16 locations which ended in 614 public paper surveys collected. The amount of surveys collected in Kuna were 31, Nampa 34, Caldwell 37, Eagle 51, Meridian 54, and Boise 407. Collection successes – food truck lines, Alive-after-5, going to Farmer’s markets, Movie in the Park, Night Glow, and BSU home football game.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Challenges – not enough surveys and survey collectors at Night Glow. Also the time it took to input surveys into an electronic data base including quality checks.</a:t>
            </a:r>
          </a:p>
          <a:p>
            <a:endParaRPr lang="en-US" baseline="0" dirty="0"/>
          </a:p>
          <a:p>
            <a:r>
              <a:rPr lang="en-US" baseline="0" dirty="0"/>
              <a:t>Online from Sept. 25 – Oct. 16 and was downloaded from Qualtrics so that analysis can be completed. Nick Warcholak, the Associate Dean for Research at BSU was key to allowing the online data to be completed. His support with the IRB approval for this part of the research and providing emails was helpful. 8,768 emails in total were sent with 3,748 to all BSU faculty and staff and 5,020 to a randomized selection of BSU students. 1,745 online surveys were started with 1,623 completed.</a:t>
            </a:r>
          </a:p>
          <a:p>
            <a:endParaRPr lang="en-US" baseline="0" dirty="0"/>
          </a:p>
          <a:p>
            <a:r>
              <a:rPr lang="en-US" baseline="0" dirty="0"/>
              <a:t>Challenges with using technology include email limits within the Qualtrics program, email reminders, and the many bounce back emails that are sent to the survey sender. </a:t>
            </a:r>
            <a:endParaRPr lang="en-US" dirty="0"/>
          </a:p>
        </p:txBody>
      </p:sp>
      <p:sp>
        <p:nvSpPr>
          <p:cNvPr id="4" name="Slide Number Placeholder 3"/>
          <p:cNvSpPr>
            <a:spLocks noGrp="1"/>
          </p:cNvSpPr>
          <p:nvPr>
            <p:ph type="sldNum" sz="quarter" idx="10"/>
          </p:nvPr>
        </p:nvSpPr>
        <p:spPr/>
        <p:txBody>
          <a:bodyPr/>
          <a:lstStyle/>
          <a:p>
            <a:fld id="{5BC96446-BF2F-4909-A6A6-B9EAEC82D067}" type="slidenum">
              <a:rPr lang="en-US" smtClean="0"/>
              <a:t>6</a:t>
            </a:fld>
            <a:endParaRPr lang="en-US" dirty="0"/>
          </a:p>
        </p:txBody>
      </p:sp>
    </p:spTree>
    <p:extLst>
      <p:ext uri="{BB962C8B-B14F-4D97-AF65-F5344CB8AC3E}">
        <p14:creationId xmlns:p14="http://schemas.microsoft.com/office/powerpoint/2010/main" val="133716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In-person = majority in their 20s-40s and Online = large portion 18-22 years old </a:t>
            </a:r>
          </a:p>
          <a:p>
            <a:r>
              <a:rPr lang="en-US" sz="1200" b="0" kern="1200" dirty="0">
                <a:solidFill>
                  <a:schemeClr val="tx1"/>
                </a:solidFill>
                <a:effectLst/>
                <a:latin typeface="+mn-lt"/>
                <a:ea typeface="+mn-ea"/>
                <a:cs typeface="+mn-cs"/>
              </a:rPr>
              <a:t>Majority were female, In-person = 59% online = 65%</a:t>
            </a:r>
          </a:p>
          <a:p>
            <a:r>
              <a:rPr lang="en-US" sz="1200" b="0" kern="1200" dirty="0">
                <a:solidFill>
                  <a:schemeClr val="tx1"/>
                </a:solidFill>
                <a:effectLst/>
                <a:latin typeface="+mn-lt"/>
                <a:ea typeface="+mn-ea"/>
                <a:cs typeface="+mn-cs"/>
              </a:rPr>
              <a:t>Most identified as White or Caucasian descent with a few Hispanic/Latino or Asian/Pacific Islander. Participants were able to select more than one answer for this question.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Figure above:</a:t>
            </a:r>
          </a:p>
          <a:p>
            <a:r>
              <a:rPr lang="en-GB" sz="1200" b="0" kern="1200" dirty="0">
                <a:solidFill>
                  <a:schemeClr val="tx1"/>
                </a:solidFill>
                <a:effectLst/>
                <a:latin typeface="+mn-lt"/>
                <a:ea typeface="+mn-ea"/>
                <a:cs typeface="+mn-cs"/>
              </a:rPr>
              <a:t>Q6 = </a:t>
            </a:r>
            <a:r>
              <a:rPr lang="en-US" sz="1200" kern="1200" dirty="0">
                <a:solidFill>
                  <a:schemeClr val="tx1"/>
                </a:solidFill>
                <a:effectLst/>
                <a:latin typeface="+mn-lt"/>
                <a:ea typeface="+mn-ea"/>
                <a:cs typeface="+mn-cs"/>
              </a:rPr>
              <a:t>Most of the public participants have at least a high school diploma or GED with 1.5% reported completing some high school and 11.2% stating that they were a high school graduate or obtained a GED. 25% have some college experience, 7.9% have an Associate’s degree and 37.5% hold a Bachelor’s degree, 12.9% have acquired a Master’s degree, and 3.6% achieved a Ph.D., M.D., J.D, or similar education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online participants were able to provide their level of education as either: undergraduate freshman or sophomore, undergraduate junior or senior, graduate student, Boise State staff, or Boise State faculty. Fourteen percent stated they were undergraduate freshman or sophomores, 19.7% selected undergraduate junior or senior, and 6.6% were graduate students. Thirty-seven percent of online participants were Boise State staff and 22.1% selected faculty.</a:t>
            </a:r>
            <a:endParaRPr lang="en-US" b="0" dirty="0"/>
          </a:p>
        </p:txBody>
      </p:sp>
      <p:sp>
        <p:nvSpPr>
          <p:cNvPr id="4" name="Slide Number Placeholder 3"/>
          <p:cNvSpPr>
            <a:spLocks noGrp="1"/>
          </p:cNvSpPr>
          <p:nvPr>
            <p:ph type="sldNum" sz="quarter" idx="10"/>
          </p:nvPr>
        </p:nvSpPr>
        <p:spPr/>
        <p:txBody>
          <a:bodyPr/>
          <a:lstStyle/>
          <a:p>
            <a:fld id="{5BC96446-BF2F-4909-A6A6-B9EAEC82D067}" type="slidenum">
              <a:rPr lang="en-US" smtClean="0"/>
              <a:t>7</a:t>
            </a:fld>
            <a:endParaRPr lang="en-US" dirty="0"/>
          </a:p>
        </p:txBody>
      </p:sp>
    </p:spTree>
    <p:extLst>
      <p:ext uri="{BB962C8B-B14F-4D97-AF65-F5344CB8AC3E}">
        <p14:creationId xmlns:p14="http://schemas.microsoft.com/office/powerpoint/2010/main" val="95566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95% of in-person and 92% of online participants reported that they had engaged in any outdoor activities, such as hiking, biking, fishing, gardening, running, or any other outdoor activity.</a:t>
            </a:r>
          </a:p>
          <a:p>
            <a:pPr marL="171450" indent="-171450">
              <a:buFont typeface="Arial" panose="020B0604020202020204" pitchFamily="34" charset="0"/>
              <a:buChar char="•"/>
            </a:pPr>
            <a:r>
              <a:rPr lang="en-US" dirty="0"/>
              <a:t>In-person = 62% and 75% of the online participants reported that they did reduce their outdoor activities.</a:t>
            </a:r>
          </a:p>
          <a:p>
            <a:pPr marL="171450" indent="-171450">
              <a:buFont typeface="Arial" panose="020B0604020202020204" pitchFamily="34" charset="0"/>
              <a:buChar char="•"/>
            </a:pPr>
            <a:r>
              <a:rPr lang="en-US" dirty="0"/>
              <a:t>Compared number of days reduced with age and education levels. Older are more prone to reduce more days. As education levels increase, so does the trend to reduce outdoor activities. </a:t>
            </a:r>
          </a:p>
          <a:p>
            <a:endParaRPr lang="en-US" dirty="0"/>
          </a:p>
          <a:p>
            <a:r>
              <a:rPr lang="en-US" dirty="0"/>
              <a:t>Slide figure: Q16 =</a:t>
            </a:r>
            <a:r>
              <a:rPr lang="en-US" baseline="0" dirty="0"/>
              <a:t> </a:t>
            </a:r>
            <a:r>
              <a:rPr lang="en-US" sz="1200" kern="1200" dirty="0">
                <a:solidFill>
                  <a:schemeClr val="tx1"/>
                </a:solidFill>
                <a:effectLst/>
                <a:latin typeface="+mn-lt"/>
                <a:ea typeface="+mn-ea"/>
                <a:cs typeface="+mn-cs"/>
              </a:rPr>
              <a:t>in-person participants about 34% reported that they did not reduce their activities which aligns with Q15. Many verbally said that they could not reduce because of their jobs. Approximately 21% reduced 1-2 days while 14% reduced 6 or more consecutive days.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online participants 23% said that they did not reduce their activities, 29% reduced 1-2 days, and 18% reduced more than 6 days. </a:t>
            </a:r>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8</a:t>
            </a:fld>
            <a:endParaRPr lang="en-US" dirty="0"/>
          </a:p>
        </p:txBody>
      </p:sp>
    </p:spTree>
    <p:extLst>
      <p:ext uri="{BB962C8B-B14F-4D97-AF65-F5344CB8AC3E}">
        <p14:creationId xmlns:p14="http://schemas.microsoft.com/office/powerpoint/2010/main" val="349214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60% of both groups received or sought out air quality information. What about the other 40%? Where are </a:t>
            </a:r>
            <a:r>
              <a:rPr lang="en-US" u="sng" dirty="0"/>
              <a:t>we </a:t>
            </a:r>
            <a:r>
              <a:rPr lang="en-US" dirty="0"/>
              <a:t>lacking????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did get notifications, would look for 2-3 days and how they obtained their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on this slide: Q13 = </a:t>
            </a:r>
            <a:r>
              <a:rPr lang="en-US" sz="1200" kern="1200" dirty="0">
                <a:solidFill>
                  <a:schemeClr val="tx1"/>
                </a:solidFill>
                <a:effectLst/>
                <a:latin typeface="+mn-lt"/>
                <a:ea typeface="+mn-ea"/>
                <a:cs typeface="+mn-cs"/>
              </a:rPr>
              <a:t>Participants were asked which sources they used to find wildfire smoke notifications and were allowed to check all that applied. The in-person participants mostly used television, online new sources, social media (like Facebook, Instagram, and Twitter), and personal observations.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Online participants heavily used online new sources, personal observations, and state agencies such as the Department of Environmental Quality website. </a:t>
            </a:r>
          </a:p>
          <a:p>
            <a:endParaRPr lang="en-US" dirty="0"/>
          </a:p>
          <a:p>
            <a:r>
              <a:rPr lang="en-US" dirty="0"/>
              <a:t>Those over 60 years old, more prominently use TV and newspapers. </a:t>
            </a:r>
          </a:p>
          <a:p>
            <a:r>
              <a:rPr lang="en-US" dirty="0"/>
              <a:t>Those under 30 use Social Media, online news, Family and Friends, and road signs.</a:t>
            </a:r>
          </a:p>
        </p:txBody>
      </p:sp>
      <p:sp>
        <p:nvSpPr>
          <p:cNvPr id="4" name="Slide Number Placeholder 3"/>
          <p:cNvSpPr>
            <a:spLocks noGrp="1"/>
          </p:cNvSpPr>
          <p:nvPr>
            <p:ph type="sldNum" sz="quarter" idx="10"/>
          </p:nvPr>
        </p:nvSpPr>
        <p:spPr/>
        <p:txBody>
          <a:bodyPr/>
          <a:lstStyle/>
          <a:p>
            <a:fld id="{FA26487E-518C-43F7-A8EE-728BE395642E}" type="slidenum">
              <a:rPr lang="en-US" smtClean="0"/>
              <a:pPr/>
              <a:t>9</a:t>
            </a:fld>
            <a:endParaRPr lang="en-US" dirty="0"/>
          </a:p>
        </p:txBody>
      </p:sp>
    </p:spTree>
    <p:extLst>
      <p:ext uri="{BB962C8B-B14F-4D97-AF65-F5344CB8AC3E}">
        <p14:creationId xmlns:p14="http://schemas.microsoft.com/office/powerpoint/2010/main" val="170647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people WANT their messages. Emergency alerts, text messages.</a:t>
            </a:r>
          </a:p>
          <a:p>
            <a:pPr marL="171450" indent="-171450">
              <a:buFont typeface="Arial" panose="020B0604020202020204" pitchFamily="34" charset="0"/>
              <a:buChar char="•"/>
            </a:pPr>
            <a:r>
              <a:rPr lang="en-US" dirty="0"/>
              <a:t>In-person results, participants in their 50s and 60s prefer TV messages, a phone call, emergency alert, and social media messages, whereas the online group show only TV messages. </a:t>
            </a:r>
          </a:p>
          <a:p>
            <a:pPr marL="171450" indent="-171450">
              <a:buFont typeface="Arial" panose="020B0604020202020204" pitchFamily="34" charset="0"/>
              <a:buChar char="•"/>
            </a:pPr>
            <a:r>
              <a:rPr lang="en-US" dirty="0"/>
              <a:t>The median age for those who felt a social media message would motivate them to take action were 39 for the in-person group and 29 with the online</a:t>
            </a:r>
          </a:p>
          <a:p>
            <a:pPr marL="171450" indent="-171450">
              <a:buFont typeface="Arial" panose="020B0604020202020204" pitchFamily="34" charset="0"/>
              <a:buChar char="•"/>
            </a:pPr>
            <a:r>
              <a:rPr lang="en-US" dirty="0"/>
              <a:t>Know your demographics of the community for which you are providing services. The older population still expects a phone call or some kind of personal interaction if things are serious (evacuation).</a:t>
            </a:r>
          </a:p>
          <a:p>
            <a:pPr marL="171450" indent="-171450">
              <a:buFont typeface="Arial" panose="020B0604020202020204" pitchFamily="34" charset="0"/>
              <a:buChar char="•"/>
            </a:pPr>
            <a:r>
              <a:rPr lang="en-US" dirty="0"/>
              <a:t>Emergency median age 39/33 (In-person/Online)</a:t>
            </a:r>
          </a:p>
          <a:p>
            <a:pPr marL="171450" indent="-171450">
              <a:buFont typeface="Arial" panose="020B0604020202020204" pitchFamily="34" charset="0"/>
              <a:buChar char="•"/>
            </a:pPr>
            <a:r>
              <a:rPr lang="en-US" dirty="0"/>
              <a:t>Text median age 39/33</a:t>
            </a:r>
          </a:p>
          <a:p>
            <a:pPr marL="171450" indent="-171450">
              <a:buFont typeface="Arial" panose="020B0604020202020204" pitchFamily="34" charset="0"/>
              <a:buChar char="•"/>
            </a:pPr>
            <a:r>
              <a:rPr lang="en-US" dirty="0"/>
              <a:t>TV median age 45/42</a:t>
            </a:r>
          </a:p>
          <a:p>
            <a:endParaRPr lang="en-US" dirty="0"/>
          </a:p>
          <a:p>
            <a:r>
              <a:rPr lang="en-US" dirty="0"/>
              <a:t>Q22 = </a:t>
            </a:r>
            <a:r>
              <a:rPr lang="en-US" sz="1200" kern="1200" dirty="0">
                <a:solidFill>
                  <a:schemeClr val="tx1"/>
                </a:solidFill>
                <a:effectLst/>
                <a:latin typeface="+mn-lt"/>
                <a:ea typeface="+mn-ea"/>
                <a:cs typeface="+mn-cs"/>
              </a:rPr>
              <a:t>50.5% of the in-person participants replied that a message before 9 a.m. and 35.4% of the in-person respondents expressed that messages even the day before would impact them the most.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52.1% of the online participants replied that a message before 9 a.m. and 36.3% expressed that messages even the day before would impact them the most.</a:t>
            </a:r>
            <a:endParaRPr lang="en-US" dirty="0"/>
          </a:p>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10</a:t>
            </a:fld>
            <a:endParaRPr lang="en-US" dirty="0"/>
          </a:p>
        </p:txBody>
      </p:sp>
    </p:spTree>
    <p:extLst>
      <p:ext uri="{BB962C8B-B14F-4D97-AF65-F5344CB8AC3E}">
        <p14:creationId xmlns:p14="http://schemas.microsoft.com/office/powerpoint/2010/main" val="341251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8B818F-E59D-4868-A902-0BFB10E3CA4D}" type="datetime1">
              <a:rPr lang="en-US" smtClean="0"/>
              <a:t>5/3/2020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947484" y="6356350"/>
            <a:ext cx="2743200" cy="365125"/>
          </a:xfrm>
        </p:spPr>
        <p:txBody>
          <a:bodyPr/>
          <a:lstStyle>
            <a:lvl1pPr>
              <a:defRPr>
                <a:solidFill>
                  <a:schemeClr val="tx1"/>
                </a:solidFill>
              </a:defRPr>
            </a:lvl1pPr>
          </a:lstStyle>
          <a:p>
            <a:fld id="{87C26877-DA43-4469-9D69-DDC6C071BE05}" type="slidenum">
              <a:rPr lang="en-US" smtClean="0"/>
              <a:pPr/>
              <a:t>‹#›</a:t>
            </a:fld>
            <a:endParaRPr lang="en-US" dirty="0"/>
          </a:p>
        </p:txBody>
      </p:sp>
      <p:pic>
        <p:nvPicPr>
          <p:cNvPr id="1026" name="Picture 2">
            <a:extLst>
              <a:ext uri="{FF2B5EF4-FFF2-40B4-BE49-F238E27FC236}">
                <a16:creationId xmlns:a16="http://schemas.microsoft.com/office/drawing/2014/main" id="{0E76D05F-5C84-42A6-A992-E47C23267B5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24788"/>
            <a:ext cx="1524000" cy="53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9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96EA8-1B78-4C40-BC01-B792EF14CFFE}"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14023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BE418-F4C0-44D5-9039-F5EB6C8FEA18}"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174979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50"/>
            <a:ext cx="10515600" cy="1325563"/>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AFB469A1-A1D0-4A0E-8EA7-3FB9CEACF840}" type="datetime1">
              <a:rPr lang="en-US" smtClean="0"/>
              <a:t>5/3/2020</a:t>
            </a:fld>
            <a:endParaRPr lang="en-US" dirty="0"/>
          </a:p>
        </p:txBody>
      </p:sp>
      <p:sp>
        <p:nvSpPr>
          <p:cNvPr id="5" name="Footer Placeholder 4"/>
          <p:cNvSpPr>
            <a:spLocks noGrp="1"/>
          </p:cNvSpPr>
          <p:nvPr>
            <p:ph type="ftr" sz="quarter" idx="11"/>
          </p:nvPr>
        </p:nvSpPr>
        <p:spPr>
          <a:xfrm>
            <a:off x="196770" y="6176963"/>
            <a:ext cx="11995230" cy="681037"/>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985813" y="0"/>
            <a:ext cx="2743200" cy="365125"/>
          </a:xfrm>
        </p:spPr>
        <p:txBody>
          <a:bodyPr/>
          <a:lstStyle>
            <a:lvl1pPr>
              <a:defRPr>
                <a:solidFill>
                  <a:schemeClr val="tx1"/>
                </a:solidFill>
              </a:defRPr>
            </a:lvl1pPr>
          </a:lstStyle>
          <a:p>
            <a:fld id="{87C26877-DA43-4469-9D69-DDC6C071BE05}" type="slidenum">
              <a:rPr lang="en-US" smtClean="0"/>
              <a:pPr/>
              <a:t>‹#›</a:t>
            </a:fld>
            <a:endParaRPr lang="en-US" dirty="0"/>
          </a:p>
        </p:txBody>
      </p:sp>
      <p:pic>
        <p:nvPicPr>
          <p:cNvPr id="2052" name="Picture 4">
            <a:extLst>
              <a:ext uri="{FF2B5EF4-FFF2-40B4-BE49-F238E27FC236}">
                <a16:creationId xmlns:a16="http://schemas.microsoft.com/office/drawing/2014/main" id="{215986D7-511B-4B45-8A68-C7DAD62A38A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538912"/>
            <a:ext cx="883559" cy="30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5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3614E-946B-47CD-9DCF-7482BCA302F9}"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136892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40EEDA-5EF0-4228-AE73-B86C0878EE09}"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143098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C7B3-6DD9-4530-80C2-6E1DDF6CDDF6}" type="datetime1">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17996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FCEFD-0360-46F2-A3F0-9A043E68F9C9}"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313928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1B792-B0A7-464D-A290-93C1188B2758}" type="datetime1">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35933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10FE19-7F3D-42D4-AB13-F852F69A1E65}"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8861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5237F4-C0E7-4B68-8F54-4E547049E634}"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C26877-DA43-4469-9D69-DDC6C071BE05}" type="slidenum">
              <a:rPr lang="en-US" smtClean="0"/>
              <a:t>‹#›</a:t>
            </a:fld>
            <a:endParaRPr lang="en-US" dirty="0"/>
          </a:p>
        </p:txBody>
      </p:sp>
    </p:spTree>
    <p:extLst>
      <p:ext uri="{BB962C8B-B14F-4D97-AF65-F5344CB8AC3E}">
        <p14:creationId xmlns:p14="http://schemas.microsoft.com/office/powerpoint/2010/main" val="64089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2C2F1-27CE-48BB-BE7E-163BFBD0E45E}" type="datetime1">
              <a:rPr lang="en-US" smtClean="0"/>
              <a:t>5/3/2020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6877-DA43-4469-9D69-DDC6C071BE05}" type="slidenum">
              <a:rPr lang="en-US" smtClean="0"/>
              <a:t>‹#›</a:t>
            </a:fld>
            <a:endParaRPr lang="en-US" dirty="0"/>
          </a:p>
        </p:txBody>
      </p:sp>
      <p:pic>
        <p:nvPicPr>
          <p:cNvPr id="7" name="Picture 6"/>
          <p:cNvPicPr>
            <a:picLocks noChangeAspect="1"/>
          </p:cNvPicPr>
          <p:nvPr userDrawn="1"/>
        </p:nvPicPr>
        <p:blipFill>
          <a:blip r:embed="rId14"/>
          <a:stretch>
            <a:fillRect/>
          </a:stretch>
        </p:blipFill>
        <p:spPr>
          <a:xfrm>
            <a:off x="1" y="-21227"/>
            <a:ext cx="12192000" cy="6900457"/>
          </a:xfrm>
          <a:prstGeom prst="rect">
            <a:avLst/>
          </a:prstGeom>
        </p:spPr>
      </p:pic>
    </p:spTree>
    <p:extLst>
      <p:ext uri="{BB962C8B-B14F-4D97-AF65-F5344CB8AC3E}">
        <p14:creationId xmlns:p14="http://schemas.microsoft.com/office/powerpoint/2010/main" val="318981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mailto:mojtabasadegh@boisestate.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Mfowler@Forsgren.com" TargetMode="External"/><Relationship Id="rId5" Type="http://schemas.openxmlformats.org/officeDocument/2006/relationships/image" Target="../media/image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ature.com/articles/s41597-019-0251-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880" y="-348247"/>
            <a:ext cx="10820399" cy="2334126"/>
          </a:xfrm>
        </p:spPr>
        <p:txBody>
          <a:bodyPr>
            <a:noAutofit/>
          </a:bodyPr>
          <a:lstStyle/>
          <a:p>
            <a:r>
              <a:rPr lang="en-US" sz="5400" b="1" dirty="0"/>
              <a:t>Human Perception of and</a:t>
            </a:r>
            <a:br>
              <a:rPr lang="en-US" sz="5400" b="1" dirty="0"/>
            </a:br>
            <a:r>
              <a:rPr lang="en-US" sz="5400" b="1" dirty="0"/>
              <a:t> Response to Wildfire Smoke</a:t>
            </a:r>
          </a:p>
        </p:txBody>
      </p:sp>
      <p:sp>
        <p:nvSpPr>
          <p:cNvPr id="3" name="Subtitle 2"/>
          <p:cNvSpPr>
            <a:spLocks noGrp="1"/>
          </p:cNvSpPr>
          <p:nvPr>
            <p:ph type="subTitle" idx="1"/>
          </p:nvPr>
        </p:nvSpPr>
        <p:spPr>
          <a:xfrm>
            <a:off x="1548062" y="3155324"/>
            <a:ext cx="9144000" cy="2018254"/>
          </a:xfrm>
        </p:spPr>
        <p:txBody>
          <a:bodyPr>
            <a:normAutofit fontScale="92500" lnSpcReduction="10000"/>
          </a:bodyPr>
          <a:lstStyle/>
          <a:p>
            <a:r>
              <a:rPr lang="en-US" dirty="0"/>
              <a:t>EGU 2020</a:t>
            </a:r>
          </a:p>
          <a:p>
            <a:r>
              <a:rPr lang="en-US" dirty="0"/>
              <a:t>Session NH7.2 - D2065 I EGU2020-21099</a:t>
            </a:r>
          </a:p>
          <a:p>
            <a:r>
              <a:rPr lang="en-US" dirty="0"/>
              <a:t>Mariah Fowler M.S. CE</a:t>
            </a:r>
          </a:p>
          <a:p>
            <a:r>
              <a:rPr lang="en-US" dirty="0"/>
              <a:t>Moji </a:t>
            </a:r>
            <a:r>
              <a:rPr lang="en-US" dirty="0" err="1"/>
              <a:t>Sadegh</a:t>
            </a:r>
            <a:r>
              <a:rPr lang="en-US" dirty="0"/>
              <a:t> Ph. D</a:t>
            </a:r>
          </a:p>
          <a:p>
            <a:r>
              <a:rPr lang="en-US" dirty="0"/>
              <a:t>May 4-8, 2020</a:t>
            </a:r>
          </a:p>
        </p:txBody>
      </p:sp>
      <p:sp>
        <p:nvSpPr>
          <p:cNvPr id="5" name="Footer Placeholder 3"/>
          <p:cNvSpPr>
            <a:spLocks noGrp="1"/>
          </p:cNvSpPr>
          <p:nvPr>
            <p:ph type="ftr" sz="quarter" idx="11"/>
          </p:nvPr>
        </p:nvSpPr>
        <p:spPr>
          <a:xfrm>
            <a:off x="0" y="6492875"/>
            <a:ext cx="12192000" cy="365125"/>
          </a:xfrm>
        </p:spPr>
        <p:txBody>
          <a:bodyPr/>
          <a:lstStyle/>
          <a:p>
            <a:pPr algn="l"/>
            <a:r>
              <a:rPr lang="en-US" dirty="0">
                <a:solidFill>
                  <a:schemeClr val="bg1"/>
                </a:solidFill>
              </a:rPr>
              <a:t>Photo: Ridler, Keith. “Central Idaho Wildfire Enters Sawtooth National Forest.” </a:t>
            </a:r>
            <a:r>
              <a:rPr lang="en-US" i="1" dirty="0">
                <a:solidFill>
                  <a:schemeClr val="bg1"/>
                </a:solidFill>
              </a:rPr>
              <a:t>The Spokesman-Review</a:t>
            </a:r>
            <a:r>
              <a:rPr lang="en-US" dirty="0">
                <a:solidFill>
                  <a:schemeClr val="bg1"/>
                </a:solidFill>
              </a:rPr>
              <a:t>, 31 July 2018, www.spokesman.com/stories/2018/jul/31/central-idaho-wildfire-enters-sawtooth-national-fo/.</a:t>
            </a:r>
          </a:p>
          <a:p>
            <a:pPr algn="l"/>
            <a:endParaRPr lang="en-US" dirty="0"/>
          </a:p>
        </p:txBody>
      </p:sp>
      <p:pic>
        <p:nvPicPr>
          <p:cNvPr id="6" name="Picture 2" descr="Related image">
            <a:extLst>
              <a:ext uri="{FF2B5EF4-FFF2-40B4-BE49-F238E27FC236}">
                <a16:creationId xmlns:a16="http://schemas.microsoft.com/office/drawing/2014/main" id="{357FB802-248F-46E2-8149-FEA359AFE5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16" y="5634535"/>
            <a:ext cx="2115416" cy="72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0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99" y="187826"/>
            <a:ext cx="13167360" cy="715962"/>
          </a:xfrm>
        </p:spPr>
        <p:txBody>
          <a:bodyPr>
            <a:noAutofit/>
          </a:bodyPr>
          <a:lstStyle/>
          <a:p>
            <a:r>
              <a:rPr lang="en-US" b="1" dirty="0"/>
              <a:t>Messaging Preference  </a:t>
            </a:r>
            <a:endParaRPr lang="en-US" dirty="0"/>
          </a:p>
        </p:txBody>
      </p:sp>
      <p:sp>
        <p:nvSpPr>
          <p:cNvPr id="7" name="Content Placeholder 5"/>
          <p:cNvSpPr txBox="1">
            <a:spLocks/>
          </p:cNvSpPr>
          <p:nvPr/>
        </p:nvSpPr>
        <p:spPr>
          <a:xfrm>
            <a:off x="0" y="5288256"/>
            <a:ext cx="12192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90000"/>
                    <a:lumOff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lumMod val="90000"/>
                    <a:lumOff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What type of message could motivate / motivated you to take action to mitigate the risk of issues related to wildfire smoke, such as staying indoors or leaving the area? [Check all that apply]</a:t>
            </a:r>
          </a:p>
        </p:txBody>
      </p:sp>
      <p:pic>
        <p:nvPicPr>
          <p:cNvPr id="8" name="Content Placeholder 7"/>
          <p:cNvPicPr>
            <a:picLocks noGrp="1"/>
          </p:cNvPicPr>
          <p:nvPr>
            <p:ph idx="4294967295"/>
          </p:nvPr>
        </p:nvPicPr>
        <p:blipFill>
          <a:blip r:embed="rId3"/>
          <a:stretch>
            <a:fillRect/>
          </a:stretch>
        </p:blipFill>
        <p:spPr>
          <a:xfrm>
            <a:off x="428871" y="1181686"/>
            <a:ext cx="11322404" cy="3983438"/>
          </a:xfrm>
          <a:prstGeom prst="rect">
            <a:avLst/>
          </a:prstGeom>
        </p:spPr>
      </p:pic>
      <p:sp>
        <p:nvSpPr>
          <p:cNvPr id="3" name="Slide Number Placeholder 2"/>
          <p:cNvSpPr>
            <a:spLocks noGrp="1"/>
          </p:cNvSpPr>
          <p:nvPr>
            <p:ph type="sldNum" sz="quarter" idx="12"/>
          </p:nvPr>
        </p:nvSpPr>
        <p:spPr>
          <a:xfrm>
            <a:off x="9121740" y="0"/>
            <a:ext cx="2743200" cy="365125"/>
          </a:xfrm>
        </p:spPr>
        <p:txBody>
          <a:bodyPr/>
          <a:lstStyle/>
          <a:p>
            <a:fld id="{87C26877-DA43-4469-9D69-DDC6C071BE05}" type="slidenum">
              <a:rPr lang="en-US" smtClean="0"/>
              <a:pPr/>
              <a:t>10</a:t>
            </a:fld>
            <a:endParaRPr lang="en-US" dirty="0"/>
          </a:p>
        </p:txBody>
      </p:sp>
    </p:spTree>
    <p:extLst>
      <p:ext uri="{BB962C8B-B14F-4D97-AF65-F5344CB8AC3E}">
        <p14:creationId xmlns:p14="http://schemas.microsoft.com/office/powerpoint/2010/main" val="278697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97" y="182043"/>
            <a:ext cx="11999742" cy="715962"/>
          </a:xfrm>
        </p:spPr>
        <p:txBody>
          <a:bodyPr>
            <a:noAutofit/>
          </a:bodyPr>
          <a:lstStyle/>
          <a:p>
            <a:r>
              <a:rPr lang="en-US" b="1" dirty="0"/>
              <a:t>Info that Motivated to Reduce Outside Activities </a:t>
            </a:r>
            <a:endParaRPr lang="en-US" dirty="0"/>
          </a:p>
        </p:txBody>
      </p:sp>
      <p:sp>
        <p:nvSpPr>
          <p:cNvPr id="7" name="Content Placeholder 5"/>
          <p:cNvSpPr txBox="1">
            <a:spLocks/>
          </p:cNvSpPr>
          <p:nvPr/>
        </p:nvSpPr>
        <p:spPr>
          <a:xfrm>
            <a:off x="0" y="5661952"/>
            <a:ext cx="12191999" cy="11589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90000"/>
                    <a:lumOff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lumMod val="90000"/>
                    <a:lumOff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If you decided to limit your outdoor activity during a smoke event, what type of information motivated your decision to do so? [Check all that apply]</a:t>
            </a:r>
          </a:p>
        </p:txBody>
      </p:sp>
      <p:pic>
        <p:nvPicPr>
          <p:cNvPr id="8" name="Content Placeholder 7"/>
          <p:cNvPicPr>
            <a:picLocks noGrp="1"/>
          </p:cNvPicPr>
          <p:nvPr>
            <p:ph idx="4294967295"/>
          </p:nvPr>
        </p:nvPicPr>
        <p:blipFill>
          <a:blip r:embed="rId3"/>
          <a:stretch>
            <a:fillRect/>
          </a:stretch>
        </p:blipFill>
        <p:spPr>
          <a:xfrm>
            <a:off x="161362" y="1223889"/>
            <a:ext cx="11825420" cy="4101146"/>
          </a:xfrm>
          <a:prstGeom prst="rect">
            <a:avLst/>
          </a:prstGeom>
        </p:spPr>
      </p:pic>
      <p:sp>
        <p:nvSpPr>
          <p:cNvPr id="3" name="Slide Number Placeholder 2"/>
          <p:cNvSpPr>
            <a:spLocks noGrp="1"/>
          </p:cNvSpPr>
          <p:nvPr>
            <p:ph type="sldNum" sz="quarter" idx="12"/>
          </p:nvPr>
        </p:nvSpPr>
        <p:spPr>
          <a:xfrm>
            <a:off x="9109383" y="0"/>
            <a:ext cx="2743200" cy="365125"/>
          </a:xfrm>
        </p:spPr>
        <p:txBody>
          <a:bodyPr/>
          <a:lstStyle/>
          <a:p>
            <a:fld id="{87C26877-DA43-4469-9D69-DDC6C071BE05}" type="slidenum">
              <a:rPr lang="en-US" smtClean="0"/>
              <a:pPr/>
              <a:t>11</a:t>
            </a:fld>
            <a:endParaRPr lang="en-US" dirty="0"/>
          </a:p>
        </p:txBody>
      </p:sp>
    </p:spTree>
    <p:extLst>
      <p:ext uri="{BB962C8B-B14F-4D97-AF65-F5344CB8AC3E}">
        <p14:creationId xmlns:p14="http://schemas.microsoft.com/office/powerpoint/2010/main" val="374669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2BF7B00-8E4C-43DF-982C-694303125F80}"/>
              </a:ext>
            </a:extLst>
          </p:cNvPr>
          <p:cNvSpPr txBox="1">
            <a:spLocks/>
          </p:cNvSpPr>
          <p:nvPr/>
        </p:nvSpPr>
        <p:spPr>
          <a:xfrm>
            <a:off x="838200" y="140471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80% of participants agreed that wildfire smoke is a natural hazard.</a:t>
            </a:r>
          </a:p>
          <a:p>
            <a:endParaRPr lang="en-US" dirty="0"/>
          </a:p>
        </p:txBody>
      </p:sp>
      <p:sp>
        <p:nvSpPr>
          <p:cNvPr id="2" name="Title 1"/>
          <p:cNvSpPr>
            <a:spLocks noGrp="1"/>
          </p:cNvSpPr>
          <p:nvPr>
            <p:ph type="title"/>
          </p:nvPr>
        </p:nvSpPr>
        <p:spPr>
          <a:xfrm>
            <a:off x="500576" y="-125242"/>
            <a:ext cx="10515600" cy="1325563"/>
          </a:xfrm>
        </p:spPr>
        <p:txBody>
          <a:bodyPr>
            <a:normAutofit/>
          </a:bodyPr>
          <a:lstStyle/>
          <a:p>
            <a:r>
              <a:rPr lang="en-US" b="1" dirty="0"/>
              <a:t>Compare Smoke to Other Hazards </a:t>
            </a:r>
            <a:endParaRPr lang="en-US" dirty="0"/>
          </a:p>
        </p:txBody>
      </p:sp>
      <p:sp>
        <p:nvSpPr>
          <p:cNvPr id="7" name="Content Placeholder 5"/>
          <p:cNvSpPr txBox="1">
            <a:spLocks/>
          </p:cNvSpPr>
          <p:nvPr/>
        </p:nvSpPr>
        <p:spPr>
          <a:xfrm>
            <a:off x="0" y="5376176"/>
            <a:ext cx="12192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90000"/>
                    <a:lumOff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lumMod val="90000"/>
                    <a:lumOff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As a public health threat, are wildfire smoke events more important, less important, or about as important as other natural disasters, such as hurricanes or tornadoes? </a:t>
            </a:r>
          </a:p>
        </p:txBody>
      </p:sp>
      <p:pic>
        <p:nvPicPr>
          <p:cNvPr id="8" name="Content Placeholder 7"/>
          <p:cNvPicPr>
            <a:picLocks noGrp="1"/>
          </p:cNvPicPr>
          <p:nvPr>
            <p:ph idx="4294967295"/>
          </p:nvPr>
        </p:nvPicPr>
        <p:blipFill>
          <a:blip r:embed="rId3"/>
          <a:stretch>
            <a:fillRect/>
          </a:stretch>
        </p:blipFill>
        <p:spPr>
          <a:xfrm>
            <a:off x="772426" y="1153548"/>
            <a:ext cx="10372211" cy="4110430"/>
          </a:xfrm>
          <a:prstGeom prst="rect">
            <a:avLst/>
          </a:prstGeom>
        </p:spPr>
      </p:pic>
      <p:sp>
        <p:nvSpPr>
          <p:cNvPr id="3" name="Slide Number Placeholder 2"/>
          <p:cNvSpPr>
            <a:spLocks noGrp="1"/>
          </p:cNvSpPr>
          <p:nvPr>
            <p:ph type="sldNum" sz="quarter" idx="12"/>
          </p:nvPr>
        </p:nvSpPr>
        <p:spPr>
          <a:xfrm>
            <a:off x="9109383" y="0"/>
            <a:ext cx="2743200" cy="365125"/>
          </a:xfrm>
        </p:spPr>
        <p:txBody>
          <a:bodyPr/>
          <a:lstStyle/>
          <a:p>
            <a:fld id="{87C26877-DA43-4469-9D69-DDC6C071BE05}" type="slidenum">
              <a:rPr lang="en-US" smtClean="0"/>
              <a:pPr/>
              <a:t>12</a:t>
            </a:fld>
            <a:endParaRPr lang="en-US" dirty="0"/>
          </a:p>
        </p:txBody>
      </p:sp>
    </p:spTree>
    <p:extLst>
      <p:ext uri="{BB962C8B-B14F-4D97-AF65-F5344CB8AC3E}">
        <p14:creationId xmlns:p14="http://schemas.microsoft.com/office/powerpoint/2010/main" val="30402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43" y="-125242"/>
            <a:ext cx="10515600" cy="1325563"/>
          </a:xfrm>
        </p:spPr>
        <p:txBody>
          <a:bodyPr>
            <a:normAutofit/>
          </a:bodyPr>
          <a:lstStyle/>
          <a:p>
            <a:r>
              <a:rPr lang="en-US" b="1" dirty="0"/>
              <a:t>Mitigation Actions for Health</a:t>
            </a:r>
            <a:endParaRPr lang="en-US" dirty="0"/>
          </a:p>
        </p:txBody>
      </p:sp>
      <p:sp>
        <p:nvSpPr>
          <p:cNvPr id="7" name="Content Placeholder 5"/>
          <p:cNvSpPr txBox="1">
            <a:spLocks/>
          </p:cNvSpPr>
          <p:nvPr/>
        </p:nvSpPr>
        <p:spPr>
          <a:xfrm>
            <a:off x="81280" y="5699921"/>
            <a:ext cx="12191999"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lumMod val="90000"/>
                    <a:lumOff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lumMod val="90000"/>
                    <a:lumOff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Did you use/do any of the following to help with any symptoms during the smoke event? [Check all that apply]</a:t>
            </a:r>
          </a:p>
        </p:txBody>
      </p:sp>
      <p:pic>
        <p:nvPicPr>
          <p:cNvPr id="8" name="Content Placeholder 7"/>
          <p:cNvPicPr>
            <a:picLocks noGrp="1"/>
          </p:cNvPicPr>
          <p:nvPr>
            <p:ph idx="4294967295"/>
          </p:nvPr>
        </p:nvPicPr>
        <p:blipFill>
          <a:blip r:embed="rId3"/>
          <a:stretch>
            <a:fillRect/>
          </a:stretch>
        </p:blipFill>
        <p:spPr>
          <a:xfrm>
            <a:off x="284481" y="1215717"/>
            <a:ext cx="11652420" cy="4148763"/>
          </a:xfrm>
          <a:prstGeom prst="rect">
            <a:avLst/>
          </a:prstGeom>
        </p:spPr>
      </p:pic>
      <p:sp>
        <p:nvSpPr>
          <p:cNvPr id="3" name="Slide Number Placeholder 2"/>
          <p:cNvSpPr>
            <a:spLocks noGrp="1"/>
          </p:cNvSpPr>
          <p:nvPr>
            <p:ph type="sldNum" sz="quarter" idx="12"/>
          </p:nvPr>
        </p:nvSpPr>
        <p:spPr>
          <a:xfrm>
            <a:off x="9109382" y="0"/>
            <a:ext cx="2743200" cy="365125"/>
          </a:xfrm>
        </p:spPr>
        <p:txBody>
          <a:bodyPr/>
          <a:lstStyle/>
          <a:p>
            <a:fld id="{87C26877-DA43-4469-9D69-DDC6C071BE05}" type="slidenum">
              <a:rPr lang="en-US" smtClean="0"/>
              <a:pPr/>
              <a:t>13</a:t>
            </a:fld>
            <a:endParaRPr lang="en-US" dirty="0"/>
          </a:p>
        </p:txBody>
      </p:sp>
    </p:spTree>
    <p:extLst>
      <p:ext uri="{BB962C8B-B14F-4D97-AF65-F5344CB8AC3E}">
        <p14:creationId xmlns:p14="http://schemas.microsoft.com/office/powerpoint/2010/main" val="178279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5">
            <a:extLst>
              <a:ext uri="{FF2B5EF4-FFF2-40B4-BE49-F238E27FC236}">
                <a16:creationId xmlns:a16="http://schemas.microsoft.com/office/drawing/2014/main" id="{0C2F37C1-25B7-4FD0-A7AF-1E7CC199B6CE}"/>
              </a:ext>
            </a:extLst>
          </p:cNvPr>
          <p:cNvPicPr>
            <a:picLocks noGrp="1"/>
          </p:cNvPicPr>
          <p:nvPr>
            <p:ph idx="4294967295"/>
          </p:nvPr>
        </p:nvPicPr>
        <p:blipFill>
          <a:blip r:embed="rId3"/>
          <a:stretch>
            <a:fillRect/>
          </a:stretch>
        </p:blipFill>
        <p:spPr>
          <a:xfrm>
            <a:off x="290205" y="895351"/>
            <a:ext cx="8968095" cy="5534024"/>
          </a:xfrm>
          <a:prstGeom prst="rect">
            <a:avLst/>
          </a:prstGeom>
          <a:ln w="9525" cap="sq">
            <a:solidFill>
              <a:srgbClr val="000000"/>
            </a:solidFill>
            <a:miter lim="800000"/>
          </a:ln>
          <a:effectLst/>
        </p:spPr>
      </p:pic>
      <p:sp>
        <p:nvSpPr>
          <p:cNvPr id="2" name="Title 1">
            <a:extLst>
              <a:ext uri="{FF2B5EF4-FFF2-40B4-BE49-F238E27FC236}">
                <a16:creationId xmlns:a16="http://schemas.microsoft.com/office/drawing/2014/main" id="{48D7E8C5-D519-4B3A-9D9A-360A522D90C5}"/>
              </a:ext>
            </a:extLst>
          </p:cNvPr>
          <p:cNvSpPr>
            <a:spLocks noGrp="1"/>
          </p:cNvSpPr>
          <p:nvPr>
            <p:ph type="title"/>
          </p:nvPr>
        </p:nvSpPr>
        <p:spPr>
          <a:xfrm>
            <a:off x="838200" y="-148690"/>
            <a:ext cx="10515600" cy="1325563"/>
          </a:xfrm>
        </p:spPr>
        <p:txBody>
          <a:bodyPr/>
          <a:lstStyle/>
          <a:p>
            <a:r>
              <a:rPr lang="en-US" b="1" dirty="0"/>
              <a:t>AQI Game….</a:t>
            </a:r>
          </a:p>
        </p:txBody>
      </p:sp>
      <p:sp>
        <p:nvSpPr>
          <p:cNvPr id="5" name="Slide Number Placeholder 4">
            <a:extLst>
              <a:ext uri="{FF2B5EF4-FFF2-40B4-BE49-F238E27FC236}">
                <a16:creationId xmlns:a16="http://schemas.microsoft.com/office/drawing/2014/main" id="{D31696AB-891E-4806-853C-62C056E83F48}"/>
              </a:ext>
            </a:extLst>
          </p:cNvPr>
          <p:cNvSpPr>
            <a:spLocks noGrp="1"/>
          </p:cNvSpPr>
          <p:nvPr>
            <p:ph type="sldNum" sz="quarter" idx="12"/>
          </p:nvPr>
        </p:nvSpPr>
        <p:spPr/>
        <p:txBody>
          <a:bodyPr/>
          <a:lstStyle/>
          <a:p>
            <a:fld id="{87C26877-DA43-4469-9D69-DDC6C071BE05}" type="slidenum">
              <a:rPr lang="en-US" smtClean="0"/>
              <a:pPr/>
              <a:t>14</a:t>
            </a:fld>
            <a:endParaRPr lang="en-US" dirty="0"/>
          </a:p>
        </p:txBody>
      </p:sp>
      <p:pic>
        <p:nvPicPr>
          <p:cNvPr id="11" name="Shape 243">
            <a:extLst>
              <a:ext uri="{FF2B5EF4-FFF2-40B4-BE49-F238E27FC236}">
                <a16:creationId xmlns:a16="http://schemas.microsoft.com/office/drawing/2014/main" id="{FB0785BB-09A0-4CF4-8617-26F3F2DD316C}"/>
              </a:ext>
            </a:extLst>
          </p:cNvPr>
          <p:cNvPicPr preferRelativeResize="0"/>
          <p:nvPr/>
        </p:nvPicPr>
        <p:blipFill rotWithShape="1">
          <a:blip r:embed="rId4">
            <a:alphaModFix/>
          </a:blip>
          <a:srcRect l="22334" b="31506"/>
          <a:stretch/>
        </p:blipFill>
        <p:spPr>
          <a:xfrm>
            <a:off x="2097729" y="691379"/>
            <a:ext cx="9897104" cy="5934397"/>
          </a:xfrm>
          <a:prstGeom prst="rect">
            <a:avLst/>
          </a:prstGeom>
          <a:noFill/>
          <a:ln w="9525" cap="flat" cmpd="sng">
            <a:solidFill>
              <a:schemeClr val="dk1"/>
            </a:solidFill>
            <a:prstDash val="solid"/>
            <a:round/>
            <a:headEnd type="none" w="med" len="med"/>
            <a:tailEnd type="none" w="med" len="med"/>
          </a:ln>
        </p:spPr>
      </p:pic>
      <p:pic>
        <p:nvPicPr>
          <p:cNvPr id="20" name="Shape 245">
            <a:extLst>
              <a:ext uri="{FF2B5EF4-FFF2-40B4-BE49-F238E27FC236}">
                <a16:creationId xmlns:a16="http://schemas.microsoft.com/office/drawing/2014/main" id="{418CC4D7-3C58-4AC7-A44D-70156776E0B0}"/>
              </a:ext>
            </a:extLst>
          </p:cNvPr>
          <p:cNvPicPr preferRelativeResize="0"/>
          <p:nvPr/>
        </p:nvPicPr>
        <p:blipFill rotWithShape="1">
          <a:blip r:embed="rId5">
            <a:alphaModFix/>
          </a:blip>
          <a:srcRect l="17855" b="26987"/>
          <a:stretch/>
        </p:blipFill>
        <p:spPr>
          <a:xfrm>
            <a:off x="2109083" y="691379"/>
            <a:ext cx="9897104" cy="5934397"/>
          </a:xfrm>
          <a:prstGeom prst="rect">
            <a:avLst/>
          </a:prstGeom>
          <a:noFill/>
          <a:ln w="9525" cap="flat" cmpd="sng">
            <a:solidFill>
              <a:schemeClr val="dk1"/>
            </a:solidFill>
            <a:prstDash val="solid"/>
            <a:round/>
            <a:headEnd type="none" w="med" len="med"/>
            <a:tailEnd type="none" w="med" len="med"/>
          </a:ln>
        </p:spPr>
      </p:pic>
      <p:grpSp>
        <p:nvGrpSpPr>
          <p:cNvPr id="13" name="Group 12">
            <a:extLst>
              <a:ext uri="{FF2B5EF4-FFF2-40B4-BE49-F238E27FC236}">
                <a16:creationId xmlns:a16="http://schemas.microsoft.com/office/drawing/2014/main" id="{F9D57071-A61F-42E8-A286-1670E3AF5563}"/>
              </a:ext>
            </a:extLst>
          </p:cNvPr>
          <p:cNvGrpSpPr/>
          <p:nvPr/>
        </p:nvGrpSpPr>
        <p:grpSpPr>
          <a:xfrm>
            <a:off x="104392" y="1681616"/>
            <a:ext cx="12030638" cy="4283635"/>
            <a:chOff x="227592" y="1824831"/>
            <a:chExt cx="11696663" cy="3921258"/>
          </a:xfrm>
        </p:grpSpPr>
        <p:grpSp>
          <p:nvGrpSpPr>
            <p:cNvPr id="14" name="Shape 242">
              <a:extLst>
                <a:ext uri="{FF2B5EF4-FFF2-40B4-BE49-F238E27FC236}">
                  <a16:creationId xmlns:a16="http://schemas.microsoft.com/office/drawing/2014/main" id="{42D03671-E383-4A4D-B1DB-073FD4BB9CFA}"/>
                </a:ext>
              </a:extLst>
            </p:cNvPr>
            <p:cNvGrpSpPr/>
            <p:nvPr/>
          </p:nvGrpSpPr>
          <p:grpSpPr>
            <a:xfrm>
              <a:off x="227592" y="1824831"/>
              <a:ext cx="7137103" cy="3921258"/>
              <a:chOff x="285306" y="1824831"/>
              <a:chExt cx="6912997" cy="3745660"/>
            </a:xfrm>
          </p:grpSpPr>
          <p:pic>
            <p:nvPicPr>
              <p:cNvPr id="18" name="Shape 243">
                <a:extLst>
                  <a:ext uri="{FF2B5EF4-FFF2-40B4-BE49-F238E27FC236}">
                    <a16:creationId xmlns:a16="http://schemas.microsoft.com/office/drawing/2014/main" id="{A053DA37-BE2E-4410-B170-352864800AA6}"/>
                  </a:ext>
                </a:extLst>
              </p:cNvPr>
              <p:cNvPicPr preferRelativeResize="0"/>
              <p:nvPr/>
            </p:nvPicPr>
            <p:blipFill rotWithShape="1">
              <a:blip r:embed="rId4">
                <a:alphaModFix/>
              </a:blip>
              <a:srcRect l="22334" b="31506"/>
              <a:stretch/>
            </p:blipFill>
            <p:spPr>
              <a:xfrm>
                <a:off x="285306" y="1824831"/>
                <a:ext cx="5642217" cy="3745660"/>
              </a:xfrm>
              <a:prstGeom prst="rect">
                <a:avLst/>
              </a:prstGeom>
              <a:noFill/>
              <a:ln w="9525" cap="flat" cmpd="sng">
                <a:solidFill>
                  <a:schemeClr val="dk1"/>
                </a:solidFill>
                <a:prstDash val="solid"/>
                <a:round/>
                <a:headEnd type="none" w="med" len="med"/>
                <a:tailEnd type="none" w="med" len="med"/>
              </a:ln>
            </p:spPr>
          </p:pic>
          <p:sp>
            <p:nvSpPr>
              <p:cNvPr id="19" name="Shape 244">
                <a:extLst>
                  <a:ext uri="{FF2B5EF4-FFF2-40B4-BE49-F238E27FC236}">
                    <a16:creationId xmlns:a16="http://schemas.microsoft.com/office/drawing/2014/main" id="{BF2830EA-55B9-4BEC-B74F-05F2C80CD9E6}"/>
                  </a:ext>
                </a:extLst>
              </p:cNvPr>
              <p:cNvSpPr txBox="1"/>
              <p:nvPr/>
            </p:nvSpPr>
            <p:spPr>
              <a:xfrm>
                <a:off x="2974807" y="2007496"/>
                <a:ext cx="4223496" cy="369333"/>
              </a:xfrm>
              <a:prstGeom prst="rect">
                <a:avLst/>
              </a:prstGeom>
              <a:noFill/>
              <a:ln>
                <a:noFill/>
              </a:ln>
            </p:spPr>
            <p:txBody>
              <a:bodyPr wrap="square" lIns="91425" tIns="45700" rIns="91425" bIns="45700" anchor="t" anchorCtr="0">
                <a:noAutofit/>
              </a:bodyPr>
              <a:lstStyle/>
              <a:p>
                <a:pPr>
                  <a:buSzPct val="25000"/>
                </a:pPr>
                <a:r>
                  <a:rPr lang="en-US" dirty="0">
                    <a:solidFill>
                      <a:schemeClr val="dk1"/>
                    </a:solidFill>
                    <a:latin typeface="Calibri"/>
                    <a:ea typeface="Calibri"/>
                    <a:cs typeface="Calibri"/>
                    <a:sym typeface="Calibri"/>
                  </a:rPr>
                  <a:t>August 27, 2017 at 1:59pm</a:t>
                </a:r>
              </a:p>
              <a:p>
                <a:pPr>
                  <a:buSzPct val="25000"/>
                </a:pPr>
                <a:r>
                  <a:rPr lang="en-US" dirty="0">
                    <a:solidFill>
                      <a:schemeClr val="dk1"/>
                    </a:solidFill>
                    <a:latin typeface="Calibri"/>
                    <a:ea typeface="Calibri"/>
                    <a:cs typeface="Calibri"/>
                    <a:sym typeface="Calibri"/>
                  </a:rPr>
                  <a:t>Yellow AQI = Moderate</a:t>
                </a:r>
              </a:p>
            </p:txBody>
          </p:sp>
        </p:grpSp>
        <p:grpSp>
          <p:nvGrpSpPr>
            <p:cNvPr id="15" name="Group 14">
              <a:extLst>
                <a:ext uri="{FF2B5EF4-FFF2-40B4-BE49-F238E27FC236}">
                  <a16:creationId xmlns:a16="http://schemas.microsoft.com/office/drawing/2014/main" id="{F29D68E7-4F3D-4E44-8DDA-950D09DBA682}"/>
                </a:ext>
              </a:extLst>
            </p:cNvPr>
            <p:cNvGrpSpPr/>
            <p:nvPr/>
          </p:nvGrpSpPr>
          <p:grpSpPr>
            <a:xfrm>
              <a:off x="6096000" y="1824831"/>
              <a:ext cx="5828255" cy="3908988"/>
              <a:chOff x="6096000" y="1824831"/>
              <a:chExt cx="5828255" cy="3908988"/>
            </a:xfrm>
          </p:grpSpPr>
          <p:pic>
            <p:nvPicPr>
              <p:cNvPr id="16" name="Shape 245">
                <a:extLst>
                  <a:ext uri="{FF2B5EF4-FFF2-40B4-BE49-F238E27FC236}">
                    <a16:creationId xmlns:a16="http://schemas.microsoft.com/office/drawing/2014/main" id="{2E05B3D6-779E-4D47-AAB4-CB09B9E3972E}"/>
                  </a:ext>
                </a:extLst>
              </p:cNvPr>
              <p:cNvPicPr preferRelativeResize="0"/>
              <p:nvPr/>
            </p:nvPicPr>
            <p:blipFill rotWithShape="1">
              <a:blip r:embed="rId5">
                <a:alphaModFix/>
              </a:blip>
              <a:srcRect l="17855" b="26987"/>
              <a:stretch/>
            </p:blipFill>
            <p:spPr>
              <a:xfrm>
                <a:off x="6096000" y="1824831"/>
                <a:ext cx="5828255" cy="3908988"/>
              </a:xfrm>
              <a:prstGeom prst="rect">
                <a:avLst/>
              </a:prstGeom>
              <a:noFill/>
              <a:ln w="9525" cap="flat" cmpd="sng">
                <a:solidFill>
                  <a:schemeClr val="dk1"/>
                </a:solidFill>
                <a:prstDash val="solid"/>
                <a:round/>
                <a:headEnd type="none" w="med" len="med"/>
                <a:tailEnd type="none" w="med" len="med"/>
              </a:ln>
            </p:spPr>
          </p:pic>
          <p:sp>
            <p:nvSpPr>
              <p:cNvPr id="17" name="Shape 246">
                <a:extLst>
                  <a:ext uri="{FF2B5EF4-FFF2-40B4-BE49-F238E27FC236}">
                    <a16:creationId xmlns:a16="http://schemas.microsoft.com/office/drawing/2014/main" id="{53C7E240-0797-401A-AED6-8FF2ADADF9F4}"/>
                  </a:ext>
                </a:extLst>
              </p:cNvPr>
              <p:cNvSpPr txBox="1"/>
              <p:nvPr/>
            </p:nvSpPr>
            <p:spPr>
              <a:xfrm>
                <a:off x="6394544" y="2016059"/>
                <a:ext cx="4322912" cy="369332"/>
              </a:xfrm>
              <a:prstGeom prst="rect">
                <a:avLst/>
              </a:prstGeom>
              <a:noFill/>
              <a:ln>
                <a:noFill/>
              </a:ln>
            </p:spPr>
            <p:txBody>
              <a:bodyPr wrap="square" lIns="91425" tIns="45700" rIns="91425" bIns="45700" anchor="t" anchorCtr="0">
                <a:noAutofit/>
              </a:bodyPr>
              <a:lstStyle/>
              <a:p>
                <a:pPr>
                  <a:buSzPct val="25000"/>
                </a:pPr>
                <a:r>
                  <a:rPr lang="en-US" dirty="0">
                    <a:solidFill>
                      <a:schemeClr val="dk1"/>
                    </a:solidFill>
                    <a:latin typeface="Calibri"/>
                    <a:ea typeface="Calibri"/>
                    <a:cs typeface="Calibri"/>
                    <a:sym typeface="Calibri"/>
                  </a:rPr>
                  <a:t>September 6, 2017 at 2:54pm</a:t>
                </a:r>
              </a:p>
              <a:p>
                <a:pPr>
                  <a:buSzPct val="25000"/>
                </a:pPr>
                <a:r>
                  <a:rPr lang="en-US" dirty="0">
                    <a:solidFill>
                      <a:schemeClr val="dk1"/>
                    </a:solidFill>
                    <a:latin typeface="Calibri"/>
                    <a:ea typeface="Calibri"/>
                    <a:cs typeface="Calibri"/>
                    <a:sym typeface="Calibri"/>
                  </a:rPr>
                  <a:t>Red AQI = Unhealthy</a:t>
                </a:r>
              </a:p>
            </p:txBody>
          </p:sp>
        </p:grpSp>
      </p:grpSp>
      <p:sp>
        <p:nvSpPr>
          <p:cNvPr id="23" name="Footer Placeholder 3">
            <a:extLst>
              <a:ext uri="{FF2B5EF4-FFF2-40B4-BE49-F238E27FC236}">
                <a16:creationId xmlns:a16="http://schemas.microsoft.com/office/drawing/2014/main" id="{4B16C87D-C510-4176-9C22-7D1A705146E7}"/>
              </a:ext>
            </a:extLst>
          </p:cNvPr>
          <p:cNvSpPr>
            <a:spLocks noGrp="1"/>
          </p:cNvSpPr>
          <p:nvPr>
            <p:ph type="ftr" sz="quarter" idx="11"/>
          </p:nvPr>
        </p:nvSpPr>
        <p:spPr>
          <a:xfrm>
            <a:off x="53975" y="6481763"/>
            <a:ext cx="11995150" cy="681037"/>
          </a:xfrm>
        </p:spPr>
        <p:txBody>
          <a:bodyPr/>
          <a:lstStyle/>
          <a:p>
            <a:pPr algn="l"/>
            <a:r>
              <a:rPr lang="en-US" dirty="0"/>
              <a:t>United States Government, AIRNOW. 2016. “Air Quality Index (AQI) Basics.” https://airnow.gov/index.cfm?action=aqibasics.aqi (November 2, 2018).</a:t>
            </a:r>
          </a:p>
          <a:p>
            <a:endParaRPr lang="en-US" dirty="0"/>
          </a:p>
        </p:txBody>
      </p:sp>
    </p:spTree>
    <p:extLst>
      <p:ext uri="{BB962C8B-B14F-4D97-AF65-F5344CB8AC3E}">
        <p14:creationId xmlns:p14="http://schemas.microsoft.com/office/powerpoint/2010/main" val="35155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6" y="-125242"/>
            <a:ext cx="10515600" cy="1325563"/>
          </a:xfrm>
        </p:spPr>
        <p:txBody>
          <a:bodyPr>
            <a:normAutofit/>
          </a:bodyPr>
          <a:lstStyle/>
          <a:p>
            <a:r>
              <a:rPr lang="en-US" b="1" dirty="0"/>
              <a:t>Conclusion</a:t>
            </a:r>
          </a:p>
        </p:txBody>
      </p:sp>
      <p:sp>
        <p:nvSpPr>
          <p:cNvPr id="3" name="Content Placeholder 2"/>
          <p:cNvSpPr>
            <a:spLocks noGrp="1"/>
          </p:cNvSpPr>
          <p:nvPr>
            <p:ph idx="4294967295"/>
          </p:nvPr>
        </p:nvSpPr>
        <p:spPr>
          <a:xfrm>
            <a:off x="769514" y="1257210"/>
            <a:ext cx="10409348" cy="4654193"/>
          </a:xfrm>
        </p:spPr>
        <p:txBody>
          <a:bodyPr>
            <a:normAutofit/>
          </a:bodyPr>
          <a:lstStyle/>
          <a:p>
            <a:r>
              <a:rPr lang="en-US" dirty="0"/>
              <a:t>80% of people do perceive smoke as a hazard</a:t>
            </a:r>
          </a:p>
          <a:p>
            <a:r>
              <a:rPr lang="en-US" dirty="0"/>
              <a:t>People will reduce their outdoor activities during a smoke event for 1-2 days</a:t>
            </a:r>
          </a:p>
          <a:p>
            <a:r>
              <a:rPr lang="en-US" dirty="0"/>
              <a:t>For messages to be most effective they should be delivered the night before and be short, direct messages through text, TV, online new sources, State Agencies, and social media depending on area demographics</a:t>
            </a:r>
          </a:p>
          <a:p>
            <a:r>
              <a:rPr lang="en-US" dirty="0"/>
              <a:t>Need a reference point for visual observations relating to the AQI index rating</a:t>
            </a:r>
          </a:p>
        </p:txBody>
      </p:sp>
      <p:sp>
        <p:nvSpPr>
          <p:cNvPr id="4" name="Slide Number Placeholder 3"/>
          <p:cNvSpPr>
            <a:spLocks noGrp="1"/>
          </p:cNvSpPr>
          <p:nvPr>
            <p:ph type="sldNum" sz="quarter" idx="12"/>
          </p:nvPr>
        </p:nvSpPr>
        <p:spPr>
          <a:xfrm>
            <a:off x="9109383" y="0"/>
            <a:ext cx="2743200" cy="365125"/>
          </a:xfrm>
        </p:spPr>
        <p:txBody>
          <a:bodyPr/>
          <a:lstStyle/>
          <a:p>
            <a:fld id="{87C26877-DA43-4469-9D69-DDC6C071BE05}" type="slidenum">
              <a:rPr lang="en-US" smtClean="0"/>
              <a:pPr/>
              <a:t>15</a:t>
            </a:fld>
            <a:endParaRPr lang="en-US" dirty="0"/>
          </a:p>
        </p:txBody>
      </p:sp>
    </p:spTree>
    <p:extLst>
      <p:ext uri="{BB962C8B-B14F-4D97-AF65-F5344CB8AC3E}">
        <p14:creationId xmlns:p14="http://schemas.microsoft.com/office/powerpoint/2010/main" val="3300529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Grp="1" noChangeAspect="1"/>
          </p:cNvPicPr>
          <p:nvPr>
            <p:ph idx="4294967295"/>
          </p:nvPr>
        </p:nvPicPr>
        <p:blipFill rotWithShape="1">
          <a:blip r:embed="rId3"/>
          <a:srcRect l="866" t="7707" r="736" b="40077"/>
          <a:stretch/>
        </p:blipFill>
        <p:spPr>
          <a:xfrm>
            <a:off x="5158256" y="233216"/>
            <a:ext cx="5561703" cy="39378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a:xfrm>
            <a:off x="9109383" y="0"/>
            <a:ext cx="2743200" cy="365125"/>
          </a:xfrm>
        </p:spPr>
        <p:txBody>
          <a:bodyPr/>
          <a:lstStyle/>
          <a:p>
            <a:fld id="{87C26877-DA43-4469-9D69-DDC6C071BE05}" type="slidenum">
              <a:rPr lang="en-US" smtClean="0"/>
              <a:pPr/>
              <a:t>16</a:t>
            </a:fld>
            <a:endParaRPr lang="en-US" dirty="0"/>
          </a:p>
        </p:txBody>
      </p:sp>
      <p:pic>
        <p:nvPicPr>
          <p:cNvPr id="12" name="Picture 11">
            <a:extLst>
              <a:ext uri="{FF2B5EF4-FFF2-40B4-BE49-F238E27FC236}">
                <a16:creationId xmlns:a16="http://schemas.microsoft.com/office/drawing/2014/main" id="{008E761C-C990-47D3-B9EC-CF612DA8D70B}"/>
              </a:ext>
            </a:extLst>
          </p:cNvPr>
          <p:cNvPicPr>
            <a:picLocks noChangeAspect="1"/>
          </p:cNvPicPr>
          <p:nvPr/>
        </p:nvPicPr>
        <p:blipFill rotWithShape="1">
          <a:blip r:embed="rId4"/>
          <a:srcRect l="1228" r="-1" b="1010"/>
          <a:stretch/>
        </p:blipFill>
        <p:spPr>
          <a:xfrm>
            <a:off x="339418" y="1009072"/>
            <a:ext cx="3939964" cy="529777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Related image">
            <a:extLst>
              <a:ext uri="{FF2B5EF4-FFF2-40B4-BE49-F238E27FC236}">
                <a16:creationId xmlns:a16="http://schemas.microsoft.com/office/drawing/2014/main" id="{9FEB12A9-C484-4AF8-9123-43E5D6EC3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585" y="5279342"/>
            <a:ext cx="4305214" cy="1476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80FCC9-A11D-4DF4-BA7F-92FC50693CDE}"/>
              </a:ext>
            </a:extLst>
          </p:cNvPr>
          <p:cNvSpPr txBox="1"/>
          <p:nvPr/>
        </p:nvSpPr>
        <p:spPr>
          <a:xfrm>
            <a:off x="4803819" y="4300193"/>
            <a:ext cx="8319753" cy="923330"/>
          </a:xfrm>
          <a:prstGeom prst="rect">
            <a:avLst/>
          </a:prstGeom>
          <a:noFill/>
        </p:spPr>
        <p:txBody>
          <a:bodyPr wrap="square" rtlCol="0">
            <a:spAutoFit/>
          </a:bodyPr>
          <a:lstStyle/>
          <a:p>
            <a:r>
              <a:rPr lang="en-US" dirty="0"/>
              <a:t>For any questions please reach out to either </a:t>
            </a:r>
          </a:p>
          <a:p>
            <a:r>
              <a:rPr lang="en-US" dirty="0"/>
              <a:t>Mariah Fowler at </a:t>
            </a:r>
            <a:r>
              <a:rPr lang="en-US" dirty="0">
                <a:hlinkClick r:id="rId6"/>
              </a:rPr>
              <a:t>Mfowler@Forsgren.com</a:t>
            </a:r>
            <a:r>
              <a:rPr lang="en-US" dirty="0"/>
              <a:t> </a:t>
            </a:r>
          </a:p>
          <a:p>
            <a:r>
              <a:rPr lang="en-US" dirty="0"/>
              <a:t>Dr. Moji </a:t>
            </a:r>
            <a:r>
              <a:rPr lang="en-US" dirty="0" err="1"/>
              <a:t>Sadegh</a:t>
            </a:r>
            <a:r>
              <a:rPr lang="en-US" dirty="0"/>
              <a:t> at </a:t>
            </a:r>
            <a:r>
              <a:rPr lang="en-US" dirty="0">
                <a:hlinkClick r:id="rId7"/>
              </a:rPr>
              <a:t>mojtabasadegh@boisestate.edu</a:t>
            </a:r>
            <a:endParaRPr lang="en-US" dirty="0"/>
          </a:p>
        </p:txBody>
      </p:sp>
    </p:spTree>
    <p:extLst>
      <p:ext uri="{BB962C8B-B14F-4D97-AF65-F5344CB8AC3E}">
        <p14:creationId xmlns:p14="http://schemas.microsoft.com/office/powerpoint/2010/main" val="302829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6FC80-593F-4D67-BE99-72C58BAC9205}"/>
              </a:ext>
            </a:extLst>
          </p:cNvPr>
          <p:cNvSpPr>
            <a:spLocks noGrp="1"/>
          </p:cNvSpPr>
          <p:nvPr>
            <p:ph idx="4294967295"/>
          </p:nvPr>
        </p:nvSpPr>
        <p:spPr>
          <a:xfrm>
            <a:off x="559513" y="4682331"/>
            <a:ext cx="10515600" cy="4351338"/>
          </a:xfrm>
        </p:spPr>
        <p:txBody>
          <a:bodyPr/>
          <a:lstStyle/>
          <a:p>
            <a:pPr marL="0" indent="0">
              <a:buNone/>
            </a:pPr>
            <a:r>
              <a:rPr lang="en-US" dirty="0"/>
              <a:t>The complete research has been published in Scientific Data and can be read in its entirety here: </a:t>
            </a:r>
            <a:r>
              <a:rPr lang="en-US" b="1" dirty="0">
                <a:hlinkClick r:id="rId2"/>
              </a:rPr>
              <a:t>https://www.nature.com/articles/s41597-019-0251-y</a:t>
            </a:r>
            <a:r>
              <a:rPr lang="en-US" dirty="0"/>
              <a:t>. </a:t>
            </a:r>
          </a:p>
        </p:txBody>
      </p:sp>
      <p:sp>
        <p:nvSpPr>
          <p:cNvPr id="4" name="Footer Placeholder 3">
            <a:extLst>
              <a:ext uri="{FF2B5EF4-FFF2-40B4-BE49-F238E27FC236}">
                <a16:creationId xmlns:a16="http://schemas.microsoft.com/office/drawing/2014/main" id="{D0B14AFD-C526-4362-B9D6-E387DAB292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797EE4-1D63-4944-B78A-F3BFCD162D7E}"/>
              </a:ext>
            </a:extLst>
          </p:cNvPr>
          <p:cNvSpPr>
            <a:spLocks noGrp="1"/>
          </p:cNvSpPr>
          <p:nvPr>
            <p:ph type="sldNum" sz="quarter" idx="12"/>
          </p:nvPr>
        </p:nvSpPr>
        <p:spPr/>
        <p:txBody>
          <a:bodyPr/>
          <a:lstStyle/>
          <a:p>
            <a:fld id="{87C26877-DA43-4469-9D69-DDC6C071BE05}" type="slidenum">
              <a:rPr lang="en-US" smtClean="0"/>
              <a:pPr/>
              <a:t>2</a:t>
            </a:fld>
            <a:endParaRPr lang="en-US" dirty="0"/>
          </a:p>
        </p:txBody>
      </p:sp>
      <p:sp>
        <p:nvSpPr>
          <p:cNvPr id="9" name="Title 1">
            <a:extLst>
              <a:ext uri="{FF2B5EF4-FFF2-40B4-BE49-F238E27FC236}">
                <a16:creationId xmlns:a16="http://schemas.microsoft.com/office/drawing/2014/main" id="{6C8BCC3E-0DFB-4E8E-856C-A6D8FD1ACC9F}"/>
              </a:ext>
            </a:extLst>
          </p:cNvPr>
          <p:cNvSpPr>
            <a:spLocks noGrp="1"/>
          </p:cNvSpPr>
          <p:nvPr>
            <p:ph type="title"/>
          </p:nvPr>
        </p:nvSpPr>
        <p:spPr>
          <a:xfrm>
            <a:off x="472436" y="-125242"/>
            <a:ext cx="10515600" cy="1325563"/>
          </a:xfrm>
        </p:spPr>
        <p:txBody>
          <a:bodyPr>
            <a:normAutofit/>
          </a:bodyPr>
          <a:lstStyle/>
          <a:p>
            <a:r>
              <a:rPr lang="en-US" b="1" dirty="0"/>
              <a:t>More information</a:t>
            </a:r>
          </a:p>
        </p:txBody>
      </p:sp>
      <p:pic>
        <p:nvPicPr>
          <p:cNvPr id="10" name="Content Placeholder 6">
            <a:extLst>
              <a:ext uri="{FF2B5EF4-FFF2-40B4-BE49-F238E27FC236}">
                <a16:creationId xmlns:a16="http://schemas.microsoft.com/office/drawing/2014/main" id="{F399EB09-4BB1-4305-B1A0-F8287D4D0460}"/>
              </a:ext>
            </a:extLst>
          </p:cNvPr>
          <p:cNvPicPr>
            <a:picLocks noChangeAspect="1"/>
          </p:cNvPicPr>
          <p:nvPr/>
        </p:nvPicPr>
        <p:blipFill>
          <a:blip r:embed="rId3"/>
          <a:stretch>
            <a:fillRect/>
          </a:stretch>
        </p:blipFill>
        <p:spPr>
          <a:xfrm>
            <a:off x="1085179" y="967351"/>
            <a:ext cx="9330909" cy="3237004"/>
          </a:xfrm>
          <a:prstGeom prst="rect">
            <a:avLst/>
          </a:prstGeom>
        </p:spPr>
      </p:pic>
    </p:spTree>
    <p:extLst>
      <p:ext uri="{BB962C8B-B14F-4D97-AF65-F5344CB8AC3E}">
        <p14:creationId xmlns:p14="http://schemas.microsoft.com/office/powerpoint/2010/main" val="160722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9" y="-112544"/>
            <a:ext cx="10515600" cy="1325563"/>
          </a:xfrm>
        </p:spPr>
        <p:txBody>
          <a:bodyPr>
            <a:normAutofit/>
          </a:bodyPr>
          <a:lstStyle/>
          <a:p>
            <a:r>
              <a:rPr lang="en-US" b="1" dirty="0"/>
              <a:t>Introduction</a:t>
            </a:r>
          </a:p>
        </p:txBody>
      </p:sp>
      <p:sp>
        <p:nvSpPr>
          <p:cNvPr id="4" name="Footer Placeholder 3"/>
          <p:cNvSpPr>
            <a:spLocks noGrp="1"/>
          </p:cNvSpPr>
          <p:nvPr>
            <p:ph type="ftr" sz="quarter" idx="4294967295"/>
          </p:nvPr>
        </p:nvSpPr>
        <p:spPr/>
        <p:txBody>
          <a:bodyPr/>
          <a:lstStyle/>
          <a:p>
            <a:pPr algn="l"/>
            <a:endParaRPr lang="en-US" dirty="0"/>
          </a:p>
        </p:txBody>
      </p:sp>
      <p:sp>
        <p:nvSpPr>
          <p:cNvPr id="5" name="Slide Number Placeholder 4"/>
          <p:cNvSpPr>
            <a:spLocks noGrp="1"/>
          </p:cNvSpPr>
          <p:nvPr>
            <p:ph type="sldNum" sz="quarter" idx="4294967295"/>
          </p:nvPr>
        </p:nvSpPr>
        <p:spPr>
          <a:xfrm>
            <a:off x="9141941" y="0"/>
            <a:ext cx="2743200" cy="365125"/>
          </a:xfrm>
        </p:spPr>
        <p:txBody>
          <a:bodyPr/>
          <a:lstStyle/>
          <a:p>
            <a:r>
              <a:rPr lang="en-US" dirty="0">
                <a:solidFill>
                  <a:schemeClr val="tx1"/>
                </a:solidFill>
              </a:rPr>
              <a:t>3</a:t>
            </a:r>
          </a:p>
        </p:txBody>
      </p:sp>
      <p:sp>
        <p:nvSpPr>
          <p:cNvPr id="3" name="Content Placeholder 2"/>
          <p:cNvSpPr>
            <a:spLocks noGrp="1"/>
          </p:cNvSpPr>
          <p:nvPr>
            <p:ph idx="4294967295"/>
          </p:nvPr>
        </p:nvSpPr>
        <p:spPr>
          <a:xfrm>
            <a:off x="562080" y="1277029"/>
            <a:ext cx="10821267" cy="5015310"/>
          </a:xfrm>
        </p:spPr>
        <p:txBody>
          <a:bodyPr>
            <a:normAutofit fontScale="85000" lnSpcReduction="20000"/>
          </a:bodyPr>
          <a:lstStyle/>
          <a:p>
            <a:pPr marL="0" indent="0">
              <a:buNone/>
            </a:pPr>
            <a:r>
              <a:rPr lang="en-US" dirty="0"/>
              <a:t>Why are we here? </a:t>
            </a:r>
          </a:p>
          <a:p>
            <a:r>
              <a:rPr lang="en-US" dirty="0"/>
              <a:t>Impacts  on human health, the human response and risk mitigation </a:t>
            </a:r>
          </a:p>
          <a:p>
            <a:r>
              <a:rPr lang="en-US" dirty="0"/>
              <a:t>Wildfires and wildfire smoke will continue to be a daunting hazard in the United States and across the globe</a:t>
            </a:r>
          </a:p>
          <a:p>
            <a:r>
              <a:rPr lang="en-US" dirty="0"/>
              <a:t>Social behavioral understanding of the human response to wildfire smoke hazard can help public health and safety administrators mitigate associated risks</a:t>
            </a:r>
          </a:p>
          <a:p>
            <a:endParaRPr lang="en-US" dirty="0"/>
          </a:p>
          <a:p>
            <a:pPr marL="0" indent="0">
              <a:buNone/>
            </a:pPr>
            <a:r>
              <a:rPr lang="en-US" dirty="0"/>
              <a:t>What can we do?</a:t>
            </a:r>
          </a:p>
          <a:p>
            <a:r>
              <a:rPr lang="en-US" dirty="0"/>
              <a:t>Trans-disciplinary approach is required (All of you)</a:t>
            </a:r>
          </a:p>
          <a:p>
            <a:r>
              <a:rPr lang="en-GB" dirty="0"/>
              <a:t>Lack of social behavioural understanding may render “</a:t>
            </a:r>
            <a:r>
              <a:rPr lang="en-GB" i="1" dirty="0"/>
              <a:t>well-intended policies</a:t>
            </a:r>
            <a:r>
              <a:rPr lang="en-GB" dirty="0"/>
              <a:t>” ineffective  </a:t>
            </a:r>
            <a:endParaRPr lang="en-US" dirty="0"/>
          </a:p>
          <a:p>
            <a:r>
              <a:rPr lang="en-GB" dirty="0"/>
              <a:t>The implementation of a risk management system for wildland fire policy and operations needs to account for smoke as well</a:t>
            </a:r>
          </a:p>
          <a:p>
            <a:r>
              <a:rPr lang="en-GB" dirty="0"/>
              <a:t>Importance of social interactions, local knowledge of risk, financial support</a:t>
            </a:r>
          </a:p>
          <a:p>
            <a:endParaRPr lang="en-US" dirty="0"/>
          </a:p>
          <a:p>
            <a:endParaRPr lang="en-US" dirty="0"/>
          </a:p>
          <a:p>
            <a:endParaRPr lang="en-US" dirty="0"/>
          </a:p>
        </p:txBody>
      </p:sp>
      <p:sp>
        <p:nvSpPr>
          <p:cNvPr id="7" name="Footer Placeholder 3">
            <a:extLst>
              <a:ext uri="{FF2B5EF4-FFF2-40B4-BE49-F238E27FC236}">
                <a16:creationId xmlns:a16="http://schemas.microsoft.com/office/drawing/2014/main" id="{1C22EF47-93BA-4E10-A7F1-FB61201FDECC}"/>
              </a:ext>
            </a:extLst>
          </p:cNvPr>
          <p:cNvSpPr>
            <a:spLocks noGrp="1"/>
          </p:cNvSpPr>
          <p:nvPr>
            <p:ph type="ftr" sz="quarter" idx="11"/>
          </p:nvPr>
        </p:nvSpPr>
        <p:spPr>
          <a:xfrm>
            <a:off x="196850" y="6176963"/>
            <a:ext cx="11995150" cy="681037"/>
          </a:xfrm>
        </p:spPr>
        <p:txBody>
          <a:bodyPr/>
          <a:lstStyle/>
          <a:p>
            <a:pPr algn="l"/>
            <a:r>
              <a:rPr lang="en-US" dirty="0" err="1"/>
              <a:t>Calkin</a:t>
            </a:r>
            <a:r>
              <a:rPr lang="en-US" dirty="0"/>
              <a:t>, David C., et al. "Progress towards and barriers to implementation of a risk framework for US federal wildland fire policy and decision making." </a:t>
            </a:r>
            <a:r>
              <a:rPr lang="en-US" i="1" dirty="0"/>
              <a:t>Forest Policy and Economics</a:t>
            </a:r>
            <a:r>
              <a:rPr lang="en-US" dirty="0"/>
              <a:t>13.5 (2011): 378-389.</a:t>
            </a:r>
          </a:p>
          <a:p>
            <a:pPr algn="l"/>
            <a:r>
              <a:rPr lang="en-US" dirty="0"/>
              <a:t>McCaffrey, Sarah. "Community wildfire preparedness: a global state-of-the-knowledge summary of social science research." </a:t>
            </a:r>
            <a:r>
              <a:rPr lang="en-US" i="1" dirty="0"/>
              <a:t>Current Forestry Reports</a:t>
            </a:r>
            <a:r>
              <a:rPr lang="en-US" dirty="0"/>
              <a:t> 1.2 (2015): 81-90.</a:t>
            </a:r>
          </a:p>
        </p:txBody>
      </p:sp>
    </p:spTree>
    <p:extLst>
      <p:ext uri="{BB962C8B-B14F-4D97-AF65-F5344CB8AC3E}">
        <p14:creationId xmlns:p14="http://schemas.microsoft.com/office/powerpoint/2010/main" val="107365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72401" y="1045516"/>
            <a:ext cx="4151869" cy="4847283"/>
          </a:xfrm>
        </p:spPr>
        <p:txBody>
          <a:bodyPr>
            <a:normAutofit fontScale="92500" lnSpcReduction="20000"/>
          </a:bodyPr>
          <a:lstStyle/>
          <a:p>
            <a:r>
              <a:rPr lang="en-GB" dirty="0"/>
              <a:t>Peoples’ response to hazards depends on their interpretation of the risk </a:t>
            </a:r>
          </a:p>
          <a:p>
            <a:endParaRPr lang="en-GB" dirty="0"/>
          </a:p>
          <a:p>
            <a:r>
              <a:rPr lang="en-GB" dirty="0"/>
              <a:t>“</a:t>
            </a:r>
            <a:r>
              <a:rPr lang="en-GB" i="1" dirty="0"/>
              <a:t>shaped by their own experience, personal feelings and values, cultural beliefs and interpersonal and societal dynamics</a:t>
            </a:r>
            <a:r>
              <a:rPr lang="en-GB" dirty="0"/>
              <a:t>” (Eiser et al. 2012). </a:t>
            </a:r>
          </a:p>
          <a:p>
            <a:endParaRPr lang="en-GB" dirty="0"/>
          </a:p>
          <a:p>
            <a:r>
              <a:rPr lang="en-GB" dirty="0"/>
              <a:t>Importance of social interactions, local knowledge of risk, financial support</a:t>
            </a:r>
          </a:p>
          <a:p>
            <a:endParaRPr lang="en-US" dirty="0"/>
          </a:p>
        </p:txBody>
      </p:sp>
      <p:sp>
        <p:nvSpPr>
          <p:cNvPr id="4" name="Footer Placeholder 3"/>
          <p:cNvSpPr>
            <a:spLocks noGrp="1"/>
          </p:cNvSpPr>
          <p:nvPr>
            <p:ph type="ftr" sz="quarter" idx="4294967295"/>
          </p:nvPr>
        </p:nvSpPr>
        <p:spPr>
          <a:xfrm>
            <a:off x="556457" y="6157427"/>
            <a:ext cx="11486861" cy="510778"/>
          </a:xfrm>
        </p:spPr>
        <p:txBody>
          <a:bodyPr/>
          <a:lstStyle/>
          <a:p>
            <a:pPr algn="l"/>
            <a:r>
              <a:rPr lang="en-US" dirty="0">
                <a:solidFill>
                  <a:schemeClr val="tx1"/>
                </a:solidFill>
              </a:rPr>
              <a:t>Blades, Jarod J., Steven R. Shook, and Troy E. Hall. "Smoke management of wildland and prescribed fire: understanding public preferences and trade-offs." </a:t>
            </a:r>
            <a:r>
              <a:rPr lang="en-US" i="1" dirty="0">
                <a:solidFill>
                  <a:schemeClr val="tx1"/>
                </a:solidFill>
              </a:rPr>
              <a:t>Canadian Journal of Forest Research</a:t>
            </a:r>
            <a:r>
              <a:rPr lang="en-US" dirty="0">
                <a:solidFill>
                  <a:schemeClr val="tx1"/>
                </a:solidFill>
              </a:rPr>
              <a:t> 44.11 (2014): 1344-1355.</a:t>
            </a:r>
          </a:p>
          <a:p>
            <a:pPr algn="l"/>
            <a:r>
              <a:rPr lang="en-US" dirty="0">
                <a:solidFill>
                  <a:schemeClr val="tx1"/>
                </a:solidFill>
              </a:rPr>
              <a:t>Eiser, J. Richard, et al. "Risk interpretation and action: A conceptual framework for responses to natural hazards." </a:t>
            </a:r>
            <a:r>
              <a:rPr lang="en-US" i="1" dirty="0">
                <a:solidFill>
                  <a:schemeClr val="tx1"/>
                </a:solidFill>
              </a:rPr>
              <a:t>International Journal of Disaster Risk Reduction</a:t>
            </a:r>
            <a:r>
              <a:rPr lang="en-US" dirty="0">
                <a:solidFill>
                  <a:schemeClr val="tx1"/>
                </a:solidFill>
              </a:rPr>
              <a:t> 1 (2012): 5-16.</a:t>
            </a:r>
          </a:p>
          <a:p>
            <a:pPr algn="l"/>
            <a:r>
              <a:rPr lang="en-US" dirty="0">
                <a:solidFill>
                  <a:schemeClr val="tx1"/>
                </a:solidFill>
              </a:rPr>
              <a:t>Olsen, Christine S., et al. "Communicating about smoke from wildland fire: challenges and opportunities for managers." </a:t>
            </a:r>
            <a:r>
              <a:rPr lang="en-US" i="1" dirty="0">
                <a:solidFill>
                  <a:schemeClr val="tx1"/>
                </a:solidFill>
              </a:rPr>
              <a:t>Environmental management</a:t>
            </a:r>
            <a:r>
              <a:rPr lang="en-US" dirty="0">
                <a:solidFill>
                  <a:schemeClr val="tx1"/>
                </a:solidFill>
              </a:rPr>
              <a:t> 54.3 (2014): 571-582.</a:t>
            </a:r>
          </a:p>
          <a:p>
            <a:pPr algn="l"/>
            <a:r>
              <a:rPr lang="en-US" dirty="0">
                <a:solidFill>
                  <a:schemeClr val="tx1"/>
                </a:solidFill>
              </a:rPr>
              <a:t>Raschky, Paul A. "Institutions and the losses from natural disasters." </a:t>
            </a:r>
            <a:r>
              <a:rPr lang="en-US" i="1" dirty="0">
                <a:solidFill>
                  <a:schemeClr val="tx1"/>
                </a:solidFill>
              </a:rPr>
              <a:t>Natural hazards and earth system sciences</a:t>
            </a:r>
            <a:r>
              <a:rPr lang="en-US" dirty="0">
                <a:solidFill>
                  <a:schemeClr val="tx1"/>
                </a:solidFill>
              </a:rPr>
              <a:t> 8.4 (2008): 627-634.</a:t>
            </a:r>
          </a:p>
        </p:txBody>
      </p:sp>
      <p:sp>
        <p:nvSpPr>
          <p:cNvPr id="5" name="Slide Number Placeholder 4"/>
          <p:cNvSpPr>
            <a:spLocks noGrp="1"/>
          </p:cNvSpPr>
          <p:nvPr>
            <p:ph type="sldNum" sz="quarter" idx="4294967295"/>
          </p:nvPr>
        </p:nvSpPr>
        <p:spPr>
          <a:xfrm>
            <a:off x="9106928" y="-14883"/>
            <a:ext cx="2743200" cy="365125"/>
          </a:xfrm>
        </p:spPr>
        <p:txBody>
          <a:bodyPr/>
          <a:lstStyle/>
          <a:p>
            <a:fld id="{87C26877-DA43-4469-9D69-DDC6C071BE05}" type="slidenum">
              <a:rPr lang="en-US" smtClean="0">
                <a:solidFill>
                  <a:schemeClr val="tx1"/>
                </a:solidFill>
              </a:rPr>
              <a:pPr/>
              <a:t>4</a:t>
            </a:fld>
            <a:endParaRPr lang="en-US" dirty="0">
              <a:solidFill>
                <a:schemeClr val="tx1"/>
              </a:solidFill>
            </a:endParaRPr>
          </a:p>
        </p:txBody>
      </p:sp>
      <p:pic>
        <p:nvPicPr>
          <p:cNvPr id="9220" name="Picture 4" descr="https://buffetoblog.files.wordpress.com/2011/08/people-watching-fire-on-mount-mclean-in-canada.jpg?w=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83" y="1107300"/>
            <a:ext cx="7392547" cy="4556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75250" y="51344"/>
            <a:ext cx="11102466" cy="994172"/>
          </a:xfrm>
        </p:spPr>
        <p:txBody>
          <a:bodyPr>
            <a:noAutofit/>
          </a:bodyPr>
          <a:lstStyle/>
          <a:p>
            <a:r>
              <a:rPr lang="en-US" b="1" dirty="0"/>
              <a:t>Human Response – Perception of Hazard</a:t>
            </a:r>
          </a:p>
        </p:txBody>
      </p:sp>
    </p:spTree>
    <p:extLst>
      <p:ext uri="{BB962C8B-B14F-4D97-AF65-F5344CB8AC3E}">
        <p14:creationId xmlns:p14="http://schemas.microsoft.com/office/powerpoint/2010/main" val="232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endParaRPr lang="en-US" dirty="0"/>
          </a:p>
        </p:txBody>
      </p:sp>
      <p:pic>
        <p:nvPicPr>
          <p:cNvPr id="15" name="Content Placeholder 14"/>
          <p:cNvPicPr>
            <a:picLocks noGrp="1" noChangeAspect="1"/>
          </p:cNvPicPr>
          <p:nvPr>
            <p:ph idx="4294967295"/>
          </p:nvPr>
        </p:nvPicPr>
        <p:blipFill>
          <a:blip r:embed="rId3"/>
          <a:stretch>
            <a:fillRect/>
          </a:stretch>
        </p:blipFill>
        <p:spPr>
          <a:xfrm>
            <a:off x="117483" y="908825"/>
            <a:ext cx="6573657" cy="5690627"/>
          </a:xfrm>
          <a:prstGeom prst="rect">
            <a:avLst/>
          </a:prstGeom>
        </p:spPr>
      </p:pic>
      <p:pic>
        <p:nvPicPr>
          <p:cNvPr id="16" name="Picture 15"/>
          <p:cNvPicPr>
            <a:picLocks noChangeAspect="1"/>
          </p:cNvPicPr>
          <p:nvPr/>
        </p:nvPicPr>
        <p:blipFill>
          <a:blip r:embed="rId4"/>
          <a:stretch>
            <a:fillRect/>
          </a:stretch>
        </p:blipFill>
        <p:spPr>
          <a:xfrm>
            <a:off x="1980269" y="944051"/>
            <a:ext cx="6969808" cy="5655401"/>
          </a:xfrm>
          <a:prstGeom prst="rect">
            <a:avLst/>
          </a:prstGeom>
        </p:spPr>
      </p:pic>
      <p:pic>
        <p:nvPicPr>
          <p:cNvPr id="17" name="Picture 16"/>
          <p:cNvPicPr>
            <a:picLocks noChangeAspect="1"/>
          </p:cNvPicPr>
          <p:nvPr/>
        </p:nvPicPr>
        <p:blipFill>
          <a:blip r:embed="rId5"/>
          <a:stretch>
            <a:fillRect/>
          </a:stretch>
        </p:blipFill>
        <p:spPr>
          <a:xfrm>
            <a:off x="3980902" y="949689"/>
            <a:ext cx="8007027" cy="5684989"/>
          </a:xfrm>
          <a:prstGeom prst="rect">
            <a:avLst/>
          </a:prstGeom>
        </p:spPr>
      </p:pic>
      <p:sp>
        <p:nvSpPr>
          <p:cNvPr id="9" name="Title 1"/>
          <p:cNvSpPr>
            <a:spLocks noGrp="1"/>
          </p:cNvSpPr>
          <p:nvPr>
            <p:ph type="title"/>
          </p:nvPr>
        </p:nvSpPr>
        <p:spPr>
          <a:xfrm>
            <a:off x="486942" y="37248"/>
            <a:ext cx="9060907" cy="994172"/>
          </a:xfrm>
        </p:spPr>
        <p:txBody>
          <a:bodyPr>
            <a:normAutofit/>
          </a:bodyPr>
          <a:lstStyle/>
          <a:p>
            <a:r>
              <a:rPr lang="en-US" b="1" dirty="0"/>
              <a:t>Method = Survey Questions </a:t>
            </a:r>
          </a:p>
        </p:txBody>
      </p:sp>
      <p:sp>
        <p:nvSpPr>
          <p:cNvPr id="2" name="Slide Number Placeholder 1"/>
          <p:cNvSpPr>
            <a:spLocks noGrp="1"/>
          </p:cNvSpPr>
          <p:nvPr>
            <p:ph type="sldNum" sz="quarter" idx="12"/>
          </p:nvPr>
        </p:nvSpPr>
        <p:spPr>
          <a:xfrm>
            <a:off x="9109383" y="0"/>
            <a:ext cx="2743200" cy="365125"/>
          </a:xfrm>
        </p:spPr>
        <p:txBody>
          <a:bodyPr/>
          <a:lstStyle/>
          <a:p>
            <a:fld id="{87C26877-DA43-4469-9D69-DDC6C071BE05}" type="slidenum">
              <a:rPr lang="en-US" smtClean="0"/>
              <a:pPr/>
              <a:t>5</a:t>
            </a:fld>
            <a:endParaRPr lang="en-US" dirty="0"/>
          </a:p>
        </p:txBody>
      </p:sp>
    </p:spTree>
    <p:extLst>
      <p:ext uri="{BB962C8B-B14F-4D97-AF65-F5344CB8AC3E}">
        <p14:creationId xmlns:p14="http://schemas.microsoft.com/office/powerpoint/2010/main" val="13622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endParaRPr lang="en-US" dirty="0"/>
          </a:p>
        </p:txBody>
      </p:sp>
      <p:sp>
        <p:nvSpPr>
          <p:cNvPr id="5" name="Slide Number Placeholder 4"/>
          <p:cNvSpPr>
            <a:spLocks noGrp="1"/>
          </p:cNvSpPr>
          <p:nvPr>
            <p:ph type="sldNum" sz="quarter" idx="4294967295"/>
          </p:nvPr>
        </p:nvSpPr>
        <p:spPr>
          <a:xfrm>
            <a:off x="9117230" y="-3077"/>
            <a:ext cx="2743200" cy="365125"/>
          </a:xfrm>
        </p:spPr>
        <p:txBody>
          <a:bodyPr/>
          <a:lstStyle/>
          <a:p>
            <a:fld id="{87C26877-DA43-4469-9D69-DDC6C071BE05}" type="slidenum">
              <a:rPr lang="en-US" smtClean="0">
                <a:solidFill>
                  <a:schemeClr val="tx1"/>
                </a:solidFill>
              </a:rPr>
              <a:t>6</a:t>
            </a:fld>
            <a:endParaRPr lang="en-US" dirty="0">
              <a:solidFill>
                <a:schemeClr val="tx1"/>
              </a:solidFill>
            </a:endParaRPr>
          </a:p>
        </p:txBody>
      </p:sp>
      <p:pic>
        <p:nvPicPr>
          <p:cNvPr id="6" name="Picture 5"/>
          <p:cNvPicPr>
            <a:picLocks noChangeAspect="1"/>
          </p:cNvPicPr>
          <p:nvPr/>
        </p:nvPicPr>
        <p:blipFill rotWithShape="1">
          <a:blip r:embed="rId3"/>
          <a:srcRect t="23729"/>
          <a:stretch/>
        </p:blipFill>
        <p:spPr>
          <a:xfrm>
            <a:off x="8718906" y="3958049"/>
            <a:ext cx="3141523" cy="276347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4673600" y="893331"/>
            <a:ext cx="3346175" cy="565131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241442" y="3282270"/>
            <a:ext cx="3930785" cy="340410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6"/>
          <a:srcRect t="11534"/>
          <a:stretch/>
        </p:blipFill>
        <p:spPr>
          <a:xfrm>
            <a:off x="217424" y="312551"/>
            <a:ext cx="3930785" cy="260805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a:spLocks noGrp="1"/>
          </p:cNvSpPr>
          <p:nvPr>
            <p:ph type="title"/>
          </p:nvPr>
        </p:nvSpPr>
        <p:spPr>
          <a:xfrm>
            <a:off x="4356491" y="-20086"/>
            <a:ext cx="9144000" cy="994172"/>
          </a:xfrm>
        </p:spPr>
        <p:txBody>
          <a:bodyPr>
            <a:normAutofit/>
          </a:bodyPr>
          <a:lstStyle/>
          <a:p>
            <a:r>
              <a:rPr lang="en-US" b="1" dirty="0"/>
              <a:t>Survey Collection</a:t>
            </a:r>
          </a:p>
        </p:txBody>
      </p:sp>
      <p:pic>
        <p:nvPicPr>
          <p:cNvPr id="9" name="Picture 8"/>
          <p:cNvPicPr>
            <a:picLocks noChangeAspect="1"/>
          </p:cNvPicPr>
          <p:nvPr/>
        </p:nvPicPr>
        <p:blipFill>
          <a:blip r:embed="rId7"/>
          <a:stretch>
            <a:fillRect/>
          </a:stretch>
        </p:blipFill>
        <p:spPr>
          <a:xfrm>
            <a:off x="8718906" y="154711"/>
            <a:ext cx="3141523" cy="362679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122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endParaRPr lang="en-US" dirty="0"/>
          </a:p>
        </p:txBody>
      </p:sp>
      <p:sp>
        <p:nvSpPr>
          <p:cNvPr id="5" name="Slide Number Placeholder 4"/>
          <p:cNvSpPr>
            <a:spLocks noGrp="1"/>
          </p:cNvSpPr>
          <p:nvPr>
            <p:ph type="sldNum" sz="quarter" idx="4294967295"/>
          </p:nvPr>
        </p:nvSpPr>
        <p:spPr>
          <a:xfrm>
            <a:off x="9117232" y="5133"/>
            <a:ext cx="2743200" cy="365125"/>
          </a:xfrm>
        </p:spPr>
        <p:txBody>
          <a:bodyPr/>
          <a:lstStyle/>
          <a:p>
            <a:fld id="{87C26877-DA43-4469-9D69-DDC6C071BE05}" type="slidenum">
              <a:rPr lang="en-US" smtClean="0">
                <a:solidFill>
                  <a:schemeClr val="tx1"/>
                </a:solidFill>
              </a:rPr>
              <a:t>7</a:t>
            </a:fld>
            <a:endParaRPr lang="en-US" dirty="0">
              <a:solidFill>
                <a:schemeClr val="tx1"/>
              </a:solidFill>
            </a:endParaRPr>
          </a:p>
        </p:txBody>
      </p:sp>
      <p:sp>
        <p:nvSpPr>
          <p:cNvPr id="9" name="Title 1"/>
          <p:cNvSpPr>
            <a:spLocks noGrp="1"/>
          </p:cNvSpPr>
          <p:nvPr>
            <p:ph type="title"/>
          </p:nvPr>
        </p:nvSpPr>
        <p:spPr>
          <a:xfrm>
            <a:off x="492367" y="42204"/>
            <a:ext cx="9143999" cy="994172"/>
          </a:xfrm>
        </p:spPr>
        <p:txBody>
          <a:bodyPr>
            <a:normAutofit/>
          </a:bodyPr>
          <a:lstStyle/>
          <a:p>
            <a:r>
              <a:rPr lang="en-US" b="1" dirty="0"/>
              <a:t>Demographic Results</a:t>
            </a:r>
          </a:p>
        </p:txBody>
      </p:sp>
      <p:pic>
        <p:nvPicPr>
          <p:cNvPr id="12" name="Content Placeholder 11"/>
          <p:cNvPicPr>
            <a:picLocks noGrp="1"/>
          </p:cNvPicPr>
          <p:nvPr>
            <p:ph idx="4294967295"/>
          </p:nvPr>
        </p:nvPicPr>
        <p:blipFill>
          <a:blip r:embed="rId3"/>
          <a:stretch>
            <a:fillRect/>
          </a:stretch>
        </p:blipFill>
        <p:spPr>
          <a:xfrm>
            <a:off x="241232" y="1729946"/>
            <a:ext cx="11771866" cy="3960286"/>
          </a:xfrm>
          <a:prstGeom prst="rect">
            <a:avLst/>
          </a:prstGeom>
        </p:spPr>
      </p:pic>
    </p:spTree>
    <p:extLst>
      <p:ext uri="{BB962C8B-B14F-4D97-AF65-F5344CB8AC3E}">
        <p14:creationId xmlns:p14="http://schemas.microsoft.com/office/powerpoint/2010/main" val="13313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32" y="181341"/>
            <a:ext cx="11936437" cy="715962"/>
          </a:xfrm>
        </p:spPr>
        <p:txBody>
          <a:bodyPr>
            <a:noAutofit/>
          </a:bodyPr>
          <a:lstStyle/>
          <a:p>
            <a:r>
              <a:rPr lang="en-US" b="1" dirty="0"/>
              <a:t>Reduced Daily Activities </a:t>
            </a:r>
            <a:endParaRPr lang="en-US" dirty="0"/>
          </a:p>
        </p:txBody>
      </p:sp>
      <p:sp>
        <p:nvSpPr>
          <p:cNvPr id="7" name="Content Placeholder 5"/>
          <p:cNvSpPr txBox="1">
            <a:spLocks/>
          </p:cNvSpPr>
          <p:nvPr/>
        </p:nvSpPr>
        <p:spPr>
          <a:xfrm>
            <a:off x="0" y="5461664"/>
            <a:ext cx="12192000" cy="13592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90000"/>
                    <a:lumOff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lumMod val="90000"/>
                    <a:lumOff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During summer of 2018, think of the </a:t>
            </a:r>
            <a:r>
              <a:rPr lang="en-US" i="1" dirty="0"/>
              <a:t>longest</a:t>
            </a:r>
            <a:r>
              <a:rPr lang="en-US" dirty="0"/>
              <a:t> period of consecutive days you reduced or eliminated your outdoor activities due to a smoke event. </a:t>
            </a:r>
            <a:r>
              <a:rPr lang="en-US" u="sng" dirty="0"/>
              <a:t>How many consecutive days</a:t>
            </a:r>
            <a:r>
              <a:rPr lang="en-US" dirty="0"/>
              <a:t> did you reduce or eliminate activity?</a:t>
            </a:r>
            <a:endParaRPr lang="en-US" sz="2800" dirty="0"/>
          </a:p>
        </p:txBody>
      </p:sp>
      <p:pic>
        <p:nvPicPr>
          <p:cNvPr id="8" name="Content Placeholder 7"/>
          <p:cNvPicPr>
            <a:picLocks noGrp="1"/>
          </p:cNvPicPr>
          <p:nvPr>
            <p:ph idx="4294967295"/>
          </p:nvPr>
        </p:nvPicPr>
        <p:blipFill>
          <a:blip r:embed="rId3"/>
          <a:stretch>
            <a:fillRect/>
          </a:stretch>
        </p:blipFill>
        <p:spPr>
          <a:xfrm>
            <a:off x="119449" y="1078644"/>
            <a:ext cx="11953102" cy="4383020"/>
          </a:xfrm>
          <a:prstGeom prst="rect">
            <a:avLst/>
          </a:prstGeom>
        </p:spPr>
      </p:pic>
      <p:sp>
        <p:nvSpPr>
          <p:cNvPr id="3" name="Slide Number Placeholder 2"/>
          <p:cNvSpPr>
            <a:spLocks noGrp="1"/>
          </p:cNvSpPr>
          <p:nvPr>
            <p:ph type="sldNum" sz="quarter" idx="12"/>
          </p:nvPr>
        </p:nvSpPr>
        <p:spPr>
          <a:xfrm>
            <a:off x="9134097" y="0"/>
            <a:ext cx="2743200" cy="365125"/>
          </a:xfrm>
        </p:spPr>
        <p:txBody>
          <a:bodyPr/>
          <a:lstStyle/>
          <a:p>
            <a:fld id="{87C26877-DA43-4469-9D69-DDC6C071BE05}" type="slidenum">
              <a:rPr lang="en-US" smtClean="0"/>
              <a:pPr/>
              <a:t>8</a:t>
            </a:fld>
            <a:endParaRPr lang="en-US" dirty="0"/>
          </a:p>
        </p:txBody>
      </p:sp>
    </p:spTree>
    <p:extLst>
      <p:ext uri="{BB962C8B-B14F-4D97-AF65-F5344CB8AC3E}">
        <p14:creationId xmlns:p14="http://schemas.microsoft.com/office/powerpoint/2010/main" val="14151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42" y="-124047"/>
            <a:ext cx="10515600" cy="1325563"/>
          </a:xfrm>
        </p:spPr>
        <p:txBody>
          <a:bodyPr>
            <a:normAutofit/>
          </a:bodyPr>
          <a:lstStyle/>
          <a:p>
            <a:r>
              <a:rPr lang="en-US" b="1" dirty="0"/>
              <a:t>Source of Air Quality Notifications </a:t>
            </a:r>
            <a:endParaRPr lang="en-US" dirty="0"/>
          </a:p>
        </p:txBody>
      </p:sp>
      <p:sp>
        <p:nvSpPr>
          <p:cNvPr id="7" name="Content Placeholder 5"/>
          <p:cNvSpPr txBox="1">
            <a:spLocks/>
          </p:cNvSpPr>
          <p:nvPr/>
        </p:nvSpPr>
        <p:spPr>
          <a:xfrm>
            <a:off x="0" y="6140147"/>
            <a:ext cx="12364278"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90000"/>
                    <a:lumOff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cap="none" baseline="0">
                <a:solidFill>
                  <a:schemeClr val="tx1">
                    <a:lumMod val="90000"/>
                    <a:lumOff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Which source do you use to find wildfire smoke notifications? [Check all that apply]</a:t>
            </a:r>
          </a:p>
        </p:txBody>
      </p:sp>
      <p:sp>
        <p:nvSpPr>
          <p:cNvPr id="4" name="Slide Number Placeholder 3"/>
          <p:cNvSpPr>
            <a:spLocks noGrp="1"/>
          </p:cNvSpPr>
          <p:nvPr>
            <p:ph type="sldNum" sz="quarter" idx="12"/>
          </p:nvPr>
        </p:nvSpPr>
        <p:spPr>
          <a:xfrm>
            <a:off x="9121740" y="0"/>
            <a:ext cx="2743200" cy="365125"/>
          </a:xfrm>
        </p:spPr>
        <p:txBody>
          <a:bodyPr/>
          <a:lstStyle/>
          <a:p>
            <a:fld id="{87C26877-DA43-4469-9D69-DDC6C071BE05}" type="slidenum">
              <a:rPr lang="en-US" smtClean="0"/>
              <a:pPr/>
              <a:t>9</a:t>
            </a:fld>
            <a:endParaRPr lang="en-US" dirty="0"/>
          </a:p>
        </p:txBody>
      </p:sp>
      <p:sp>
        <p:nvSpPr>
          <p:cNvPr id="8" name="Content Placeholder 2">
            <a:extLst>
              <a:ext uri="{FF2B5EF4-FFF2-40B4-BE49-F238E27FC236}">
                <a16:creationId xmlns:a16="http://schemas.microsoft.com/office/drawing/2014/main" id="{C18A4CBB-757D-4097-853C-D801B8C027F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Over 60% of both groups either received or looked for air quality notifications.</a:t>
            </a:r>
          </a:p>
        </p:txBody>
      </p:sp>
      <p:pic>
        <p:nvPicPr>
          <p:cNvPr id="10" name="Content Placeholder 9"/>
          <p:cNvPicPr>
            <a:picLocks noGrp="1"/>
          </p:cNvPicPr>
          <p:nvPr>
            <p:ph idx="4294967295"/>
          </p:nvPr>
        </p:nvPicPr>
        <p:blipFill>
          <a:blip r:embed="rId3"/>
          <a:stretch>
            <a:fillRect/>
          </a:stretch>
        </p:blipFill>
        <p:spPr>
          <a:xfrm>
            <a:off x="99397" y="1096791"/>
            <a:ext cx="11963400" cy="4787173"/>
          </a:xfrm>
          <a:prstGeom prst="rect">
            <a:avLst/>
          </a:prstGeom>
        </p:spPr>
      </p:pic>
    </p:spTree>
    <p:extLst>
      <p:ext uri="{BB962C8B-B14F-4D97-AF65-F5344CB8AC3E}">
        <p14:creationId xmlns:p14="http://schemas.microsoft.com/office/powerpoint/2010/main" val="23970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91967</TotalTime>
  <Words>3046</Words>
  <Application>Microsoft Office PowerPoint</Application>
  <PresentationFormat>Widescreen</PresentationFormat>
  <Paragraphs>194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Human Perception of and  Response to Wildfire Smoke</vt:lpstr>
      <vt:lpstr>More information</vt:lpstr>
      <vt:lpstr>Introduction</vt:lpstr>
      <vt:lpstr>Human Response – Perception of Hazard</vt:lpstr>
      <vt:lpstr>Method = Survey Questions </vt:lpstr>
      <vt:lpstr>Survey Collection</vt:lpstr>
      <vt:lpstr>Demographic Results</vt:lpstr>
      <vt:lpstr>Reduced Daily Activities </vt:lpstr>
      <vt:lpstr>Source of Air Quality Notifications </vt:lpstr>
      <vt:lpstr>Messaging Preference  </vt:lpstr>
      <vt:lpstr>Info that Motivated to Reduce Outside Activities </vt:lpstr>
      <vt:lpstr>Compare Smoke to Other Hazards </vt:lpstr>
      <vt:lpstr>Mitigation Actions for Health</vt:lpstr>
      <vt:lpstr>AQI Game….</vt:lpstr>
      <vt:lpstr>Conclusion</vt:lpstr>
      <vt:lpstr>PowerPoint Presentation</vt:lpstr>
    </vt:vector>
  </TitlesOfParts>
  <Company>Boise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Proposal</dc:title>
  <dc:creator>Mariah</dc:creator>
  <cp:lastModifiedBy>Mariah Fowler</cp:lastModifiedBy>
  <cp:revision>586</cp:revision>
  <dcterms:created xsi:type="dcterms:W3CDTF">2018-08-17T00:48:33Z</dcterms:created>
  <dcterms:modified xsi:type="dcterms:W3CDTF">2020-05-04T00:56:23Z</dcterms:modified>
</cp:coreProperties>
</file>