
<file path=[Content_Types].xml><?xml version="1.0" encoding="utf-8"?>
<Types xmlns="http://schemas.openxmlformats.org/package/2006/content-types">
  <Default Extension="fntdata" ContentType="application/x-fontdata"/>
  <Default Extension="gif" ContentType="image/gif"/>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8"/>
  </p:notesMasterIdLst>
  <p:sldIdLst>
    <p:sldId id="256" r:id="rId2"/>
    <p:sldId id="257" r:id="rId3"/>
    <p:sldId id="258" r:id="rId4"/>
    <p:sldId id="259" r:id="rId5"/>
    <p:sldId id="260" r:id="rId6"/>
    <p:sldId id="261" r:id="rId7"/>
  </p:sldIdLst>
  <p:sldSz cx="9144000" cy="5143500" type="screen16x9"/>
  <p:notesSz cx="6858000" cy="9144000"/>
  <p:embeddedFontLst>
    <p:embeddedFont>
      <p:font typeface="Calibri" panose="020F0502020204030204" pitchFamily="34" charset="0"/>
      <p:regular r:id="rId9"/>
      <p:bold r:id="rId10"/>
      <p:italic r:id="rId11"/>
      <p:boldItalic r:id="rId12"/>
    </p:embeddedFont>
    <p:embeddedFont>
      <p:font typeface="Oswald" panose="020B0604020202020204" charset="0"/>
      <p:regular r:id="rId13"/>
      <p:bold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B1A93A-0E6A-4856-9A3B-7C4D6530D880}" v="9" dt="2020-05-07T01:29:35.3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1207" y="4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2.fntdata"/><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73cc63602_4_4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73cc63602_4_4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773cc63602_4_4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773cc63602_4_4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773cc63602_4_4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773cc63602_4_4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773cc63602_4_5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773cc63602_4_5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773cc63602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773cc63602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773cc63602_4_4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773cc63602_4_4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ru"/>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5.jp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gif"/><Relationship Id="rId9" Type="http://schemas.openxmlformats.org/officeDocument/2006/relationships/image" Target="../media/image18.png"/><Relationship Id="rId14" Type="http://schemas.openxmlformats.org/officeDocument/2006/relationships/image" Target="../media/image23.jp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4.png"/><Relationship Id="rId5" Type="http://schemas.openxmlformats.org/officeDocument/2006/relationships/image" Target="../media/image1.png"/><Relationship Id="rId4"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0">
              <a:srgbClr val="D9D9D9"/>
            </a:gs>
            <a:gs pos="7000">
              <a:srgbClr val="FFFFFF"/>
            </a:gs>
            <a:gs pos="89000">
              <a:srgbClr val="FFFFFF"/>
            </a:gs>
            <a:gs pos="96000">
              <a:srgbClr val="F3F3F3"/>
            </a:gs>
            <a:gs pos="100000">
              <a:srgbClr val="A6A6A6"/>
            </a:gs>
          </a:gsLst>
          <a:lin ang="5400012" scaled="0"/>
        </a:gra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205858" y="172402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ru" sz="3200"/>
              <a:t>Standardized automated data collection for soil C model parametrization at the regional scale of Russia</a:t>
            </a:r>
            <a:endParaRPr/>
          </a:p>
        </p:txBody>
      </p:sp>
      <p:sp>
        <p:nvSpPr>
          <p:cNvPr id="55" name="Google Shape;55;p13"/>
          <p:cNvSpPr txBox="1">
            <a:spLocks noGrp="1"/>
          </p:cNvSpPr>
          <p:nvPr>
            <p:ph type="subTitle" idx="1"/>
          </p:nvPr>
        </p:nvSpPr>
        <p:spPr>
          <a:xfrm>
            <a:off x="311700" y="3776625"/>
            <a:ext cx="8520600" cy="9729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ru" sz="1900">
                <a:solidFill>
                  <a:schemeClr val="dk1"/>
                </a:solidFill>
              </a:rPr>
              <a:t>Taras Vasiliev, Artem Vladimirov, Alexander Pashkov and Nadezda Vasilyeva</a:t>
            </a:r>
            <a:endParaRPr sz="1900">
              <a:solidFill>
                <a:schemeClr val="dk1"/>
              </a:solidFill>
            </a:endParaRPr>
          </a:p>
          <a:p>
            <a:pPr marL="0" lvl="0" indent="0" algn="ctr" rtl="0">
              <a:lnSpc>
                <a:spcPct val="115000"/>
              </a:lnSpc>
              <a:spcBef>
                <a:spcPts val="0"/>
              </a:spcBef>
              <a:spcAft>
                <a:spcPts val="0"/>
              </a:spcAft>
              <a:buClr>
                <a:schemeClr val="dk1"/>
              </a:buClr>
              <a:buSzPts val="1100"/>
              <a:buFont typeface="Arial"/>
              <a:buNone/>
            </a:pPr>
            <a:r>
              <a:rPr lang="ru" sz="1400">
                <a:solidFill>
                  <a:schemeClr val="dk1"/>
                </a:solidFill>
                <a:latin typeface="Calibri"/>
                <a:ea typeface="Calibri"/>
                <a:cs typeface="Calibri"/>
                <a:sym typeface="Calibri"/>
              </a:rPr>
              <a:t>V. V. Dokuchaev Soil Science Institute, Interdisciplinary laboratory for mathematical modeling of soil systems,</a:t>
            </a:r>
            <a:endParaRPr sz="1400">
              <a:solidFill>
                <a:schemeClr val="dk1"/>
              </a:solidFill>
              <a:latin typeface="Calibri"/>
              <a:ea typeface="Calibri"/>
              <a:cs typeface="Calibri"/>
              <a:sym typeface="Calibri"/>
            </a:endParaRPr>
          </a:p>
          <a:p>
            <a:pPr marL="0" lvl="0" indent="0" algn="ctr" rtl="0">
              <a:lnSpc>
                <a:spcPct val="115000"/>
              </a:lnSpc>
              <a:spcBef>
                <a:spcPts val="0"/>
              </a:spcBef>
              <a:spcAft>
                <a:spcPts val="0"/>
              </a:spcAft>
              <a:buClr>
                <a:schemeClr val="dk1"/>
              </a:buClr>
              <a:buSzPts val="1100"/>
              <a:buFont typeface="Arial"/>
              <a:buNone/>
            </a:pPr>
            <a:r>
              <a:rPr lang="ru" sz="1400">
                <a:solidFill>
                  <a:schemeClr val="dk1"/>
                </a:solidFill>
                <a:latin typeface="Calibri"/>
                <a:ea typeface="Calibri"/>
                <a:cs typeface="Calibri"/>
                <a:sym typeface="Calibri"/>
              </a:rPr>
              <a:t>Soil Data Center, Moscow, Russian Federation</a:t>
            </a:r>
            <a:endParaRPr/>
          </a:p>
        </p:txBody>
      </p:sp>
      <p:pic>
        <p:nvPicPr>
          <p:cNvPr id="56" name="Google Shape;56;p13"/>
          <p:cNvPicPr preferRelativeResize="0"/>
          <p:nvPr/>
        </p:nvPicPr>
        <p:blipFill>
          <a:blip r:embed="rId3">
            <a:alphaModFix/>
          </a:blip>
          <a:stretch>
            <a:fillRect/>
          </a:stretch>
        </p:blipFill>
        <p:spPr>
          <a:xfrm>
            <a:off x="119825" y="293474"/>
            <a:ext cx="1988375" cy="1587150"/>
          </a:xfrm>
          <a:prstGeom prst="rect">
            <a:avLst/>
          </a:prstGeom>
          <a:noFill/>
          <a:ln>
            <a:noFill/>
          </a:ln>
        </p:spPr>
      </p:pic>
      <p:pic>
        <p:nvPicPr>
          <p:cNvPr id="57" name="Google Shape;57;p13"/>
          <p:cNvPicPr preferRelativeResize="0"/>
          <p:nvPr/>
        </p:nvPicPr>
        <p:blipFill>
          <a:blip r:embed="rId4">
            <a:alphaModFix/>
          </a:blip>
          <a:stretch>
            <a:fillRect/>
          </a:stretch>
        </p:blipFill>
        <p:spPr>
          <a:xfrm>
            <a:off x="2149350" y="286071"/>
            <a:ext cx="1474304" cy="1695450"/>
          </a:xfrm>
          <a:prstGeom prst="rect">
            <a:avLst/>
          </a:prstGeom>
          <a:noFill/>
          <a:ln>
            <a:noFill/>
          </a:ln>
        </p:spPr>
      </p:pic>
      <p:pic>
        <p:nvPicPr>
          <p:cNvPr id="58" name="Google Shape;58;p13"/>
          <p:cNvPicPr preferRelativeResize="0"/>
          <p:nvPr/>
        </p:nvPicPr>
        <p:blipFill rotWithShape="1">
          <a:blip r:embed="rId5">
            <a:alphaModFix/>
          </a:blip>
          <a:srcRect/>
          <a:stretch/>
        </p:blipFill>
        <p:spPr>
          <a:xfrm>
            <a:off x="5971814" y="438975"/>
            <a:ext cx="3019787" cy="792600"/>
          </a:xfrm>
          <a:prstGeom prst="rect">
            <a:avLst/>
          </a:prstGeom>
          <a:noFill/>
          <a:ln>
            <a:noFill/>
          </a:ln>
        </p:spPr>
      </p:pic>
      <p:sp>
        <p:nvSpPr>
          <p:cNvPr id="59" name="Google Shape;59;p13"/>
          <p:cNvSpPr txBox="1"/>
          <p:nvPr/>
        </p:nvSpPr>
        <p:spPr>
          <a:xfrm>
            <a:off x="6031775" y="4611025"/>
            <a:ext cx="3068400" cy="39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ru" sz="1800">
                <a:latin typeface="Calibri"/>
                <a:ea typeface="Calibri"/>
                <a:cs typeface="Calibri"/>
                <a:sym typeface="Calibri"/>
              </a:rPr>
              <a:t>© Authors. All rights reserved</a:t>
            </a:r>
            <a:endParaRPr sz="1800">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0">
              <a:srgbClr val="D9D9D9"/>
            </a:gs>
            <a:gs pos="7000">
              <a:srgbClr val="FFFFFF"/>
            </a:gs>
            <a:gs pos="89000">
              <a:srgbClr val="FFFFFF"/>
            </a:gs>
            <a:gs pos="96000">
              <a:srgbClr val="F3F3F3"/>
            </a:gs>
            <a:gs pos="100000">
              <a:srgbClr val="A6A6A6"/>
            </a:gs>
          </a:gsLst>
          <a:lin ang="5400012" scaled="0"/>
        </a:gradFill>
        <a:effectLst/>
      </p:bgPr>
    </p:bg>
    <p:spTree>
      <p:nvGrpSpPr>
        <p:cNvPr id="1" name="Shape 63"/>
        <p:cNvGrpSpPr/>
        <p:nvPr/>
      </p:nvGrpSpPr>
      <p:grpSpPr>
        <a:xfrm>
          <a:off x="0" y="0"/>
          <a:ext cx="0" cy="0"/>
          <a:chOff x="0" y="0"/>
          <a:chExt cx="0" cy="0"/>
        </a:xfrm>
      </p:grpSpPr>
      <p:sp>
        <p:nvSpPr>
          <p:cNvPr id="65" name="Google Shape;65;p14"/>
          <p:cNvSpPr txBox="1"/>
          <p:nvPr/>
        </p:nvSpPr>
        <p:spPr>
          <a:xfrm>
            <a:off x="4111925" y="0"/>
            <a:ext cx="2657700" cy="9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ru" sz="800" u="sng">
                <a:solidFill>
                  <a:schemeClr val="dk1"/>
                </a:solidFill>
              </a:rPr>
              <a:t>Database contains descriptions for:</a:t>
            </a:r>
            <a:endParaRPr sz="800" u="sng"/>
          </a:p>
          <a:p>
            <a:pPr marL="0" lvl="0" indent="0" algn="l" rtl="0">
              <a:spcBef>
                <a:spcPts val="0"/>
              </a:spcBef>
              <a:spcAft>
                <a:spcPts val="0"/>
              </a:spcAft>
              <a:buNone/>
            </a:pPr>
            <a:endParaRPr sz="800"/>
          </a:p>
          <a:p>
            <a:pPr marL="0" lvl="0" indent="0" algn="l" rtl="0">
              <a:spcBef>
                <a:spcPts val="0"/>
              </a:spcBef>
              <a:spcAft>
                <a:spcPts val="0"/>
              </a:spcAft>
              <a:buNone/>
            </a:pPr>
            <a:r>
              <a:rPr lang="ru" sz="800"/>
              <a:t>863 soil profiles with on average 5 horizons</a:t>
            </a:r>
            <a:endParaRPr sz="800"/>
          </a:p>
          <a:p>
            <a:pPr marL="0" lvl="0" indent="0" algn="l" rtl="0">
              <a:spcBef>
                <a:spcPts val="0"/>
              </a:spcBef>
              <a:spcAft>
                <a:spcPts val="0"/>
              </a:spcAft>
              <a:buNone/>
            </a:pPr>
            <a:r>
              <a:rPr lang="ru" sz="800">
                <a:solidFill>
                  <a:schemeClr val="dk1"/>
                </a:solidFill>
              </a:rPr>
              <a:t>195 soil types according to Russian soil classification</a:t>
            </a:r>
            <a:endParaRPr sz="800">
              <a:solidFill>
                <a:schemeClr val="dk1"/>
              </a:solidFill>
            </a:endParaRPr>
          </a:p>
          <a:p>
            <a:pPr marL="0" lvl="0" indent="0" algn="l" rtl="0">
              <a:spcBef>
                <a:spcPts val="0"/>
              </a:spcBef>
              <a:spcAft>
                <a:spcPts val="0"/>
              </a:spcAft>
              <a:buNone/>
            </a:pPr>
            <a:r>
              <a:rPr lang="ru" sz="800"/>
              <a:t>/94 </a:t>
            </a:r>
            <a:r>
              <a:rPr lang="ru" sz="800">
                <a:solidFill>
                  <a:schemeClr val="dk1"/>
                </a:solidFill>
              </a:rPr>
              <a:t>soil types according to WRB</a:t>
            </a:r>
            <a:endParaRPr sz="800"/>
          </a:p>
          <a:p>
            <a:pPr marL="0" lvl="0" indent="0" algn="l" rtl="0">
              <a:spcBef>
                <a:spcPts val="0"/>
              </a:spcBef>
              <a:spcAft>
                <a:spcPts val="0"/>
              </a:spcAft>
              <a:buNone/>
            </a:pPr>
            <a:r>
              <a:rPr lang="ru" sz="800"/>
              <a:t>/62 </a:t>
            </a:r>
            <a:r>
              <a:rPr lang="ru" sz="800">
                <a:solidFill>
                  <a:schemeClr val="dk1"/>
                </a:solidFill>
              </a:rPr>
              <a:t>soil types according to FAO</a:t>
            </a:r>
            <a:endParaRPr sz="800">
              <a:solidFill>
                <a:schemeClr val="dk1"/>
              </a:solidFill>
            </a:endParaRPr>
          </a:p>
        </p:txBody>
      </p:sp>
      <p:sp>
        <p:nvSpPr>
          <p:cNvPr id="66" name="Google Shape;66;p14"/>
          <p:cNvSpPr txBox="1"/>
          <p:nvPr/>
        </p:nvSpPr>
        <p:spPr>
          <a:xfrm>
            <a:off x="6658200" y="245500"/>
            <a:ext cx="2485800" cy="61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ru" sz="800">
                <a:solidFill>
                  <a:schemeClr val="dk1"/>
                </a:solidFill>
              </a:rPr>
              <a:t>9 attributes of soil profile location</a:t>
            </a:r>
            <a:endParaRPr sz="800">
              <a:solidFill>
                <a:schemeClr val="dk1"/>
              </a:solidFill>
            </a:endParaRPr>
          </a:p>
          <a:p>
            <a:pPr marL="0" lvl="0" indent="0" algn="l" rtl="0">
              <a:spcBef>
                <a:spcPts val="0"/>
              </a:spcBef>
              <a:spcAft>
                <a:spcPts val="0"/>
              </a:spcAft>
              <a:buNone/>
            </a:pPr>
            <a:r>
              <a:rPr lang="ru" sz="800">
                <a:solidFill>
                  <a:schemeClr val="dk1"/>
                </a:solidFill>
              </a:rPr>
              <a:t>4 attributes of soil profile field description</a:t>
            </a:r>
            <a:endParaRPr sz="800">
              <a:solidFill>
                <a:schemeClr val="dk1"/>
              </a:solidFill>
            </a:endParaRPr>
          </a:p>
          <a:p>
            <a:pPr marL="0" lvl="0" indent="0" algn="l" rtl="0">
              <a:spcBef>
                <a:spcPts val="0"/>
              </a:spcBef>
              <a:spcAft>
                <a:spcPts val="0"/>
              </a:spcAft>
              <a:buNone/>
            </a:pPr>
            <a:r>
              <a:rPr lang="ru" sz="800">
                <a:solidFill>
                  <a:schemeClr val="dk1"/>
                </a:solidFill>
              </a:rPr>
              <a:t>12 attributes of each horizon field description</a:t>
            </a:r>
            <a:endParaRPr sz="800">
              <a:solidFill>
                <a:schemeClr val="dk1"/>
              </a:solidFill>
            </a:endParaRPr>
          </a:p>
          <a:p>
            <a:pPr marL="0" lvl="0" indent="0" algn="l" rtl="0">
              <a:spcBef>
                <a:spcPts val="0"/>
              </a:spcBef>
              <a:spcAft>
                <a:spcPts val="0"/>
              </a:spcAft>
              <a:buNone/>
            </a:pPr>
            <a:r>
              <a:rPr lang="ru" sz="800">
                <a:solidFill>
                  <a:schemeClr val="dk1"/>
                </a:solidFill>
              </a:rPr>
              <a:t>22 attributes of soil sample analysis from horizons</a:t>
            </a:r>
            <a:endParaRPr sz="800">
              <a:solidFill>
                <a:schemeClr val="dk1"/>
              </a:solidFill>
            </a:endParaRPr>
          </a:p>
          <a:p>
            <a:pPr marL="0" lvl="0" indent="0" algn="l" rtl="0">
              <a:spcBef>
                <a:spcPts val="0"/>
              </a:spcBef>
              <a:spcAft>
                <a:spcPts val="0"/>
              </a:spcAft>
              <a:buNone/>
            </a:pPr>
            <a:endParaRPr sz="800">
              <a:solidFill>
                <a:schemeClr val="dk1"/>
              </a:solidFill>
            </a:endParaRPr>
          </a:p>
          <a:p>
            <a:pPr marL="0" lvl="0" indent="0" algn="l" rtl="0">
              <a:spcBef>
                <a:spcPts val="0"/>
              </a:spcBef>
              <a:spcAft>
                <a:spcPts val="0"/>
              </a:spcAft>
              <a:buNone/>
            </a:pPr>
            <a:endParaRPr sz="800">
              <a:solidFill>
                <a:schemeClr val="dk1"/>
              </a:solidFill>
            </a:endParaRPr>
          </a:p>
          <a:p>
            <a:pPr marL="0" lvl="0" indent="0" algn="l" rtl="0">
              <a:spcBef>
                <a:spcPts val="0"/>
              </a:spcBef>
              <a:spcAft>
                <a:spcPts val="0"/>
              </a:spcAft>
              <a:buNone/>
            </a:pPr>
            <a:endParaRPr sz="800">
              <a:solidFill>
                <a:schemeClr val="dk1"/>
              </a:solidFill>
            </a:endParaRPr>
          </a:p>
          <a:p>
            <a:pPr marL="0" lvl="0" indent="0" algn="l" rtl="0">
              <a:spcBef>
                <a:spcPts val="0"/>
              </a:spcBef>
              <a:spcAft>
                <a:spcPts val="0"/>
              </a:spcAft>
              <a:buNone/>
            </a:pPr>
            <a:endParaRPr sz="800">
              <a:solidFill>
                <a:schemeClr val="dk1"/>
              </a:solidFill>
            </a:endParaRPr>
          </a:p>
        </p:txBody>
      </p:sp>
      <p:sp>
        <p:nvSpPr>
          <p:cNvPr id="67" name="Google Shape;67;p14"/>
          <p:cNvSpPr txBox="1"/>
          <p:nvPr/>
        </p:nvSpPr>
        <p:spPr>
          <a:xfrm>
            <a:off x="7900" y="0"/>
            <a:ext cx="4104000" cy="81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ru" sz="1600">
                <a:solidFill>
                  <a:schemeClr val="dk1"/>
                </a:solidFill>
              </a:rPr>
              <a:t>Aggregated map of soil profile locations in Russian national database</a:t>
            </a:r>
            <a:endParaRPr sz="1600">
              <a:solidFill>
                <a:schemeClr val="dk1"/>
              </a:solidFill>
            </a:endParaRPr>
          </a:p>
          <a:p>
            <a:pPr marL="0" lvl="0" indent="0" algn="l" rtl="0">
              <a:spcBef>
                <a:spcPts val="0"/>
              </a:spcBef>
              <a:spcAft>
                <a:spcPts val="0"/>
              </a:spcAft>
              <a:buNone/>
            </a:pPr>
            <a:endParaRPr sz="400">
              <a:solidFill>
                <a:schemeClr val="dk1"/>
              </a:solidFill>
            </a:endParaRPr>
          </a:p>
          <a:p>
            <a:pPr marL="0" lvl="0" indent="0" algn="l" rtl="0">
              <a:spcBef>
                <a:spcPts val="0"/>
              </a:spcBef>
              <a:spcAft>
                <a:spcPts val="0"/>
              </a:spcAft>
              <a:buNone/>
            </a:pPr>
            <a:r>
              <a:rPr lang="ru" sz="1100">
                <a:solidFill>
                  <a:schemeClr val="dk1"/>
                </a:solidFill>
              </a:rPr>
              <a:t>number of profiles in each region is shown in circles</a:t>
            </a:r>
            <a:endParaRPr sz="1100">
              <a:solidFill>
                <a:schemeClr val="dk1"/>
              </a:solidFill>
            </a:endParaRPr>
          </a:p>
          <a:p>
            <a:pPr marL="0" lvl="0" indent="0" algn="l" rtl="0">
              <a:spcBef>
                <a:spcPts val="0"/>
              </a:spcBef>
              <a:spcAft>
                <a:spcPts val="0"/>
              </a:spcAft>
              <a:buNone/>
            </a:pPr>
            <a:endParaRPr/>
          </a:p>
        </p:txBody>
      </p:sp>
      <p:pic>
        <p:nvPicPr>
          <p:cNvPr id="10" name="Picture 9">
            <a:extLst>
              <a:ext uri="{FF2B5EF4-FFF2-40B4-BE49-F238E27FC236}">
                <a16:creationId xmlns:a16="http://schemas.microsoft.com/office/drawing/2014/main" id="{415DB9DE-1868-4FD8-979F-73438BF214DD}"/>
              </a:ext>
            </a:extLst>
          </p:cNvPr>
          <p:cNvPicPr>
            <a:picLocks noChangeAspect="1"/>
          </p:cNvPicPr>
          <p:nvPr/>
        </p:nvPicPr>
        <p:blipFill>
          <a:blip r:embed="rId3"/>
          <a:stretch>
            <a:fillRect/>
          </a:stretch>
        </p:blipFill>
        <p:spPr>
          <a:xfrm>
            <a:off x="6439" y="844769"/>
            <a:ext cx="9132600" cy="431024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0">
              <a:srgbClr val="D9D9D9"/>
            </a:gs>
            <a:gs pos="7000">
              <a:srgbClr val="FFFFFF"/>
            </a:gs>
            <a:gs pos="89000">
              <a:srgbClr val="FFFFFF"/>
            </a:gs>
            <a:gs pos="96000">
              <a:srgbClr val="F3F3F3"/>
            </a:gs>
            <a:gs pos="100000">
              <a:srgbClr val="A6A6A6"/>
            </a:gs>
          </a:gsLst>
          <a:lin ang="5400012" scaled="0"/>
        </a:gradFill>
        <a:effectLst/>
      </p:bgPr>
    </p:bg>
    <p:spTree>
      <p:nvGrpSpPr>
        <p:cNvPr id="1" name="Shape 71"/>
        <p:cNvGrpSpPr/>
        <p:nvPr/>
      </p:nvGrpSpPr>
      <p:grpSpPr>
        <a:xfrm>
          <a:off x="0" y="0"/>
          <a:ext cx="0" cy="0"/>
          <a:chOff x="0" y="0"/>
          <a:chExt cx="0" cy="0"/>
        </a:xfrm>
      </p:grpSpPr>
      <p:sp>
        <p:nvSpPr>
          <p:cNvPr id="72" name="Google Shape;72;p15"/>
          <p:cNvSpPr txBox="1"/>
          <p:nvPr/>
        </p:nvSpPr>
        <p:spPr>
          <a:xfrm>
            <a:off x="604575" y="975423"/>
            <a:ext cx="8232900" cy="965100"/>
          </a:xfrm>
          <a:prstGeom prst="rect">
            <a:avLst/>
          </a:prstGeom>
          <a:noFill/>
          <a:ln w="9525"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lvl="0" indent="0" algn="just" rtl="0">
              <a:lnSpc>
                <a:spcPct val="115000"/>
              </a:lnSpc>
              <a:spcBef>
                <a:spcPts val="0"/>
              </a:spcBef>
              <a:spcAft>
                <a:spcPts val="1200"/>
              </a:spcAft>
              <a:buNone/>
            </a:pPr>
            <a:r>
              <a:rPr lang="ru" sz="1050" b="1">
                <a:solidFill>
                  <a:schemeClr val="dk1"/>
                </a:solidFill>
              </a:rPr>
              <a:t>The aim</a:t>
            </a:r>
            <a:r>
              <a:rPr lang="ru" sz="1050">
                <a:solidFill>
                  <a:schemeClr val="dk1"/>
                </a:solidFill>
              </a:rPr>
              <a:t> of the study is to perform a regional scale (Russia) soil type-specific soil C models calibration. To obtain temperature  and moisture dependencies of soil C cycle reaction rates, the model can be fitted to soil profiles of the same soil type in different climatic conditions. For this aim historical climate data, carbon concentration profiles and soil profile descriptions (soil type,  texture and other properties that can provide additional information to constrain model parameter values) in different spatial locations will be used. </a:t>
            </a:r>
            <a:endParaRPr sz="1050">
              <a:solidFill>
                <a:schemeClr val="dk1"/>
              </a:solidFill>
            </a:endParaRPr>
          </a:p>
        </p:txBody>
      </p:sp>
      <p:pic>
        <p:nvPicPr>
          <p:cNvPr id="73" name="Google Shape;73;p15"/>
          <p:cNvPicPr preferRelativeResize="0"/>
          <p:nvPr/>
        </p:nvPicPr>
        <p:blipFill rotWithShape="1">
          <a:blip r:embed="rId3">
            <a:alphaModFix/>
          </a:blip>
          <a:srcRect t="12823" r="68277" b="13980"/>
          <a:stretch/>
        </p:blipFill>
        <p:spPr>
          <a:xfrm>
            <a:off x="2110275" y="2828550"/>
            <a:ext cx="588575" cy="855875"/>
          </a:xfrm>
          <a:prstGeom prst="rect">
            <a:avLst/>
          </a:prstGeom>
          <a:noFill/>
          <a:ln>
            <a:noFill/>
          </a:ln>
        </p:spPr>
      </p:pic>
      <p:sp>
        <p:nvSpPr>
          <p:cNvPr id="74" name="Google Shape;74;p15"/>
          <p:cNvSpPr/>
          <p:nvPr/>
        </p:nvSpPr>
        <p:spPr>
          <a:xfrm>
            <a:off x="613575" y="4501050"/>
            <a:ext cx="4080000" cy="566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 sz="1000">
                <a:solidFill>
                  <a:srgbClr val="000000"/>
                </a:solidFill>
                <a:latin typeface="Arial"/>
                <a:ea typeface="Arial"/>
                <a:cs typeface="Arial"/>
                <a:sym typeface="Arial"/>
              </a:rPr>
              <a:t>Community Earth System Model (CESM 4.0)</a:t>
            </a:r>
            <a:r>
              <a:rPr lang="ru" sz="1000">
                <a:latin typeface="Calibri"/>
                <a:ea typeface="Calibri"/>
                <a:cs typeface="Calibri"/>
                <a:sym typeface="Calibri"/>
              </a:rPr>
              <a:t> </a:t>
            </a:r>
            <a:r>
              <a:rPr lang="ru" sz="1000">
                <a:solidFill>
                  <a:srgbClr val="000000"/>
                </a:solidFill>
                <a:latin typeface="Arial"/>
                <a:ea typeface="Arial"/>
                <a:cs typeface="Arial"/>
                <a:sym typeface="Arial"/>
              </a:rPr>
              <a:t>Scenario</a:t>
            </a:r>
            <a:r>
              <a:rPr lang="ru" sz="1000">
                <a:solidFill>
                  <a:srgbClr val="000000"/>
                </a:solidFill>
                <a:latin typeface="Calibri"/>
                <a:ea typeface="Calibri"/>
                <a:cs typeface="Calibri"/>
                <a:sym typeface="Calibri"/>
              </a:rPr>
              <a:t>: </a:t>
            </a:r>
            <a:r>
              <a:rPr lang="ru" sz="1000">
                <a:solidFill>
                  <a:srgbClr val="000000"/>
                </a:solidFill>
                <a:latin typeface="Arial"/>
                <a:ea typeface="Arial"/>
                <a:cs typeface="Arial"/>
                <a:sym typeface="Arial"/>
              </a:rPr>
              <a:t>1deg_GSWP3v1_CMIP6_SSP3-7</a:t>
            </a:r>
            <a:r>
              <a:rPr lang="ru" sz="1000"/>
              <a:t> </a:t>
            </a:r>
            <a:r>
              <a:rPr lang="ru" sz="1000">
                <a:solidFill>
                  <a:srgbClr val="000000"/>
                </a:solidFill>
                <a:latin typeface="Arial"/>
                <a:ea typeface="Arial"/>
                <a:cs typeface="Arial"/>
                <a:sym typeface="Arial"/>
              </a:rPr>
              <a:t>Global Soil Wetness Project Phase 3</a:t>
            </a:r>
            <a:r>
              <a:rPr lang="ru" sz="1000">
                <a:latin typeface="Calibri"/>
                <a:ea typeface="Calibri"/>
                <a:cs typeface="Calibri"/>
                <a:sym typeface="Calibri"/>
              </a:rPr>
              <a:t> </a:t>
            </a:r>
            <a:r>
              <a:rPr lang="ru" sz="1000">
                <a:solidFill>
                  <a:srgbClr val="000000"/>
                </a:solidFill>
                <a:latin typeface="Times New Roman"/>
                <a:ea typeface="Times New Roman"/>
                <a:cs typeface="Times New Roman"/>
                <a:sym typeface="Times New Roman"/>
              </a:rPr>
              <a:t>Grid 1.25 × 0.94°</a:t>
            </a:r>
            <a:endParaRPr sz="1000">
              <a:solidFill>
                <a:srgbClr val="000000"/>
              </a:solidFill>
              <a:latin typeface="Calibri"/>
              <a:ea typeface="Calibri"/>
              <a:cs typeface="Calibri"/>
              <a:sym typeface="Calibri"/>
            </a:endParaRPr>
          </a:p>
        </p:txBody>
      </p:sp>
      <p:pic>
        <p:nvPicPr>
          <p:cNvPr id="75" name="Google Shape;75;p15"/>
          <p:cNvPicPr preferRelativeResize="0"/>
          <p:nvPr/>
        </p:nvPicPr>
        <p:blipFill>
          <a:blip r:embed="rId4">
            <a:alphaModFix/>
          </a:blip>
          <a:stretch>
            <a:fillRect/>
          </a:stretch>
        </p:blipFill>
        <p:spPr>
          <a:xfrm>
            <a:off x="2698850" y="2441125"/>
            <a:ext cx="2002425" cy="2054567"/>
          </a:xfrm>
          <a:prstGeom prst="rect">
            <a:avLst/>
          </a:prstGeom>
          <a:noFill/>
          <a:ln>
            <a:noFill/>
          </a:ln>
        </p:spPr>
      </p:pic>
      <p:pic>
        <p:nvPicPr>
          <p:cNvPr id="76" name="Google Shape;76;p15"/>
          <p:cNvPicPr preferRelativeResize="0"/>
          <p:nvPr/>
        </p:nvPicPr>
        <p:blipFill>
          <a:blip r:embed="rId5">
            <a:alphaModFix/>
          </a:blip>
          <a:stretch>
            <a:fillRect/>
          </a:stretch>
        </p:blipFill>
        <p:spPr>
          <a:xfrm>
            <a:off x="379775" y="2449625"/>
            <a:ext cx="2002425" cy="2054625"/>
          </a:xfrm>
          <a:prstGeom prst="rect">
            <a:avLst/>
          </a:prstGeom>
          <a:noFill/>
          <a:ln>
            <a:noFill/>
          </a:ln>
        </p:spPr>
      </p:pic>
      <p:pic>
        <p:nvPicPr>
          <p:cNvPr id="77" name="Google Shape;77;p15"/>
          <p:cNvPicPr preferRelativeResize="0"/>
          <p:nvPr/>
        </p:nvPicPr>
        <p:blipFill>
          <a:blip r:embed="rId6">
            <a:alphaModFix/>
          </a:blip>
          <a:stretch>
            <a:fillRect/>
          </a:stretch>
        </p:blipFill>
        <p:spPr>
          <a:xfrm>
            <a:off x="4885650" y="2300050"/>
            <a:ext cx="2012125" cy="2191725"/>
          </a:xfrm>
          <a:prstGeom prst="rect">
            <a:avLst/>
          </a:prstGeom>
          <a:noFill/>
          <a:ln>
            <a:noFill/>
          </a:ln>
        </p:spPr>
      </p:pic>
      <p:pic>
        <p:nvPicPr>
          <p:cNvPr id="78" name="Google Shape;78;p15"/>
          <p:cNvPicPr preferRelativeResize="0"/>
          <p:nvPr/>
        </p:nvPicPr>
        <p:blipFill>
          <a:blip r:embed="rId7">
            <a:alphaModFix/>
          </a:blip>
          <a:stretch>
            <a:fillRect/>
          </a:stretch>
        </p:blipFill>
        <p:spPr>
          <a:xfrm>
            <a:off x="6909075" y="2305338"/>
            <a:ext cx="2002434" cy="2181150"/>
          </a:xfrm>
          <a:prstGeom prst="rect">
            <a:avLst/>
          </a:prstGeom>
          <a:noFill/>
          <a:ln>
            <a:noFill/>
          </a:ln>
        </p:spPr>
      </p:pic>
      <p:sp>
        <p:nvSpPr>
          <p:cNvPr id="79" name="Google Shape;79;p15"/>
          <p:cNvSpPr txBox="1"/>
          <p:nvPr/>
        </p:nvSpPr>
        <p:spPr>
          <a:xfrm>
            <a:off x="5145125" y="2091350"/>
            <a:ext cx="3960600" cy="493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ru" sz="1000" b="1"/>
              <a:t>Decomposition rates for carbon in surface soil layer 0-20 cm</a:t>
            </a:r>
            <a:endParaRPr sz="1000" b="1"/>
          </a:p>
          <a:p>
            <a:pPr marL="0" lvl="0" indent="0" algn="ctr" rtl="0">
              <a:spcBef>
                <a:spcPts val="0"/>
              </a:spcBef>
              <a:spcAft>
                <a:spcPts val="0"/>
              </a:spcAft>
              <a:buNone/>
            </a:pPr>
            <a:r>
              <a:rPr lang="ru" sz="1000" b="1"/>
              <a:t>as a function of soil temperature and moisture</a:t>
            </a:r>
            <a:endParaRPr sz="1000" b="1"/>
          </a:p>
        </p:txBody>
      </p:sp>
      <p:sp>
        <p:nvSpPr>
          <p:cNvPr id="80" name="Google Shape;80;p15"/>
          <p:cNvSpPr txBox="1"/>
          <p:nvPr/>
        </p:nvSpPr>
        <p:spPr>
          <a:xfrm>
            <a:off x="886325" y="214775"/>
            <a:ext cx="7672200" cy="616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ru" sz="1800" b="1"/>
              <a:t>Estimating moisture and temperature sensitivity of soil carbon decomposition rates using Russian National Soil Database and ESM</a:t>
            </a:r>
            <a:endParaRPr sz="1800" b="1"/>
          </a:p>
        </p:txBody>
      </p:sp>
      <p:sp>
        <p:nvSpPr>
          <p:cNvPr id="81" name="Google Shape;81;p15"/>
          <p:cNvSpPr txBox="1"/>
          <p:nvPr/>
        </p:nvSpPr>
        <p:spPr>
          <a:xfrm>
            <a:off x="680775" y="2088150"/>
            <a:ext cx="1671000" cy="493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ru" sz="1000" b="1"/>
              <a:t>863 soil profiles fit into </a:t>
            </a:r>
            <a:r>
              <a:rPr lang="ru" sz="1000" b="1">
                <a:solidFill>
                  <a:schemeClr val="dk1"/>
                </a:solidFill>
              </a:rPr>
              <a:t>391 ESM grids</a:t>
            </a:r>
            <a:endParaRPr sz="1000" b="1"/>
          </a:p>
        </p:txBody>
      </p:sp>
      <p:sp>
        <p:nvSpPr>
          <p:cNvPr id="82" name="Google Shape;82;p15"/>
          <p:cNvSpPr txBox="1"/>
          <p:nvPr/>
        </p:nvSpPr>
        <p:spPr>
          <a:xfrm>
            <a:off x="2440325" y="2088150"/>
            <a:ext cx="2704800" cy="493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ru" sz="1000" b="1"/>
              <a:t>ESM result litter fall, soil temperature and soil moisture for these grids</a:t>
            </a:r>
            <a:endParaRPr sz="1000" b="1"/>
          </a:p>
        </p:txBody>
      </p:sp>
      <p:sp>
        <p:nvSpPr>
          <p:cNvPr id="83" name="Google Shape;83;p15"/>
          <p:cNvSpPr/>
          <p:nvPr/>
        </p:nvSpPr>
        <p:spPr>
          <a:xfrm>
            <a:off x="5086200" y="4417050"/>
            <a:ext cx="3710700" cy="6906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ru" sz="1000"/>
              <a:t>Trends in decomposition rates with climatic conditions increasing with temperature and optimum with moisture are roughly seen even without soil-type specific grouping.</a:t>
            </a:r>
            <a:endParaRPr sz="1000">
              <a:solidFill>
                <a:srgbClr val="00000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0">
              <a:srgbClr val="D9D9D9"/>
            </a:gs>
            <a:gs pos="7000">
              <a:srgbClr val="FFFFFF"/>
            </a:gs>
            <a:gs pos="89000">
              <a:srgbClr val="FFFFFF"/>
            </a:gs>
            <a:gs pos="96000">
              <a:srgbClr val="F3F3F3"/>
            </a:gs>
            <a:gs pos="100000">
              <a:srgbClr val="A6A6A6"/>
            </a:gs>
          </a:gsLst>
          <a:lin ang="5400012" scaled="0"/>
        </a:gradFill>
        <a:effectLst/>
      </p:bgPr>
    </p:bg>
    <p:spTree>
      <p:nvGrpSpPr>
        <p:cNvPr id="1" name="Shape 87"/>
        <p:cNvGrpSpPr/>
        <p:nvPr/>
      </p:nvGrpSpPr>
      <p:grpSpPr>
        <a:xfrm>
          <a:off x="0" y="0"/>
          <a:ext cx="0" cy="0"/>
          <a:chOff x="0" y="0"/>
          <a:chExt cx="0" cy="0"/>
        </a:xfrm>
      </p:grpSpPr>
      <p:sp>
        <p:nvSpPr>
          <p:cNvPr id="88" name="Google Shape;88;p16"/>
          <p:cNvSpPr txBox="1">
            <a:spLocks noGrp="1"/>
          </p:cNvSpPr>
          <p:nvPr>
            <p:ph type="title" idx="4294967295"/>
          </p:nvPr>
        </p:nvSpPr>
        <p:spPr>
          <a:xfrm>
            <a:off x="311700" y="205684"/>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dirty="0"/>
              <a:t>System functionality</a:t>
            </a:r>
            <a:endParaRPr dirty="0"/>
          </a:p>
        </p:txBody>
      </p:sp>
      <p:sp>
        <p:nvSpPr>
          <p:cNvPr id="89" name="Google Shape;89;p16"/>
          <p:cNvSpPr txBox="1">
            <a:spLocks noGrp="1"/>
          </p:cNvSpPr>
          <p:nvPr>
            <p:ph type="body" idx="4294967295"/>
          </p:nvPr>
        </p:nvSpPr>
        <p:spPr>
          <a:xfrm>
            <a:off x="272225" y="863758"/>
            <a:ext cx="5716500" cy="4051500"/>
          </a:xfrm>
          <a:prstGeom prst="rect">
            <a:avLst/>
          </a:prstGeom>
        </p:spPr>
        <p:txBody>
          <a:bodyPr spcFirstLastPara="1" wrap="square" lIns="91425" tIns="91425" rIns="91425" bIns="91425" anchor="t" anchorCtr="0">
            <a:noAutofit/>
          </a:bodyPr>
          <a:lstStyle/>
          <a:p>
            <a:pPr marL="457200" lvl="0" indent="-330200" algn="just" rtl="0">
              <a:spcBef>
                <a:spcPts val="0"/>
              </a:spcBef>
              <a:spcAft>
                <a:spcPts val="0"/>
              </a:spcAft>
              <a:buSzPts val="1600"/>
              <a:buChar char="-"/>
            </a:pPr>
            <a:r>
              <a:rPr lang="ru" sz="1600" b="1" dirty="0"/>
              <a:t>Deployment of online application processing for internal documentation and data exchange between users, laboratories and administration</a:t>
            </a:r>
            <a:endParaRPr sz="1600" b="1" dirty="0"/>
          </a:p>
          <a:p>
            <a:pPr marL="457200" lvl="0" indent="-330200" algn="just" rtl="0">
              <a:spcBef>
                <a:spcPts val="0"/>
              </a:spcBef>
              <a:spcAft>
                <a:spcPts val="0"/>
              </a:spcAft>
              <a:buSzPts val="1600"/>
              <a:buChar char="-"/>
            </a:pPr>
            <a:r>
              <a:rPr lang="ru" sz="1600" b="1" dirty="0"/>
              <a:t>Online monitoring of research activities, instrumental throughput, optimization of time-consuming tasks</a:t>
            </a:r>
            <a:endParaRPr sz="1600" b="1" dirty="0"/>
          </a:p>
          <a:p>
            <a:pPr marL="457200" lvl="0" indent="-330200" algn="just" rtl="0">
              <a:spcBef>
                <a:spcPts val="0"/>
              </a:spcBef>
              <a:spcAft>
                <a:spcPts val="0"/>
              </a:spcAft>
              <a:buSzPts val="1600"/>
              <a:buChar char="-"/>
            </a:pPr>
            <a:r>
              <a:rPr lang="ru" sz="1600" b="1" dirty="0"/>
              <a:t>Data validation and cleaning</a:t>
            </a:r>
            <a:endParaRPr sz="1600" b="1" dirty="0"/>
          </a:p>
          <a:p>
            <a:pPr marL="457200" lvl="0" indent="-330200" algn="just" rtl="0">
              <a:spcBef>
                <a:spcPts val="0"/>
              </a:spcBef>
              <a:spcAft>
                <a:spcPts val="0"/>
              </a:spcAft>
              <a:buSzPts val="1600"/>
              <a:buChar char="-"/>
            </a:pPr>
            <a:r>
              <a:rPr lang="ru" sz="1600" b="1" dirty="0"/>
              <a:t>Data mining and automated data analysis using integration of new and archived data</a:t>
            </a:r>
            <a:endParaRPr sz="1600" b="1" dirty="0"/>
          </a:p>
          <a:p>
            <a:pPr marL="457200" lvl="0" indent="-330200" algn="just" rtl="0">
              <a:spcBef>
                <a:spcPts val="0"/>
              </a:spcBef>
              <a:spcAft>
                <a:spcPts val="0"/>
              </a:spcAft>
              <a:buSzPts val="1600"/>
              <a:buChar char="-"/>
            </a:pPr>
            <a:r>
              <a:rPr lang="ru" sz="1600" b="1" dirty="0"/>
              <a:t>Availability of the data in different formats, vis</a:t>
            </a:r>
            <a:r>
              <a:rPr lang="ru" sz="1600" b="1" dirty="0">
                <a:solidFill>
                  <a:srgbClr val="666666"/>
                </a:solidFill>
              </a:rPr>
              <a:t>ualisation, interactive data analysis, reports</a:t>
            </a:r>
            <a:endParaRPr sz="1600" b="1" dirty="0">
              <a:solidFill>
                <a:srgbClr val="666666"/>
              </a:solidFill>
            </a:endParaRPr>
          </a:p>
          <a:p>
            <a:pPr marL="457200" lvl="0" indent="-336550" algn="just" rtl="0">
              <a:lnSpc>
                <a:spcPct val="90000"/>
              </a:lnSpc>
              <a:spcBef>
                <a:spcPts val="0"/>
              </a:spcBef>
              <a:spcAft>
                <a:spcPts val="0"/>
              </a:spcAft>
              <a:buClr>
                <a:srgbClr val="666666"/>
              </a:buClr>
              <a:buSzPts val="1700"/>
              <a:buChar char="-"/>
            </a:pPr>
            <a:r>
              <a:rPr lang="ru" sz="1600" b="1" dirty="0">
                <a:solidFill>
                  <a:srgbClr val="666666"/>
                </a:solidFill>
              </a:rPr>
              <a:t>Statistical basis for soil classification improvements</a:t>
            </a:r>
            <a:endParaRPr sz="1600" b="1" dirty="0">
              <a:solidFill>
                <a:srgbClr val="666666"/>
              </a:solidFill>
            </a:endParaRPr>
          </a:p>
          <a:p>
            <a:pPr marL="457200" lvl="0" indent="-336550" algn="just" rtl="0">
              <a:lnSpc>
                <a:spcPct val="90000"/>
              </a:lnSpc>
              <a:spcBef>
                <a:spcPts val="0"/>
              </a:spcBef>
              <a:spcAft>
                <a:spcPts val="0"/>
              </a:spcAft>
              <a:buClr>
                <a:srgbClr val="666666"/>
              </a:buClr>
              <a:buSzPts val="1700"/>
              <a:buChar char="-"/>
            </a:pPr>
            <a:r>
              <a:rPr lang="ru" sz="1600" b="1" dirty="0">
                <a:solidFill>
                  <a:srgbClr val="666666"/>
                </a:solidFill>
              </a:rPr>
              <a:t>Extension of national soil database</a:t>
            </a:r>
            <a:r>
              <a:rPr lang="ru" sz="1300" b="1" dirty="0">
                <a:solidFill>
                  <a:srgbClr val="666666"/>
                </a:solidFill>
                <a:latin typeface="Oswald"/>
                <a:ea typeface="Oswald"/>
                <a:cs typeface="Oswald"/>
                <a:sym typeface="Oswald"/>
              </a:rPr>
              <a:t> </a:t>
            </a:r>
            <a:endParaRPr sz="1600" b="1" dirty="0">
              <a:solidFill>
                <a:srgbClr val="666666"/>
              </a:solidFill>
            </a:endParaRPr>
          </a:p>
          <a:p>
            <a:pPr marL="0" lvl="0" indent="0" algn="just" rtl="0">
              <a:spcBef>
                <a:spcPts val="0"/>
              </a:spcBef>
              <a:spcAft>
                <a:spcPts val="1600"/>
              </a:spcAft>
              <a:buNone/>
            </a:pPr>
            <a:endParaRPr sz="1600" dirty="0"/>
          </a:p>
        </p:txBody>
      </p:sp>
      <p:pic>
        <p:nvPicPr>
          <p:cNvPr id="90" name="Google Shape;90;p16"/>
          <p:cNvPicPr preferRelativeResize="0"/>
          <p:nvPr/>
        </p:nvPicPr>
        <p:blipFill>
          <a:blip r:embed="rId3">
            <a:alphaModFix/>
          </a:blip>
          <a:stretch>
            <a:fillRect/>
          </a:stretch>
        </p:blipFill>
        <p:spPr>
          <a:xfrm>
            <a:off x="6471962" y="371525"/>
            <a:ext cx="2389500" cy="2311425"/>
          </a:xfrm>
          <a:prstGeom prst="rect">
            <a:avLst/>
          </a:prstGeom>
          <a:noFill/>
          <a:ln>
            <a:noFill/>
          </a:ln>
        </p:spPr>
      </p:pic>
      <p:pic>
        <p:nvPicPr>
          <p:cNvPr id="91" name="Google Shape;91;p16"/>
          <p:cNvPicPr preferRelativeResize="0"/>
          <p:nvPr/>
        </p:nvPicPr>
        <p:blipFill>
          <a:blip r:embed="rId4">
            <a:alphaModFix/>
          </a:blip>
          <a:stretch>
            <a:fillRect/>
          </a:stretch>
        </p:blipFill>
        <p:spPr>
          <a:xfrm>
            <a:off x="6030000" y="2874212"/>
            <a:ext cx="3114011" cy="1827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0">
              <a:srgbClr val="D9D9D9"/>
            </a:gs>
            <a:gs pos="7000">
              <a:srgbClr val="FFFFFF"/>
            </a:gs>
            <a:gs pos="89000">
              <a:srgbClr val="FFFFFF"/>
            </a:gs>
            <a:gs pos="96000">
              <a:srgbClr val="F3F3F3"/>
            </a:gs>
            <a:gs pos="100000">
              <a:srgbClr val="A6A6A6"/>
            </a:gs>
          </a:gsLst>
          <a:lin ang="5400012" scaled="0"/>
        </a:gradFill>
        <a:effectLst/>
      </p:bgPr>
    </p:bg>
    <p:spTree>
      <p:nvGrpSpPr>
        <p:cNvPr id="1" name="Shape 95"/>
        <p:cNvGrpSpPr/>
        <p:nvPr/>
      </p:nvGrpSpPr>
      <p:grpSpPr>
        <a:xfrm>
          <a:off x="0" y="0"/>
          <a:ext cx="0" cy="0"/>
          <a:chOff x="0" y="0"/>
          <a:chExt cx="0" cy="0"/>
        </a:xfrm>
      </p:grpSpPr>
      <p:sp>
        <p:nvSpPr>
          <p:cNvPr id="96" name="Google Shape;96;p17"/>
          <p:cNvSpPr txBox="1">
            <a:spLocks noGrp="1"/>
          </p:cNvSpPr>
          <p:nvPr>
            <p:ph type="ctrTitle"/>
          </p:nvPr>
        </p:nvSpPr>
        <p:spPr>
          <a:xfrm>
            <a:off x="-1075675" y="79575"/>
            <a:ext cx="8520600" cy="1134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ru"/>
              <a:t>RunaWFE</a:t>
            </a:r>
            <a:endParaRPr/>
          </a:p>
        </p:txBody>
      </p:sp>
      <p:sp>
        <p:nvSpPr>
          <p:cNvPr id="97" name="Google Shape;97;p17"/>
          <p:cNvSpPr txBox="1">
            <a:spLocks noGrp="1"/>
          </p:cNvSpPr>
          <p:nvPr>
            <p:ph type="subTitle" idx="1"/>
          </p:nvPr>
        </p:nvSpPr>
        <p:spPr>
          <a:xfrm>
            <a:off x="159300" y="2051775"/>
            <a:ext cx="8520600" cy="1203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sz="3000">
                <a:solidFill>
                  <a:srgbClr val="464646"/>
                </a:solidFill>
                <a:highlight>
                  <a:srgbClr val="FFFFFF"/>
                </a:highlight>
                <a:latin typeface="Oswald"/>
                <a:ea typeface="Oswald"/>
                <a:cs typeface="Oswald"/>
                <a:sym typeface="Oswald"/>
              </a:rPr>
              <a:t>System of process management, data collection and analysis</a:t>
            </a:r>
            <a:endParaRPr sz="3000">
              <a:latin typeface="Oswald"/>
              <a:ea typeface="Oswald"/>
              <a:cs typeface="Oswald"/>
              <a:sym typeface="Oswald"/>
            </a:endParaRPr>
          </a:p>
        </p:txBody>
      </p:sp>
      <p:pic>
        <p:nvPicPr>
          <p:cNvPr id="98" name="Google Shape;98;p17"/>
          <p:cNvPicPr preferRelativeResize="0"/>
          <p:nvPr/>
        </p:nvPicPr>
        <p:blipFill>
          <a:blip r:embed="rId3">
            <a:alphaModFix/>
          </a:blip>
          <a:stretch>
            <a:fillRect/>
          </a:stretch>
        </p:blipFill>
        <p:spPr>
          <a:xfrm>
            <a:off x="422525" y="259050"/>
            <a:ext cx="878325" cy="878325"/>
          </a:xfrm>
          <a:prstGeom prst="rect">
            <a:avLst/>
          </a:prstGeom>
          <a:noFill/>
          <a:ln>
            <a:noFill/>
          </a:ln>
        </p:spPr>
      </p:pic>
      <p:pic>
        <p:nvPicPr>
          <p:cNvPr id="99" name="Google Shape;99;p17"/>
          <p:cNvPicPr preferRelativeResize="0"/>
          <p:nvPr/>
        </p:nvPicPr>
        <p:blipFill>
          <a:blip r:embed="rId4">
            <a:alphaModFix/>
          </a:blip>
          <a:stretch>
            <a:fillRect/>
          </a:stretch>
        </p:blipFill>
        <p:spPr>
          <a:xfrm>
            <a:off x="6225425" y="335262"/>
            <a:ext cx="2838450" cy="962025"/>
          </a:xfrm>
          <a:prstGeom prst="rect">
            <a:avLst/>
          </a:prstGeom>
          <a:noFill/>
          <a:ln>
            <a:noFill/>
          </a:ln>
        </p:spPr>
      </p:pic>
      <p:pic>
        <p:nvPicPr>
          <p:cNvPr id="100" name="Google Shape;100;p17"/>
          <p:cNvPicPr preferRelativeResize="0"/>
          <p:nvPr/>
        </p:nvPicPr>
        <p:blipFill>
          <a:blip r:embed="rId5">
            <a:alphaModFix/>
          </a:blip>
          <a:stretch>
            <a:fillRect/>
          </a:stretch>
        </p:blipFill>
        <p:spPr>
          <a:xfrm>
            <a:off x="5107375" y="335250"/>
            <a:ext cx="928074" cy="479425"/>
          </a:xfrm>
          <a:prstGeom prst="rect">
            <a:avLst/>
          </a:prstGeom>
          <a:noFill/>
          <a:ln>
            <a:noFill/>
          </a:ln>
        </p:spPr>
      </p:pic>
      <p:pic>
        <p:nvPicPr>
          <p:cNvPr id="101" name="Google Shape;101;p17"/>
          <p:cNvPicPr preferRelativeResize="0"/>
          <p:nvPr/>
        </p:nvPicPr>
        <p:blipFill rotWithShape="1">
          <a:blip r:embed="rId6">
            <a:alphaModFix/>
          </a:blip>
          <a:srcRect l="10886" t="9128" r="11244" b="10872"/>
          <a:stretch/>
        </p:blipFill>
        <p:spPr>
          <a:xfrm>
            <a:off x="5064877" y="993972"/>
            <a:ext cx="970574" cy="997125"/>
          </a:xfrm>
          <a:prstGeom prst="rect">
            <a:avLst/>
          </a:prstGeom>
          <a:noFill/>
          <a:ln>
            <a:noFill/>
          </a:ln>
        </p:spPr>
      </p:pic>
      <p:pic>
        <p:nvPicPr>
          <p:cNvPr id="102" name="Google Shape;102;p17"/>
          <p:cNvPicPr preferRelativeResize="0"/>
          <p:nvPr/>
        </p:nvPicPr>
        <p:blipFill>
          <a:blip r:embed="rId7">
            <a:alphaModFix/>
          </a:blip>
          <a:stretch>
            <a:fillRect/>
          </a:stretch>
        </p:blipFill>
        <p:spPr>
          <a:xfrm>
            <a:off x="1425775" y="1164375"/>
            <a:ext cx="779125" cy="584350"/>
          </a:xfrm>
          <a:prstGeom prst="rect">
            <a:avLst/>
          </a:prstGeom>
          <a:noFill/>
          <a:ln>
            <a:noFill/>
          </a:ln>
        </p:spPr>
      </p:pic>
      <p:pic>
        <p:nvPicPr>
          <p:cNvPr id="103" name="Google Shape;103;p17"/>
          <p:cNvPicPr preferRelativeResize="0"/>
          <p:nvPr/>
        </p:nvPicPr>
        <p:blipFill>
          <a:blip r:embed="rId8">
            <a:alphaModFix/>
          </a:blip>
          <a:stretch>
            <a:fillRect/>
          </a:stretch>
        </p:blipFill>
        <p:spPr>
          <a:xfrm>
            <a:off x="583425" y="1182028"/>
            <a:ext cx="666600" cy="549050"/>
          </a:xfrm>
          <a:prstGeom prst="rect">
            <a:avLst/>
          </a:prstGeom>
          <a:noFill/>
          <a:ln>
            <a:noFill/>
          </a:ln>
        </p:spPr>
      </p:pic>
      <p:pic>
        <p:nvPicPr>
          <p:cNvPr id="104" name="Google Shape;104;p17"/>
          <p:cNvPicPr preferRelativeResize="0"/>
          <p:nvPr/>
        </p:nvPicPr>
        <p:blipFill rotWithShape="1">
          <a:blip r:embed="rId9">
            <a:alphaModFix/>
          </a:blip>
          <a:srcRect l="29761" t="8122" r="30760" b="8910"/>
          <a:stretch/>
        </p:blipFill>
        <p:spPr>
          <a:xfrm>
            <a:off x="3273950" y="2756400"/>
            <a:ext cx="1693425" cy="2002700"/>
          </a:xfrm>
          <a:prstGeom prst="rect">
            <a:avLst/>
          </a:prstGeom>
          <a:noFill/>
          <a:ln>
            <a:noFill/>
          </a:ln>
        </p:spPr>
      </p:pic>
      <p:pic>
        <p:nvPicPr>
          <p:cNvPr id="105" name="Google Shape;105;p17"/>
          <p:cNvPicPr preferRelativeResize="0"/>
          <p:nvPr/>
        </p:nvPicPr>
        <p:blipFill>
          <a:blip r:embed="rId10">
            <a:alphaModFix/>
          </a:blip>
          <a:stretch>
            <a:fillRect/>
          </a:stretch>
        </p:blipFill>
        <p:spPr>
          <a:xfrm>
            <a:off x="847150" y="3026463"/>
            <a:ext cx="1752600" cy="1438275"/>
          </a:xfrm>
          <a:prstGeom prst="rect">
            <a:avLst/>
          </a:prstGeom>
          <a:noFill/>
          <a:ln>
            <a:noFill/>
          </a:ln>
        </p:spPr>
      </p:pic>
      <p:cxnSp>
        <p:nvCxnSpPr>
          <p:cNvPr id="106" name="Google Shape;106;p17"/>
          <p:cNvCxnSpPr>
            <a:stCxn id="105" idx="3"/>
            <a:endCxn id="104" idx="1"/>
          </p:cNvCxnSpPr>
          <p:nvPr/>
        </p:nvCxnSpPr>
        <p:spPr>
          <a:xfrm>
            <a:off x="2599750" y="3745600"/>
            <a:ext cx="674100" cy="12300"/>
          </a:xfrm>
          <a:prstGeom prst="straightConnector1">
            <a:avLst/>
          </a:prstGeom>
          <a:noFill/>
          <a:ln w="28575" cap="flat" cmpd="sng">
            <a:solidFill>
              <a:schemeClr val="dk2"/>
            </a:solidFill>
            <a:prstDash val="solid"/>
            <a:round/>
            <a:headEnd type="triangle" w="med" len="med"/>
            <a:tailEnd type="triangle" w="med" len="med"/>
          </a:ln>
        </p:spPr>
      </p:cxnSp>
      <p:pic>
        <p:nvPicPr>
          <p:cNvPr id="107" name="Google Shape;107;p17"/>
          <p:cNvPicPr preferRelativeResize="0"/>
          <p:nvPr/>
        </p:nvPicPr>
        <p:blipFill>
          <a:blip r:embed="rId11">
            <a:alphaModFix/>
          </a:blip>
          <a:stretch>
            <a:fillRect/>
          </a:stretch>
        </p:blipFill>
        <p:spPr>
          <a:xfrm>
            <a:off x="5518273" y="2892063"/>
            <a:ext cx="1580627" cy="1401625"/>
          </a:xfrm>
          <a:prstGeom prst="rect">
            <a:avLst/>
          </a:prstGeom>
          <a:noFill/>
          <a:ln>
            <a:noFill/>
          </a:ln>
        </p:spPr>
      </p:pic>
      <p:pic>
        <p:nvPicPr>
          <p:cNvPr id="108" name="Google Shape;108;p17"/>
          <p:cNvPicPr preferRelativeResize="0"/>
          <p:nvPr/>
        </p:nvPicPr>
        <p:blipFill>
          <a:blip r:embed="rId12">
            <a:alphaModFix/>
          </a:blip>
          <a:stretch>
            <a:fillRect/>
          </a:stretch>
        </p:blipFill>
        <p:spPr>
          <a:xfrm>
            <a:off x="7483250" y="3473587"/>
            <a:ext cx="1580625" cy="1305385"/>
          </a:xfrm>
          <a:prstGeom prst="rect">
            <a:avLst/>
          </a:prstGeom>
          <a:noFill/>
          <a:ln>
            <a:noFill/>
          </a:ln>
        </p:spPr>
      </p:pic>
      <p:cxnSp>
        <p:nvCxnSpPr>
          <p:cNvPr id="109" name="Google Shape;109;p17"/>
          <p:cNvCxnSpPr/>
          <p:nvPr/>
        </p:nvCxnSpPr>
        <p:spPr>
          <a:xfrm>
            <a:off x="5007600" y="3477700"/>
            <a:ext cx="674100" cy="12300"/>
          </a:xfrm>
          <a:prstGeom prst="straightConnector1">
            <a:avLst/>
          </a:prstGeom>
          <a:noFill/>
          <a:ln w="28575" cap="flat" cmpd="sng">
            <a:solidFill>
              <a:schemeClr val="dk2"/>
            </a:solidFill>
            <a:prstDash val="solid"/>
            <a:round/>
            <a:headEnd type="none" w="med" len="med"/>
            <a:tailEnd type="triangle" w="med" len="med"/>
          </a:ln>
        </p:spPr>
      </p:cxnSp>
      <p:cxnSp>
        <p:nvCxnSpPr>
          <p:cNvPr id="110" name="Google Shape;110;p17"/>
          <p:cNvCxnSpPr/>
          <p:nvPr/>
        </p:nvCxnSpPr>
        <p:spPr>
          <a:xfrm>
            <a:off x="6885350" y="3468150"/>
            <a:ext cx="674100" cy="12300"/>
          </a:xfrm>
          <a:prstGeom prst="straightConnector1">
            <a:avLst/>
          </a:prstGeom>
          <a:noFill/>
          <a:ln w="28575" cap="flat" cmpd="sng">
            <a:solidFill>
              <a:schemeClr val="dk2"/>
            </a:solidFill>
            <a:prstDash val="solid"/>
            <a:round/>
            <a:headEnd type="none" w="med" len="med"/>
            <a:tailEnd type="triangle" w="med" len="med"/>
          </a:ln>
        </p:spPr>
      </p:cxnSp>
      <p:pic>
        <p:nvPicPr>
          <p:cNvPr id="111" name="Google Shape;111;p17"/>
          <p:cNvPicPr preferRelativeResize="0"/>
          <p:nvPr/>
        </p:nvPicPr>
        <p:blipFill>
          <a:blip r:embed="rId13">
            <a:alphaModFix/>
          </a:blip>
          <a:stretch>
            <a:fillRect/>
          </a:stretch>
        </p:blipFill>
        <p:spPr>
          <a:xfrm>
            <a:off x="7895847" y="2319806"/>
            <a:ext cx="928075" cy="935269"/>
          </a:xfrm>
          <a:prstGeom prst="rect">
            <a:avLst/>
          </a:prstGeom>
          <a:noFill/>
          <a:ln>
            <a:noFill/>
          </a:ln>
        </p:spPr>
      </p:pic>
      <p:pic>
        <p:nvPicPr>
          <p:cNvPr id="112" name="Google Shape;112;p17"/>
          <p:cNvPicPr preferRelativeResize="0"/>
          <p:nvPr/>
        </p:nvPicPr>
        <p:blipFill>
          <a:blip r:embed="rId14">
            <a:alphaModFix/>
          </a:blip>
          <a:stretch>
            <a:fillRect/>
          </a:stretch>
        </p:blipFill>
        <p:spPr>
          <a:xfrm>
            <a:off x="2535736" y="1076700"/>
            <a:ext cx="2124447" cy="1134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0">
              <a:srgbClr val="D9D9D9"/>
            </a:gs>
            <a:gs pos="7000">
              <a:srgbClr val="FFFFFF"/>
            </a:gs>
            <a:gs pos="89000">
              <a:srgbClr val="FFFFFF"/>
            </a:gs>
            <a:gs pos="96000">
              <a:srgbClr val="F3F3F3"/>
            </a:gs>
            <a:gs pos="100000">
              <a:srgbClr val="A6A6A6"/>
            </a:gs>
          </a:gsLst>
          <a:lin ang="5400012" scaled="0"/>
        </a:gradFill>
        <a:effectLst/>
      </p:bgPr>
    </p:bg>
    <p:spTree>
      <p:nvGrpSpPr>
        <p:cNvPr id="1" name="Shape 116"/>
        <p:cNvGrpSpPr/>
        <p:nvPr/>
      </p:nvGrpSpPr>
      <p:grpSpPr>
        <a:xfrm>
          <a:off x="0" y="0"/>
          <a:ext cx="0" cy="0"/>
          <a:chOff x="0" y="0"/>
          <a:chExt cx="0" cy="0"/>
        </a:xfrm>
      </p:grpSpPr>
      <p:sp>
        <p:nvSpPr>
          <p:cNvPr id="117" name="Google Shape;117;p18"/>
          <p:cNvSpPr txBox="1">
            <a:spLocks noGrp="1"/>
          </p:cNvSpPr>
          <p:nvPr>
            <p:ph type="body" idx="4294967295"/>
          </p:nvPr>
        </p:nvSpPr>
        <p:spPr>
          <a:xfrm>
            <a:off x="372500" y="2068225"/>
            <a:ext cx="3610500" cy="2846700"/>
          </a:xfrm>
          <a:prstGeom prst="rect">
            <a:avLst/>
          </a:prstGeom>
        </p:spPr>
        <p:txBody>
          <a:bodyPr spcFirstLastPara="1" wrap="square" lIns="91425" tIns="91425" rIns="91425" bIns="91425" anchor="t" anchorCtr="0">
            <a:noAutofit/>
          </a:bodyPr>
          <a:lstStyle/>
          <a:p>
            <a:pPr marL="0" lvl="0" indent="0" algn="just" rtl="0">
              <a:lnSpc>
                <a:spcPct val="100000"/>
              </a:lnSpc>
              <a:spcBef>
                <a:spcPts val="0"/>
              </a:spcBef>
              <a:spcAft>
                <a:spcPts val="0"/>
              </a:spcAft>
              <a:buNone/>
            </a:pPr>
            <a:r>
              <a:rPr lang="ru" sz="1300" dirty="0">
                <a:solidFill>
                  <a:srgbClr val="434343"/>
                </a:solidFill>
              </a:rPr>
              <a:t>V.V.Dokuchaev Soil science institute has 1</a:t>
            </a:r>
            <a:r>
              <a:rPr lang="en-US" sz="1300">
                <a:solidFill>
                  <a:srgbClr val="434343"/>
                </a:solidFill>
              </a:rPr>
              <a:t>3</a:t>
            </a:r>
            <a:r>
              <a:rPr lang="ru" sz="1300">
                <a:solidFill>
                  <a:srgbClr val="434343"/>
                </a:solidFill>
              </a:rPr>
              <a:t> departments which are producing variety of soil analysis and are carrying out field work and sampling all around Russia:</a:t>
            </a:r>
            <a:endParaRPr sz="1300" dirty="0">
              <a:solidFill>
                <a:srgbClr val="434343"/>
              </a:solidFill>
            </a:endParaRPr>
          </a:p>
          <a:p>
            <a:pPr marL="0" lvl="0" indent="0" algn="l" rtl="0">
              <a:lnSpc>
                <a:spcPct val="100000"/>
              </a:lnSpc>
              <a:spcBef>
                <a:spcPts val="0"/>
              </a:spcBef>
              <a:spcAft>
                <a:spcPts val="0"/>
              </a:spcAft>
              <a:buNone/>
            </a:pPr>
            <a:endParaRPr sz="600" dirty="0">
              <a:solidFill>
                <a:srgbClr val="434343"/>
              </a:solidFill>
            </a:endParaRPr>
          </a:p>
          <a:p>
            <a:pPr marL="0" lvl="0" indent="0" algn="l" rtl="0">
              <a:lnSpc>
                <a:spcPct val="100000"/>
              </a:lnSpc>
              <a:spcBef>
                <a:spcPts val="0"/>
              </a:spcBef>
              <a:spcAft>
                <a:spcPts val="0"/>
              </a:spcAft>
              <a:buClr>
                <a:schemeClr val="dk1"/>
              </a:buClr>
              <a:buSzPts val="1100"/>
              <a:buFont typeface="Arial"/>
              <a:buNone/>
            </a:pPr>
            <a:r>
              <a:rPr lang="ru" sz="800" b="1" dirty="0">
                <a:solidFill>
                  <a:srgbClr val="434343"/>
                </a:solidFill>
              </a:rPr>
              <a:t>Department of soil genesis, geography and classification</a:t>
            </a:r>
            <a:endParaRPr sz="800" b="1" dirty="0">
              <a:solidFill>
                <a:srgbClr val="434343"/>
              </a:solidFill>
            </a:endParaRPr>
          </a:p>
          <a:p>
            <a:pPr marL="0" lvl="0" indent="0" algn="l" rtl="0">
              <a:lnSpc>
                <a:spcPct val="100000"/>
              </a:lnSpc>
              <a:spcBef>
                <a:spcPts val="0"/>
              </a:spcBef>
              <a:spcAft>
                <a:spcPts val="0"/>
              </a:spcAft>
              <a:buClr>
                <a:schemeClr val="dk1"/>
              </a:buClr>
              <a:buSzPts val="1100"/>
              <a:buFont typeface="Arial"/>
              <a:buNone/>
            </a:pPr>
            <a:r>
              <a:rPr lang="ru" sz="800" b="1" dirty="0">
                <a:solidFill>
                  <a:srgbClr val="434343"/>
                </a:solidFill>
              </a:rPr>
              <a:t>Laboratory of monitoring of the soil cover</a:t>
            </a:r>
            <a:endParaRPr sz="800" b="1" dirty="0">
              <a:solidFill>
                <a:srgbClr val="434343"/>
              </a:solidFill>
            </a:endParaRPr>
          </a:p>
          <a:p>
            <a:pPr marL="0" lvl="0" indent="0" algn="l" rtl="0">
              <a:lnSpc>
                <a:spcPct val="100000"/>
              </a:lnSpc>
              <a:spcBef>
                <a:spcPts val="0"/>
              </a:spcBef>
              <a:spcAft>
                <a:spcPts val="0"/>
              </a:spcAft>
              <a:buClr>
                <a:schemeClr val="dk1"/>
              </a:buClr>
              <a:buSzPts val="1100"/>
              <a:buFont typeface="Arial"/>
              <a:buNone/>
            </a:pPr>
            <a:r>
              <a:rPr lang="ru" sz="800" b="1" dirty="0">
                <a:solidFill>
                  <a:srgbClr val="434343"/>
                </a:solidFill>
              </a:rPr>
              <a:t>Laboratory of soil digital mapping</a:t>
            </a:r>
            <a:endParaRPr sz="800" b="1" dirty="0">
              <a:solidFill>
                <a:srgbClr val="434343"/>
              </a:solidFill>
            </a:endParaRPr>
          </a:p>
          <a:p>
            <a:pPr marL="0" lvl="0" indent="0" algn="l" rtl="0">
              <a:lnSpc>
                <a:spcPct val="100000"/>
              </a:lnSpc>
              <a:spcBef>
                <a:spcPts val="0"/>
              </a:spcBef>
              <a:spcAft>
                <a:spcPts val="0"/>
              </a:spcAft>
              <a:buClr>
                <a:schemeClr val="dk1"/>
              </a:buClr>
              <a:buSzPts val="1100"/>
              <a:buFont typeface="Arial"/>
              <a:buNone/>
            </a:pPr>
            <a:r>
              <a:rPr lang="ru" sz="800" b="1" dirty="0">
                <a:solidFill>
                  <a:srgbClr val="434343"/>
                </a:solidFill>
              </a:rPr>
              <a:t>Department of genesis and amelioration of saline and solonetz soils</a:t>
            </a:r>
            <a:endParaRPr sz="800" b="1" dirty="0">
              <a:solidFill>
                <a:srgbClr val="434343"/>
              </a:solidFill>
            </a:endParaRPr>
          </a:p>
          <a:p>
            <a:pPr marL="0" lvl="0" indent="0" algn="l" rtl="0">
              <a:lnSpc>
                <a:spcPct val="100000"/>
              </a:lnSpc>
              <a:spcBef>
                <a:spcPts val="0"/>
              </a:spcBef>
              <a:spcAft>
                <a:spcPts val="0"/>
              </a:spcAft>
              <a:buClr>
                <a:schemeClr val="dk1"/>
              </a:buClr>
              <a:buSzPts val="1100"/>
              <a:buFont typeface="Arial"/>
              <a:buNone/>
            </a:pPr>
            <a:r>
              <a:rPr lang="ru" sz="800" b="1" dirty="0">
                <a:solidFill>
                  <a:srgbClr val="434343"/>
                </a:solidFill>
              </a:rPr>
              <a:t>Department of agro-ecological estimation of soils and designing of agro-landscapes</a:t>
            </a:r>
            <a:endParaRPr sz="800" b="1" dirty="0">
              <a:solidFill>
                <a:srgbClr val="434343"/>
              </a:solidFill>
            </a:endParaRPr>
          </a:p>
          <a:p>
            <a:pPr marL="0" lvl="0" indent="0" algn="l" rtl="0">
              <a:lnSpc>
                <a:spcPct val="100000"/>
              </a:lnSpc>
              <a:spcBef>
                <a:spcPts val="0"/>
              </a:spcBef>
              <a:spcAft>
                <a:spcPts val="0"/>
              </a:spcAft>
              <a:buClr>
                <a:schemeClr val="dk1"/>
              </a:buClr>
              <a:buSzPts val="1100"/>
              <a:buFont typeface="Arial"/>
              <a:buNone/>
            </a:pPr>
            <a:r>
              <a:rPr lang="ru" sz="800" b="1" dirty="0">
                <a:solidFill>
                  <a:srgbClr val="434343"/>
                </a:solidFill>
              </a:rPr>
              <a:t>Inter-institute department of studying chernozem soils</a:t>
            </a:r>
            <a:endParaRPr sz="800" b="1" dirty="0">
              <a:solidFill>
                <a:srgbClr val="434343"/>
              </a:solidFill>
            </a:endParaRPr>
          </a:p>
          <a:p>
            <a:pPr marL="0" lvl="0" indent="0" algn="l" rtl="0">
              <a:lnSpc>
                <a:spcPct val="100000"/>
              </a:lnSpc>
              <a:spcBef>
                <a:spcPts val="0"/>
              </a:spcBef>
              <a:spcAft>
                <a:spcPts val="0"/>
              </a:spcAft>
              <a:buClr>
                <a:schemeClr val="dk1"/>
              </a:buClr>
              <a:buSzPts val="1100"/>
              <a:buFont typeface="Arial"/>
              <a:buNone/>
            </a:pPr>
            <a:r>
              <a:rPr lang="ru" sz="800" b="1" dirty="0">
                <a:solidFill>
                  <a:srgbClr val="434343"/>
                </a:solidFill>
              </a:rPr>
              <a:t>Laboratory of soil erosion</a:t>
            </a:r>
            <a:endParaRPr sz="800" b="1" dirty="0">
              <a:solidFill>
                <a:srgbClr val="434343"/>
              </a:solidFill>
            </a:endParaRPr>
          </a:p>
          <a:p>
            <a:pPr marL="0" lvl="0" indent="0" algn="l" rtl="0">
              <a:lnSpc>
                <a:spcPct val="100000"/>
              </a:lnSpc>
              <a:spcBef>
                <a:spcPts val="0"/>
              </a:spcBef>
              <a:spcAft>
                <a:spcPts val="0"/>
              </a:spcAft>
              <a:buClr>
                <a:schemeClr val="dk1"/>
              </a:buClr>
              <a:buSzPts val="1100"/>
              <a:buFont typeface="Arial"/>
              <a:buNone/>
            </a:pPr>
            <a:r>
              <a:rPr lang="ru" sz="800" b="1" dirty="0">
                <a:solidFill>
                  <a:srgbClr val="434343"/>
                </a:solidFill>
              </a:rPr>
              <a:t>Laboratory of hydrology of ameliorated soils</a:t>
            </a:r>
            <a:endParaRPr sz="800" b="1" dirty="0">
              <a:solidFill>
                <a:srgbClr val="434343"/>
              </a:solidFill>
            </a:endParaRPr>
          </a:p>
          <a:p>
            <a:pPr marL="0" lvl="0" indent="0" algn="l" rtl="0">
              <a:lnSpc>
                <a:spcPct val="100000"/>
              </a:lnSpc>
              <a:spcBef>
                <a:spcPts val="0"/>
              </a:spcBef>
              <a:spcAft>
                <a:spcPts val="0"/>
              </a:spcAft>
              <a:buClr>
                <a:schemeClr val="dk1"/>
              </a:buClr>
              <a:buSzPts val="1100"/>
              <a:buFont typeface="Arial"/>
              <a:buNone/>
            </a:pPr>
            <a:r>
              <a:rPr lang="ru" sz="800" b="1" dirty="0">
                <a:solidFill>
                  <a:srgbClr val="434343"/>
                </a:solidFill>
              </a:rPr>
              <a:t>Laboratory of soil biology and biochemistry</a:t>
            </a:r>
            <a:endParaRPr sz="800" b="1" dirty="0">
              <a:solidFill>
                <a:srgbClr val="434343"/>
              </a:solidFill>
            </a:endParaRPr>
          </a:p>
          <a:p>
            <a:pPr marL="0" lvl="0" indent="0" algn="l" rtl="0">
              <a:lnSpc>
                <a:spcPct val="100000"/>
              </a:lnSpc>
              <a:spcBef>
                <a:spcPts val="0"/>
              </a:spcBef>
              <a:spcAft>
                <a:spcPts val="0"/>
              </a:spcAft>
              <a:buClr>
                <a:schemeClr val="dk1"/>
              </a:buClr>
              <a:buSzPts val="1100"/>
              <a:buFont typeface="Arial"/>
              <a:buNone/>
            </a:pPr>
            <a:r>
              <a:rPr lang="ru" sz="800" b="1" dirty="0">
                <a:solidFill>
                  <a:srgbClr val="434343"/>
                </a:solidFill>
              </a:rPr>
              <a:t>Laboratory of soil chemistry and physico-chemistry</a:t>
            </a:r>
            <a:endParaRPr sz="800" b="1" dirty="0">
              <a:solidFill>
                <a:srgbClr val="434343"/>
              </a:solidFill>
            </a:endParaRPr>
          </a:p>
          <a:p>
            <a:pPr marL="0" lvl="0" indent="0" algn="l" rtl="0">
              <a:lnSpc>
                <a:spcPct val="100000"/>
              </a:lnSpc>
              <a:spcBef>
                <a:spcPts val="0"/>
              </a:spcBef>
              <a:spcAft>
                <a:spcPts val="0"/>
              </a:spcAft>
              <a:buClr>
                <a:schemeClr val="dk1"/>
              </a:buClr>
              <a:buSzPts val="1100"/>
              <a:buFont typeface="Arial"/>
              <a:buNone/>
            </a:pPr>
            <a:r>
              <a:rPr lang="ru" sz="800" b="1" dirty="0">
                <a:solidFill>
                  <a:srgbClr val="434343"/>
                </a:solidFill>
              </a:rPr>
              <a:t>Analytical instrumental laboratory</a:t>
            </a:r>
            <a:endParaRPr sz="800" b="1" dirty="0">
              <a:solidFill>
                <a:srgbClr val="434343"/>
              </a:solidFill>
            </a:endParaRPr>
          </a:p>
          <a:p>
            <a:pPr marL="0" lvl="0" indent="0" algn="l" rtl="0">
              <a:lnSpc>
                <a:spcPct val="100000"/>
              </a:lnSpc>
              <a:spcBef>
                <a:spcPts val="0"/>
              </a:spcBef>
              <a:spcAft>
                <a:spcPts val="0"/>
              </a:spcAft>
              <a:buClr>
                <a:schemeClr val="dk1"/>
              </a:buClr>
              <a:buSzPts val="1100"/>
              <a:buFont typeface="Arial"/>
              <a:buNone/>
            </a:pPr>
            <a:r>
              <a:rPr lang="ru" sz="800" b="1" dirty="0">
                <a:solidFill>
                  <a:srgbClr val="434343"/>
                </a:solidFill>
              </a:rPr>
              <a:t>Laboratory of soil mineralogy and micromorphology</a:t>
            </a:r>
            <a:endParaRPr sz="800" b="1" dirty="0">
              <a:solidFill>
                <a:srgbClr val="434343"/>
              </a:solidFill>
            </a:endParaRPr>
          </a:p>
          <a:p>
            <a:pPr marL="0" lvl="0" indent="0" algn="l" rtl="0">
              <a:lnSpc>
                <a:spcPct val="100000"/>
              </a:lnSpc>
              <a:spcBef>
                <a:spcPts val="0"/>
              </a:spcBef>
              <a:spcAft>
                <a:spcPts val="0"/>
              </a:spcAft>
              <a:buClr>
                <a:schemeClr val="dk1"/>
              </a:buClr>
              <a:buSzPts val="1100"/>
              <a:buFont typeface="Arial"/>
              <a:buNone/>
            </a:pPr>
            <a:r>
              <a:rPr lang="ru" sz="800" b="1" dirty="0">
                <a:solidFill>
                  <a:srgbClr val="434343"/>
                </a:solidFill>
              </a:rPr>
              <a:t>Soil Data Center</a:t>
            </a:r>
            <a:endParaRPr dirty="0">
              <a:solidFill>
                <a:srgbClr val="000000"/>
              </a:solidFill>
            </a:endParaRPr>
          </a:p>
        </p:txBody>
      </p:sp>
      <p:pic>
        <p:nvPicPr>
          <p:cNvPr id="118" name="Google Shape;118;p18"/>
          <p:cNvPicPr preferRelativeResize="0"/>
          <p:nvPr/>
        </p:nvPicPr>
        <p:blipFill>
          <a:blip r:embed="rId5">
            <a:alphaModFix/>
          </a:blip>
          <a:stretch>
            <a:fillRect/>
          </a:stretch>
        </p:blipFill>
        <p:spPr>
          <a:xfrm>
            <a:off x="7391897" y="328909"/>
            <a:ext cx="1621875" cy="1294591"/>
          </a:xfrm>
          <a:prstGeom prst="rect">
            <a:avLst/>
          </a:prstGeom>
          <a:noFill/>
          <a:ln>
            <a:noFill/>
          </a:ln>
        </p:spPr>
      </p:pic>
      <p:sp>
        <p:nvSpPr>
          <p:cNvPr id="120" name="Google Shape;120;p18"/>
          <p:cNvSpPr txBox="1">
            <a:spLocks noGrp="1"/>
          </p:cNvSpPr>
          <p:nvPr>
            <p:ph type="title" idx="4294967295"/>
          </p:nvPr>
        </p:nvSpPr>
        <p:spPr>
          <a:xfrm>
            <a:off x="479975" y="343850"/>
            <a:ext cx="6769800" cy="1475700"/>
          </a:xfrm>
          <a:prstGeom prst="rect">
            <a:avLst/>
          </a:prstGeom>
          <a:ln>
            <a:noFill/>
          </a:ln>
        </p:spPr>
        <p:txBody>
          <a:bodyPr spcFirstLastPara="1" wrap="square" lIns="91425" tIns="91425" rIns="91425" bIns="91425" anchor="t" anchorCtr="0">
            <a:noAutofit/>
          </a:bodyPr>
          <a:lstStyle/>
          <a:p>
            <a:pPr marL="0" lvl="0" indent="0" algn="just" rtl="0">
              <a:lnSpc>
                <a:spcPct val="115000"/>
              </a:lnSpc>
              <a:spcBef>
                <a:spcPts val="0"/>
              </a:spcBef>
              <a:spcAft>
                <a:spcPts val="1200"/>
              </a:spcAft>
              <a:buNone/>
            </a:pPr>
            <a:r>
              <a:rPr lang="ru" sz="1250" b="1">
                <a:solidFill>
                  <a:srgbClr val="000000"/>
                </a:solidFill>
              </a:rPr>
              <a:t>We develop a data collection system with a tool for field soil description according to the national soil database standard with a tool for soil determination which includes Kohonen algorithm to predict soil type based on the determined soil profile sequence of horizon indexes. Further the system allows automated RunaWFE based request for soil sample analysis (national method standards) which is obligatory accompanied with standard soil profile and samples descriptions.</a:t>
            </a:r>
            <a:endParaRPr sz="5300" b="1">
              <a:solidFill>
                <a:srgbClr val="000000"/>
              </a:solidFill>
            </a:endParaRPr>
          </a:p>
        </p:txBody>
      </p:sp>
      <p:pic>
        <p:nvPicPr>
          <p:cNvPr id="2" name="video_Trim">
            <a:hlinkClick r:id="" action="ppaction://media"/>
            <a:extLst>
              <a:ext uri="{FF2B5EF4-FFF2-40B4-BE49-F238E27FC236}">
                <a16:creationId xmlns:a16="http://schemas.microsoft.com/office/drawing/2014/main" id="{F4543FB2-44DE-4F50-901A-CEDF05FCB8B2}"/>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4066108" y="1967891"/>
            <a:ext cx="5060800" cy="2846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61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611</Words>
  <Application>Microsoft Office PowerPoint</Application>
  <PresentationFormat>On-screen Show (16:9)</PresentationFormat>
  <Paragraphs>54</Paragraphs>
  <Slides>6</Slides>
  <Notes>6</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Calibri</vt:lpstr>
      <vt:lpstr>Arial</vt:lpstr>
      <vt:lpstr>Oswald</vt:lpstr>
      <vt:lpstr>Times New Roman</vt:lpstr>
      <vt:lpstr>Simple Light</vt:lpstr>
      <vt:lpstr>Standardized automated data collection for soil C model parametrization at the regional scale of Russia</vt:lpstr>
      <vt:lpstr>PowerPoint Presentation</vt:lpstr>
      <vt:lpstr>PowerPoint Presentation</vt:lpstr>
      <vt:lpstr>System functionality</vt:lpstr>
      <vt:lpstr>RunaWFE</vt:lpstr>
      <vt:lpstr>We develop a data collection system with a tool for field soil description according to the national soil database standard with a tool for soil determination which includes Kohonen algorithm to predict soil type based on the determined soil profile sequence of horizon indexes. Further the system allows automated RunaWFE based request for soil sample analysis (national method standards) which is obligatory accompanied with standard soil profile and samples descriptions.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Standardized automated data collection for soil C model parametrization at the regional scale of Russia</dc:title>
  <dc:creator>Nadezda Vasilyeva</dc:creator>
  <cp:lastModifiedBy>Taras Vasiliev</cp:lastModifiedBy>
  <cp:revision>2</cp:revision>
  <dcterms:modified xsi:type="dcterms:W3CDTF">2020-05-07T02:19:14Z</dcterms:modified>
</cp:coreProperties>
</file>