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57" r:id="rId3"/>
    <p:sldId id="300" r:id="rId4"/>
    <p:sldId id="267" r:id="rId5"/>
    <p:sldId id="404" r:id="rId6"/>
    <p:sldId id="502" r:id="rId7"/>
    <p:sldId id="261" r:id="rId8"/>
    <p:sldId id="508" r:id="rId9"/>
    <p:sldId id="503" r:id="rId10"/>
    <p:sldId id="264" r:id="rId11"/>
    <p:sldId id="504" r:id="rId12"/>
    <p:sldId id="265" r:id="rId13"/>
    <p:sldId id="266" r:id="rId14"/>
    <p:sldId id="505" r:id="rId15"/>
    <p:sldId id="509" r:id="rId16"/>
    <p:sldId id="269" r:id="rId17"/>
    <p:sldId id="270" r:id="rId18"/>
    <p:sldId id="271" r:id="rId19"/>
    <p:sldId id="278" r:id="rId20"/>
    <p:sldId id="506" r:id="rId21"/>
    <p:sldId id="281" r:id="rId22"/>
    <p:sldId id="507" r:id="rId23"/>
    <p:sldId id="275" r:id="rId24"/>
    <p:sldId id="497" r:id="rId25"/>
    <p:sldId id="258" r:id="rId26"/>
    <p:sldId id="259" r:id="rId27"/>
    <p:sldId id="260" r:id="rId28"/>
    <p:sldId id="316" r:id="rId29"/>
    <p:sldId id="311" r:id="rId30"/>
    <p:sldId id="313" r:id="rId31"/>
    <p:sldId id="299" r:id="rId32"/>
    <p:sldId id="263" r:id="rId33"/>
    <p:sldId id="51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Letertre-Danczak" initials="JL" lastIdx="2" clrIdx="0">
    <p:extLst>
      <p:ext uri="{19B8F6BF-5375-455C-9EA6-DF929625EA0E}">
        <p15:presenceInfo xmlns:p15="http://schemas.microsoft.com/office/powerpoint/2012/main" userId="S-1-5-21-171678682-3845115016-305999489-332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3399"/>
    <a:srgbClr val="2E3F4C"/>
    <a:srgbClr val="064E83"/>
    <a:srgbClr val="6C8A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598" autoAdjust="0"/>
  </p:normalViewPr>
  <p:slideViewPr>
    <p:cSldViewPr snapToGrid="0" snapToObjects="1" showGuides="1">
      <p:cViewPr varScale="1">
        <p:scale>
          <a:sx n="114" d="100"/>
          <a:sy n="114" d="100"/>
        </p:scale>
        <p:origin x="1500" y="102"/>
      </p:cViewPr>
      <p:guideLst>
        <p:guide orient="horz" pos="2160"/>
        <p:guide pos="287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06T11:50:29.739" idx="1">
    <p:pos x="10" y="10"/>
    <p:text>An experiment running over the 3 days has been done comparing a denial system (red on figure 3) with the same system adding the assimilation of ceilometers (green).  107   Automatic Lidars and ceilometers were assimilated for this experiment. The denial system assimilate for the aerosol the AOD from MODIS (MODerate-Resolution Imaging Spectroradiometer) on TERRA and AQUA at 550nm and the AOD from PMAp (Polar Multi-sensor Aerosol properties ) at 550nm.
A clear improvement of the AOD forecast over Europe is observed when the ceilometers are assimilated. The mean AOD bias over EUROPE is clearly reduced.</p:text>
    <p:extLst>
      <p:ext uri="{C676402C-5697-4E1C-873F-D02D1690AC5C}">
        <p15:threadingInfo xmlns:p15="http://schemas.microsoft.com/office/powerpoint/2012/main" timeZoneBias="-60"/>
      </p:ext>
    </p:extLst>
  </p:cm>
  <p:cm authorId="1" dt="2019-09-06T11:51:07.140" idx="2">
    <p:pos x="146" y="146"/>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7351A7-8A0E-BC4A-B507-BC9FBEDEB94D}" type="datetime1">
              <a:rPr lang="en-US" smtClean="0"/>
              <a:pPr/>
              <a:t>5/1/2020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FFE683-3A33-1F4A-90D8-528147015F19}" type="slidenum">
              <a:rPr lang="en-US" smtClean="0"/>
              <a:pPr/>
              <a:t>‹#›</a:t>
            </a:fld>
            <a:endParaRPr lang="en-US"/>
          </a:p>
        </p:txBody>
      </p:sp>
    </p:spTree>
    <p:extLst>
      <p:ext uri="{BB962C8B-B14F-4D97-AF65-F5344CB8AC3E}">
        <p14:creationId xmlns:p14="http://schemas.microsoft.com/office/powerpoint/2010/main" val="26656456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BA50B-6875-0F43-A70A-41BA2A188017}" type="datetime1">
              <a:rPr lang="en-US" smtClean="0"/>
              <a:pPr/>
              <a:t>5/1/2020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3270C-FB42-C54A-AC71-B4EEB4FA7F12}" type="slidenum">
              <a:rPr lang="en-US" smtClean="0"/>
              <a:pPr/>
              <a:t>‹#›</a:t>
            </a:fld>
            <a:endParaRPr lang="en-US"/>
          </a:p>
        </p:txBody>
      </p:sp>
    </p:spTree>
    <p:extLst>
      <p:ext uri="{BB962C8B-B14F-4D97-AF65-F5344CB8AC3E}">
        <p14:creationId xmlns:p14="http://schemas.microsoft.com/office/powerpoint/2010/main" val="4152854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6670086-D1AD-4385-A6DE-BDA5F3793C8C}" type="slidenum">
              <a:rPr lang="en-GB" smtClean="0"/>
              <a:pPr>
                <a:defRPr/>
              </a:pPr>
              <a:t>5</a:t>
            </a:fld>
            <a:endParaRPr lang="en-GB"/>
          </a:p>
        </p:txBody>
      </p:sp>
    </p:spTree>
    <p:extLst>
      <p:ext uri="{BB962C8B-B14F-4D97-AF65-F5344CB8AC3E}">
        <p14:creationId xmlns:p14="http://schemas.microsoft.com/office/powerpoint/2010/main" val="11390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6670086-D1AD-4385-A6DE-BDA5F3793C8C}" type="slidenum">
              <a:rPr lang="en-GB" smtClean="0"/>
              <a:pPr>
                <a:defRPr/>
              </a:pPr>
              <a:t>6</a:t>
            </a:fld>
            <a:endParaRPr lang="en-GB"/>
          </a:p>
        </p:txBody>
      </p:sp>
    </p:spTree>
    <p:extLst>
      <p:ext uri="{BB962C8B-B14F-4D97-AF65-F5344CB8AC3E}">
        <p14:creationId xmlns:p14="http://schemas.microsoft.com/office/powerpoint/2010/main" val="2799671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ECMWF_Master_Logo_RGB_nostrap.png"/>
          <p:cNvPicPr>
            <a:picLocks noChangeAspect="1"/>
          </p:cNvPicPr>
          <p:nvPr userDrawn="1"/>
        </p:nvPicPr>
        <p:blipFill>
          <a:blip r:embed="rId2"/>
          <a:stretch>
            <a:fillRect/>
          </a:stretch>
        </p:blipFill>
        <p:spPr>
          <a:xfrm>
            <a:off x="1620422" y="5984876"/>
            <a:ext cx="2135591" cy="366955"/>
          </a:xfrm>
          <a:prstGeom prst="rect">
            <a:avLst/>
          </a:prstGeom>
        </p:spPr>
      </p:pic>
      <p:sp>
        <p:nvSpPr>
          <p:cNvPr id="11" name="Date Placeholder 10"/>
          <p:cNvSpPr txBox="1">
            <a:spLocks/>
          </p:cNvSpPr>
          <p:nvPr userDrawn="1"/>
        </p:nvSpPr>
        <p:spPr>
          <a:xfrm>
            <a:off x="5836856" y="5984876"/>
            <a:ext cx="1687303" cy="365125"/>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E83"/>
                </a:solidFill>
                <a:effectLst/>
                <a:uLnTx/>
                <a:uFillTx/>
                <a:latin typeface="+mn-lt"/>
                <a:ea typeface="+mn-ea"/>
                <a:cs typeface="+mn-cs"/>
              </a:rPr>
              <a:t>© ECMWF </a:t>
            </a:r>
            <a:fld id="{D4C56AD5-C73F-B44A-96CB-E8BE2C5CB95A}" type="datetime4">
              <a:rPr kumimoji="0" lang="en-US" sz="900" b="0" i="0" u="none" strike="noStrike" kern="1200" cap="none" spc="0" normalizeH="0" baseline="0" noProof="0" smtClean="0">
                <a:ln>
                  <a:noFill/>
                </a:ln>
                <a:solidFill>
                  <a:srgbClr val="064E83"/>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May 1, 2020</a:t>
            </a:fld>
            <a:endParaRPr kumimoji="0" lang="en-US" sz="900" b="0" i="0" u="none" strike="noStrike" kern="1200" cap="none" spc="0" normalizeH="0" baseline="0" noProof="0" dirty="0">
              <a:ln>
                <a:noFill/>
              </a:ln>
              <a:solidFill>
                <a:srgbClr val="064E83"/>
              </a:solidFill>
              <a:effectLst/>
              <a:uLnTx/>
              <a:uFillTx/>
              <a:latin typeface="+mn-lt"/>
              <a:ea typeface="+mn-ea"/>
              <a:cs typeface="+mn-cs"/>
            </a:endParaRPr>
          </a:p>
        </p:txBody>
      </p:sp>
      <p:sp>
        <p:nvSpPr>
          <p:cNvPr id="13" name="Text Placeholder 12"/>
          <p:cNvSpPr>
            <a:spLocks noGrp="1"/>
          </p:cNvSpPr>
          <p:nvPr>
            <p:ph type="body" sz="quarter" idx="10" hasCustomPrompt="1"/>
          </p:nvPr>
        </p:nvSpPr>
        <p:spPr>
          <a:xfrm>
            <a:off x="1620422" y="1294198"/>
            <a:ext cx="5903737" cy="519800"/>
          </a:xfrm>
          <a:prstGeom prst="rect">
            <a:avLst/>
          </a:prstGeom>
        </p:spPr>
        <p:txBody>
          <a:bodyPr vert="horz" lIns="0" tIns="0" rIns="0" bIns="0" anchor="b" anchorCtr="0">
            <a:spAutoFit/>
          </a:bodyPr>
          <a:lstStyle>
            <a:lvl1pPr marL="0" indent="0">
              <a:lnSpc>
                <a:spcPts val="4000"/>
              </a:lnSpc>
              <a:spcBef>
                <a:spcPts val="0"/>
              </a:spcBef>
              <a:buNone/>
              <a:defRPr sz="3600" b="1">
                <a:solidFill>
                  <a:srgbClr val="064E83"/>
                </a:solidFill>
              </a:defRPr>
            </a:lvl1pPr>
          </a:lstStyle>
          <a:p>
            <a:pPr lvl="0"/>
            <a:r>
              <a:rPr lang="en-GB" dirty="0"/>
              <a:t>Title of Presentation</a:t>
            </a:r>
          </a:p>
        </p:txBody>
      </p:sp>
      <p:sp>
        <p:nvSpPr>
          <p:cNvPr id="14" name="Text Placeholder 12"/>
          <p:cNvSpPr>
            <a:spLocks noGrp="1"/>
          </p:cNvSpPr>
          <p:nvPr>
            <p:ph type="body" sz="quarter" idx="11" hasCustomPrompt="1"/>
          </p:nvPr>
        </p:nvSpPr>
        <p:spPr>
          <a:xfrm>
            <a:off x="1620422" y="1980000"/>
            <a:ext cx="5903737" cy="382156"/>
          </a:xfrm>
          <a:prstGeom prst="rect">
            <a:avLst/>
          </a:prstGeom>
        </p:spPr>
        <p:txBody>
          <a:bodyPr vert="horz" wrap="square" lIns="0" tIns="0" rIns="0" bIns="0">
            <a:spAutoFit/>
          </a:bodyPr>
          <a:lstStyle>
            <a:lvl1pPr marL="0" indent="0">
              <a:lnSpc>
                <a:spcPts val="3000"/>
              </a:lnSpc>
              <a:spcBef>
                <a:spcPts val="0"/>
              </a:spcBef>
              <a:buNone/>
              <a:defRPr sz="2400">
                <a:solidFill>
                  <a:srgbClr val="064E83"/>
                </a:solidFill>
              </a:defRPr>
            </a:lvl1pPr>
          </a:lstStyle>
          <a:p>
            <a:pPr lvl="0"/>
            <a:r>
              <a:rPr lang="en-GB" dirty="0"/>
              <a:t>Subtitle of Presentation</a:t>
            </a:r>
          </a:p>
        </p:txBody>
      </p:sp>
      <p:sp>
        <p:nvSpPr>
          <p:cNvPr id="15" name="Text Placeholder 12"/>
          <p:cNvSpPr>
            <a:spLocks noGrp="1"/>
          </p:cNvSpPr>
          <p:nvPr>
            <p:ph type="body" sz="quarter" idx="12" hasCustomPrompt="1"/>
          </p:nvPr>
        </p:nvSpPr>
        <p:spPr>
          <a:xfrm>
            <a:off x="1620422" y="2700002"/>
            <a:ext cx="5903737" cy="307777"/>
          </a:xfrm>
          <a:prstGeom prst="rect">
            <a:avLst/>
          </a:prstGeom>
        </p:spPr>
        <p:txBody>
          <a:bodyPr vert="horz" wrap="square" lIns="0" tIns="0" rIns="0" bIns="0">
            <a:spAutoFit/>
          </a:bodyPr>
          <a:lstStyle>
            <a:lvl1pPr marL="0" indent="0">
              <a:lnSpc>
                <a:spcPts val="2400"/>
              </a:lnSpc>
              <a:spcBef>
                <a:spcPts val="0"/>
              </a:spcBef>
              <a:buNone/>
              <a:defRPr sz="2000">
                <a:solidFill>
                  <a:srgbClr val="064E83"/>
                </a:solidFill>
              </a:defRPr>
            </a:lvl1pPr>
          </a:lstStyle>
          <a:p>
            <a:pPr lvl="0"/>
            <a:r>
              <a:rPr lang="en-GB" dirty="0"/>
              <a:t>Author’s Name</a:t>
            </a:r>
          </a:p>
        </p:txBody>
      </p:sp>
      <p:sp>
        <p:nvSpPr>
          <p:cNvPr id="16" name="Text Placeholder 12"/>
          <p:cNvSpPr>
            <a:spLocks noGrp="1"/>
          </p:cNvSpPr>
          <p:nvPr>
            <p:ph type="body" sz="quarter" idx="13" hasCustomPrompt="1"/>
          </p:nvPr>
        </p:nvSpPr>
        <p:spPr>
          <a:xfrm>
            <a:off x="1620422" y="3121225"/>
            <a:ext cx="5903737" cy="254771"/>
          </a:xfrm>
          <a:prstGeom prst="rect">
            <a:avLst/>
          </a:prstGeom>
        </p:spPr>
        <p:txBody>
          <a:bodyPr vert="horz" wrap="square" lIns="0" tIns="0" rIns="0" bIns="0">
            <a:spAutoFit/>
          </a:bodyPr>
          <a:lstStyle>
            <a:lvl1pPr marL="0" indent="0">
              <a:lnSpc>
                <a:spcPts val="2000"/>
              </a:lnSpc>
              <a:spcBef>
                <a:spcPts val="0"/>
              </a:spcBef>
              <a:buNone/>
              <a:defRPr sz="1600">
                <a:solidFill>
                  <a:srgbClr val="064E83"/>
                </a:solidFill>
              </a:defRPr>
            </a:lvl1pPr>
          </a:lstStyle>
          <a:p>
            <a:pPr lvl="0"/>
            <a:r>
              <a:rPr lang="en-GB" dirty="0"/>
              <a:t>Author’s Address</a:t>
            </a:r>
          </a:p>
        </p:txBody>
      </p:sp>
      <p:sp>
        <p:nvSpPr>
          <p:cNvPr id="17" name="Text Placeholder 12"/>
          <p:cNvSpPr>
            <a:spLocks noGrp="1"/>
          </p:cNvSpPr>
          <p:nvPr>
            <p:ph type="body" sz="quarter" idx="14" hasCustomPrompt="1"/>
          </p:nvPr>
        </p:nvSpPr>
        <p:spPr>
          <a:xfrm>
            <a:off x="1620422" y="3429000"/>
            <a:ext cx="5903737" cy="228268"/>
          </a:xfrm>
          <a:prstGeom prst="rect">
            <a:avLst/>
          </a:prstGeom>
        </p:spPr>
        <p:txBody>
          <a:bodyPr vert="horz" wrap="square" lIns="0" tIns="0" rIns="0" bIns="0">
            <a:spAutoFit/>
          </a:bodyPr>
          <a:lstStyle>
            <a:lvl1pPr marL="0" indent="0">
              <a:lnSpc>
                <a:spcPts val="1800"/>
              </a:lnSpc>
              <a:spcBef>
                <a:spcPts val="0"/>
              </a:spcBef>
              <a:buNone/>
              <a:defRPr sz="1400">
                <a:solidFill>
                  <a:srgbClr val="064E83"/>
                </a:solidFill>
              </a:defRPr>
            </a:lvl1pPr>
          </a:lstStyle>
          <a:p>
            <a:pPr lvl="0"/>
            <a:r>
              <a:rPr lang="en-GB" dirty="0" err="1"/>
              <a:t>email@ddress</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11"/>
          <p:cNvSpPr txBox="1">
            <a:spLocks/>
          </p:cNvSpPr>
          <p:nvPr userDrawn="1"/>
        </p:nvSpPr>
        <p:spPr>
          <a:xfrm>
            <a:off x="2962791" y="6308256"/>
            <a:ext cx="3443912" cy="230657"/>
          </a:xfrm>
          <a:prstGeom prst="rect">
            <a:avLst/>
          </a:prstGeom>
        </p:spPr>
        <p:txBody>
          <a:bodyPr vert="horz" lIns="108000" tIns="0" rIns="0" bIns="0" rtlCol="0" anchor="b" anchorCtr="0">
            <a:noAutofit/>
          </a:bodyPr>
          <a:lstStyle>
            <a:lvl1pPr algn="l">
              <a:defRPr sz="800" b="1" cap="all" baseline="0">
                <a:solidFill>
                  <a:srgbClr val="064E83"/>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all" spc="0" normalizeH="0" baseline="0" noProof="0">
                <a:ln>
                  <a:noFill/>
                </a:ln>
                <a:solidFill>
                  <a:srgbClr val="064E83"/>
                </a:solidFill>
                <a:effectLst/>
                <a:uLnTx/>
                <a:uFillTx/>
                <a:latin typeface="+mn-lt"/>
                <a:ea typeface="+mn-ea"/>
                <a:cs typeface="+mn-cs"/>
              </a:rPr>
              <a:t>European Centre for Medium-Range Weather Forecasts</a:t>
            </a:r>
            <a:endParaRPr kumimoji="0" lang="en-US" sz="800" b="1" i="0" u="none" strike="noStrike" kern="1200" cap="all" spc="0" normalizeH="0" baseline="0" noProof="0" dirty="0">
              <a:ln>
                <a:noFill/>
              </a:ln>
              <a:solidFill>
                <a:srgbClr val="064E83"/>
              </a:solidFill>
              <a:effectLst/>
              <a:uLnTx/>
              <a:uFillTx/>
              <a:latin typeface="+mn-lt"/>
              <a:ea typeface="+mn-ea"/>
              <a:cs typeface="+mn-cs"/>
            </a:endParaRPr>
          </a:p>
        </p:txBody>
      </p:sp>
      <p:pic>
        <p:nvPicPr>
          <p:cNvPr id="13" name="Picture 12" descr="ECMWF_Master_Logo_RGB_nostrap.png"/>
          <p:cNvPicPr>
            <a:picLocks noChangeAspect="1"/>
          </p:cNvPicPr>
          <p:nvPr userDrawn="1"/>
        </p:nvPicPr>
        <p:blipFill>
          <a:blip r:embed="rId2"/>
          <a:stretch>
            <a:fillRect/>
          </a:stretch>
        </p:blipFill>
        <p:spPr>
          <a:xfrm>
            <a:off x="1620422" y="6308256"/>
            <a:ext cx="1342369" cy="230657"/>
          </a:xfrm>
          <a:prstGeom prst="rect">
            <a:avLst/>
          </a:prstGeom>
        </p:spPr>
      </p:pic>
      <p:sp>
        <p:nvSpPr>
          <p:cNvPr id="9" name="Title 8"/>
          <p:cNvSpPr>
            <a:spLocks noGrp="1"/>
          </p:cNvSpPr>
          <p:nvPr>
            <p:ph type="title"/>
          </p:nvPr>
        </p:nvSpPr>
        <p:spPr>
          <a:xfrm>
            <a:off x="1620422" y="360000"/>
            <a:ext cx="5903737"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1620422" y="936000"/>
            <a:ext cx="5903738"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7524159" y="6308255"/>
            <a:ext cx="1619840"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arrow margins">
    <p:spTree>
      <p:nvGrpSpPr>
        <p:cNvPr id="1" name=""/>
        <p:cNvGrpSpPr/>
        <p:nvPr/>
      </p:nvGrpSpPr>
      <p:grpSpPr>
        <a:xfrm>
          <a:off x="0" y="0"/>
          <a:ext cx="0" cy="0"/>
          <a:chOff x="0" y="0"/>
          <a:chExt cx="0" cy="0"/>
        </a:xfrm>
      </p:grpSpPr>
      <p:sp>
        <p:nvSpPr>
          <p:cNvPr id="10" name="Footer Placeholder 11"/>
          <p:cNvSpPr txBox="1">
            <a:spLocks/>
          </p:cNvSpPr>
          <p:nvPr userDrawn="1"/>
        </p:nvSpPr>
        <p:spPr>
          <a:xfrm>
            <a:off x="2152580" y="6308256"/>
            <a:ext cx="3443912" cy="230657"/>
          </a:xfrm>
          <a:prstGeom prst="rect">
            <a:avLst/>
          </a:prstGeom>
        </p:spPr>
        <p:txBody>
          <a:bodyPr vert="horz" lIns="108000" tIns="0" rIns="0" bIns="0" rtlCol="0" anchor="b" anchorCtr="0">
            <a:noAutofit/>
          </a:bodyPr>
          <a:lstStyle>
            <a:lvl1pPr algn="l">
              <a:defRPr sz="800" b="1" cap="all" baseline="0">
                <a:solidFill>
                  <a:srgbClr val="064E83"/>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all" spc="0" normalizeH="0" baseline="0" noProof="0">
                <a:ln>
                  <a:noFill/>
                </a:ln>
                <a:solidFill>
                  <a:srgbClr val="064E83"/>
                </a:solidFill>
                <a:effectLst/>
                <a:uLnTx/>
                <a:uFillTx/>
                <a:latin typeface="+mn-lt"/>
                <a:ea typeface="+mn-ea"/>
                <a:cs typeface="+mn-cs"/>
              </a:rPr>
              <a:t>European Centre for Medium-Range Weather Forecasts</a:t>
            </a:r>
            <a:endParaRPr kumimoji="0" lang="en-US" sz="800" b="1" i="0" u="none" strike="noStrike" kern="1200" cap="all" spc="0" normalizeH="0" baseline="0" noProof="0" dirty="0">
              <a:ln>
                <a:noFill/>
              </a:ln>
              <a:solidFill>
                <a:srgbClr val="064E83"/>
              </a:solidFill>
              <a:effectLst/>
              <a:uLnTx/>
              <a:uFillTx/>
              <a:latin typeface="+mn-lt"/>
              <a:ea typeface="+mn-ea"/>
              <a:cs typeface="+mn-cs"/>
            </a:endParaRPr>
          </a:p>
        </p:txBody>
      </p:sp>
      <p:pic>
        <p:nvPicPr>
          <p:cNvPr id="13" name="Picture 12" descr="ECMWF_Master_Logo_RGB_nostrap.png"/>
          <p:cNvPicPr>
            <a:picLocks noChangeAspect="1"/>
          </p:cNvPicPr>
          <p:nvPr userDrawn="1"/>
        </p:nvPicPr>
        <p:blipFill>
          <a:blip r:embed="rId2"/>
          <a:stretch>
            <a:fillRect/>
          </a:stretch>
        </p:blipFill>
        <p:spPr>
          <a:xfrm>
            <a:off x="810211" y="6308256"/>
            <a:ext cx="1342369" cy="230657"/>
          </a:xfrm>
          <a:prstGeom prst="rect">
            <a:avLst/>
          </a:prstGeom>
        </p:spPr>
      </p:pic>
      <p:sp>
        <p:nvSpPr>
          <p:cNvPr id="9" name="Title 8"/>
          <p:cNvSpPr>
            <a:spLocks noGrp="1"/>
          </p:cNvSpPr>
          <p:nvPr>
            <p:ph type="title"/>
          </p:nvPr>
        </p:nvSpPr>
        <p:spPr>
          <a:xfrm>
            <a:off x="810211" y="360000"/>
            <a:ext cx="7524159"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810211" y="936000"/>
            <a:ext cx="7524159"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7524159" y="6308255"/>
            <a:ext cx="1619840" cy="216000"/>
          </a:xfrm>
          <a:prstGeom prst="rect">
            <a:avLst/>
          </a:prstGeom>
        </p:spPr>
        <p:txBody>
          <a:bodyPr lIns="0" tIns="0" rIns="0" bIns="0" anchor="b" anchorCtr="0"/>
          <a:lstStyle>
            <a:lvl1pPr algn="ctr">
              <a:defRPr sz="900" b="1">
                <a:solidFill>
                  <a:srgbClr val="064E83"/>
                </a:solidFill>
              </a:defRPr>
            </a:lvl1pPr>
          </a:lstStyle>
          <a:p>
            <a:fld id="{E4AB80EA-DB86-D849-B86F-15DAF31F0474}" type="slidenum">
              <a:rPr lang="en-US" smtClean="0"/>
              <a:pPr/>
              <a:t>‹#›</a:t>
            </a:fld>
            <a:endParaRPr lang="en-US" dirty="0"/>
          </a:p>
        </p:txBody>
      </p:sp>
      <p:sp>
        <p:nvSpPr>
          <p:cNvPr id="15" name="Date Placeholder 10"/>
          <p:cNvSpPr txBox="1">
            <a:spLocks/>
          </p:cNvSpPr>
          <p:nvPr userDrawn="1"/>
        </p:nvSpPr>
        <p:spPr>
          <a:xfrm>
            <a:off x="6424988" y="6308256"/>
            <a:ext cx="1099172"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3296484"/>
            <a:ext cx="7789050" cy="1764585"/>
          </a:xfrm>
        </p:spPr>
        <p:txBody>
          <a:bodyPr anchor="t"/>
          <a:lstStyle>
            <a:lvl1pPr algn="l">
              <a:defRPr sz="4000" b="0" cap="all">
                <a:solidFill>
                  <a:srgbClr val="0098DB"/>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12000" y="1796295"/>
            <a:ext cx="77890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a:t>Click to edit Master text styles</a:t>
            </a:r>
          </a:p>
        </p:txBody>
      </p:sp>
    </p:spTree>
    <p:extLst>
      <p:ext uri="{BB962C8B-B14F-4D97-AF65-F5344CB8AC3E}">
        <p14:creationId xmlns:p14="http://schemas.microsoft.com/office/powerpoint/2010/main" val="208888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35AC874-AB51-4742-A381-A1F865DC94DC}" type="slidenum">
              <a:rPr lang="en-GB"/>
              <a:pPr>
                <a:defRPr/>
              </a:pPr>
              <a:t>‹#›</a:t>
            </a:fld>
            <a:endParaRPr lang="en-GB"/>
          </a:p>
        </p:txBody>
      </p:sp>
    </p:spTree>
    <p:extLst>
      <p:ext uri="{BB962C8B-B14F-4D97-AF65-F5344CB8AC3E}">
        <p14:creationId xmlns:p14="http://schemas.microsoft.com/office/powerpoint/2010/main" val="2766509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1675B24-FBB6-455D-BC6A-0FF32D1CC4CF}" type="slidenum">
              <a:rPr lang="en-GB"/>
              <a:pPr>
                <a:defRPr/>
              </a:pPr>
              <a:t>‹#›</a:t>
            </a:fld>
            <a:endParaRPr lang="en-GB"/>
          </a:p>
        </p:txBody>
      </p:sp>
    </p:spTree>
    <p:extLst>
      <p:ext uri="{BB962C8B-B14F-4D97-AF65-F5344CB8AC3E}">
        <p14:creationId xmlns:p14="http://schemas.microsoft.com/office/powerpoint/2010/main" val="47111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8317" y="1557339"/>
            <a:ext cx="8207375" cy="453595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numéro de diapositive 7"/>
          <p:cNvSpPr>
            <a:spLocks noGrp="1"/>
          </p:cNvSpPr>
          <p:nvPr/>
        </p:nvSpPr>
        <p:spPr/>
        <p:txBody>
          <a:bodyPr/>
          <a:lstStyle/>
          <a:p>
            <a:fld id="{3A8B303F-7369-4903-A4B6-0F7EB7089E45}" type="slidenum">
              <a:rPr lang="en-US" sz="1800" smtClean="0"/>
              <a:pPr/>
              <a:t>‹#›</a:t>
            </a:fld>
            <a:endParaRPr lang="fr-FR" sz="1800"/>
          </a:p>
        </p:txBody>
      </p:sp>
      <p:sp>
        <p:nvSpPr>
          <p:cNvPr id="9" name="Espace réservé du pied de page 8"/>
          <p:cNvSpPr>
            <a:spLocks noGrp="1"/>
          </p:cNvSpPr>
          <p:nvPr/>
        </p:nvSpPr>
        <p:spPr/>
        <p:txBody>
          <a:bodyPr/>
          <a:lstStyle/>
          <a:p>
            <a:endParaRPr lang="fr-FR" sz="1800"/>
          </a:p>
        </p:txBody>
      </p:sp>
      <p:sp>
        <p:nvSpPr>
          <p:cNvPr id="12" name="Espace réservé de la date 11"/>
          <p:cNvSpPr>
            <a:spLocks noGrp="1"/>
          </p:cNvSpPr>
          <p:nvPr>
            <p:ph type="dt" sz="half" idx="10"/>
          </p:nvPr>
        </p:nvSpPr>
        <p:spPr/>
        <p:txBody>
          <a:bodyPr/>
          <a:lstStyle/>
          <a:p>
            <a:fld id="{9D912DC9-5BDD-AB42-9E75-2B47716DD5A1}" type="datetime1">
              <a:rPr lang="fr-FR" smtClean="0"/>
              <a:t>01/05/2020</a:t>
            </a:fld>
            <a:endParaRPr lang="fr-FR"/>
          </a:p>
        </p:txBody>
      </p:sp>
      <p:sp>
        <p:nvSpPr>
          <p:cNvPr id="13" name="Espace réservé du numéro de diapositive 12"/>
          <p:cNvSpPr>
            <a:spLocks noGrp="1"/>
          </p:cNvSpPr>
          <p:nvPr>
            <p:ph type="sldNum" sz="quarter" idx="11"/>
          </p:nvPr>
        </p:nvSpPr>
        <p:spPr/>
        <p:txBody>
          <a:bodyPr/>
          <a:lstStyle/>
          <a:p>
            <a:fld id="{C5D71929-4266-447D-A1F3-F911DF25A3DB}" type="slidenum">
              <a:rPr lang="fr-FR" smtClean="0"/>
              <a:t>‹#›</a:t>
            </a:fld>
            <a:endParaRPr lang="fr-FR"/>
          </a:p>
        </p:txBody>
      </p:sp>
      <p:sp>
        <p:nvSpPr>
          <p:cNvPr id="14" name="Espace réservé du pied de page 13"/>
          <p:cNvSpPr>
            <a:spLocks noGrp="1"/>
          </p:cNvSpPr>
          <p:nvPr>
            <p:ph type="ftr" sz="quarter" idx="12"/>
          </p:nvPr>
        </p:nvSpPr>
        <p:spPr/>
        <p:txBody>
          <a:bodyPr/>
          <a:lstStyle/>
          <a:p>
            <a:endParaRPr lang="fr-FR"/>
          </a:p>
        </p:txBody>
      </p:sp>
      <p:sp>
        <p:nvSpPr>
          <p:cNvPr id="15" name="Titre 14"/>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90868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owerPoint_strip2.png"/>
          <p:cNvPicPr>
            <a:picLocks noChangeAspect="1"/>
          </p:cNvPicPr>
          <p:nvPr userDrawn="1"/>
        </p:nvPicPr>
        <p:blipFill>
          <a:blip r:embed="rId9"/>
          <a:stretch>
            <a:fillRect/>
          </a:stretch>
        </p:blipFill>
        <p:spPr>
          <a:xfrm>
            <a:off x="0" y="0"/>
            <a:ext cx="18288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hf hdr="0" dt="0"/>
  <p:txStyles>
    <p:titleStyle>
      <a:lvl1pPr algn="l" defTabSz="457200" rtl="0" eaLnBrk="1" latinLnBrk="0" hangingPunct="1">
        <a:lnSpc>
          <a:spcPts val="2800"/>
        </a:lnSpc>
        <a:spcBef>
          <a:spcPct val="0"/>
        </a:spcBef>
        <a:buNone/>
        <a:defRPr sz="2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0.gif"/></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comments" Target="../comments/comment1.xml"/><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8.gif"/><Relationship Id="rId7" Type="http://schemas.openxmlformats.org/officeDocument/2006/relationships/image" Target="../media/image3.png"/><Relationship Id="rId2" Type="http://schemas.openxmlformats.org/officeDocument/2006/relationships/image" Target="../media/image37.gif"/><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gi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090283" y="2106136"/>
            <a:ext cx="6963431" cy="1107996"/>
          </a:xfrm>
        </p:spPr>
        <p:txBody>
          <a:bodyPr/>
          <a:lstStyle/>
          <a:p>
            <a:pPr algn="ctr">
              <a:lnSpc>
                <a:spcPct val="100000"/>
              </a:lnSpc>
            </a:pPr>
            <a:r>
              <a:rPr lang="en-GB" dirty="0">
                <a:latin typeface="Calibri" panose="020F0502020204030204" pitchFamily="34" charset="0"/>
                <a:ea typeface="Calibri" panose="020F0502020204030204" pitchFamily="34" charset="0"/>
                <a:cs typeface="Times New Roman" panose="02020603050405020304" pitchFamily="18" charset="0"/>
              </a:rPr>
              <a:t>The ESA-funded Aeolus/</a:t>
            </a:r>
            <a:r>
              <a:rPr lang="en-GB" dirty="0" err="1">
                <a:latin typeface="Calibri" panose="020F0502020204030204" pitchFamily="34" charset="0"/>
                <a:ea typeface="Calibri" panose="020F0502020204030204" pitchFamily="34" charset="0"/>
                <a:cs typeface="Times New Roman" panose="02020603050405020304" pitchFamily="18" charset="0"/>
              </a:rPr>
              <a:t>Earthcare</a:t>
            </a:r>
            <a:r>
              <a:rPr lang="en-GB" dirty="0">
                <a:latin typeface="Calibri" panose="020F0502020204030204" pitchFamily="34" charset="0"/>
                <a:ea typeface="Calibri" panose="020F0502020204030204" pitchFamily="34" charset="0"/>
                <a:cs typeface="Times New Roman" panose="02020603050405020304" pitchFamily="18" charset="0"/>
              </a:rPr>
              <a:t> Aerosol Assimilation Study (A3S)</a:t>
            </a:r>
            <a:endParaRPr lang="en-GB" dirty="0"/>
          </a:p>
        </p:txBody>
      </p:sp>
      <p:sp>
        <p:nvSpPr>
          <p:cNvPr id="12" name="Text Placeholder 11"/>
          <p:cNvSpPr>
            <a:spLocks noGrp="1"/>
          </p:cNvSpPr>
          <p:nvPr>
            <p:ph type="body" sz="quarter" idx="12"/>
          </p:nvPr>
        </p:nvSpPr>
        <p:spPr>
          <a:xfrm>
            <a:off x="1620422" y="3410769"/>
            <a:ext cx="6433292" cy="615553"/>
          </a:xfrm>
        </p:spPr>
        <p:txBody>
          <a:bodyPr/>
          <a:lstStyle/>
          <a:p>
            <a:r>
              <a:rPr lang="en-US" dirty="0"/>
              <a:t>Julie Letertre-Danczak, Angela Benedetti, Alain </a:t>
            </a:r>
            <a:r>
              <a:rPr lang="en-US" dirty="0" err="1"/>
              <a:t>Dabas</a:t>
            </a:r>
            <a:r>
              <a:rPr lang="en-US" dirty="0"/>
              <a:t>, Thomas </a:t>
            </a:r>
            <a:r>
              <a:rPr lang="en-US" dirty="0" err="1"/>
              <a:t>Flament</a:t>
            </a:r>
            <a:r>
              <a:rPr lang="en-US" dirty="0"/>
              <a:t> and Samuel Quesada-Ruiz</a:t>
            </a:r>
          </a:p>
        </p:txBody>
      </p:sp>
      <p:sp>
        <p:nvSpPr>
          <p:cNvPr id="14" name="Text Placeholder 13"/>
          <p:cNvSpPr>
            <a:spLocks noGrp="1"/>
          </p:cNvSpPr>
          <p:nvPr>
            <p:ph type="body" sz="quarter" idx="14"/>
          </p:nvPr>
        </p:nvSpPr>
        <p:spPr>
          <a:xfrm>
            <a:off x="1620131" y="4419595"/>
            <a:ext cx="5903737" cy="213969"/>
          </a:xfrm>
        </p:spPr>
        <p:txBody>
          <a:bodyPr/>
          <a:lstStyle/>
          <a:p>
            <a:r>
              <a:rPr lang="en-US" dirty="0"/>
              <a:t>Julie.Letertre-Danczak@ecmwf.int</a:t>
            </a:r>
          </a:p>
        </p:txBody>
      </p:sp>
      <p:sp>
        <p:nvSpPr>
          <p:cNvPr id="9" name="Text Placeholder 11">
            <a:extLst>
              <a:ext uri="{FF2B5EF4-FFF2-40B4-BE49-F238E27FC236}">
                <a16:creationId xmlns:a16="http://schemas.microsoft.com/office/drawing/2014/main" id="{2BC6993D-4640-44C5-A679-AC94037034B0}"/>
              </a:ext>
            </a:extLst>
          </p:cNvPr>
          <p:cNvSpPr txBox="1">
            <a:spLocks/>
          </p:cNvSpPr>
          <p:nvPr/>
        </p:nvSpPr>
        <p:spPr>
          <a:xfrm>
            <a:off x="1620422" y="4972002"/>
            <a:ext cx="5903737" cy="307777"/>
          </a:xfrm>
          <a:prstGeom prst="rect">
            <a:avLst/>
          </a:prstGeom>
        </p:spPr>
        <p:txBody>
          <a:bodyPr vert="horz" wrap="square" lIns="0" tIns="0" rIns="0" bIns="0">
            <a:spAutoFit/>
          </a:bodyPr>
          <a:lstStyle>
            <a:lvl1pPr marL="0" indent="0" algn="l" defTabSz="457200" rtl="0" eaLnBrk="1" latinLnBrk="0" hangingPunct="1">
              <a:lnSpc>
                <a:spcPts val="2400"/>
              </a:lnSpc>
              <a:spcBef>
                <a:spcPts val="0"/>
              </a:spcBef>
              <a:buClr>
                <a:schemeClr val="bg1"/>
              </a:buClr>
              <a:buFont typeface="Arial"/>
              <a:buNone/>
              <a:defRPr sz="2000" kern="1200">
                <a:solidFill>
                  <a:srgbClr val="064E83"/>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EGU 05</a:t>
            </a:r>
            <a:r>
              <a:rPr lang="en-US" baseline="30000" dirty="0"/>
              <a:t>th</a:t>
            </a:r>
            <a:r>
              <a:rPr lang="en-US" dirty="0"/>
              <a:t> May 2020</a:t>
            </a:r>
          </a:p>
        </p:txBody>
      </p:sp>
      <p:pic>
        <p:nvPicPr>
          <p:cNvPr id="3" name="Picture 2" descr="A picture containing drawing&#10;&#10;Description automatically generated">
            <a:extLst>
              <a:ext uri="{FF2B5EF4-FFF2-40B4-BE49-F238E27FC236}">
                <a16:creationId xmlns:a16="http://schemas.microsoft.com/office/drawing/2014/main" id="{426CFC90-FA9D-4C8D-BA48-9AB826543698}"/>
              </a:ext>
            </a:extLst>
          </p:cNvPr>
          <p:cNvPicPr>
            <a:picLocks noChangeAspect="1"/>
          </p:cNvPicPr>
          <p:nvPr/>
        </p:nvPicPr>
        <p:blipFill>
          <a:blip r:embed="rId2"/>
          <a:stretch>
            <a:fillRect/>
          </a:stretch>
        </p:blipFill>
        <p:spPr>
          <a:xfrm>
            <a:off x="8053714" y="6413216"/>
            <a:ext cx="916783" cy="3208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Shape 1"/>
          <p:cNvSpPr txBox="1"/>
          <p:nvPr/>
        </p:nvSpPr>
        <p:spPr>
          <a:xfrm>
            <a:off x="1511350" y="923770"/>
            <a:ext cx="6171572" cy="398997"/>
          </a:xfrm>
          <a:prstGeom prst="rect">
            <a:avLst/>
          </a:prstGeom>
          <a:noFill/>
          <a:ln>
            <a:noFill/>
          </a:ln>
        </p:spPr>
        <p:txBody>
          <a:bodyPr lIns="0" tIns="0" rIns="0" bIns="0" anchor="ctr"/>
          <a:lstStyle/>
          <a:p>
            <a:pPr algn="ctr"/>
            <a:r>
              <a:rPr lang="en-GB" sz="2600" b="1" dirty="0">
                <a:solidFill>
                  <a:schemeClr val="tx2"/>
                </a:solidFill>
                <a:latin typeface="+mj-lt"/>
                <a:ea typeface="+mj-ea"/>
                <a:cs typeface="+mj-cs"/>
              </a:rPr>
              <a:t>MOCAGE simulations</a:t>
            </a:r>
          </a:p>
        </p:txBody>
      </p:sp>
      <p:pic>
        <p:nvPicPr>
          <p:cNvPr id="75" name="Picture 74"/>
          <p:cNvPicPr/>
          <p:nvPr/>
        </p:nvPicPr>
        <p:blipFill>
          <a:blip r:embed="rId2"/>
          <a:stretch/>
        </p:blipFill>
        <p:spPr>
          <a:xfrm>
            <a:off x="710708" y="1808821"/>
            <a:ext cx="2996951" cy="1976882"/>
          </a:xfrm>
          <a:prstGeom prst="rect">
            <a:avLst/>
          </a:prstGeom>
          <a:ln>
            <a:noFill/>
          </a:ln>
        </p:spPr>
      </p:pic>
      <p:pic>
        <p:nvPicPr>
          <p:cNvPr id="76" name="Picture 75"/>
          <p:cNvPicPr/>
          <p:nvPr/>
        </p:nvPicPr>
        <p:blipFill>
          <a:blip r:embed="rId3"/>
          <a:stretch/>
        </p:blipFill>
        <p:spPr>
          <a:xfrm>
            <a:off x="5254056" y="1808820"/>
            <a:ext cx="2972062" cy="2019578"/>
          </a:xfrm>
          <a:prstGeom prst="rect">
            <a:avLst/>
          </a:prstGeom>
          <a:ln>
            <a:noFill/>
          </a:ln>
        </p:spPr>
      </p:pic>
      <p:sp>
        <p:nvSpPr>
          <p:cNvPr id="77" name="TextShape 2"/>
          <p:cNvSpPr txBox="1"/>
          <p:nvPr/>
        </p:nvSpPr>
        <p:spPr>
          <a:xfrm>
            <a:off x="1013050" y="1592797"/>
            <a:ext cx="2181933" cy="235607"/>
          </a:xfrm>
          <a:prstGeom prst="rect">
            <a:avLst/>
          </a:prstGeom>
          <a:noFill/>
          <a:ln>
            <a:noFill/>
          </a:ln>
        </p:spPr>
        <p:txBody>
          <a:bodyPr lIns="61229" tIns="30614" rIns="61229" bIns="30614"/>
          <a:lstStyle/>
          <a:p>
            <a:r>
              <a:rPr lang="en-GB" sz="1225" spc="-1" dirty="0">
                <a:latin typeface="Arial"/>
              </a:rPr>
              <a:t>Backscatter, E2S input</a:t>
            </a:r>
          </a:p>
        </p:txBody>
      </p:sp>
      <p:sp>
        <p:nvSpPr>
          <p:cNvPr id="78" name="TextShape 3"/>
          <p:cNvSpPr txBox="1"/>
          <p:nvPr/>
        </p:nvSpPr>
        <p:spPr>
          <a:xfrm>
            <a:off x="6222481" y="1592797"/>
            <a:ext cx="2003636" cy="235607"/>
          </a:xfrm>
          <a:prstGeom prst="rect">
            <a:avLst/>
          </a:prstGeom>
          <a:noFill/>
          <a:ln>
            <a:noFill/>
          </a:ln>
        </p:spPr>
        <p:txBody>
          <a:bodyPr lIns="61229" tIns="30614" rIns="61229" bIns="30614"/>
          <a:lstStyle/>
          <a:p>
            <a:r>
              <a:rPr lang="en-GB" sz="1225" spc="-1" dirty="0">
                <a:latin typeface="Arial"/>
              </a:rPr>
              <a:t>Retrieved backscatter</a:t>
            </a:r>
          </a:p>
        </p:txBody>
      </p:sp>
      <p:sp>
        <p:nvSpPr>
          <p:cNvPr id="79" name="TextShape 4"/>
          <p:cNvSpPr txBox="1"/>
          <p:nvPr/>
        </p:nvSpPr>
        <p:spPr>
          <a:xfrm>
            <a:off x="3615179" y="1866782"/>
            <a:ext cx="1871723" cy="464266"/>
          </a:xfrm>
          <a:prstGeom prst="rect">
            <a:avLst/>
          </a:prstGeom>
          <a:noFill/>
          <a:ln>
            <a:noFill/>
          </a:ln>
        </p:spPr>
        <p:txBody>
          <a:bodyPr lIns="61229" tIns="30614" rIns="61229" bIns="30614"/>
          <a:lstStyle/>
          <a:p>
            <a:pPr algn="ctr"/>
            <a:r>
              <a:rPr lang="en-GB" sz="1225" spc="-1" dirty="0">
                <a:solidFill>
                  <a:srgbClr val="FF0000"/>
                </a:solidFill>
                <a:latin typeface="Arial"/>
              </a:rPr>
              <a:t>MOCAGE aerosol only</a:t>
            </a:r>
            <a:r>
              <a:rPr lang="en-GB" sz="1225" spc="-1" dirty="0">
                <a:latin typeface="Arial"/>
              </a:rPr>
              <a:t>, </a:t>
            </a:r>
          </a:p>
          <a:p>
            <a:pPr algn="ctr"/>
            <a:r>
              <a:rPr lang="en-GB" sz="1225" spc="-1" dirty="0">
                <a:latin typeface="Arial"/>
              </a:rPr>
              <a:t>2012/06/12 at 00 hour</a:t>
            </a:r>
          </a:p>
        </p:txBody>
      </p:sp>
      <p:pic>
        <p:nvPicPr>
          <p:cNvPr id="8" name="Picture 7"/>
          <p:cNvPicPr/>
          <p:nvPr/>
        </p:nvPicPr>
        <p:blipFill>
          <a:blip r:embed="rId4"/>
          <a:stretch/>
        </p:blipFill>
        <p:spPr>
          <a:xfrm>
            <a:off x="5358388" y="4131078"/>
            <a:ext cx="3000039" cy="1818874"/>
          </a:xfrm>
          <a:prstGeom prst="rect">
            <a:avLst/>
          </a:prstGeom>
          <a:ln>
            <a:noFill/>
          </a:ln>
        </p:spPr>
      </p:pic>
      <p:sp>
        <p:nvSpPr>
          <p:cNvPr id="9" name="TextShape 2"/>
          <p:cNvSpPr txBox="1"/>
          <p:nvPr/>
        </p:nvSpPr>
        <p:spPr>
          <a:xfrm>
            <a:off x="872725" y="3970092"/>
            <a:ext cx="1843647" cy="160986"/>
          </a:xfrm>
          <a:prstGeom prst="rect">
            <a:avLst/>
          </a:prstGeom>
          <a:noFill/>
          <a:ln>
            <a:noFill/>
          </a:ln>
        </p:spPr>
        <p:txBody>
          <a:bodyPr lIns="61229" tIns="30614" rIns="61229" bIns="30614"/>
          <a:lstStyle/>
          <a:p>
            <a:r>
              <a:rPr lang="en-GB" sz="1225" spc="-1" dirty="0">
                <a:latin typeface="Arial"/>
              </a:rPr>
              <a:t>Backscatter, E2S input</a:t>
            </a:r>
          </a:p>
        </p:txBody>
      </p:sp>
      <p:sp>
        <p:nvSpPr>
          <p:cNvPr id="10" name="TextShape 3"/>
          <p:cNvSpPr txBox="1"/>
          <p:nvPr/>
        </p:nvSpPr>
        <p:spPr>
          <a:xfrm>
            <a:off x="6306199" y="3915054"/>
            <a:ext cx="1692993" cy="160986"/>
          </a:xfrm>
          <a:prstGeom prst="rect">
            <a:avLst/>
          </a:prstGeom>
          <a:noFill/>
          <a:ln>
            <a:noFill/>
          </a:ln>
        </p:spPr>
        <p:txBody>
          <a:bodyPr lIns="61229" tIns="30614" rIns="61229" bIns="30614"/>
          <a:lstStyle/>
          <a:p>
            <a:r>
              <a:rPr lang="en-GB" sz="1225" spc="-1" dirty="0">
                <a:latin typeface="Arial"/>
              </a:rPr>
              <a:t>Retrieved backscatter</a:t>
            </a:r>
          </a:p>
        </p:txBody>
      </p:sp>
      <p:sp>
        <p:nvSpPr>
          <p:cNvPr id="11" name="TextShape 4"/>
          <p:cNvSpPr txBox="1"/>
          <p:nvPr/>
        </p:nvSpPr>
        <p:spPr>
          <a:xfrm>
            <a:off x="3300496" y="3808074"/>
            <a:ext cx="2533804" cy="564340"/>
          </a:xfrm>
          <a:prstGeom prst="rect">
            <a:avLst/>
          </a:prstGeom>
          <a:noFill/>
          <a:ln>
            <a:noFill/>
          </a:ln>
        </p:spPr>
        <p:txBody>
          <a:bodyPr lIns="61229" tIns="30614" rIns="61229" bIns="30614"/>
          <a:lstStyle/>
          <a:p>
            <a:pPr algn="ctr"/>
            <a:r>
              <a:rPr lang="en-GB" sz="1225" spc="-1" dirty="0">
                <a:solidFill>
                  <a:srgbClr val="00B050"/>
                </a:solidFill>
                <a:latin typeface="Arial"/>
              </a:rPr>
              <a:t>MOCAGE aerosol + IFS clouds</a:t>
            </a:r>
            <a:r>
              <a:rPr lang="en-GB" sz="1225" spc="-1" dirty="0">
                <a:latin typeface="Arial"/>
              </a:rPr>
              <a:t>, </a:t>
            </a:r>
          </a:p>
          <a:p>
            <a:pPr algn="ctr"/>
            <a:r>
              <a:rPr lang="en-GB" sz="1225" spc="-1" dirty="0">
                <a:latin typeface="Arial"/>
              </a:rPr>
              <a:t>2012/06/12 at 00 hour</a:t>
            </a:r>
          </a:p>
        </p:txBody>
      </p:sp>
      <p:pic>
        <p:nvPicPr>
          <p:cNvPr id="12" name="Picture 11"/>
          <p:cNvPicPr/>
          <p:nvPr/>
        </p:nvPicPr>
        <p:blipFill>
          <a:blip r:embed="rId5"/>
          <a:stretch/>
        </p:blipFill>
        <p:spPr>
          <a:xfrm>
            <a:off x="818718" y="4173074"/>
            <a:ext cx="3132348" cy="1794209"/>
          </a:xfrm>
          <a:prstGeom prst="rect">
            <a:avLst/>
          </a:prstGeom>
          <a:ln>
            <a:noFill/>
          </a:ln>
        </p:spPr>
      </p:pic>
      <p:pic>
        <p:nvPicPr>
          <p:cNvPr id="13" name="Picture 12" descr="A picture containing drawing&#10;&#10;Description automatically generated">
            <a:extLst>
              <a:ext uri="{FF2B5EF4-FFF2-40B4-BE49-F238E27FC236}">
                <a16:creationId xmlns:a16="http://schemas.microsoft.com/office/drawing/2014/main" id="{54AC0A94-F593-407A-9641-EC3568995AA3}"/>
              </a:ext>
            </a:extLst>
          </p:cNvPr>
          <p:cNvPicPr>
            <a:picLocks noChangeAspect="1"/>
          </p:cNvPicPr>
          <p:nvPr/>
        </p:nvPicPr>
        <p:blipFill>
          <a:blip r:embed="rId6"/>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3214447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Shape 1"/>
          <p:cNvSpPr txBox="1"/>
          <p:nvPr/>
        </p:nvSpPr>
        <p:spPr>
          <a:xfrm>
            <a:off x="1442848" y="896914"/>
            <a:ext cx="6171572" cy="652419"/>
          </a:xfrm>
          <a:prstGeom prst="rect">
            <a:avLst/>
          </a:prstGeom>
          <a:noFill/>
          <a:ln>
            <a:noFill/>
          </a:ln>
        </p:spPr>
        <p:txBody>
          <a:bodyPr lIns="0" tIns="0" rIns="0" bIns="0" anchor="ctr"/>
          <a:lstStyle/>
          <a:p>
            <a:pPr algn="ctr" eaLnBrk="0" hangingPunct="0"/>
            <a:r>
              <a:rPr lang="en-GB" sz="2600" b="1" dirty="0">
                <a:solidFill>
                  <a:schemeClr val="tx2"/>
                </a:solidFill>
                <a:latin typeface="+mj-lt"/>
                <a:ea typeface="+mj-ea"/>
                <a:cs typeface="+mj-cs"/>
              </a:rPr>
              <a:t>CALIPSO simulations</a:t>
            </a:r>
          </a:p>
        </p:txBody>
      </p:sp>
      <p:pic>
        <p:nvPicPr>
          <p:cNvPr id="56" name="Picture 55"/>
          <p:cNvPicPr/>
          <p:nvPr/>
        </p:nvPicPr>
        <p:blipFill>
          <a:blip r:embed="rId2"/>
          <a:stretch/>
        </p:blipFill>
        <p:spPr>
          <a:xfrm>
            <a:off x="884442" y="1846490"/>
            <a:ext cx="2798870" cy="2030888"/>
          </a:xfrm>
          <a:prstGeom prst="rect">
            <a:avLst/>
          </a:prstGeom>
          <a:ln>
            <a:noFill/>
          </a:ln>
        </p:spPr>
      </p:pic>
      <p:pic>
        <p:nvPicPr>
          <p:cNvPr id="57" name="Picture 56"/>
          <p:cNvPicPr/>
          <p:nvPr/>
        </p:nvPicPr>
        <p:blipFill>
          <a:blip r:embed="rId3"/>
          <a:stretch/>
        </p:blipFill>
        <p:spPr>
          <a:xfrm>
            <a:off x="5288474" y="1808821"/>
            <a:ext cx="3131090" cy="2086651"/>
          </a:xfrm>
          <a:prstGeom prst="rect">
            <a:avLst/>
          </a:prstGeom>
          <a:ln>
            <a:noFill/>
          </a:ln>
        </p:spPr>
      </p:pic>
      <p:sp>
        <p:nvSpPr>
          <p:cNvPr id="58" name="TextShape 2"/>
          <p:cNvSpPr txBox="1"/>
          <p:nvPr/>
        </p:nvSpPr>
        <p:spPr>
          <a:xfrm>
            <a:off x="1192911" y="1546640"/>
            <a:ext cx="2181933" cy="235607"/>
          </a:xfrm>
          <a:prstGeom prst="rect">
            <a:avLst/>
          </a:prstGeom>
          <a:noFill/>
          <a:ln>
            <a:noFill/>
          </a:ln>
        </p:spPr>
        <p:txBody>
          <a:bodyPr lIns="61229" tIns="30614" rIns="61229" bIns="30614"/>
          <a:lstStyle/>
          <a:p>
            <a:r>
              <a:rPr lang="en-GB" sz="1225" spc="-1" dirty="0">
                <a:latin typeface="Arial"/>
              </a:rPr>
              <a:t>Backscatter, E2S input</a:t>
            </a:r>
          </a:p>
        </p:txBody>
      </p:sp>
      <p:sp>
        <p:nvSpPr>
          <p:cNvPr id="59" name="TextShape 3"/>
          <p:cNvSpPr txBox="1"/>
          <p:nvPr/>
        </p:nvSpPr>
        <p:spPr>
          <a:xfrm>
            <a:off x="6031879" y="1583006"/>
            <a:ext cx="2003636" cy="235607"/>
          </a:xfrm>
          <a:prstGeom prst="rect">
            <a:avLst/>
          </a:prstGeom>
          <a:noFill/>
          <a:ln>
            <a:noFill/>
          </a:ln>
        </p:spPr>
        <p:txBody>
          <a:bodyPr lIns="61229" tIns="30614" rIns="61229" bIns="30614"/>
          <a:lstStyle/>
          <a:p>
            <a:r>
              <a:rPr lang="en-GB" sz="1225" spc="-1" dirty="0">
                <a:latin typeface="Arial"/>
              </a:rPr>
              <a:t>Retrieved backscatter</a:t>
            </a:r>
          </a:p>
        </p:txBody>
      </p:sp>
      <p:sp>
        <p:nvSpPr>
          <p:cNvPr id="60" name="TextShape 4"/>
          <p:cNvSpPr txBox="1"/>
          <p:nvPr/>
        </p:nvSpPr>
        <p:spPr>
          <a:xfrm>
            <a:off x="3452284" y="1881960"/>
            <a:ext cx="2330016" cy="1199744"/>
          </a:xfrm>
          <a:prstGeom prst="rect">
            <a:avLst/>
          </a:prstGeom>
          <a:noFill/>
          <a:ln>
            <a:noFill/>
          </a:ln>
        </p:spPr>
        <p:txBody>
          <a:bodyPr lIns="61229" tIns="30614" rIns="61229" bIns="30614"/>
          <a:lstStyle/>
          <a:p>
            <a:pPr algn="ctr"/>
            <a:r>
              <a:rPr lang="en-GB" sz="1225" spc="-1" dirty="0">
                <a:solidFill>
                  <a:srgbClr val="0098DB"/>
                </a:solidFill>
                <a:latin typeface="Arial"/>
              </a:rPr>
              <a:t>CALIPSO 20070101 </a:t>
            </a:r>
          </a:p>
          <a:p>
            <a:pPr algn="ctr"/>
            <a:r>
              <a:rPr lang="en-GB" sz="1225" spc="-1" dirty="0">
                <a:solidFill>
                  <a:srgbClr val="0098DB"/>
                </a:solidFill>
                <a:latin typeface="Arial"/>
              </a:rPr>
              <a:t>orbit 1,</a:t>
            </a:r>
          </a:p>
          <a:p>
            <a:pPr algn="ctr"/>
            <a:r>
              <a:rPr lang="en-GB" sz="1225" spc="-1" dirty="0">
                <a:solidFill>
                  <a:srgbClr val="0098DB"/>
                </a:solidFill>
                <a:latin typeface="Arial"/>
              </a:rPr>
              <a:t>Data rescaled at 355nm</a:t>
            </a:r>
          </a:p>
          <a:p>
            <a:pPr algn="ctr"/>
            <a:r>
              <a:rPr lang="en-GB" sz="1225" spc="-1" dirty="0">
                <a:solidFill>
                  <a:srgbClr val="0098DB"/>
                </a:solidFill>
                <a:latin typeface="Arial"/>
              </a:rPr>
              <a:t> on an Aeolus orbit</a:t>
            </a:r>
          </a:p>
          <a:p>
            <a:pPr algn="ctr"/>
            <a:r>
              <a:rPr lang="en-GB" sz="1225" spc="-1" dirty="0">
                <a:solidFill>
                  <a:srgbClr val="0098DB"/>
                </a:solidFill>
                <a:latin typeface="Arial"/>
              </a:rPr>
              <a:t>(courtesy of KNMI)</a:t>
            </a:r>
          </a:p>
        </p:txBody>
      </p:sp>
      <p:pic>
        <p:nvPicPr>
          <p:cNvPr id="8" name="Picture 7"/>
          <p:cNvPicPr/>
          <p:nvPr/>
        </p:nvPicPr>
        <p:blipFill>
          <a:blip r:embed="rId4"/>
          <a:stretch/>
        </p:blipFill>
        <p:spPr>
          <a:xfrm>
            <a:off x="884442" y="4131078"/>
            <a:ext cx="2916324" cy="1869672"/>
          </a:xfrm>
          <a:prstGeom prst="rect">
            <a:avLst/>
          </a:prstGeom>
          <a:ln>
            <a:noFill/>
          </a:ln>
        </p:spPr>
      </p:pic>
      <p:sp>
        <p:nvSpPr>
          <p:cNvPr id="9" name="TextShape 2"/>
          <p:cNvSpPr txBox="1"/>
          <p:nvPr/>
        </p:nvSpPr>
        <p:spPr>
          <a:xfrm>
            <a:off x="1208479" y="3895472"/>
            <a:ext cx="2181933" cy="235607"/>
          </a:xfrm>
          <a:prstGeom prst="rect">
            <a:avLst/>
          </a:prstGeom>
          <a:noFill/>
          <a:ln>
            <a:noFill/>
          </a:ln>
        </p:spPr>
        <p:txBody>
          <a:bodyPr lIns="61229" tIns="30614" rIns="61229" bIns="30614"/>
          <a:lstStyle/>
          <a:p>
            <a:r>
              <a:rPr lang="en-GB" sz="1225" spc="-1" dirty="0">
                <a:latin typeface="Arial"/>
              </a:rPr>
              <a:t>Extinction, E2S input</a:t>
            </a:r>
          </a:p>
        </p:txBody>
      </p:sp>
      <p:pic>
        <p:nvPicPr>
          <p:cNvPr id="10" name="Picture 9"/>
          <p:cNvPicPr/>
          <p:nvPr/>
        </p:nvPicPr>
        <p:blipFill>
          <a:blip r:embed="rId5"/>
          <a:stretch/>
        </p:blipFill>
        <p:spPr>
          <a:xfrm>
            <a:off x="5281801" y="4010290"/>
            <a:ext cx="3137762" cy="2001854"/>
          </a:xfrm>
          <a:prstGeom prst="rect">
            <a:avLst/>
          </a:prstGeom>
          <a:ln>
            <a:noFill/>
          </a:ln>
        </p:spPr>
      </p:pic>
      <p:sp>
        <p:nvSpPr>
          <p:cNvPr id="11" name="TextShape 3"/>
          <p:cNvSpPr txBox="1"/>
          <p:nvPr/>
        </p:nvSpPr>
        <p:spPr>
          <a:xfrm>
            <a:off x="6177834" y="3813836"/>
            <a:ext cx="2003636" cy="235607"/>
          </a:xfrm>
          <a:prstGeom prst="rect">
            <a:avLst/>
          </a:prstGeom>
          <a:noFill/>
          <a:ln>
            <a:noFill/>
          </a:ln>
        </p:spPr>
        <p:txBody>
          <a:bodyPr lIns="61229" tIns="30614" rIns="61229" bIns="30614"/>
          <a:lstStyle/>
          <a:p>
            <a:r>
              <a:rPr lang="en-GB" sz="1225" spc="-1" dirty="0">
                <a:latin typeface="Arial"/>
              </a:rPr>
              <a:t>Retrieved extinction</a:t>
            </a:r>
          </a:p>
        </p:txBody>
      </p:sp>
      <p:pic>
        <p:nvPicPr>
          <p:cNvPr id="12" name="Picture 11" descr="A picture containing drawing&#10;&#10;Description automatically generated">
            <a:extLst>
              <a:ext uri="{FF2B5EF4-FFF2-40B4-BE49-F238E27FC236}">
                <a16:creationId xmlns:a16="http://schemas.microsoft.com/office/drawing/2014/main" id="{9DDAE236-F005-47F9-A62A-7BEBB9178B17}"/>
              </a:ext>
            </a:extLst>
          </p:cNvPr>
          <p:cNvPicPr>
            <a:picLocks noChangeAspect="1"/>
          </p:cNvPicPr>
          <p:nvPr/>
        </p:nvPicPr>
        <p:blipFill>
          <a:blip r:embed="rId6"/>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2246698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326" y="461520"/>
            <a:ext cx="5829300" cy="784830"/>
          </a:xfrm>
        </p:spPr>
        <p:txBody>
          <a:bodyPr/>
          <a:lstStyle/>
          <a:p>
            <a:pPr algn="r"/>
            <a:r>
              <a:rPr lang="en-GB" sz="2400" dirty="0">
                <a:solidFill>
                  <a:schemeClr val="tx2"/>
                </a:solidFill>
              </a:rPr>
              <a:t>ASSIMILATION EXPERIMENTS</a:t>
            </a:r>
            <a:br>
              <a:rPr lang="en-GB" sz="2100" dirty="0">
                <a:solidFill>
                  <a:schemeClr val="tx2"/>
                </a:solidFill>
              </a:rPr>
            </a:br>
            <a:endParaRPr lang="en-GB" sz="2100" dirty="0">
              <a:solidFill>
                <a:schemeClr val="tx2"/>
              </a:solidFill>
            </a:endParaRPr>
          </a:p>
        </p:txBody>
      </p:sp>
      <p:sp>
        <p:nvSpPr>
          <p:cNvPr id="6" name="TextBox 5"/>
          <p:cNvSpPr txBox="1"/>
          <p:nvPr/>
        </p:nvSpPr>
        <p:spPr>
          <a:xfrm>
            <a:off x="502921" y="1254049"/>
            <a:ext cx="7872984" cy="5355312"/>
          </a:xfrm>
          <a:prstGeom prst="rect">
            <a:avLst/>
          </a:prstGeom>
          <a:noFill/>
        </p:spPr>
        <p:txBody>
          <a:bodyPr wrap="square" rtlCol="0">
            <a:spAutoFit/>
          </a:bodyPr>
          <a:lstStyle/>
          <a:p>
            <a:pPr marL="214313" indent="-214313">
              <a:buFont typeface="Arial" panose="020B0604020202020204" pitchFamily="34" charset="0"/>
              <a:buChar char="•"/>
            </a:pPr>
            <a:r>
              <a:rPr lang="en-GB" dirty="0"/>
              <a:t>Based on the ECMWF’s full 4DVAR system</a:t>
            </a:r>
          </a:p>
          <a:p>
            <a:pPr marL="214313" indent="-214313">
              <a:buFont typeface="Arial" panose="020B0604020202020204" pitchFamily="34" charset="0"/>
              <a:buChar char="•"/>
            </a:pPr>
            <a:endParaRPr lang="en-GB" dirty="0"/>
          </a:p>
          <a:p>
            <a:pPr marL="214313" indent="-214313">
              <a:buFont typeface="Arial" panose="020B0604020202020204" pitchFamily="34" charset="0"/>
              <a:buChar char="•"/>
            </a:pPr>
            <a:r>
              <a:rPr lang="en-GB" dirty="0"/>
              <a:t>L2A retrievals in EE format are transformed directly into Observation Data Base (ODB) files (ascii format) – this is a way to incorporate new observations into the assimilation system in absence of a proper BUFR format</a:t>
            </a:r>
          </a:p>
          <a:p>
            <a:endParaRPr lang="en-GB" dirty="0"/>
          </a:p>
          <a:p>
            <a:pPr marL="214313" indent="-214313">
              <a:buFont typeface="Arial" panose="020B0604020202020204" pitchFamily="34" charset="0"/>
              <a:buChar char="•"/>
            </a:pPr>
            <a:r>
              <a:rPr lang="en-GB" dirty="0"/>
              <a:t>A </a:t>
            </a:r>
            <a:r>
              <a:rPr lang="en-GB" dirty="0">
                <a:solidFill>
                  <a:srgbClr val="FF0000"/>
                </a:solidFill>
              </a:rPr>
              <a:t>lidar backscatter operator </a:t>
            </a:r>
            <a:r>
              <a:rPr lang="en-GB" dirty="0"/>
              <a:t>is used to convert model fields from the Integrated Forecast System in CAMS configuration into profiles of backscatter at 355nm.</a:t>
            </a:r>
          </a:p>
          <a:p>
            <a:endParaRPr lang="en-GB" dirty="0"/>
          </a:p>
          <a:p>
            <a:pPr marL="214313" indent="-214313">
              <a:buFont typeface="Arial" panose="020B0604020202020204" pitchFamily="34" charset="0"/>
              <a:buChar char="•"/>
            </a:pPr>
            <a:r>
              <a:rPr lang="en-GB" dirty="0"/>
              <a:t>The operator only takes into account aerosol signal. Hence a </a:t>
            </a:r>
            <a:r>
              <a:rPr lang="en-GB" dirty="0">
                <a:solidFill>
                  <a:srgbClr val="FF0000"/>
                </a:solidFill>
              </a:rPr>
              <a:t>cloud screening </a:t>
            </a:r>
            <a:r>
              <a:rPr lang="en-GB" dirty="0"/>
              <a:t>is applied to eliminate cloud signal.</a:t>
            </a:r>
          </a:p>
          <a:p>
            <a:pPr marL="214313" indent="-214313">
              <a:buFont typeface="Arial" panose="020B0604020202020204" pitchFamily="34" charset="0"/>
              <a:buChar char="•"/>
            </a:pPr>
            <a:endParaRPr lang="en-GB" dirty="0"/>
          </a:p>
          <a:p>
            <a:pPr marL="214313" indent="-214313">
              <a:buFont typeface="Arial" panose="020B0604020202020204" pitchFamily="34" charset="0"/>
              <a:buChar char="•"/>
            </a:pPr>
            <a:r>
              <a:rPr lang="en-GB" dirty="0"/>
              <a:t>The screening is based on height (only signal between </a:t>
            </a:r>
            <a:r>
              <a:rPr lang="en-GB" dirty="0">
                <a:solidFill>
                  <a:srgbClr val="FF0000"/>
                </a:solidFill>
              </a:rPr>
              <a:t>0.5 and 8km </a:t>
            </a:r>
            <a:r>
              <a:rPr lang="en-GB" dirty="0"/>
              <a:t>is considered) and backscatter threshold (thresh=20.E-06 sr-1 m-1)</a:t>
            </a:r>
          </a:p>
          <a:p>
            <a:endParaRPr lang="en-GB" dirty="0"/>
          </a:p>
          <a:p>
            <a:pPr marL="214313" indent="-214313">
              <a:buFont typeface="Arial" panose="020B0604020202020204" pitchFamily="34" charset="0"/>
              <a:buChar char="•"/>
            </a:pPr>
            <a:r>
              <a:rPr lang="en-GB" dirty="0"/>
              <a:t>Verification using AERONET</a:t>
            </a:r>
          </a:p>
          <a:p>
            <a:pPr marL="214313" indent="-214313">
              <a:buFont typeface="Arial" panose="020B0604020202020204" pitchFamily="34" charset="0"/>
              <a:buChar char="•"/>
            </a:pPr>
            <a:endParaRPr lang="en-GB" dirty="0"/>
          </a:p>
        </p:txBody>
      </p:sp>
      <p:pic>
        <p:nvPicPr>
          <p:cNvPr id="4" name="Picture 3" descr="A picture containing drawing&#10;&#10;Description automatically generated">
            <a:extLst>
              <a:ext uri="{FF2B5EF4-FFF2-40B4-BE49-F238E27FC236}">
                <a16:creationId xmlns:a16="http://schemas.microsoft.com/office/drawing/2014/main" id="{F1A3D9A7-EFD9-4821-A5B9-94A44201DAF2}"/>
              </a:ext>
            </a:extLst>
          </p:cNvPr>
          <p:cNvPicPr>
            <a:picLocks noChangeAspect="1"/>
          </p:cNvPicPr>
          <p:nvPr/>
        </p:nvPicPr>
        <p:blipFill>
          <a:blip r:embed="rId2"/>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4157461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735" y="2255432"/>
            <a:ext cx="5829300" cy="1323439"/>
          </a:xfrm>
        </p:spPr>
        <p:txBody>
          <a:bodyPr/>
          <a:lstStyle/>
          <a:p>
            <a:pPr>
              <a:lnSpc>
                <a:spcPct val="100000"/>
              </a:lnSpc>
            </a:pPr>
            <a:r>
              <a:rPr lang="en-GB" dirty="0"/>
              <a:t>MOCAGE </a:t>
            </a:r>
            <a:r>
              <a:rPr lang="en-GB" dirty="0" err="1"/>
              <a:t>EXPERIMEnTS</a:t>
            </a:r>
            <a:endParaRPr lang="en-GB" dirty="0"/>
          </a:p>
        </p:txBody>
      </p:sp>
      <p:sp>
        <p:nvSpPr>
          <p:cNvPr id="3" name="TextBox 2"/>
          <p:cNvSpPr txBox="1"/>
          <p:nvPr/>
        </p:nvSpPr>
        <p:spPr>
          <a:xfrm>
            <a:off x="2519772" y="3969060"/>
            <a:ext cx="3556102" cy="923330"/>
          </a:xfrm>
          <a:prstGeom prst="rect">
            <a:avLst/>
          </a:prstGeom>
          <a:noFill/>
        </p:spPr>
        <p:txBody>
          <a:bodyPr wrap="none" rtlCol="0">
            <a:spAutoFit/>
          </a:bodyPr>
          <a:lstStyle/>
          <a:p>
            <a:pPr marL="214313" indent="-214313">
              <a:buFont typeface="Arial" panose="020B0604020202020204" pitchFamily="34" charset="0"/>
              <a:buChar char="•"/>
            </a:pPr>
            <a:r>
              <a:rPr lang="en-GB" dirty="0"/>
              <a:t>MOCAGE aerosol only dataset</a:t>
            </a:r>
          </a:p>
          <a:p>
            <a:pPr marL="214313" indent="-214313">
              <a:buFont typeface="Arial" panose="020B0604020202020204" pitchFamily="34" charset="0"/>
              <a:buChar char="•"/>
            </a:pPr>
            <a:endParaRPr lang="en-GB" dirty="0"/>
          </a:p>
          <a:p>
            <a:pPr marL="214313" indent="-214313">
              <a:buFont typeface="Arial" panose="020B0604020202020204" pitchFamily="34" charset="0"/>
              <a:buChar char="•"/>
            </a:pPr>
            <a:r>
              <a:rPr lang="en-GB" dirty="0"/>
              <a:t>Period: 10-20 June 2012</a:t>
            </a:r>
          </a:p>
        </p:txBody>
      </p:sp>
      <p:pic>
        <p:nvPicPr>
          <p:cNvPr id="4" name="Picture 3" descr="A picture containing drawing&#10;&#10;Description automatically generated">
            <a:extLst>
              <a:ext uri="{FF2B5EF4-FFF2-40B4-BE49-F238E27FC236}">
                <a16:creationId xmlns:a16="http://schemas.microsoft.com/office/drawing/2014/main" id="{04D38DA9-9AFB-455D-AAE1-1429B17DF82A}"/>
              </a:ext>
            </a:extLst>
          </p:cNvPr>
          <p:cNvPicPr>
            <a:picLocks noChangeAspect="1"/>
          </p:cNvPicPr>
          <p:nvPr/>
        </p:nvPicPr>
        <p:blipFill>
          <a:blip r:embed="rId2"/>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71428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664" y="998731"/>
            <a:ext cx="7122354" cy="646331"/>
          </a:xfrm>
        </p:spPr>
        <p:txBody>
          <a:bodyPr/>
          <a:lstStyle/>
          <a:p>
            <a:pPr algn="ctr"/>
            <a:r>
              <a:rPr lang="en-GB" sz="2200" dirty="0">
                <a:solidFill>
                  <a:schemeClr val="tx2"/>
                </a:solidFill>
              </a:rPr>
              <a:t>MEAN OBSERVATIONS and DEPARTURES</a:t>
            </a:r>
            <a:br>
              <a:rPr lang="en-GB" sz="2200" dirty="0">
                <a:solidFill>
                  <a:schemeClr val="tx2"/>
                </a:solidFill>
              </a:rPr>
            </a:br>
            <a:r>
              <a:rPr lang="en-GB" sz="2200" dirty="0">
                <a:solidFill>
                  <a:schemeClr val="tx2"/>
                </a:solidFill>
              </a:rPr>
              <a:t>10-20 June 2012</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31529" r="4396"/>
          <a:stretch/>
        </p:blipFill>
        <p:spPr>
          <a:xfrm rot="5400000">
            <a:off x="1490115" y="1314476"/>
            <a:ext cx="1818737" cy="4010025"/>
          </a:xfrm>
          <a:prstGeom prst="rect">
            <a:avLst/>
          </a:prstGeom>
        </p:spPr>
      </p:pic>
      <p:sp>
        <p:nvSpPr>
          <p:cNvPr id="9" name="TextBox 8"/>
          <p:cNvSpPr txBox="1"/>
          <p:nvPr/>
        </p:nvSpPr>
        <p:spPr>
          <a:xfrm>
            <a:off x="738091" y="4285533"/>
            <a:ext cx="3223106" cy="954107"/>
          </a:xfrm>
          <a:prstGeom prst="rect">
            <a:avLst/>
          </a:prstGeom>
          <a:solidFill>
            <a:srgbClr val="0098DB"/>
          </a:solidFill>
        </p:spPr>
        <p:txBody>
          <a:bodyPr wrap="square" rtlCol="0">
            <a:spAutoFit/>
          </a:bodyPr>
          <a:lstStyle/>
          <a:p>
            <a:pPr marL="214313" indent="-214313">
              <a:buFont typeface="Arial" panose="020B0604020202020204" pitchFamily="34" charset="0"/>
              <a:buChar char="•"/>
            </a:pPr>
            <a:r>
              <a:rPr lang="en-GB" sz="1400" dirty="0"/>
              <a:t>Realistic backscatter aerosol fields from the MOCAGE model.</a:t>
            </a:r>
          </a:p>
          <a:p>
            <a:pPr marL="214313" indent="-214313">
              <a:buFont typeface="Arial" panose="020B0604020202020204" pitchFamily="34" charset="0"/>
              <a:buChar char="•"/>
            </a:pPr>
            <a:r>
              <a:rPr lang="en-GB" sz="1400" dirty="0"/>
              <a:t>Realistic first guess and analysis departures </a:t>
            </a:r>
          </a:p>
        </p:txBody>
      </p:sp>
      <p:sp>
        <p:nvSpPr>
          <p:cNvPr id="10" name="TextBox 9"/>
          <p:cNvSpPr txBox="1"/>
          <p:nvPr/>
        </p:nvSpPr>
        <p:spPr>
          <a:xfrm>
            <a:off x="3797538" y="1778556"/>
            <a:ext cx="1003801" cy="253916"/>
          </a:xfrm>
          <a:prstGeom prst="rect">
            <a:avLst/>
          </a:prstGeom>
          <a:noFill/>
        </p:spPr>
        <p:txBody>
          <a:bodyPr wrap="none" rtlCol="0">
            <a:spAutoFit/>
          </a:bodyPr>
          <a:lstStyle/>
          <a:p>
            <a:r>
              <a:rPr lang="en-GB" sz="1050" b="1" dirty="0"/>
              <a:t>700-1100hPa</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0671" t="3801" r="4016" b="2750"/>
          <a:stretch/>
        </p:blipFill>
        <p:spPr>
          <a:xfrm rot="5400000">
            <a:off x="5807477" y="1173781"/>
            <a:ext cx="1853877" cy="3747329"/>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9599" t="3563" r="1403" b="-41"/>
          <a:stretch/>
        </p:blipFill>
        <p:spPr>
          <a:xfrm rot="5400000">
            <a:off x="5755956" y="2756823"/>
            <a:ext cx="1958474" cy="3868792"/>
          </a:xfrm>
          <a:prstGeom prst="rect">
            <a:avLst/>
          </a:prstGeom>
        </p:spPr>
      </p:pic>
      <p:sp>
        <p:nvSpPr>
          <p:cNvPr id="11" name="TextBox 10">
            <a:extLst>
              <a:ext uri="{FF2B5EF4-FFF2-40B4-BE49-F238E27FC236}">
                <a16:creationId xmlns:a16="http://schemas.microsoft.com/office/drawing/2014/main" id="{B3EE5977-6550-4EFE-99A3-5F49EE038C8E}"/>
              </a:ext>
            </a:extLst>
          </p:cNvPr>
          <p:cNvSpPr txBox="1"/>
          <p:nvPr/>
        </p:nvSpPr>
        <p:spPr>
          <a:xfrm>
            <a:off x="2950439" y="5391596"/>
            <a:ext cx="1370888" cy="246221"/>
          </a:xfrm>
          <a:prstGeom prst="rect">
            <a:avLst/>
          </a:prstGeom>
          <a:noFill/>
        </p:spPr>
        <p:txBody>
          <a:bodyPr wrap="none" rtlCol="0">
            <a:spAutoFit/>
          </a:bodyPr>
          <a:lstStyle/>
          <a:p>
            <a:r>
              <a:rPr lang="en-GB" sz="1000" b="1" dirty="0"/>
              <a:t>Units: 10-7 sr-1 m-1</a:t>
            </a:r>
          </a:p>
        </p:txBody>
      </p:sp>
      <p:sp>
        <p:nvSpPr>
          <p:cNvPr id="4" name="TextBox 3">
            <a:extLst>
              <a:ext uri="{FF2B5EF4-FFF2-40B4-BE49-F238E27FC236}">
                <a16:creationId xmlns:a16="http://schemas.microsoft.com/office/drawing/2014/main" id="{6DB19124-DDD0-4FBB-8188-2C271673FAA9}"/>
              </a:ext>
            </a:extLst>
          </p:cNvPr>
          <p:cNvSpPr txBox="1"/>
          <p:nvPr/>
        </p:nvSpPr>
        <p:spPr>
          <a:xfrm>
            <a:off x="1426465" y="2192276"/>
            <a:ext cx="1901483" cy="261610"/>
          </a:xfrm>
          <a:prstGeom prst="rect">
            <a:avLst/>
          </a:prstGeom>
          <a:noFill/>
        </p:spPr>
        <p:txBody>
          <a:bodyPr wrap="none" rtlCol="0">
            <a:spAutoFit/>
          </a:bodyPr>
          <a:lstStyle/>
          <a:p>
            <a:r>
              <a:rPr lang="en-GB" sz="1100" b="1" dirty="0"/>
              <a:t>Backscatter observations</a:t>
            </a:r>
          </a:p>
        </p:txBody>
      </p:sp>
      <p:sp>
        <p:nvSpPr>
          <p:cNvPr id="12" name="TextBox 11">
            <a:extLst>
              <a:ext uri="{FF2B5EF4-FFF2-40B4-BE49-F238E27FC236}">
                <a16:creationId xmlns:a16="http://schemas.microsoft.com/office/drawing/2014/main" id="{F1BEFA4C-F121-4008-BCC2-9AAFE4390FC7}"/>
              </a:ext>
            </a:extLst>
          </p:cNvPr>
          <p:cNvSpPr txBox="1"/>
          <p:nvPr/>
        </p:nvSpPr>
        <p:spPr>
          <a:xfrm>
            <a:off x="5126618" y="1944302"/>
            <a:ext cx="2730235" cy="261610"/>
          </a:xfrm>
          <a:prstGeom prst="rect">
            <a:avLst/>
          </a:prstGeom>
          <a:noFill/>
        </p:spPr>
        <p:txBody>
          <a:bodyPr wrap="none" rtlCol="0">
            <a:spAutoFit/>
          </a:bodyPr>
          <a:lstStyle/>
          <a:p>
            <a:r>
              <a:rPr lang="en-GB" sz="1100" b="1" dirty="0"/>
              <a:t>Observations – first guess (mean=4.5)</a:t>
            </a:r>
          </a:p>
        </p:txBody>
      </p:sp>
      <p:sp>
        <p:nvSpPr>
          <p:cNvPr id="15" name="TextBox 14">
            <a:extLst>
              <a:ext uri="{FF2B5EF4-FFF2-40B4-BE49-F238E27FC236}">
                <a16:creationId xmlns:a16="http://schemas.microsoft.com/office/drawing/2014/main" id="{14E5174C-6C4F-4484-9888-9D5E1FEA9C35}"/>
              </a:ext>
            </a:extLst>
          </p:cNvPr>
          <p:cNvSpPr txBox="1"/>
          <p:nvPr/>
        </p:nvSpPr>
        <p:spPr>
          <a:xfrm>
            <a:off x="5035257" y="3635905"/>
            <a:ext cx="2574744" cy="261610"/>
          </a:xfrm>
          <a:prstGeom prst="rect">
            <a:avLst/>
          </a:prstGeom>
          <a:noFill/>
        </p:spPr>
        <p:txBody>
          <a:bodyPr wrap="none" rtlCol="0">
            <a:spAutoFit/>
          </a:bodyPr>
          <a:lstStyle/>
          <a:p>
            <a:r>
              <a:rPr lang="en-GB" sz="1100" b="1" dirty="0"/>
              <a:t>Observations – analysis (mean=3.5)</a:t>
            </a:r>
          </a:p>
        </p:txBody>
      </p:sp>
      <p:pic>
        <p:nvPicPr>
          <p:cNvPr id="16" name="Picture 15" descr="A picture containing drawing&#10;&#10;Description automatically generated">
            <a:extLst>
              <a:ext uri="{FF2B5EF4-FFF2-40B4-BE49-F238E27FC236}">
                <a16:creationId xmlns:a16="http://schemas.microsoft.com/office/drawing/2014/main" id="{2AF9F00F-0107-4473-9301-9705A6406DD1}"/>
              </a:ext>
            </a:extLst>
          </p:cNvPr>
          <p:cNvPicPr>
            <a:picLocks noChangeAspect="1"/>
          </p:cNvPicPr>
          <p:nvPr/>
        </p:nvPicPr>
        <p:blipFill>
          <a:blip r:embed="rId5"/>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3499457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903B-C801-48C4-A282-E8D50B1B45B5}"/>
              </a:ext>
            </a:extLst>
          </p:cNvPr>
          <p:cNvSpPr>
            <a:spLocks noGrp="1"/>
          </p:cNvSpPr>
          <p:nvPr>
            <p:ph type="title"/>
          </p:nvPr>
        </p:nvSpPr>
        <p:spPr/>
        <p:txBody>
          <a:bodyPr/>
          <a:lstStyle/>
          <a:p>
            <a:pPr algn="ctr"/>
            <a:r>
              <a:rPr lang="en-GB" dirty="0">
                <a:solidFill>
                  <a:schemeClr val="tx2"/>
                </a:solidFill>
              </a:rPr>
              <a:t>Verification using AERONET Aerosol Optical Depth</a:t>
            </a:r>
            <a:endParaRPr lang="en-GB" dirty="0"/>
          </a:p>
        </p:txBody>
      </p:sp>
      <p:sp>
        <p:nvSpPr>
          <p:cNvPr id="3" name="Content Placeholder 2">
            <a:extLst>
              <a:ext uri="{FF2B5EF4-FFF2-40B4-BE49-F238E27FC236}">
                <a16:creationId xmlns:a16="http://schemas.microsoft.com/office/drawing/2014/main" id="{A7B6AF70-C264-465B-B671-0F37F62448CE}"/>
              </a:ext>
            </a:extLst>
          </p:cNvPr>
          <p:cNvSpPr>
            <a:spLocks noGrp="1"/>
          </p:cNvSpPr>
          <p:nvPr>
            <p:ph sz="quarter" idx="14"/>
          </p:nvPr>
        </p:nvSpPr>
        <p:spPr/>
        <p:txBody>
          <a:bodyPr/>
          <a:lstStyle/>
          <a:p>
            <a:pPr marL="285750" indent="-285750"/>
            <a:r>
              <a:rPr lang="en-GB" dirty="0"/>
              <a:t>Due to the limitations of the full dataset (MOCAGE aerosols + IFS clouds) only</a:t>
            </a:r>
          </a:p>
          <a:p>
            <a:r>
              <a:rPr lang="en-GB" dirty="0"/>
              <a:t>The experiment with the aerosol-only dataset was verified</a:t>
            </a:r>
          </a:p>
          <a:p>
            <a:r>
              <a:rPr lang="en-GB" dirty="0"/>
              <a:t>Two experiments compared:</a:t>
            </a:r>
          </a:p>
          <a:p>
            <a:pPr marL="915750" lvl="1" indent="-285750">
              <a:buFont typeface="Wingdings" panose="05000000000000000000" pitchFamily="2" charset="2"/>
              <a:buChar char="ü"/>
            </a:pPr>
            <a:r>
              <a:rPr lang="en-GB" dirty="0"/>
              <a:t>only L2A aerosol backscatter data (no MODIS AOD assimilated) </a:t>
            </a:r>
          </a:p>
          <a:p>
            <a:pPr marL="915750" lvl="1" indent="-285750">
              <a:buFont typeface="Wingdings" panose="05000000000000000000" pitchFamily="2" charset="2"/>
              <a:buChar char="ü"/>
            </a:pPr>
            <a:r>
              <a:rPr lang="en-GB" dirty="0"/>
              <a:t>L2A aerosol backscatter data and MODIS AOD assimilated </a:t>
            </a:r>
            <a:endParaRPr lang="en-GB" sz="1400" dirty="0"/>
          </a:p>
          <a:p>
            <a:endParaRPr lang="en-GB" dirty="0"/>
          </a:p>
        </p:txBody>
      </p:sp>
      <p:sp>
        <p:nvSpPr>
          <p:cNvPr id="4" name="Slide Number Placeholder 3">
            <a:extLst>
              <a:ext uri="{FF2B5EF4-FFF2-40B4-BE49-F238E27FC236}">
                <a16:creationId xmlns:a16="http://schemas.microsoft.com/office/drawing/2014/main" id="{C216D9AF-DC27-4618-9171-2BEB9E6AF45F}"/>
              </a:ext>
            </a:extLst>
          </p:cNvPr>
          <p:cNvSpPr>
            <a:spLocks noGrp="1"/>
          </p:cNvSpPr>
          <p:nvPr>
            <p:ph type="sldNum" sz="quarter" idx="10"/>
          </p:nvPr>
        </p:nvSpPr>
        <p:spPr/>
        <p:txBody>
          <a:bodyPr/>
          <a:lstStyle/>
          <a:p>
            <a:fld id="{E4AB80EA-DB86-D849-B86F-15DAF31F0474}" type="slidenum">
              <a:rPr lang="en-US" smtClean="0"/>
              <a:pPr/>
              <a:t>15</a:t>
            </a:fld>
            <a:endParaRPr lang="en-US" dirty="0"/>
          </a:p>
        </p:txBody>
      </p:sp>
      <p:pic>
        <p:nvPicPr>
          <p:cNvPr id="5" name="image58.gif">
            <a:extLst>
              <a:ext uri="{FF2B5EF4-FFF2-40B4-BE49-F238E27FC236}">
                <a16:creationId xmlns:a16="http://schemas.microsoft.com/office/drawing/2014/main" id="{07115261-9841-4AD6-A237-C8E899DA8A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058"/>
          <a:stretch/>
        </p:blipFill>
        <p:spPr bwMode="auto">
          <a:xfrm>
            <a:off x="449960" y="3276997"/>
            <a:ext cx="4865524" cy="23792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3B4056BA-1CB3-452D-ADE0-3E7A418DB396}"/>
              </a:ext>
            </a:extLst>
          </p:cNvPr>
          <p:cNvCxnSpPr/>
          <p:nvPr/>
        </p:nvCxnSpPr>
        <p:spPr>
          <a:xfrm>
            <a:off x="5577850" y="4023681"/>
            <a:ext cx="54006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51D1FC9-E044-4EFD-A071-41572EB55210}"/>
              </a:ext>
            </a:extLst>
          </p:cNvPr>
          <p:cNvSpPr txBox="1"/>
          <p:nvPr/>
        </p:nvSpPr>
        <p:spPr>
          <a:xfrm>
            <a:off x="6141381" y="3730503"/>
            <a:ext cx="1037015" cy="461665"/>
          </a:xfrm>
          <a:prstGeom prst="rect">
            <a:avLst/>
          </a:prstGeom>
          <a:noFill/>
        </p:spPr>
        <p:txBody>
          <a:bodyPr wrap="none" rtlCol="0">
            <a:spAutoFit/>
          </a:bodyPr>
          <a:lstStyle/>
          <a:p>
            <a:r>
              <a:rPr lang="en-GB" sz="1200" dirty="0"/>
              <a:t>L2A aerosol </a:t>
            </a:r>
          </a:p>
          <a:p>
            <a:r>
              <a:rPr lang="en-GB" sz="1200" dirty="0"/>
              <a:t>backscatter</a:t>
            </a:r>
          </a:p>
        </p:txBody>
      </p:sp>
      <p:cxnSp>
        <p:nvCxnSpPr>
          <p:cNvPr id="8" name="Straight Connector 7">
            <a:extLst>
              <a:ext uri="{FF2B5EF4-FFF2-40B4-BE49-F238E27FC236}">
                <a16:creationId xmlns:a16="http://schemas.microsoft.com/office/drawing/2014/main" id="{323B3558-D5B4-4F4A-BA75-FEC80BA91A4C}"/>
              </a:ext>
            </a:extLst>
          </p:cNvPr>
          <p:cNvCxnSpPr/>
          <p:nvPr/>
        </p:nvCxnSpPr>
        <p:spPr>
          <a:xfrm>
            <a:off x="5577850" y="4487891"/>
            <a:ext cx="5400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314665-640B-402D-AA9D-87C6752F20A9}"/>
              </a:ext>
            </a:extLst>
          </p:cNvPr>
          <p:cNvSpPr txBox="1"/>
          <p:nvPr/>
        </p:nvSpPr>
        <p:spPr>
          <a:xfrm>
            <a:off x="6141381" y="4217862"/>
            <a:ext cx="1190903" cy="646331"/>
          </a:xfrm>
          <a:prstGeom prst="rect">
            <a:avLst/>
          </a:prstGeom>
          <a:noFill/>
        </p:spPr>
        <p:txBody>
          <a:bodyPr wrap="none" rtlCol="0">
            <a:spAutoFit/>
          </a:bodyPr>
          <a:lstStyle/>
          <a:p>
            <a:r>
              <a:rPr lang="en-GB" sz="1200" dirty="0"/>
              <a:t>L2A aerosol </a:t>
            </a:r>
          </a:p>
          <a:p>
            <a:r>
              <a:rPr lang="en-GB" sz="1200" dirty="0"/>
              <a:t>Backscatter </a:t>
            </a:r>
          </a:p>
          <a:p>
            <a:r>
              <a:rPr lang="en-GB" sz="1200" dirty="0"/>
              <a:t>+ MODIS AOD</a:t>
            </a:r>
          </a:p>
        </p:txBody>
      </p:sp>
      <p:cxnSp>
        <p:nvCxnSpPr>
          <p:cNvPr id="10" name="Straight Connector 9">
            <a:extLst>
              <a:ext uri="{FF2B5EF4-FFF2-40B4-BE49-F238E27FC236}">
                <a16:creationId xmlns:a16="http://schemas.microsoft.com/office/drawing/2014/main" id="{38D33A81-C555-48F7-902E-187504BE427A}"/>
              </a:ext>
            </a:extLst>
          </p:cNvPr>
          <p:cNvCxnSpPr/>
          <p:nvPr/>
        </p:nvCxnSpPr>
        <p:spPr>
          <a:xfrm>
            <a:off x="5574802" y="3650011"/>
            <a:ext cx="540060" cy="0"/>
          </a:xfrm>
          <a:prstGeom prst="line">
            <a:avLst/>
          </a:prstGeom>
          <a:ln w="28575">
            <a:solidFill>
              <a:srgbClr val="0098DB"/>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3B295FF-A615-403A-B9DE-C543798A7173}"/>
              </a:ext>
            </a:extLst>
          </p:cNvPr>
          <p:cNvSpPr txBox="1"/>
          <p:nvPr/>
        </p:nvSpPr>
        <p:spPr>
          <a:xfrm>
            <a:off x="6084740" y="3489711"/>
            <a:ext cx="1430200" cy="276999"/>
          </a:xfrm>
          <a:prstGeom prst="rect">
            <a:avLst/>
          </a:prstGeom>
          <a:noFill/>
        </p:spPr>
        <p:txBody>
          <a:bodyPr wrap="none" rtlCol="0">
            <a:spAutoFit/>
          </a:bodyPr>
          <a:lstStyle/>
          <a:p>
            <a:r>
              <a:rPr lang="en-GB" sz="1200" dirty="0"/>
              <a:t>AOD observations</a:t>
            </a:r>
          </a:p>
        </p:txBody>
      </p:sp>
      <p:sp>
        <p:nvSpPr>
          <p:cNvPr id="12" name="TextBox 11">
            <a:extLst>
              <a:ext uri="{FF2B5EF4-FFF2-40B4-BE49-F238E27FC236}">
                <a16:creationId xmlns:a16="http://schemas.microsoft.com/office/drawing/2014/main" id="{06D8CC08-1FD8-4D6D-A855-C6FF9ACA434C}"/>
              </a:ext>
            </a:extLst>
          </p:cNvPr>
          <p:cNvSpPr txBox="1"/>
          <p:nvPr/>
        </p:nvSpPr>
        <p:spPr>
          <a:xfrm>
            <a:off x="5823186" y="5107420"/>
            <a:ext cx="3010463" cy="1600438"/>
          </a:xfrm>
          <a:prstGeom prst="rect">
            <a:avLst/>
          </a:prstGeom>
          <a:solidFill>
            <a:schemeClr val="accent1"/>
          </a:solidFill>
        </p:spPr>
        <p:txBody>
          <a:bodyPr wrap="square" rtlCol="0">
            <a:spAutoFit/>
          </a:bodyPr>
          <a:lstStyle/>
          <a:p>
            <a:r>
              <a:rPr lang="en-GB" sz="1400" b="1" dirty="0"/>
              <a:t>Main outcomes:</a:t>
            </a:r>
          </a:p>
          <a:p>
            <a:endParaRPr lang="en-GB" sz="1400" dirty="0"/>
          </a:p>
          <a:p>
            <a:pPr marL="214313" indent="-214313">
              <a:buFont typeface="Arial" panose="020B0604020202020204" pitchFamily="34" charset="0"/>
              <a:buChar char="•"/>
            </a:pPr>
            <a:r>
              <a:rPr lang="en-GB" sz="1400" dirty="0"/>
              <a:t>Lower bias of L2A-only experiment, but higher RMS error</a:t>
            </a:r>
          </a:p>
          <a:p>
            <a:pPr marL="214313" indent="-214313">
              <a:buFont typeface="Arial" panose="020B0604020202020204" pitchFamily="34" charset="0"/>
              <a:buChar char="•"/>
            </a:pPr>
            <a:r>
              <a:rPr lang="en-GB" sz="1400" dirty="0"/>
              <a:t>Impact of L2A data non negligible</a:t>
            </a:r>
          </a:p>
        </p:txBody>
      </p:sp>
      <p:pic>
        <p:nvPicPr>
          <p:cNvPr id="13" name="Picture 12" descr="A picture containing drawing&#10;&#10;Description automatically generated">
            <a:extLst>
              <a:ext uri="{FF2B5EF4-FFF2-40B4-BE49-F238E27FC236}">
                <a16:creationId xmlns:a16="http://schemas.microsoft.com/office/drawing/2014/main" id="{21417F44-F52C-406E-88BD-6E1038502D11}"/>
              </a:ext>
            </a:extLst>
          </p:cNvPr>
          <p:cNvPicPr>
            <a:picLocks noChangeAspect="1"/>
          </p:cNvPicPr>
          <p:nvPr/>
        </p:nvPicPr>
        <p:blipFill>
          <a:blip r:embed="rId3"/>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108907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735" y="2767280"/>
            <a:ext cx="5829300" cy="1323439"/>
          </a:xfrm>
        </p:spPr>
        <p:txBody>
          <a:bodyPr/>
          <a:lstStyle/>
          <a:p>
            <a:pPr>
              <a:lnSpc>
                <a:spcPct val="100000"/>
              </a:lnSpc>
            </a:pPr>
            <a:r>
              <a:rPr lang="en-GB" dirty="0"/>
              <a:t>CALIPSO EXPERIMENTS</a:t>
            </a:r>
          </a:p>
        </p:txBody>
      </p:sp>
      <p:pic>
        <p:nvPicPr>
          <p:cNvPr id="3" name="Picture 2" descr="A picture containing drawing&#10;&#10;Description automatically generated">
            <a:extLst>
              <a:ext uri="{FF2B5EF4-FFF2-40B4-BE49-F238E27FC236}">
                <a16:creationId xmlns:a16="http://schemas.microsoft.com/office/drawing/2014/main" id="{3C6E7677-0385-4D14-8B03-998F668F194F}"/>
              </a:ext>
            </a:extLst>
          </p:cNvPr>
          <p:cNvPicPr>
            <a:picLocks noChangeAspect="1"/>
          </p:cNvPicPr>
          <p:nvPr/>
        </p:nvPicPr>
        <p:blipFill>
          <a:blip r:embed="rId2"/>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2941233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949282"/>
            <a:ext cx="6926620" cy="669414"/>
          </a:xfrm>
        </p:spPr>
        <p:txBody>
          <a:bodyPr/>
          <a:lstStyle/>
          <a:p>
            <a:pPr algn="ctr"/>
            <a:r>
              <a:rPr lang="en-GB" sz="2100" dirty="0">
                <a:solidFill>
                  <a:schemeClr val="tx2"/>
                </a:solidFill>
              </a:rPr>
              <a:t>CALIPSO dataset</a:t>
            </a:r>
            <a:br>
              <a:rPr lang="en-GB" sz="2100" dirty="0">
                <a:solidFill>
                  <a:schemeClr val="tx2"/>
                </a:solidFill>
              </a:rPr>
            </a:br>
            <a:r>
              <a:rPr lang="en-GB" sz="1650" dirty="0">
                <a:solidFill>
                  <a:schemeClr val="tx2"/>
                </a:solidFill>
              </a:rPr>
              <a:t>1 Jan 2007</a:t>
            </a:r>
          </a:p>
        </p:txBody>
      </p:sp>
      <p:sp>
        <p:nvSpPr>
          <p:cNvPr id="6" name="TextBox 5"/>
          <p:cNvSpPr txBox="1"/>
          <p:nvPr/>
        </p:nvSpPr>
        <p:spPr>
          <a:xfrm>
            <a:off x="1475321" y="1794011"/>
            <a:ext cx="1864613" cy="253916"/>
          </a:xfrm>
          <a:prstGeom prst="rect">
            <a:avLst/>
          </a:prstGeom>
          <a:noFill/>
        </p:spPr>
        <p:txBody>
          <a:bodyPr wrap="none" rtlCol="0">
            <a:spAutoFit/>
          </a:bodyPr>
          <a:lstStyle/>
          <a:p>
            <a:r>
              <a:rPr lang="en-GB" sz="1050" b="1" dirty="0"/>
              <a:t> Backscatter observations</a:t>
            </a:r>
          </a:p>
        </p:txBody>
      </p:sp>
      <p:sp>
        <p:nvSpPr>
          <p:cNvPr id="7" name="TextBox 6"/>
          <p:cNvSpPr txBox="1"/>
          <p:nvPr/>
        </p:nvSpPr>
        <p:spPr>
          <a:xfrm>
            <a:off x="4762176" y="1808820"/>
            <a:ext cx="2702984" cy="253916"/>
          </a:xfrm>
          <a:prstGeom prst="rect">
            <a:avLst/>
          </a:prstGeom>
          <a:noFill/>
        </p:spPr>
        <p:txBody>
          <a:bodyPr wrap="none" rtlCol="0">
            <a:spAutoFit/>
          </a:bodyPr>
          <a:lstStyle/>
          <a:p>
            <a:r>
              <a:rPr lang="en-GB" sz="1050" b="1" dirty="0"/>
              <a:t>Observations - First guess (mean=16.3)</a:t>
            </a:r>
          </a:p>
        </p:txBody>
      </p:sp>
      <p:sp>
        <p:nvSpPr>
          <p:cNvPr id="9" name="TextBox 8"/>
          <p:cNvSpPr txBox="1"/>
          <p:nvPr/>
        </p:nvSpPr>
        <p:spPr>
          <a:xfrm>
            <a:off x="753253" y="4088926"/>
            <a:ext cx="3971280" cy="1569660"/>
          </a:xfrm>
          <a:prstGeom prst="rect">
            <a:avLst/>
          </a:prstGeom>
          <a:solidFill>
            <a:srgbClr val="0098DB"/>
          </a:solidFill>
        </p:spPr>
        <p:txBody>
          <a:bodyPr wrap="none" rtlCol="0">
            <a:spAutoFit/>
          </a:bodyPr>
          <a:lstStyle/>
          <a:p>
            <a:pPr marL="171450" indent="-171450">
              <a:buFont typeface="Arial" panose="020B0604020202020204" pitchFamily="34" charset="0"/>
              <a:buChar char="•"/>
            </a:pPr>
            <a:r>
              <a:rPr lang="en-GB" sz="1600" dirty="0"/>
              <a:t>Over the Sahara, negative first guess </a:t>
            </a:r>
          </a:p>
          <a:p>
            <a:r>
              <a:rPr lang="en-GB" sz="1600" dirty="0"/>
              <a:t>    departures (</a:t>
            </a:r>
            <a:r>
              <a:rPr lang="en-GB" sz="1600" dirty="0" err="1"/>
              <a:t>obs-fg</a:t>
            </a:r>
            <a:r>
              <a:rPr lang="en-GB" sz="1600" dirty="0"/>
              <a:t>) indicate that model</a:t>
            </a:r>
          </a:p>
          <a:p>
            <a:r>
              <a:rPr lang="en-GB" sz="1600" dirty="0"/>
              <a:t>    overestimates backscatter</a:t>
            </a:r>
          </a:p>
          <a:p>
            <a:endParaRPr lang="en-GB" sz="1600" dirty="0"/>
          </a:p>
          <a:p>
            <a:pPr marL="214313" indent="-214313">
              <a:buFont typeface="Arial" panose="020B0604020202020204" pitchFamily="34" charset="0"/>
              <a:buChar char="•"/>
            </a:pPr>
            <a:r>
              <a:rPr lang="en-GB" sz="1600" dirty="0"/>
              <a:t>Analysis departures are reduced by the</a:t>
            </a:r>
          </a:p>
          <a:p>
            <a:r>
              <a:rPr lang="en-GB" sz="1600" dirty="0"/>
              <a:t>    assimilation </a:t>
            </a:r>
          </a:p>
        </p:txBody>
      </p:sp>
      <p:sp>
        <p:nvSpPr>
          <p:cNvPr id="10" name="TextBox 9"/>
          <p:cNvSpPr txBox="1"/>
          <p:nvPr/>
        </p:nvSpPr>
        <p:spPr>
          <a:xfrm>
            <a:off x="6976557" y="1592796"/>
            <a:ext cx="1003801" cy="253916"/>
          </a:xfrm>
          <a:prstGeom prst="rect">
            <a:avLst/>
          </a:prstGeom>
          <a:noFill/>
        </p:spPr>
        <p:txBody>
          <a:bodyPr wrap="none" rtlCol="0">
            <a:spAutoFit/>
          </a:bodyPr>
          <a:lstStyle/>
          <a:p>
            <a:r>
              <a:rPr lang="en-GB" sz="1050" b="1" dirty="0"/>
              <a:t>700-1100hPa</a:t>
            </a:r>
          </a:p>
        </p:txBody>
      </p:sp>
      <p:sp>
        <p:nvSpPr>
          <p:cNvPr id="11" name="TextBox 10"/>
          <p:cNvSpPr txBox="1"/>
          <p:nvPr/>
        </p:nvSpPr>
        <p:spPr>
          <a:xfrm>
            <a:off x="4734018" y="3728225"/>
            <a:ext cx="2568332" cy="253916"/>
          </a:xfrm>
          <a:prstGeom prst="rect">
            <a:avLst/>
          </a:prstGeom>
          <a:noFill/>
        </p:spPr>
        <p:txBody>
          <a:bodyPr wrap="none" rtlCol="0">
            <a:spAutoFit/>
          </a:bodyPr>
          <a:lstStyle/>
          <a:p>
            <a:r>
              <a:rPr lang="en-GB" sz="1050" b="1" dirty="0"/>
              <a:t>Observations – Analysis (mean = 6.9)</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32194" t="3356" r="5482" b="2246"/>
          <a:stretch/>
        </p:blipFill>
        <p:spPr>
          <a:xfrm rot="5400000">
            <a:off x="1579899" y="1048395"/>
            <a:ext cx="1778321" cy="3805263"/>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33683" t="2750" r="5499" b="2750"/>
          <a:stretch/>
        </p:blipFill>
        <p:spPr>
          <a:xfrm rot="5400000">
            <a:off x="5672888" y="998049"/>
            <a:ext cx="1726289" cy="3789474"/>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33683" t="2750" r="5499" b="1701"/>
          <a:stretch/>
        </p:blipFill>
        <p:spPr>
          <a:xfrm rot="5400000">
            <a:off x="5551271" y="2906434"/>
            <a:ext cx="1726289" cy="3831539"/>
          </a:xfrm>
          <a:prstGeom prst="rect">
            <a:avLst/>
          </a:prstGeom>
        </p:spPr>
      </p:pic>
      <p:sp>
        <p:nvSpPr>
          <p:cNvPr id="15" name="TextBox 14">
            <a:extLst>
              <a:ext uri="{FF2B5EF4-FFF2-40B4-BE49-F238E27FC236}">
                <a16:creationId xmlns:a16="http://schemas.microsoft.com/office/drawing/2014/main" id="{DE1CDE1E-01E4-43D1-AB07-4D513B35D581}"/>
              </a:ext>
            </a:extLst>
          </p:cNvPr>
          <p:cNvSpPr txBox="1"/>
          <p:nvPr/>
        </p:nvSpPr>
        <p:spPr>
          <a:xfrm>
            <a:off x="6926138" y="5723692"/>
            <a:ext cx="1845377" cy="307777"/>
          </a:xfrm>
          <a:prstGeom prst="rect">
            <a:avLst/>
          </a:prstGeom>
          <a:noFill/>
        </p:spPr>
        <p:txBody>
          <a:bodyPr wrap="none" rtlCol="0">
            <a:spAutoFit/>
          </a:bodyPr>
          <a:lstStyle/>
          <a:p>
            <a:r>
              <a:rPr lang="en-GB" sz="1400" b="1" dirty="0"/>
              <a:t>Units: 10-7 sr-1 m-1</a:t>
            </a:r>
          </a:p>
        </p:txBody>
      </p:sp>
      <p:pic>
        <p:nvPicPr>
          <p:cNvPr id="16" name="Picture 15" descr="A picture containing drawing&#10;&#10;Description automatically generated">
            <a:extLst>
              <a:ext uri="{FF2B5EF4-FFF2-40B4-BE49-F238E27FC236}">
                <a16:creationId xmlns:a16="http://schemas.microsoft.com/office/drawing/2014/main" id="{7669FE6C-783F-4B41-A24E-53DC20AAF9D4}"/>
              </a:ext>
            </a:extLst>
          </p:cNvPr>
          <p:cNvPicPr>
            <a:picLocks noChangeAspect="1"/>
          </p:cNvPicPr>
          <p:nvPr/>
        </p:nvPicPr>
        <p:blipFill>
          <a:blip r:embed="rId5"/>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2266810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3650"/>
          <a:stretch/>
        </p:blipFill>
        <p:spPr>
          <a:xfrm>
            <a:off x="746262" y="1814532"/>
            <a:ext cx="4137110" cy="213024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63650"/>
          <a:stretch/>
        </p:blipFill>
        <p:spPr>
          <a:xfrm>
            <a:off x="800100" y="4172907"/>
            <a:ext cx="4095937" cy="2109039"/>
          </a:xfrm>
          <a:prstGeom prst="rect">
            <a:avLst/>
          </a:prstGeom>
        </p:spPr>
      </p:pic>
      <p:sp>
        <p:nvSpPr>
          <p:cNvPr id="2" name="Title 1"/>
          <p:cNvSpPr>
            <a:spLocks noGrp="1"/>
          </p:cNvSpPr>
          <p:nvPr>
            <p:ph type="title"/>
          </p:nvPr>
        </p:nvSpPr>
        <p:spPr>
          <a:xfrm>
            <a:off x="1590006" y="557694"/>
            <a:ext cx="5616624" cy="369332"/>
          </a:xfrm>
        </p:spPr>
        <p:txBody>
          <a:bodyPr/>
          <a:lstStyle/>
          <a:p>
            <a:pPr algn="ctr"/>
            <a:r>
              <a:rPr lang="en-GB" sz="2200" cap="all" dirty="0">
                <a:solidFill>
                  <a:schemeClr val="tx2"/>
                </a:solidFill>
              </a:rPr>
              <a:t>Average profiles: ERROR SENSITIVITY</a:t>
            </a:r>
          </a:p>
        </p:txBody>
      </p:sp>
      <p:sp>
        <p:nvSpPr>
          <p:cNvPr id="7" name="Rectangle 1"/>
          <p:cNvSpPr>
            <a:spLocks noChangeArrowheads="1"/>
          </p:cNvSpPr>
          <p:nvPr/>
        </p:nvSpPr>
        <p:spPr bwMode="auto">
          <a:xfrm>
            <a:off x="2336006" y="1970431"/>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a:p>
        </p:txBody>
      </p:sp>
      <p:sp>
        <p:nvSpPr>
          <p:cNvPr id="17" name="TextBox 16"/>
          <p:cNvSpPr txBox="1"/>
          <p:nvPr/>
        </p:nvSpPr>
        <p:spPr>
          <a:xfrm>
            <a:off x="2590771" y="3380708"/>
            <a:ext cx="1168910" cy="219291"/>
          </a:xfrm>
          <a:prstGeom prst="rect">
            <a:avLst/>
          </a:prstGeom>
          <a:noFill/>
        </p:spPr>
        <p:txBody>
          <a:bodyPr wrap="none" rtlCol="0">
            <a:spAutoFit/>
          </a:bodyPr>
          <a:lstStyle/>
          <a:p>
            <a:r>
              <a:rPr lang="en-GB" sz="825" b="1" dirty="0"/>
              <a:t>Units: 10-7 sr-1 m-1</a:t>
            </a:r>
          </a:p>
        </p:txBody>
      </p:sp>
      <p:sp>
        <p:nvSpPr>
          <p:cNvPr id="18" name="TextBox 17"/>
          <p:cNvSpPr txBox="1"/>
          <p:nvPr/>
        </p:nvSpPr>
        <p:spPr>
          <a:xfrm>
            <a:off x="1312015" y="3944772"/>
            <a:ext cx="2807179" cy="253916"/>
          </a:xfrm>
          <a:prstGeom prst="rect">
            <a:avLst/>
          </a:prstGeom>
          <a:noFill/>
        </p:spPr>
        <p:txBody>
          <a:bodyPr wrap="none" rtlCol="0">
            <a:spAutoFit/>
          </a:bodyPr>
          <a:lstStyle/>
          <a:p>
            <a:r>
              <a:rPr lang="en-GB" sz="1050" b="1" dirty="0"/>
              <a:t>CALIPSO-derived L2A with nominal error</a:t>
            </a:r>
          </a:p>
        </p:txBody>
      </p:sp>
      <p:sp>
        <p:nvSpPr>
          <p:cNvPr id="21" name="TextBox 20"/>
          <p:cNvSpPr txBox="1"/>
          <p:nvPr/>
        </p:nvSpPr>
        <p:spPr>
          <a:xfrm>
            <a:off x="1331640" y="1583699"/>
            <a:ext cx="2719014" cy="253916"/>
          </a:xfrm>
          <a:prstGeom prst="rect">
            <a:avLst/>
          </a:prstGeom>
          <a:noFill/>
        </p:spPr>
        <p:txBody>
          <a:bodyPr wrap="none" rtlCol="0">
            <a:spAutoFit/>
          </a:bodyPr>
          <a:lstStyle/>
          <a:p>
            <a:r>
              <a:rPr lang="en-GB" sz="1050" b="1" dirty="0"/>
              <a:t>CALIPSO-derived L2A with </a:t>
            </a:r>
            <a:r>
              <a:rPr lang="en-GB" sz="1050" b="1" dirty="0" err="1"/>
              <a:t>obs</a:t>
            </a:r>
            <a:r>
              <a:rPr lang="en-GB" sz="1050" b="1" dirty="0"/>
              <a:t> error/10</a:t>
            </a:r>
          </a:p>
        </p:txBody>
      </p:sp>
      <p:sp>
        <p:nvSpPr>
          <p:cNvPr id="8" name="TextBox 7"/>
          <p:cNvSpPr txBox="1"/>
          <p:nvPr/>
        </p:nvSpPr>
        <p:spPr>
          <a:xfrm>
            <a:off x="5061447" y="2078851"/>
            <a:ext cx="2804920" cy="3046988"/>
          </a:xfrm>
          <a:prstGeom prst="rect">
            <a:avLst/>
          </a:prstGeom>
          <a:solidFill>
            <a:srgbClr val="0098DB"/>
          </a:solidFill>
        </p:spPr>
        <p:txBody>
          <a:bodyPr wrap="square" rtlCol="0">
            <a:spAutoFit/>
          </a:bodyPr>
          <a:lstStyle/>
          <a:p>
            <a:pPr marL="214313" indent="-214313">
              <a:buFont typeface="Arial" panose="020B0604020202020204" pitchFamily="34" charset="0"/>
              <a:buChar char="•"/>
            </a:pPr>
            <a:r>
              <a:rPr lang="en-GB" sz="1600" dirty="0"/>
              <a:t>In the experiment with reduced error, the bias is reduced, but the standard deviation is increased in the assimilation. This is a sign that background and observation errors are not “balanced” </a:t>
            </a:r>
          </a:p>
          <a:p>
            <a:endParaRPr lang="en-GB" sz="1600" dirty="0"/>
          </a:p>
          <a:p>
            <a:pPr marL="214313" indent="-214313">
              <a:buFont typeface="Arial" panose="020B0604020202020204" pitchFamily="34" charset="0"/>
              <a:buChar char="•"/>
            </a:pPr>
            <a:r>
              <a:rPr lang="en-GB" sz="1600" dirty="0"/>
              <a:t>More balanced results when nominal error is used</a:t>
            </a:r>
          </a:p>
        </p:txBody>
      </p:sp>
      <p:sp>
        <p:nvSpPr>
          <p:cNvPr id="20" name="TextBox 19"/>
          <p:cNvSpPr txBox="1"/>
          <p:nvPr/>
        </p:nvSpPr>
        <p:spPr>
          <a:xfrm>
            <a:off x="4892686" y="5791102"/>
            <a:ext cx="1845377" cy="307777"/>
          </a:xfrm>
          <a:prstGeom prst="rect">
            <a:avLst/>
          </a:prstGeom>
          <a:noFill/>
        </p:spPr>
        <p:txBody>
          <a:bodyPr wrap="none" rtlCol="0">
            <a:spAutoFit/>
          </a:bodyPr>
          <a:lstStyle/>
          <a:p>
            <a:r>
              <a:rPr lang="en-GB" sz="1400" b="1" dirty="0"/>
              <a:t>Units: 10-7 sr-1 m-1</a:t>
            </a:r>
          </a:p>
        </p:txBody>
      </p:sp>
      <p:pic>
        <p:nvPicPr>
          <p:cNvPr id="11" name="Picture 10" descr="A picture containing drawing&#10;&#10;Description automatically generated">
            <a:extLst>
              <a:ext uri="{FF2B5EF4-FFF2-40B4-BE49-F238E27FC236}">
                <a16:creationId xmlns:a16="http://schemas.microsoft.com/office/drawing/2014/main" id="{436553E6-AD2E-4828-A92E-F3D9AFA332F2}"/>
              </a:ext>
            </a:extLst>
          </p:cNvPr>
          <p:cNvPicPr>
            <a:picLocks noChangeAspect="1"/>
          </p:cNvPicPr>
          <p:nvPr/>
        </p:nvPicPr>
        <p:blipFill>
          <a:blip r:embed="rId4"/>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3439003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735" y="3050959"/>
            <a:ext cx="5829300" cy="707886"/>
          </a:xfrm>
        </p:spPr>
        <p:txBody>
          <a:bodyPr/>
          <a:lstStyle/>
          <a:p>
            <a:r>
              <a:rPr lang="en-GB" dirty="0"/>
              <a:t>AEOLUS DATA</a:t>
            </a:r>
          </a:p>
        </p:txBody>
      </p:sp>
      <p:pic>
        <p:nvPicPr>
          <p:cNvPr id="3" name="Picture 2" descr="A picture containing drawing&#10;&#10;Description automatically generated">
            <a:extLst>
              <a:ext uri="{FF2B5EF4-FFF2-40B4-BE49-F238E27FC236}">
                <a16:creationId xmlns:a16="http://schemas.microsoft.com/office/drawing/2014/main" id="{DA0A43A5-D831-4763-970A-43072CA5704B}"/>
              </a:ext>
            </a:extLst>
          </p:cNvPr>
          <p:cNvPicPr>
            <a:picLocks noChangeAspect="1"/>
          </p:cNvPicPr>
          <p:nvPr/>
        </p:nvPicPr>
        <p:blipFill>
          <a:blip r:embed="rId2"/>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116501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968" y="360000"/>
            <a:ext cx="7026443" cy="369332"/>
          </a:xfrm>
        </p:spPr>
        <p:txBody>
          <a:bodyPr/>
          <a:lstStyle/>
          <a:p>
            <a:pPr algn="ctr"/>
            <a:r>
              <a:rPr lang="en-US" dirty="0"/>
              <a:t>Aerosol Lidars/Ceilometers assimilation at ECMWF</a:t>
            </a:r>
          </a:p>
        </p:txBody>
      </p:sp>
      <p:sp>
        <p:nvSpPr>
          <p:cNvPr id="3" name="Content Placeholder 2"/>
          <p:cNvSpPr>
            <a:spLocks noGrp="1"/>
          </p:cNvSpPr>
          <p:nvPr>
            <p:ph sz="quarter" idx="14"/>
          </p:nvPr>
        </p:nvSpPr>
        <p:spPr>
          <a:xfrm>
            <a:off x="427839" y="922460"/>
            <a:ext cx="8498047" cy="5192667"/>
          </a:xfrm>
        </p:spPr>
        <p:txBody>
          <a:bodyPr/>
          <a:lstStyle/>
          <a:p>
            <a:pPr indent="0">
              <a:buNone/>
            </a:pPr>
            <a:r>
              <a:rPr lang="en-US" dirty="0"/>
              <a:t>ECMWF has participated on several project over the last few years related on the assimilation of LIDARS and Ceilometers:</a:t>
            </a:r>
          </a:p>
          <a:p>
            <a:pPr indent="0">
              <a:buNone/>
            </a:pPr>
            <a:endParaRPr lang="en-US" dirty="0"/>
          </a:p>
          <a:p>
            <a:pPr marL="285750" indent="-285750">
              <a:buFont typeface="Arial" panose="020B0604020202020204" pitchFamily="34" charset="0"/>
              <a:buChar char="•"/>
            </a:pPr>
            <a:r>
              <a:rPr lang="en-US" dirty="0"/>
              <a:t>Aeolus/</a:t>
            </a:r>
            <a:r>
              <a:rPr lang="en-US" dirty="0" err="1"/>
              <a:t>EarthCARE</a:t>
            </a:r>
            <a:r>
              <a:rPr lang="en-US" dirty="0"/>
              <a:t> Aerosol Assimilation Study (</a:t>
            </a:r>
            <a:r>
              <a:rPr lang="en-US" b="1" dirty="0"/>
              <a:t>A3S</a:t>
            </a:r>
            <a:r>
              <a:rPr lang="en-US" dirty="0"/>
              <a:t>) (ESA funded):</a:t>
            </a:r>
          </a:p>
          <a:p>
            <a:pPr marL="915750" lvl="1" indent="-285750">
              <a:buFont typeface="Wingdings" panose="05000000000000000000" pitchFamily="2" charset="2"/>
              <a:buChar char="Ø"/>
            </a:pPr>
            <a:r>
              <a:rPr lang="en-US" dirty="0"/>
              <a:t>The first phase was in 2016-2018</a:t>
            </a:r>
          </a:p>
          <a:p>
            <a:pPr marL="915750" lvl="1" indent="-285750">
              <a:buFont typeface="Wingdings" panose="05000000000000000000" pitchFamily="2" charset="2"/>
              <a:buChar char="Ø"/>
            </a:pPr>
            <a:r>
              <a:rPr lang="en-US" dirty="0"/>
              <a:t>The second phase started in October 2019</a:t>
            </a:r>
          </a:p>
          <a:p>
            <a:pPr marL="285750" indent="-285750">
              <a:buFont typeface="Arial" panose="020B0604020202020204" pitchFamily="34" charset="0"/>
              <a:buChar char="•"/>
            </a:pPr>
            <a:r>
              <a:rPr lang="en-US" dirty="0"/>
              <a:t>Aerosol  Clouds Trace gases Research Infrastructure (</a:t>
            </a:r>
            <a:r>
              <a:rPr lang="en-US" b="1" dirty="0">
                <a:solidFill>
                  <a:schemeClr val="bg1">
                    <a:lumMod val="75000"/>
                  </a:schemeClr>
                </a:solidFill>
              </a:rPr>
              <a:t>ACTRIS-2</a:t>
            </a:r>
            <a:r>
              <a:rPr lang="en-US" dirty="0"/>
              <a:t>) (EU H2020 funded)</a:t>
            </a:r>
          </a:p>
          <a:p>
            <a:pPr marL="915750" lvl="1" indent="-285750">
              <a:buFont typeface="Wingdings" panose="05000000000000000000" pitchFamily="2" charset="2"/>
              <a:buChar char="Ø"/>
            </a:pPr>
            <a:r>
              <a:rPr lang="en-US" dirty="0"/>
              <a:t>2015-2019</a:t>
            </a:r>
          </a:p>
          <a:p>
            <a:pPr marL="285750" indent="-285750">
              <a:buFont typeface="Arial" panose="020B0604020202020204" pitchFamily="34" charset="0"/>
              <a:buChar char="•"/>
            </a:pPr>
            <a:r>
              <a:rPr lang="en-GB" dirty="0"/>
              <a:t> European Natural Airborne Disaster Information and Coordination System for Aviation (</a:t>
            </a:r>
            <a:r>
              <a:rPr lang="en-US" b="1" dirty="0">
                <a:solidFill>
                  <a:schemeClr val="bg1">
                    <a:lumMod val="75000"/>
                  </a:schemeClr>
                </a:solidFill>
              </a:rPr>
              <a:t>EUNADICS-AV</a:t>
            </a:r>
            <a:r>
              <a:rPr lang="en-US" dirty="0"/>
              <a:t>) (EU H2020 funded)</a:t>
            </a:r>
          </a:p>
          <a:p>
            <a:pPr marL="915750" lvl="1" indent="-285750">
              <a:buFont typeface="Wingdings" panose="05000000000000000000" pitchFamily="2" charset="2"/>
              <a:buChar char="Ø"/>
            </a:pPr>
            <a:r>
              <a:rPr lang="en-US" dirty="0"/>
              <a:t>2016-2019</a:t>
            </a:r>
          </a:p>
          <a:p>
            <a:pPr marL="285750" indent="-285750">
              <a:buFont typeface="Arial" panose="020B0604020202020204" pitchFamily="34" charset="0"/>
              <a:buChar char="•"/>
            </a:pPr>
            <a:r>
              <a:rPr lang="en-US" dirty="0"/>
              <a:t>E-PROFILE (European ceilometer network) (unfunded)</a:t>
            </a:r>
          </a:p>
          <a:p>
            <a:pPr marL="915750" lvl="1" indent="-285750">
              <a:buFont typeface="Wingdings" panose="05000000000000000000" pitchFamily="2" charset="2"/>
              <a:buChar char="Ø"/>
            </a:pPr>
            <a:r>
              <a:rPr lang="en-US" dirty="0"/>
              <a:t>The collaboration started in 2017</a:t>
            </a:r>
          </a:p>
          <a:p>
            <a:pPr lvl="2" indent="0">
              <a:buNone/>
            </a:pPr>
            <a:endParaRPr lang="en-US" dirty="0"/>
          </a:p>
          <a:p>
            <a:pPr lvl="1" indent="0">
              <a:buNone/>
            </a:pPr>
            <a:endParaRPr lang="en-US" dirty="0"/>
          </a:p>
        </p:txBody>
      </p:sp>
      <p:sp>
        <p:nvSpPr>
          <p:cNvPr id="4" name="Slide Number Placeholder 3"/>
          <p:cNvSpPr>
            <a:spLocks noGrp="1"/>
          </p:cNvSpPr>
          <p:nvPr>
            <p:ph type="sldNum" sz="quarter" idx="10"/>
          </p:nvPr>
        </p:nvSpPr>
        <p:spPr/>
        <p:txBody>
          <a:bodyPr/>
          <a:lstStyle/>
          <a:p>
            <a:fld id="{6B3B0B0F-E794-1244-9699-107C60B9C23A}" type="slidenum">
              <a:rPr lang="en-US" smtClean="0"/>
              <a:pPr/>
              <a:t>2</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B3677D81-3278-416D-A5EA-2FC52A5FC0AF}"/>
              </a:ext>
            </a:extLst>
          </p:cNvPr>
          <p:cNvPicPr>
            <a:picLocks noChangeAspect="1"/>
          </p:cNvPicPr>
          <p:nvPr/>
        </p:nvPicPr>
        <p:blipFill>
          <a:blip r:embed="rId2"/>
          <a:stretch>
            <a:fillRect/>
          </a:stretch>
        </p:blipFill>
        <p:spPr>
          <a:xfrm>
            <a:off x="8053714" y="6413216"/>
            <a:ext cx="916783" cy="3208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31264"/>
          <a:stretch/>
        </p:blipFill>
        <p:spPr>
          <a:xfrm rot="5400000">
            <a:off x="5479390" y="973653"/>
            <a:ext cx="1951038" cy="4010025"/>
          </a:xfrm>
          <a:prstGeom prst="rect">
            <a:avLst/>
          </a:prstGeom>
        </p:spPr>
      </p:pic>
      <p:sp>
        <p:nvSpPr>
          <p:cNvPr id="2" name="Title 1"/>
          <p:cNvSpPr>
            <a:spLocks noGrp="1"/>
          </p:cNvSpPr>
          <p:nvPr>
            <p:ph type="title"/>
          </p:nvPr>
        </p:nvSpPr>
        <p:spPr>
          <a:xfrm>
            <a:off x="1069848" y="949282"/>
            <a:ext cx="6926620" cy="669414"/>
          </a:xfrm>
        </p:spPr>
        <p:txBody>
          <a:bodyPr/>
          <a:lstStyle/>
          <a:p>
            <a:pPr algn="ctr"/>
            <a:r>
              <a:rPr lang="en-GB" sz="2100" dirty="0">
                <a:solidFill>
                  <a:schemeClr val="tx2"/>
                </a:solidFill>
              </a:rPr>
              <a:t>AEOLUS BACKSCATTER</a:t>
            </a:r>
            <a:br>
              <a:rPr lang="en-GB" sz="2100" dirty="0">
                <a:solidFill>
                  <a:schemeClr val="tx2"/>
                </a:solidFill>
              </a:rPr>
            </a:br>
            <a:r>
              <a:rPr lang="en-GB" sz="1650" dirty="0">
                <a:solidFill>
                  <a:schemeClr val="tx2"/>
                </a:solidFill>
              </a:rPr>
              <a:t>13 Jan 2019(*)</a:t>
            </a:r>
          </a:p>
        </p:txBody>
      </p:sp>
      <p:sp>
        <p:nvSpPr>
          <p:cNvPr id="6" name="TextBox 5"/>
          <p:cNvSpPr txBox="1"/>
          <p:nvPr/>
        </p:nvSpPr>
        <p:spPr>
          <a:xfrm>
            <a:off x="1396193" y="1758843"/>
            <a:ext cx="1864613" cy="253916"/>
          </a:xfrm>
          <a:prstGeom prst="rect">
            <a:avLst/>
          </a:prstGeom>
          <a:noFill/>
        </p:spPr>
        <p:txBody>
          <a:bodyPr wrap="none" rtlCol="0">
            <a:spAutoFit/>
          </a:bodyPr>
          <a:lstStyle/>
          <a:p>
            <a:r>
              <a:rPr lang="en-GB" sz="1050" b="1" dirty="0"/>
              <a:t> Backscatter observations</a:t>
            </a:r>
          </a:p>
        </p:txBody>
      </p:sp>
      <p:sp>
        <p:nvSpPr>
          <p:cNvPr id="7" name="TextBox 6"/>
          <p:cNvSpPr txBox="1"/>
          <p:nvPr/>
        </p:nvSpPr>
        <p:spPr>
          <a:xfrm>
            <a:off x="4762176" y="1808820"/>
            <a:ext cx="2702984" cy="253916"/>
          </a:xfrm>
          <a:prstGeom prst="rect">
            <a:avLst/>
          </a:prstGeom>
          <a:noFill/>
        </p:spPr>
        <p:txBody>
          <a:bodyPr wrap="none" rtlCol="0">
            <a:spAutoFit/>
          </a:bodyPr>
          <a:lstStyle/>
          <a:p>
            <a:r>
              <a:rPr lang="en-GB" sz="1050" b="1" dirty="0"/>
              <a:t>Observations - First guess (mean=13.7)</a:t>
            </a:r>
          </a:p>
        </p:txBody>
      </p:sp>
      <p:sp>
        <p:nvSpPr>
          <p:cNvPr id="9" name="TextBox 8"/>
          <p:cNvSpPr txBox="1"/>
          <p:nvPr/>
        </p:nvSpPr>
        <p:spPr>
          <a:xfrm>
            <a:off x="314973" y="3905622"/>
            <a:ext cx="4209807" cy="1815882"/>
          </a:xfrm>
          <a:prstGeom prst="rect">
            <a:avLst/>
          </a:prstGeom>
          <a:solidFill>
            <a:srgbClr val="0098DB"/>
          </a:solidFill>
        </p:spPr>
        <p:txBody>
          <a:bodyPr wrap="none" rtlCol="0">
            <a:spAutoFit/>
          </a:bodyPr>
          <a:lstStyle/>
          <a:p>
            <a:pPr marL="171450" indent="-171450">
              <a:buFont typeface="Arial" panose="020B0604020202020204" pitchFamily="34" charset="0"/>
              <a:buChar char="•"/>
            </a:pPr>
            <a:r>
              <a:rPr lang="en-GB" sz="1400" dirty="0"/>
              <a:t>(*) it was not technically possible to use</a:t>
            </a:r>
          </a:p>
          <a:p>
            <a:r>
              <a:rPr lang="en-GB" sz="1400" dirty="0"/>
              <a:t>data for 2019 with the old model version used</a:t>
            </a:r>
          </a:p>
          <a:p>
            <a:r>
              <a:rPr lang="en-GB" sz="1400" dirty="0"/>
              <a:t>in A3S, so the model was tricked into thinking </a:t>
            </a:r>
          </a:p>
          <a:p>
            <a:r>
              <a:rPr lang="en-GB" sz="1400" dirty="0"/>
              <a:t>it was 2007</a:t>
            </a:r>
          </a:p>
          <a:p>
            <a:pPr marL="171450" indent="-171450">
              <a:buFont typeface="Arial" panose="020B0604020202020204" pitchFamily="34" charset="0"/>
              <a:buChar char="•"/>
            </a:pPr>
            <a:r>
              <a:rPr lang="en-GB" sz="1400" b="1" dirty="0"/>
              <a:t>Lots of clouds present despite the screening,</a:t>
            </a:r>
          </a:p>
          <a:p>
            <a:r>
              <a:rPr lang="en-GB" sz="1400" b="1" dirty="0"/>
              <a:t>especially at high latitudes </a:t>
            </a:r>
            <a:endParaRPr lang="en-GB" sz="1400" dirty="0"/>
          </a:p>
          <a:p>
            <a:pPr marL="214313" indent="-214313">
              <a:buFont typeface="Arial" panose="020B0604020202020204" pitchFamily="34" charset="0"/>
              <a:buChar char="•"/>
            </a:pPr>
            <a:r>
              <a:rPr lang="en-GB" sz="1400" dirty="0"/>
              <a:t>Analysis departures are reduced by the</a:t>
            </a:r>
          </a:p>
          <a:p>
            <a:r>
              <a:rPr lang="en-GB" sz="1400" dirty="0"/>
              <a:t>    assimilation with respect to first guess</a:t>
            </a:r>
          </a:p>
        </p:txBody>
      </p:sp>
      <p:sp>
        <p:nvSpPr>
          <p:cNvPr id="10" name="TextBox 9"/>
          <p:cNvSpPr txBox="1"/>
          <p:nvPr/>
        </p:nvSpPr>
        <p:spPr>
          <a:xfrm>
            <a:off x="6976557" y="1592796"/>
            <a:ext cx="1003801" cy="253916"/>
          </a:xfrm>
          <a:prstGeom prst="rect">
            <a:avLst/>
          </a:prstGeom>
          <a:noFill/>
        </p:spPr>
        <p:txBody>
          <a:bodyPr wrap="none" rtlCol="0">
            <a:spAutoFit/>
          </a:bodyPr>
          <a:lstStyle/>
          <a:p>
            <a:r>
              <a:rPr lang="en-GB" sz="1050" b="1" dirty="0"/>
              <a:t>700-1100hPa</a:t>
            </a:r>
          </a:p>
        </p:txBody>
      </p:sp>
      <p:sp>
        <p:nvSpPr>
          <p:cNvPr id="11" name="TextBox 10"/>
          <p:cNvSpPr txBox="1"/>
          <p:nvPr/>
        </p:nvSpPr>
        <p:spPr>
          <a:xfrm>
            <a:off x="4734018" y="3762950"/>
            <a:ext cx="2568332" cy="253916"/>
          </a:xfrm>
          <a:prstGeom prst="rect">
            <a:avLst/>
          </a:prstGeom>
          <a:noFill/>
        </p:spPr>
        <p:txBody>
          <a:bodyPr wrap="none" rtlCol="0">
            <a:spAutoFit/>
          </a:bodyPr>
          <a:lstStyle/>
          <a:p>
            <a:r>
              <a:rPr lang="en-GB" sz="1050" b="1" dirty="0"/>
              <a:t>Observations – Analysis (mean = 4.3)</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1693" r="-1"/>
          <a:stretch/>
        </p:blipFill>
        <p:spPr>
          <a:xfrm rot="5400000">
            <a:off x="1433625" y="967573"/>
            <a:ext cx="1938879" cy="4010025"/>
          </a:xfrm>
          <a:prstGeom prst="rect">
            <a:avLst/>
          </a:prstGeom>
        </p:spPr>
      </p:pic>
      <p:sp>
        <p:nvSpPr>
          <p:cNvPr id="15" name="TextBox 14">
            <a:extLst>
              <a:ext uri="{FF2B5EF4-FFF2-40B4-BE49-F238E27FC236}">
                <a16:creationId xmlns:a16="http://schemas.microsoft.com/office/drawing/2014/main" id="{DE1CDE1E-01E4-43D1-AB07-4D513B35D581}"/>
              </a:ext>
            </a:extLst>
          </p:cNvPr>
          <p:cNvSpPr txBox="1"/>
          <p:nvPr/>
        </p:nvSpPr>
        <p:spPr>
          <a:xfrm>
            <a:off x="5657408" y="5815132"/>
            <a:ext cx="1845377" cy="307777"/>
          </a:xfrm>
          <a:prstGeom prst="rect">
            <a:avLst/>
          </a:prstGeom>
          <a:noFill/>
        </p:spPr>
        <p:txBody>
          <a:bodyPr wrap="none" rtlCol="0">
            <a:spAutoFit/>
          </a:bodyPr>
          <a:lstStyle/>
          <a:p>
            <a:r>
              <a:rPr lang="en-GB" sz="1400" b="1" dirty="0"/>
              <a:t>Units: 10-7 sr-1 m-1</a:t>
            </a:r>
          </a:p>
        </p:txBody>
      </p:sp>
      <p:pic>
        <p:nvPicPr>
          <p:cNvPr id="4" name="Picture 3">
            <a:extLst>
              <a:ext uri="{FF2B5EF4-FFF2-40B4-BE49-F238E27FC236}">
                <a16:creationId xmlns:a16="http://schemas.microsoft.com/office/drawing/2014/main" id="{FF5BD0EC-3E5F-4AA8-9BA3-2B7DDCFF37B6}"/>
              </a:ext>
            </a:extLst>
          </p:cNvPr>
          <p:cNvPicPr>
            <a:picLocks noChangeAspect="1"/>
          </p:cNvPicPr>
          <p:nvPr/>
        </p:nvPicPr>
        <p:blipFill rotWithShape="1">
          <a:blip r:embed="rId4">
            <a:extLst>
              <a:ext uri="{28A0092B-C50C-407E-A947-70E740481C1C}">
                <a14:useLocalDpi xmlns:a14="http://schemas.microsoft.com/office/drawing/2010/main" val="0"/>
              </a:ext>
            </a:extLst>
          </a:blip>
          <a:srcRect l="32455" r="5232"/>
          <a:stretch/>
        </p:blipFill>
        <p:spPr>
          <a:xfrm rot="5400000">
            <a:off x="5570548" y="2829423"/>
            <a:ext cx="1768724" cy="4010025"/>
          </a:xfrm>
          <a:prstGeom prst="rect">
            <a:avLst/>
          </a:prstGeom>
        </p:spPr>
      </p:pic>
      <p:sp>
        <p:nvSpPr>
          <p:cNvPr id="5" name="Oval 4">
            <a:extLst>
              <a:ext uri="{FF2B5EF4-FFF2-40B4-BE49-F238E27FC236}">
                <a16:creationId xmlns:a16="http://schemas.microsoft.com/office/drawing/2014/main" id="{6F8EB9B4-2651-4505-B82B-4123C4FB5318}"/>
              </a:ext>
            </a:extLst>
          </p:cNvPr>
          <p:cNvSpPr/>
          <p:nvPr/>
        </p:nvSpPr>
        <p:spPr>
          <a:xfrm>
            <a:off x="6547450" y="2686050"/>
            <a:ext cx="353683" cy="198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76A0A85F-E5C0-42C4-B34F-60AD6BD4E780}"/>
              </a:ext>
            </a:extLst>
          </p:cNvPr>
          <p:cNvSpPr/>
          <p:nvPr/>
        </p:nvSpPr>
        <p:spPr>
          <a:xfrm>
            <a:off x="6553207" y="4529221"/>
            <a:ext cx="353683" cy="198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A picture containing drawing&#10;&#10;Description automatically generated">
            <a:extLst>
              <a:ext uri="{FF2B5EF4-FFF2-40B4-BE49-F238E27FC236}">
                <a16:creationId xmlns:a16="http://schemas.microsoft.com/office/drawing/2014/main" id="{9027D2B1-7FF8-43BB-B0A5-7BE5EF39A262}"/>
              </a:ext>
            </a:extLst>
          </p:cNvPr>
          <p:cNvPicPr>
            <a:picLocks noChangeAspect="1"/>
          </p:cNvPicPr>
          <p:nvPr/>
        </p:nvPicPr>
        <p:blipFill>
          <a:blip r:embed="rId5"/>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2133616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995582"/>
            <a:ext cx="6926620" cy="553998"/>
          </a:xfrm>
        </p:spPr>
        <p:txBody>
          <a:bodyPr/>
          <a:lstStyle/>
          <a:p>
            <a:pPr algn="ctr"/>
            <a:r>
              <a:rPr lang="en-GB" sz="1600" dirty="0">
                <a:solidFill>
                  <a:schemeClr val="bg1"/>
                </a:solidFill>
              </a:rPr>
              <a:t>TRUE COLOR CORERECTED REFLECTANCE &amp; MODIS AOD</a:t>
            </a:r>
            <a:br>
              <a:rPr lang="en-GB" sz="1400" dirty="0">
                <a:solidFill>
                  <a:schemeClr val="bg1"/>
                </a:solidFill>
              </a:rPr>
            </a:br>
            <a:r>
              <a:rPr lang="en-GB" sz="1400" dirty="0">
                <a:solidFill>
                  <a:schemeClr val="bg1"/>
                </a:solidFill>
              </a:rPr>
              <a:t>13 Jan 2019</a:t>
            </a:r>
          </a:p>
        </p:txBody>
      </p:sp>
      <p:pic>
        <p:nvPicPr>
          <p:cNvPr id="4" name="Picture 3">
            <a:extLst>
              <a:ext uri="{FF2B5EF4-FFF2-40B4-BE49-F238E27FC236}">
                <a16:creationId xmlns:a16="http://schemas.microsoft.com/office/drawing/2014/main" id="{DA86899F-B515-449E-B1B1-2F69AD6E90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77" y="1483817"/>
            <a:ext cx="8921530" cy="4460765"/>
          </a:xfrm>
          <a:prstGeom prst="rect">
            <a:avLst/>
          </a:prstGeom>
        </p:spPr>
      </p:pic>
      <p:sp>
        <p:nvSpPr>
          <p:cNvPr id="6" name="TextBox 5">
            <a:extLst>
              <a:ext uri="{FF2B5EF4-FFF2-40B4-BE49-F238E27FC236}">
                <a16:creationId xmlns:a16="http://schemas.microsoft.com/office/drawing/2014/main" id="{A1D6DE91-EC15-4F03-A874-AA4711FF327A}"/>
              </a:ext>
            </a:extLst>
          </p:cNvPr>
          <p:cNvSpPr txBox="1"/>
          <p:nvPr/>
        </p:nvSpPr>
        <p:spPr>
          <a:xfrm>
            <a:off x="73669" y="5657212"/>
            <a:ext cx="3281668" cy="246221"/>
          </a:xfrm>
          <a:prstGeom prst="rect">
            <a:avLst/>
          </a:prstGeom>
          <a:noFill/>
        </p:spPr>
        <p:txBody>
          <a:bodyPr wrap="none" rtlCol="0">
            <a:spAutoFit/>
          </a:bodyPr>
          <a:lstStyle/>
          <a:p>
            <a:r>
              <a:rPr lang="en-GB" sz="1000" b="1" dirty="0"/>
              <a:t>@NASA WORLDVIEW, https://go.nasa.gov/2YlYz26</a:t>
            </a:r>
          </a:p>
        </p:txBody>
      </p:sp>
      <p:pic>
        <p:nvPicPr>
          <p:cNvPr id="5" name="Picture 4" descr="A picture containing drawing&#10;&#10;Description automatically generated">
            <a:extLst>
              <a:ext uri="{FF2B5EF4-FFF2-40B4-BE49-F238E27FC236}">
                <a16:creationId xmlns:a16="http://schemas.microsoft.com/office/drawing/2014/main" id="{C9413E72-2E76-4BFB-A3B7-F3EFE22403C1}"/>
              </a:ext>
            </a:extLst>
          </p:cNvPr>
          <p:cNvPicPr>
            <a:picLocks noChangeAspect="1"/>
          </p:cNvPicPr>
          <p:nvPr/>
        </p:nvPicPr>
        <p:blipFill>
          <a:blip r:embed="rId3"/>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2773878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949282"/>
            <a:ext cx="6926620" cy="669414"/>
          </a:xfrm>
        </p:spPr>
        <p:txBody>
          <a:bodyPr/>
          <a:lstStyle/>
          <a:p>
            <a:pPr algn="ctr"/>
            <a:r>
              <a:rPr lang="en-GB" sz="2100" dirty="0">
                <a:solidFill>
                  <a:schemeClr val="tx2"/>
                </a:solidFill>
              </a:rPr>
              <a:t>AVERAGE PROFILES</a:t>
            </a:r>
            <a:br>
              <a:rPr lang="en-GB" sz="2100" dirty="0">
                <a:solidFill>
                  <a:schemeClr val="tx2"/>
                </a:solidFill>
              </a:rPr>
            </a:br>
            <a:endParaRPr lang="en-GB" sz="1650" dirty="0">
              <a:solidFill>
                <a:schemeClr val="tx2"/>
              </a:solidFill>
            </a:endParaRPr>
          </a:p>
        </p:txBody>
      </p:sp>
      <p:sp>
        <p:nvSpPr>
          <p:cNvPr id="15" name="TextBox 14">
            <a:extLst>
              <a:ext uri="{FF2B5EF4-FFF2-40B4-BE49-F238E27FC236}">
                <a16:creationId xmlns:a16="http://schemas.microsoft.com/office/drawing/2014/main" id="{DE1CDE1E-01E4-43D1-AB07-4D513B35D581}"/>
              </a:ext>
            </a:extLst>
          </p:cNvPr>
          <p:cNvSpPr txBox="1"/>
          <p:nvPr/>
        </p:nvSpPr>
        <p:spPr>
          <a:xfrm>
            <a:off x="2845628" y="5415082"/>
            <a:ext cx="1370888" cy="246221"/>
          </a:xfrm>
          <a:prstGeom prst="rect">
            <a:avLst/>
          </a:prstGeom>
          <a:noFill/>
        </p:spPr>
        <p:txBody>
          <a:bodyPr wrap="none" rtlCol="0">
            <a:spAutoFit/>
          </a:bodyPr>
          <a:lstStyle/>
          <a:p>
            <a:r>
              <a:rPr lang="en-GB" sz="1000" b="1" dirty="0"/>
              <a:t>Units: 10-7 sr-1 m-1</a:t>
            </a:r>
          </a:p>
        </p:txBody>
      </p:sp>
      <p:pic>
        <p:nvPicPr>
          <p:cNvPr id="5" name="Picture 4">
            <a:extLst>
              <a:ext uri="{FF2B5EF4-FFF2-40B4-BE49-F238E27FC236}">
                <a16:creationId xmlns:a16="http://schemas.microsoft.com/office/drawing/2014/main" id="{0386418C-C21C-4FB9-BBA0-D26D759D354C}"/>
              </a:ext>
            </a:extLst>
          </p:cNvPr>
          <p:cNvPicPr>
            <a:picLocks noChangeAspect="1"/>
          </p:cNvPicPr>
          <p:nvPr/>
        </p:nvPicPr>
        <p:blipFill rotWithShape="1">
          <a:blip r:embed="rId2">
            <a:extLst>
              <a:ext uri="{28A0092B-C50C-407E-A947-70E740481C1C}">
                <a14:useLocalDpi xmlns:a14="http://schemas.microsoft.com/office/drawing/2010/main" val="0"/>
              </a:ext>
            </a:extLst>
          </a:blip>
          <a:srcRect l="1439" t="810" r="1209" b="64925"/>
          <a:stretch/>
        </p:blipFill>
        <p:spPr>
          <a:xfrm>
            <a:off x="421256" y="1688147"/>
            <a:ext cx="5984111" cy="2983540"/>
          </a:xfrm>
          <a:prstGeom prst="rect">
            <a:avLst/>
          </a:prstGeom>
        </p:spPr>
      </p:pic>
      <p:sp>
        <p:nvSpPr>
          <p:cNvPr id="16" name="TextBox 15">
            <a:extLst>
              <a:ext uri="{FF2B5EF4-FFF2-40B4-BE49-F238E27FC236}">
                <a16:creationId xmlns:a16="http://schemas.microsoft.com/office/drawing/2014/main" id="{01544BDE-87A8-41B6-BCF0-6B38CA476A49}"/>
              </a:ext>
            </a:extLst>
          </p:cNvPr>
          <p:cNvSpPr txBox="1"/>
          <p:nvPr/>
        </p:nvSpPr>
        <p:spPr>
          <a:xfrm>
            <a:off x="6487284" y="2387446"/>
            <a:ext cx="2314040" cy="2062103"/>
          </a:xfrm>
          <a:prstGeom prst="rect">
            <a:avLst/>
          </a:prstGeom>
          <a:solidFill>
            <a:srgbClr val="0098DB"/>
          </a:solidFill>
        </p:spPr>
        <p:txBody>
          <a:bodyPr wrap="square" rtlCol="0">
            <a:spAutoFit/>
          </a:bodyPr>
          <a:lstStyle/>
          <a:p>
            <a:pPr marL="285750" indent="-285750">
              <a:buFont typeface="Arial" panose="020B0604020202020204" pitchFamily="34" charset="0"/>
              <a:buChar char="•"/>
            </a:pPr>
            <a:r>
              <a:rPr lang="en-GB" sz="1600" dirty="0"/>
              <a:t>First guess profile clearly shows cloud contamination at upper levels</a:t>
            </a:r>
          </a:p>
          <a:p>
            <a:pPr marL="285750" indent="-285750">
              <a:buFont typeface="Arial" panose="020B0604020202020204" pitchFamily="34" charset="0"/>
              <a:buChar char="•"/>
            </a:pPr>
            <a:r>
              <a:rPr lang="en-GB" sz="1600" b="1" dirty="0"/>
              <a:t>Height and backscatter screening need rethinking </a:t>
            </a:r>
          </a:p>
        </p:txBody>
      </p:sp>
      <p:cxnSp>
        <p:nvCxnSpPr>
          <p:cNvPr id="13" name="Straight Arrow Connector 12">
            <a:extLst>
              <a:ext uri="{FF2B5EF4-FFF2-40B4-BE49-F238E27FC236}">
                <a16:creationId xmlns:a16="http://schemas.microsoft.com/office/drawing/2014/main" id="{9D348A99-9E80-4216-8E1A-97259879C5B8}"/>
              </a:ext>
            </a:extLst>
          </p:cNvPr>
          <p:cNvCxnSpPr>
            <a:cxnSpLocks/>
          </p:cNvCxnSpPr>
          <p:nvPr/>
        </p:nvCxnSpPr>
        <p:spPr>
          <a:xfrm flipH="1">
            <a:off x="5375223" y="3507854"/>
            <a:ext cx="1088019" cy="3260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6B96BF26-A6EE-4792-9319-3CF2C0F778D2}"/>
              </a:ext>
            </a:extLst>
          </p:cNvPr>
          <p:cNvPicPr>
            <a:picLocks noChangeAspect="1"/>
          </p:cNvPicPr>
          <p:nvPr/>
        </p:nvPicPr>
        <p:blipFill>
          <a:blip r:embed="rId3"/>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1514053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04349" y="215463"/>
            <a:ext cx="4432624" cy="492443"/>
          </a:xfrm>
          <a:prstGeom prst="rect">
            <a:avLst/>
          </a:prstGeom>
          <a:noFill/>
        </p:spPr>
        <p:txBody>
          <a:bodyPr wrap="none" rtlCol="0">
            <a:spAutoFit/>
          </a:bodyPr>
          <a:lstStyle/>
          <a:p>
            <a:pPr algn="r"/>
            <a:r>
              <a:rPr lang="en-GB" sz="2600" b="1" dirty="0">
                <a:solidFill>
                  <a:schemeClr val="tx2"/>
                </a:solidFill>
                <a:latin typeface="+mj-lt"/>
                <a:ea typeface="+mj-ea"/>
                <a:cs typeface="+mj-cs"/>
              </a:rPr>
              <a:t>Summary and conclusions</a:t>
            </a:r>
          </a:p>
        </p:txBody>
      </p:sp>
      <p:sp>
        <p:nvSpPr>
          <p:cNvPr id="7" name="TextBox 6"/>
          <p:cNvSpPr txBox="1"/>
          <p:nvPr/>
        </p:nvSpPr>
        <p:spPr>
          <a:xfrm>
            <a:off x="1439652" y="1896794"/>
            <a:ext cx="401392" cy="646331"/>
          </a:xfrm>
          <a:prstGeom prst="rect">
            <a:avLst/>
          </a:prstGeom>
          <a:noFill/>
        </p:spPr>
        <p:txBody>
          <a:bodyPr wrap="none" rtlCol="0">
            <a:spAutoFit/>
          </a:bodyPr>
          <a:lstStyle/>
          <a:p>
            <a:pPr marL="214313" indent="-214313">
              <a:buFont typeface="Arial" panose="020B0604020202020204" pitchFamily="34" charset="0"/>
              <a:buChar char="•"/>
            </a:pPr>
            <a:endParaRPr lang="en-GB" dirty="0"/>
          </a:p>
          <a:p>
            <a:endParaRPr lang="en-GB" dirty="0"/>
          </a:p>
        </p:txBody>
      </p:sp>
      <p:sp>
        <p:nvSpPr>
          <p:cNvPr id="2" name="TextBox 1"/>
          <p:cNvSpPr txBox="1"/>
          <p:nvPr/>
        </p:nvSpPr>
        <p:spPr>
          <a:xfrm>
            <a:off x="301752" y="1061781"/>
            <a:ext cx="8124618" cy="5632311"/>
          </a:xfrm>
          <a:prstGeom prst="rect">
            <a:avLst/>
          </a:prstGeom>
          <a:noFill/>
        </p:spPr>
        <p:txBody>
          <a:bodyPr wrap="square" rtlCol="0">
            <a:spAutoFit/>
          </a:bodyPr>
          <a:lstStyle/>
          <a:p>
            <a:endParaRPr lang="en-GB" dirty="0"/>
          </a:p>
          <a:p>
            <a:pPr marL="214313" indent="-214313">
              <a:buFont typeface="Arial" panose="020B0604020202020204" pitchFamily="34" charset="0"/>
              <a:buChar char="•"/>
            </a:pPr>
            <a:r>
              <a:rPr lang="en-GB" dirty="0"/>
              <a:t>4D-Var assimilation of </a:t>
            </a:r>
            <a:r>
              <a:rPr lang="en-GB" dirty="0">
                <a:solidFill>
                  <a:srgbClr val="FF0000"/>
                </a:solidFill>
              </a:rPr>
              <a:t>simulated L2A </a:t>
            </a:r>
            <a:r>
              <a:rPr lang="en-GB" dirty="0"/>
              <a:t>datasets was demonstrated</a:t>
            </a:r>
          </a:p>
          <a:p>
            <a:endParaRPr lang="en-GB" dirty="0"/>
          </a:p>
          <a:p>
            <a:pPr marL="214313" indent="-214313">
              <a:buFont typeface="Arial" panose="020B0604020202020204" pitchFamily="34" charset="0"/>
              <a:buChar char="•"/>
            </a:pPr>
            <a:r>
              <a:rPr lang="en-GB" dirty="0"/>
              <a:t>MOCAGE aerosol + IFS cloud dataset proved challenging due to the presence of low-level low-backscatter clouds (cloud screening not successful)</a:t>
            </a:r>
          </a:p>
          <a:p>
            <a:pPr marL="214313" indent="-214313">
              <a:buFont typeface="Arial" panose="020B0604020202020204" pitchFamily="34" charset="0"/>
              <a:buChar char="•"/>
            </a:pPr>
            <a:endParaRPr lang="en-GB" dirty="0"/>
          </a:p>
          <a:p>
            <a:pPr marL="257175" indent="-257175">
              <a:buFont typeface="Arial" panose="020B0604020202020204" pitchFamily="34" charset="0"/>
              <a:buChar char="•"/>
            </a:pPr>
            <a:r>
              <a:rPr lang="en-GB" dirty="0"/>
              <a:t>Assimilation of aerosol-only dataset  was successful </a:t>
            </a:r>
          </a:p>
          <a:p>
            <a:pPr marL="257175" indent="-257175">
              <a:buFont typeface="Arial" panose="020B0604020202020204" pitchFamily="34" charset="0"/>
              <a:buChar char="•"/>
            </a:pPr>
            <a:endParaRPr lang="en-GB" dirty="0"/>
          </a:p>
          <a:p>
            <a:pPr marL="257175" indent="-257175">
              <a:buFont typeface="Arial" panose="020B0604020202020204" pitchFamily="34" charset="0"/>
              <a:buChar char="•"/>
            </a:pPr>
            <a:r>
              <a:rPr lang="en-GB" dirty="0"/>
              <a:t>Verification with AERONET AOD showed a  positive impact of the L2A aerosol-only dataset</a:t>
            </a:r>
          </a:p>
          <a:p>
            <a:pPr marL="257175" indent="-257175">
              <a:buFont typeface="Arial" panose="020B0604020202020204" pitchFamily="34" charset="0"/>
              <a:buChar char="•"/>
            </a:pPr>
            <a:endParaRPr lang="en-GB" dirty="0"/>
          </a:p>
          <a:p>
            <a:pPr marL="214313" indent="-214313">
              <a:buFont typeface="Arial" panose="020B0604020202020204" pitchFamily="34" charset="0"/>
              <a:buChar char="•"/>
            </a:pPr>
            <a:r>
              <a:rPr lang="en-GB" dirty="0"/>
              <a:t>CALIPSO dataset successfully assimilated </a:t>
            </a:r>
          </a:p>
          <a:p>
            <a:pPr marL="214313" indent="-214313">
              <a:buFont typeface="Arial" panose="020B0604020202020204" pitchFamily="34" charset="0"/>
              <a:buChar char="•"/>
            </a:pPr>
            <a:endParaRPr lang="en-GB" dirty="0"/>
          </a:p>
          <a:p>
            <a:pPr marL="214313" indent="-214313">
              <a:buFont typeface="Arial" panose="020B0604020202020204" pitchFamily="34" charset="0"/>
              <a:buChar char="•"/>
            </a:pPr>
            <a:r>
              <a:rPr lang="en-GB" dirty="0"/>
              <a:t>Initial tests with </a:t>
            </a:r>
            <a:r>
              <a:rPr lang="en-GB" dirty="0">
                <a:solidFill>
                  <a:srgbClr val="FF0000"/>
                </a:solidFill>
              </a:rPr>
              <a:t>actual</a:t>
            </a:r>
            <a:r>
              <a:rPr lang="en-GB" dirty="0"/>
              <a:t> </a:t>
            </a:r>
            <a:r>
              <a:rPr lang="en-GB" dirty="0">
                <a:solidFill>
                  <a:srgbClr val="FF0000"/>
                </a:solidFill>
              </a:rPr>
              <a:t>Aeolus L2A </a:t>
            </a:r>
            <a:r>
              <a:rPr lang="en-GB" dirty="0"/>
              <a:t>observations just started: </a:t>
            </a:r>
            <a:r>
              <a:rPr lang="en-GB" dirty="0">
                <a:solidFill>
                  <a:srgbClr val="FF0000"/>
                </a:solidFill>
              </a:rPr>
              <a:t>successful technical test </a:t>
            </a:r>
            <a:r>
              <a:rPr lang="en-GB" dirty="0"/>
              <a:t>but </a:t>
            </a:r>
            <a:r>
              <a:rPr lang="en-GB" dirty="0">
                <a:solidFill>
                  <a:srgbClr val="FF0000"/>
                </a:solidFill>
              </a:rPr>
              <a:t>cloud contamination </a:t>
            </a:r>
            <a:r>
              <a:rPr lang="en-GB" dirty="0"/>
              <a:t>is a problem</a:t>
            </a:r>
          </a:p>
          <a:p>
            <a:pPr marL="214313" indent="-214313">
              <a:buFont typeface="Arial" panose="020B0604020202020204" pitchFamily="34" charset="0"/>
              <a:buChar char="•"/>
            </a:pPr>
            <a:endParaRPr lang="en-GB" dirty="0"/>
          </a:p>
          <a:p>
            <a:pPr marL="214313" indent="-214313">
              <a:buFont typeface="Arial" panose="020B0604020202020204" pitchFamily="34" charset="0"/>
              <a:buChar char="•"/>
            </a:pPr>
            <a:r>
              <a:rPr lang="en-GB" dirty="0"/>
              <a:t>Needs to run more tests and work on the cloud screening – this will be addressed in Phase 2 </a:t>
            </a:r>
          </a:p>
          <a:p>
            <a:endParaRPr lang="en-GB" dirty="0"/>
          </a:p>
        </p:txBody>
      </p:sp>
      <p:pic>
        <p:nvPicPr>
          <p:cNvPr id="6" name="Picture 5" descr="A picture containing drawing&#10;&#10;Description automatically generated">
            <a:extLst>
              <a:ext uri="{FF2B5EF4-FFF2-40B4-BE49-F238E27FC236}">
                <a16:creationId xmlns:a16="http://schemas.microsoft.com/office/drawing/2014/main" id="{30C0BF59-6C0D-433E-AC6D-8C4581BEE275}"/>
              </a:ext>
            </a:extLst>
          </p:cNvPr>
          <p:cNvPicPr>
            <a:picLocks noChangeAspect="1"/>
          </p:cNvPicPr>
          <p:nvPr/>
        </p:nvPicPr>
        <p:blipFill>
          <a:blip r:embed="rId3"/>
          <a:stretch>
            <a:fillRect/>
          </a:stretch>
        </p:blipFill>
        <p:spPr>
          <a:xfrm>
            <a:off x="8053714" y="6413216"/>
            <a:ext cx="916783" cy="320874"/>
          </a:xfrm>
          <a:prstGeom prst="rect">
            <a:avLst/>
          </a:prstGeom>
        </p:spPr>
      </p:pic>
    </p:spTree>
    <p:custDataLst>
      <p:tags r:id="rId1"/>
    </p:custDataLst>
    <p:extLst>
      <p:ext uri="{BB962C8B-B14F-4D97-AF65-F5344CB8AC3E}">
        <p14:creationId xmlns:p14="http://schemas.microsoft.com/office/powerpoint/2010/main" val="97388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66ED-208D-4B91-A205-A112949242A4}"/>
              </a:ext>
            </a:extLst>
          </p:cNvPr>
          <p:cNvSpPr>
            <a:spLocks noGrp="1"/>
          </p:cNvSpPr>
          <p:nvPr>
            <p:ph type="title"/>
          </p:nvPr>
        </p:nvSpPr>
        <p:spPr>
          <a:xfrm>
            <a:off x="810211" y="2632045"/>
            <a:ext cx="7524159" cy="1593909"/>
          </a:xfrm>
        </p:spPr>
        <p:txBody>
          <a:bodyPr/>
          <a:lstStyle/>
          <a:p>
            <a:pPr algn="ctr">
              <a:lnSpc>
                <a:spcPct val="100000"/>
              </a:lnSpc>
            </a:pPr>
            <a:r>
              <a:rPr lang="en-GB" sz="5400" dirty="0"/>
              <a:t>Other studies with lidars or ceilometers</a:t>
            </a:r>
          </a:p>
        </p:txBody>
      </p:sp>
      <p:sp>
        <p:nvSpPr>
          <p:cNvPr id="4" name="Slide Number Placeholder 3">
            <a:extLst>
              <a:ext uri="{FF2B5EF4-FFF2-40B4-BE49-F238E27FC236}">
                <a16:creationId xmlns:a16="http://schemas.microsoft.com/office/drawing/2014/main" id="{DB12A634-0E0C-4436-AC23-1D40712A4687}"/>
              </a:ext>
            </a:extLst>
          </p:cNvPr>
          <p:cNvSpPr>
            <a:spLocks noGrp="1"/>
          </p:cNvSpPr>
          <p:nvPr>
            <p:ph type="sldNum" sz="quarter" idx="10"/>
          </p:nvPr>
        </p:nvSpPr>
        <p:spPr/>
        <p:txBody>
          <a:bodyPr/>
          <a:lstStyle/>
          <a:p>
            <a:fld id="{E4AB80EA-DB86-D849-B86F-15DAF31F0474}" type="slidenum">
              <a:rPr lang="en-US" smtClean="0"/>
              <a:pPr/>
              <a:t>24</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35FAC5ED-38ED-4AD5-9369-C534BB43A9F8}"/>
              </a:ext>
            </a:extLst>
          </p:cNvPr>
          <p:cNvPicPr>
            <a:picLocks noChangeAspect="1"/>
          </p:cNvPicPr>
          <p:nvPr/>
        </p:nvPicPr>
        <p:blipFill>
          <a:blip r:embed="rId2"/>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1176865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0A9D5-96D3-4B1D-AB36-3F38581E4622}"/>
              </a:ext>
            </a:extLst>
          </p:cNvPr>
          <p:cNvSpPr>
            <a:spLocks noGrp="1"/>
          </p:cNvSpPr>
          <p:nvPr>
            <p:ph type="title"/>
          </p:nvPr>
        </p:nvSpPr>
        <p:spPr/>
        <p:txBody>
          <a:bodyPr/>
          <a:lstStyle/>
          <a:p>
            <a:pPr algn="ctr"/>
            <a:r>
              <a:rPr lang="en-GB" dirty="0"/>
              <a:t>ACTRIS-2</a:t>
            </a:r>
          </a:p>
        </p:txBody>
      </p:sp>
      <p:sp>
        <p:nvSpPr>
          <p:cNvPr id="3" name="Content Placeholder 2">
            <a:extLst>
              <a:ext uri="{FF2B5EF4-FFF2-40B4-BE49-F238E27FC236}">
                <a16:creationId xmlns:a16="http://schemas.microsoft.com/office/drawing/2014/main" id="{EB14A6D7-27A8-471F-9B67-A9F4A16CDE8F}"/>
              </a:ext>
            </a:extLst>
          </p:cNvPr>
          <p:cNvSpPr>
            <a:spLocks noGrp="1"/>
          </p:cNvSpPr>
          <p:nvPr>
            <p:ph sz="quarter" idx="14"/>
          </p:nvPr>
        </p:nvSpPr>
        <p:spPr>
          <a:xfrm>
            <a:off x="935181" y="1672936"/>
            <a:ext cx="7419109" cy="4249063"/>
          </a:xfrm>
        </p:spPr>
        <p:txBody>
          <a:bodyPr/>
          <a:lstStyle/>
          <a:p>
            <a:r>
              <a:rPr lang="en-GB" dirty="0"/>
              <a:t>ACTRIS is the European Research Infrastructure for the observation of Aerosol, Clouds and Trace Gases. </a:t>
            </a:r>
          </a:p>
          <a:p>
            <a:r>
              <a:rPr lang="en-GB" dirty="0"/>
              <a:t>Development of tools for lidar profile assimilation from ground-based</a:t>
            </a:r>
          </a:p>
          <a:p>
            <a:r>
              <a:rPr lang="en-GB" dirty="0"/>
              <a:t>Development of tools for verification of surface scattering and absorption coefficients from nephelometers observations</a:t>
            </a:r>
          </a:p>
          <a:p>
            <a:pPr algn="just"/>
            <a:r>
              <a:rPr lang="en-GB" dirty="0"/>
              <a:t>Extension of assimilation for multi-instruments, multi-parameters, multi-wavelength.</a:t>
            </a:r>
          </a:p>
        </p:txBody>
      </p:sp>
      <p:sp>
        <p:nvSpPr>
          <p:cNvPr id="4" name="Slide Number Placeholder 3">
            <a:extLst>
              <a:ext uri="{FF2B5EF4-FFF2-40B4-BE49-F238E27FC236}">
                <a16:creationId xmlns:a16="http://schemas.microsoft.com/office/drawing/2014/main" id="{572C4E67-2C37-4493-AB3D-801A19DE1BC6}"/>
              </a:ext>
            </a:extLst>
          </p:cNvPr>
          <p:cNvSpPr>
            <a:spLocks noGrp="1"/>
          </p:cNvSpPr>
          <p:nvPr>
            <p:ph type="sldNum" sz="quarter" idx="10"/>
          </p:nvPr>
        </p:nvSpPr>
        <p:spPr/>
        <p:txBody>
          <a:bodyPr/>
          <a:lstStyle/>
          <a:p>
            <a:fld id="{6B3B0B0F-E794-1244-9699-107C60B9C23A}" type="slidenum">
              <a:rPr lang="en-US" smtClean="0"/>
              <a:pPr/>
              <a:t>25</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F959147D-3B9F-4A21-82AF-2409C86611D5}"/>
              </a:ext>
            </a:extLst>
          </p:cNvPr>
          <p:cNvPicPr>
            <a:picLocks noChangeAspect="1"/>
          </p:cNvPicPr>
          <p:nvPr/>
        </p:nvPicPr>
        <p:blipFill>
          <a:blip r:embed="rId2"/>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1222487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BE51A-FAF0-443E-A5A5-88185A370EE9}"/>
              </a:ext>
            </a:extLst>
          </p:cNvPr>
          <p:cNvSpPr>
            <a:spLocks noGrp="1"/>
          </p:cNvSpPr>
          <p:nvPr>
            <p:ph type="title"/>
          </p:nvPr>
        </p:nvSpPr>
        <p:spPr>
          <a:xfrm>
            <a:off x="1620422" y="183538"/>
            <a:ext cx="5903737" cy="369332"/>
          </a:xfrm>
        </p:spPr>
        <p:txBody>
          <a:bodyPr/>
          <a:lstStyle/>
          <a:p>
            <a:pPr algn="ctr"/>
            <a:r>
              <a:rPr lang="en-GB" dirty="0"/>
              <a:t>Aerosol light scattering verification</a:t>
            </a:r>
            <a:br>
              <a:rPr lang="en-GB" dirty="0"/>
            </a:br>
            <a:endParaRPr lang="en-GB" dirty="0"/>
          </a:p>
        </p:txBody>
      </p:sp>
      <p:sp>
        <p:nvSpPr>
          <p:cNvPr id="4" name="Slide Number Placeholder 3">
            <a:extLst>
              <a:ext uri="{FF2B5EF4-FFF2-40B4-BE49-F238E27FC236}">
                <a16:creationId xmlns:a16="http://schemas.microsoft.com/office/drawing/2014/main" id="{10B27872-4168-4E58-9312-72AC95382E96}"/>
              </a:ext>
            </a:extLst>
          </p:cNvPr>
          <p:cNvSpPr>
            <a:spLocks noGrp="1"/>
          </p:cNvSpPr>
          <p:nvPr>
            <p:ph type="sldNum" sz="quarter" idx="10"/>
          </p:nvPr>
        </p:nvSpPr>
        <p:spPr/>
        <p:txBody>
          <a:bodyPr/>
          <a:lstStyle/>
          <a:p>
            <a:fld id="{6B3B0B0F-E794-1244-9699-107C60B9C23A}" type="slidenum">
              <a:rPr lang="en-US" smtClean="0"/>
              <a:pPr/>
              <a:t>26</a:t>
            </a:fld>
            <a:endParaRPr lang="en-US" dirty="0"/>
          </a:p>
        </p:txBody>
      </p:sp>
      <p:pic>
        <p:nvPicPr>
          <p:cNvPr id="6" name="Picture 5">
            <a:extLst>
              <a:ext uri="{FF2B5EF4-FFF2-40B4-BE49-F238E27FC236}">
                <a16:creationId xmlns:a16="http://schemas.microsoft.com/office/drawing/2014/main" id="{BFE979DA-8257-4B2C-A2B2-D13E178A8340}"/>
              </a:ext>
            </a:extLst>
          </p:cNvPr>
          <p:cNvPicPr/>
          <p:nvPr/>
        </p:nvPicPr>
        <p:blipFill>
          <a:blip r:embed="rId2"/>
          <a:stretch>
            <a:fillRect/>
          </a:stretch>
        </p:blipFill>
        <p:spPr>
          <a:xfrm>
            <a:off x="4715616" y="3987336"/>
            <a:ext cx="3600000" cy="2466000"/>
          </a:xfrm>
          <a:prstGeom prst="rect">
            <a:avLst/>
          </a:prstGeom>
        </p:spPr>
      </p:pic>
      <p:pic>
        <p:nvPicPr>
          <p:cNvPr id="7" name="Picture 6">
            <a:extLst>
              <a:ext uri="{FF2B5EF4-FFF2-40B4-BE49-F238E27FC236}">
                <a16:creationId xmlns:a16="http://schemas.microsoft.com/office/drawing/2014/main" id="{B7E7C136-ECBE-449B-9222-68E5B1C73BC9}"/>
              </a:ext>
            </a:extLst>
          </p:cNvPr>
          <p:cNvPicPr/>
          <p:nvPr/>
        </p:nvPicPr>
        <p:blipFill>
          <a:blip r:embed="rId3">
            <a:extLst>
              <a:ext uri="{28A0092B-C50C-407E-A947-70E740481C1C}">
                <a14:useLocalDpi xmlns:a14="http://schemas.microsoft.com/office/drawing/2010/main" val="0"/>
              </a:ext>
            </a:extLst>
          </a:blip>
          <a:stretch>
            <a:fillRect/>
          </a:stretch>
        </p:blipFill>
        <p:spPr>
          <a:xfrm>
            <a:off x="1115616" y="4057734"/>
            <a:ext cx="3600000" cy="2467610"/>
          </a:xfrm>
          <a:prstGeom prst="rect">
            <a:avLst/>
          </a:prstGeom>
        </p:spPr>
      </p:pic>
      <p:sp>
        <p:nvSpPr>
          <p:cNvPr id="8" name="Espace réservé du contenu 1">
            <a:extLst>
              <a:ext uri="{FF2B5EF4-FFF2-40B4-BE49-F238E27FC236}">
                <a16:creationId xmlns:a16="http://schemas.microsoft.com/office/drawing/2014/main" id="{F2ACFD46-4FF4-41E1-907B-6656DA7481DE}"/>
              </a:ext>
            </a:extLst>
          </p:cNvPr>
          <p:cNvSpPr txBox="1">
            <a:spLocks/>
          </p:cNvSpPr>
          <p:nvPr/>
        </p:nvSpPr>
        <p:spPr>
          <a:xfrm>
            <a:off x="143508" y="559221"/>
            <a:ext cx="8856984" cy="4525963"/>
          </a:xfrm>
          <a:prstGeom prst="rect">
            <a:avLst/>
          </a:prstGeom>
        </p:spPr>
        <p:txBody>
          <a:bodyPr>
            <a:normAutofit/>
          </a:bodyPr>
          <a:lst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solidFill>
                  <a:srgbClr val="FF0000"/>
                </a:solidFill>
              </a:rPr>
              <a:t>One year</a:t>
            </a:r>
            <a:r>
              <a:rPr lang="en-GB" sz="1800" dirty="0">
                <a:solidFill>
                  <a:schemeClr val="tx1"/>
                </a:solidFill>
              </a:rPr>
              <a:t> of verification of CAMS aerosol forecasts using ACTRIS2 nephelometer data has been implemented</a:t>
            </a:r>
          </a:p>
          <a:p>
            <a:r>
              <a:rPr lang="en-GB" sz="1800" dirty="0">
                <a:solidFill>
                  <a:schemeClr val="tx1"/>
                </a:solidFill>
              </a:rPr>
              <a:t>This will be </a:t>
            </a:r>
            <a:r>
              <a:rPr lang="en-GB" sz="1800" dirty="0">
                <a:solidFill>
                  <a:srgbClr val="FF0000"/>
                </a:solidFill>
              </a:rPr>
              <a:t>operationalized by CAMS</a:t>
            </a:r>
            <a:r>
              <a:rPr lang="en-GB" sz="1800" dirty="0">
                <a:solidFill>
                  <a:schemeClr val="tx1"/>
                </a:solidFill>
              </a:rPr>
              <a:t> </a:t>
            </a:r>
          </a:p>
          <a:p>
            <a:r>
              <a:rPr lang="en-GB" sz="1800" dirty="0">
                <a:solidFill>
                  <a:schemeClr val="tx1"/>
                </a:solidFill>
              </a:rPr>
              <a:t>Comparisons between the model and the observation show good model skill with a tendency of the model to overestimate aerosol light scattering</a:t>
            </a:r>
          </a:p>
          <a:p>
            <a:r>
              <a:rPr lang="en-GB" sz="1800" dirty="0">
                <a:solidFill>
                  <a:schemeClr val="tx1"/>
                </a:solidFill>
              </a:rPr>
              <a:t>Several aspects are still being investigated:</a:t>
            </a:r>
          </a:p>
          <a:p>
            <a:pPr lvl="2"/>
            <a:r>
              <a:rPr lang="en-GB" sz="1600" dirty="0">
                <a:solidFill>
                  <a:schemeClr val="tx1"/>
                </a:solidFill>
              </a:rPr>
              <a:t>Optimal comparison between point station &amp; model grid point</a:t>
            </a:r>
          </a:p>
          <a:p>
            <a:pPr lvl="2"/>
            <a:r>
              <a:rPr lang="en-GB" sz="1600" dirty="0">
                <a:solidFill>
                  <a:schemeClr val="tx1"/>
                </a:solidFill>
              </a:rPr>
              <a:t>Influence of topography (particularly of mountain sites)</a:t>
            </a:r>
          </a:p>
          <a:p>
            <a:pPr lvl="2"/>
            <a:r>
              <a:rPr lang="en-GB" sz="1600" dirty="0">
                <a:solidFill>
                  <a:schemeClr val="tx1"/>
                </a:solidFill>
              </a:rPr>
              <a:t>Difference in relative humidity between model and </a:t>
            </a:r>
            <a:r>
              <a:rPr lang="en-GB" sz="1600" dirty="0" err="1">
                <a:solidFill>
                  <a:schemeClr val="tx1"/>
                </a:solidFill>
              </a:rPr>
              <a:t>obs</a:t>
            </a:r>
            <a:r>
              <a:rPr lang="en-GB" sz="1600" dirty="0">
                <a:solidFill>
                  <a:schemeClr val="tx1"/>
                </a:solidFill>
              </a:rPr>
              <a:t> (adjustments have to be done)</a:t>
            </a:r>
          </a:p>
          <a:p>
            <a:pPr lvl="2"/>
            <a:r>
              <a:rPr lang="en-GB" sz="1600" dirty="0">
                <a:solidFill>
                  <a:schemeClr val="tx1"/>
                </a:solidFill>
              </a:rPr>
              <a:t>observations are classified in function of the PM cut-off or full aerosol content, while the ECMWF model does not discriminate  in function of the particle size.</a:t>
            </a:r>
            <a:endParaRPr lang="en-GB" dirty="0">
              <a:solidFill>
                <a:schemeClr val="tx1"/>
              </a:solidFill>
            </a:endParaRPr>
          </a:p>
          <a:p>
            <a:endParaRPr lang="en-GB" sz="1800" dirty="0"/>
          </a:p>
        </p:txBody>
      </p:sp>
      <p:pic>
        <p:nvPicPr>
          <p:cNvPr id="9" name="Picture 8" descr="A picture containing drawing&#10;&#10;Description automatically generated">
            <a:extLst>
              <a:ext uri="{FF2B5EF4-FFF2-40B4-BE49-F238E27FC236}">
                <a16:creationId xmlns:a16="http://schemas.microsoft.com/office/drawing/2014/main" id="{AB1AE51B-76F2-4694-8CB5-9D15BEE050EC}"/>
              </a:ext>
            </a:extLst>
          </p:cNvPr>
          <p:cNvPicPr>
            <a:picLocks noChangeAspect="1"/>
          </p:cNvPicPr>
          <p:nvPr/>
        </p:nvPicPr>
        <p:blipFill>
          <a:blip r:embed="rId4"/>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3650735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2887D-9B1F-4B3E-AAB7-6A387FB58827}"/>
              </a:ext>
            </a:extLst>
          </p:cNvPr>
          <p:cNvSpPr>
            <a:spLocks noGrp="1"/>
          </p:cNvSpPr>
          <p:nvPr>
            <p:ph type="title"/>
          </p:nvPr>
        </p:nvSpPr>
        <p:spPr>
          <a:xfrm>
            <a:off x="962526" y="360000"/>
            <a:ext cx="7267074" cy="369332"/>
          </a:xfrm>
        </p:spPr>
        <p:txBody>
          <a:bodyPr/>
          <a:lstStyle/>
          <a:p>
            <a:pPr algn="ctr"/>
            <a:r>
              <a:rPr lang="en-GB" dirty="0"/>
              <a:t>Assimilation of ground-based LIDAR data in CAMS</a:t>
            </a:r>
            <a:br>
              <a:rPr lang="en-GB" dirty="0"/>
            </a:br>
            <a:endParaRPr lang="en-GB" dirty="0"/>
          </a:p>
        </p:txBody>
      </p:sp>
      <p:sp>
        <p:nvSpPr>
          <p:cNvPr id="4" name="Slide Number Placeholder 3">
            <a:extLst>
              <a:ext uri="{FF2B5EF4-FFF2-40B4-BE49-F238E27FC236}">
                <a16:creationId xmlns:a16="http://schemas.microsoft.com/office/drawing/2014/main" id="{A484FE94-4787-46D3-897D-53B8BA584B67}"/>
              </a:ext>
            </a:extLst>
          </p:cNvPr>
          <p:cNvSpPr>
            <a:spLocks noGrp="1"/>
          </p:cNvSpPr>
          <p:nvPr>
            <p:ph type="sldNum" sz="quarter" idx="10"/>
          </p:nvPr>
        </p:nvSpPr>
        <p:spPr/>
        <p:txBody>
          <a:bodyPr/>
          <a:lstStyle/>
          <a:p>
            <a:fld id="{6B3B0B0F-E794-1244-9699-107C60B9C23A}" type="slidenum">
              <a:rPr lang="en-US" smtClean="0"/>
              <a:pPr/>
              <a:t>27</a:t>
            </a:fld>
            <a:endParaRPr lang="en-US" dirty="0"/>
          </a:p>
        </p:txBody>
      </p:sp>
      <p:sp>
        <p:nvSpPr>
          <p:cNvPr id="5" name="Espace réservé du contenu 1">
            <a:extLst>
              <a:ext uri="{FF2B5EF4-FFF2-40B4-BE49-F238E27FC236}">
                <a16:creationId xmlns:a16="http://schemas.microsoft.com/office/drawing/2014/main" id="{E3C8E901-884A-4D86-96B2-1CD7ABC58175}"/>
              </a:ext>
            </a:extLst>
          </p:cNvPr>
          <p:cNvSpPr txBox="1">
            <a:spLocks/>
          </p:cNvSpPr>
          <p:nvPr/>
        </p:nvSpPr>
        <p:spPr>
          <a:xfrm>
            <a:off x="107504" y="621703"/>
            <a:ext cx="8928992" cy="719065"/>
          </a:xfrm>
          <a:prstGeom prst="rect">
            <a:avLst/>
          </a:prstGeom>
        </p:spPr>
        <p:txBody>
          <a:bodyPr>
            <a:normAutofit fontScale="92500"/>
          </a:bodyPr>
          <a:lst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r>
              <a:rPr lang="en-GB" sz="1900"/>
              <a:t>The assimilation of ground based LIDAR has been performed using ACTRIS2/EARLINET data for the 72-hour intensive observing period of July 2012.</a:t>
            </a:r>
            <a:endParaRPr lang="en-GB" sz="1900" dirty="0">
              <a:solidFill>
                <a:srgbClr val="002060"/>
              </a:solidFill>
            </a:endParaRPr>
          </a:p>
        </p:txBody>
      </p:sp>
      <p:pic>
        <p:nvPicPr>
          <p:cNvPr id="7" name="Picture 6">
            <a:extLst>
              <a:ext uri="{FF2B5EF4-FFF2-40B4-BE49-F238E27FC236}">
                <a16:creationId xmlns:a16="http://schemas.microsoft.com/office/drawing/2014/main" id="{79B51AFB-CC8C-47C2-BA14-8A15D0F8BEA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04048" y="1339753"/>
            <a:ext cx="3888432" cy="2377279"/>
          </a:xfrm>
          <a:prstGeom prst="rect">
            <a:avLst/>
          </a:prstGeom>
        </p:spPr>
      </p:pic>
      <p:pic>
        <p:nvPicPr>
          <p:cNvPr id="8" name="Picture 7" descr="H:\EARLINET-assimilation.jpeg">
            <a:extLst>
              <a:ext uri="{FF2B5EF4-FFF2-40B4-BE49-F238E27FC236}">
                <a16:creationId xmlns:a16="http://schemas.microsoft.com/office/drawing/2014/main" id="{00CE8DB9-EA7E-4426-8F17-C9BE5EA227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077313"/>
            <a:ext cx="4320000" cy="2110548"/>
          </a:xfrm>
          <a:prstGeom prst="rect">
            <a:avLst/>
          </a:prstGeom>
          <a:noFill/>
          <a:ln>
            <a:noFill/>
          </a:ln>
        </p:spPr>
      </p:pic>
      <p:sp>
        <p:nvSpPr>
          <p:cNvPr id="9" name="Espace réservé du contenu 1">
            <a:extLst>
              <a:ext uri="{FF2B5EF4-FFF2-40B4-BE49-F238E27FC236}">
                <a16:creationId xmlns:a16="http://schemas.microsoft.com/office/drawing/2014/main" id="{19D3ECF0-E72C-4B2C-8B05-0E9CEF9ACB6A}"/>
              </a:ext>
            </a:extLst>
          </p:cNvPr>
          <p:cNvSpPr txBox="1">
            <a:spLocks/>
          </p:cNvSpPr>
          <p:nvPr/>
        </p:nvSpPr>
        <p:spPr>
          <a:xfrm>
            <a:off x="107504" y="1340768"/>
            <a:ext cx="5005064" cy="2664296"/>
          </a:xfrm>
          <a:prstGeom prst="rect">
            <a:avLst/>
          </a:prstGeom>
        </p:spPr>
        <p:txBody>
          <a:bodyPr vert="horz" lIns="91440" tIns="45720" rIns="91440" bIns="45720" rtlCol="0">
            <a:normAutofit/>
          </a:bodyPr>
          <a:lstStyle>
            <a:lvl1pPr marL="177800" indent="-177800" algn="l" defTabSz="914400" rtl="0" eaLnBrk="1" latinLnBrk="0" hangingPunct="1">
              <a:spcBef>
                <a:spcPts val="600"/>
              </a:spcBef>
              <a:buFont typeface="Arial" pitchFamily="34" charset="0"/>
              <a:buChar char="•"/>
              <a:defRPr sz="2000" kern="1200">
                <a:solidFill>
                  <a:schemeClr val="accent1">
                    <a:lumMod val="50000"/>
                  </a:schemeClr>
                </a:solidFill>
                <a:latin typeface="+mn-lt"/>
                <a:ea typeface="+mn-ea"/>
                <a:cs typeface="+mn-cs"/>
              </a:defRPr>
            </a:lvl1pPr>
            <a:lvl2pPr marL="627063" indent="-169863" algn="l" defTabSz="914400" rtl="0" eaLnBrk="1" latinLnBrk="0" hangingPunct="1">
              <a:spcBef>
                <a:spcPts val="600"/>
              </a:spcBef>
              <a:buClr>
                <a:schemeClr val="accent1">
                  <a:lumMod val="50000"/>
                </a:schemeClr>
              </a:buClr>
              <a:buFont typeface="Arial" pitchFamily="34" charset="0"/>
              <a:buChar char="-"/>
              <a:defRPr sz="2000" kern="1200">
                <a:solidFill>
                  <a:schemeClr val="accent1">
                    <a:lumMod val="50000"/>
                  </a:schemeClr>
                </a:solidFill>
                <a:latin typeface="+mn-lt"/>
                <a:ea typeface="+mn-ea"/>
                <a:cs typeface="+mn-cs"/>
              </a:defRPr>
            </a:lvl2pPr>
            <a:lvl3pPr marL="1143000" indent="-228600" algn="l" defTabSz="914400" rtl="0" eaLnBrk="1" latinLnBrk="0" hangingPunct="1">
              <a:spcBef>
                <a:spcPts val="600"/>
              </a:spcBef>
              <a:buClr>
                <a:schemeClr val="tx2">
                  <a:lumMod val="50000"/>
                </a:schemeClr>
              </a:buClr>
              <a:buSzPct val="80000"/>
              <a:buFont typeface="Wingdings"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GB" dirty="0"/>
              <a:t>The comparison with AERONET shows some degradation in skill (9 and 11 July) as well as some improvement (12 July) over EUROPE.</a:t>
            </a:r>
          </a:p>
          <a:p>
            <a:pPr marL="285750" indent="-285750"/>
            <a:r>
              <a:rPr lang="en-GB" dirty="0"/>
              <a:t>Monitoring capability developed</a:t>
            </a:r>
            <a:endParaRPr lang="en-GB" dirty="0">
              <a:solidFill>
                <a:srgbClr val="002060"/>
              </a:solidFill>
            </a:endParaRPr>
          </a:p>
        </p:txBody>
      </p:sp>
      <p:pic>
        <p:nvPicPr>
          <p:cNvPr id="10" name="Picture 9">
            <a:extLst>
              <a:ext uri="{FF2B5EF4-FFF2-40B4-BE49-F238E27FC236}">
                <a16:creationId xmlns:a16="http://schemas.microsoft.com/office/drawing/2014/main" id="{C9FB0827-96EC-4154-A2E2-D064417A1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4870" y="3933056"/>
            <a:ext cx="3724521" cy="215381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6E9C6BB-D12C-45C1-A9AA-6EBAD9675AE0}"/>
              </a:ext>
            </a:extLst>
          </p:cNvPr>
          <p:cNvPicPr>
            <a:picLocks noChangeAspect="1"/>
          </p:cNvPicPr>
          <p:nvPr/>
        </p:nvPicPr>
        <p:blipFill>
          <a:blip r:embed="rId5"/>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2567346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FEF80FC-407A-4D74-A72A-43CD929F4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21" y="1224186"/>
            <a:ext cx="7799606" cy="34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3B19BA18-DDFD-4DAB-AB27-6BE3D76AB83C}"/>
              </a:ext>
            </a:extLst>
          </p:cNvPr>
          <p:cNvSpPr>
            <a:spLocks noGrp="1"/>
          </p:cNvSpPr>
          <p:nvPr>
            <p:ph type="title"/>
          </p:nvPr>
        </p:nvSpPr>
        <p:spPr>
          <a:xfrm>
            <a:off x="333220" y="101951"/>
            <a:ext cx="8722290" cy="669414"/>
          </a:xfrm>
        </p:spPr>
        <p:txBody>
          <a:bodyPr/>
          <a:lstStyle/>
          <a:p>
            <a:pPr algn="ctr"/>
            <a:r>
              <a:rPr lang="en-GB" sz="2100" dirty="0">
                <a:solidFill>
                  <a:schemeClr val="tx2"/>
                </a:solidFill>
              </a:rPr>
              <a:t>E-PROFILE Ceilometers network</a:t>
            </a:r>
            <a:br>
              <a:rPr lang="en-GB" sz="2100" dirty="0">
                <a:solidFill>
                  <a:schemeClr val="tx2"/>
                </a:solidFill>
              </a:rPr>
            </a:br>
            <a:r>
              <a:rPr lang="en-US" sz="1800" b="1" dirty="0">
                <a:solidFill>
                  <a:schemeClr val="tx2"/>
                </a:solidFill>
                <a:latin typeface="Helvetica Neue"/>
              </a:rPr>
              <a:t>Case study: 19</a:t>
            </a:r>
            <a:r>
              <a:rPr lang="en-US" sz="1800" b="1" baseline="30000" dirty="0">
                <a:solidFill>
                  <a:schemeClr val="tx2"/>
                </a:solidFill>
                <a:latin typeface="Helvetica Neue"/>
              </a:rPr>
              <a:t>th</a:t>
            </a:r>
            <a:r>
              <a:rPr lang="en-US" sz="1800" b="1" dirty="0">
                <a:solidFill>
                  <a:schemeClr val="tx2"/>
                </a:solidFill>
                <a:latin typeface="Helvetica Neue"/>
              </a:rPr>
              <a:t> to 21</a:t>
            </a:r>
            <a:r>
              <a:rPr lang="en-US" sz="1800" b="1" baseline="30000" dirty="0">
                <a:solidFill>
                  <a:schemeClr val="tx2"/>
                </a:solidFill>
                <a:latin typeface="Helvetica Neue"/>
              </a:rPr>
              <a:t>st</a:t>
            </a:r>
            <a:r>
              <a:rPr lang="en-US" sz="1800" b="1" dirty="0">
                <a:solidFill>
                  <a:schemeClr val="tx2"/>
                </a:solidFill>
                <a:latin typeface="Helvetica Neue"/>
              </a:rPr>
              <a:t> July 2018</a:t>
            </a:r>
            <a:br>
              <a:rPr lang="en-US" sz="1800" b="1" dirty="0">
                <a:solidFill>
                  <a:schemeClr val="tx2"/>
                </a:solidFill>
                <a:latin typeface="Helvetica Neue"/>
              </a:rPr>
            </a:br>
            <a:r>
              <a:rPr lang="en-US" sz="1800" cap="none" dirty="0">
                <a:solidFill>
                  <a:schemeClr val="tx2"/>
                </a:solidFill>
                <a:latin typeface="Helvetica Neue"/>
              </a:rPr>
              <a:t>Wild fires in northern America and </a:t>
            </a:r>
            <a:r>
              <a:rPr lang="en-US" sz="1800" cap="none" dirty="0" err="1">
                <a:solidFill>
                  <a:schemeClr val="tx2"/>
                </a:solidFill>
                <a:latin typeface="Helvetica Neue"/>
              </a:rPr>
              <a:t>saharan</a:t>
            </a:r>
            <a:r>
              <a:rPr lang="en-US" sz="1800" cap="none" dirty="0">
                <a:solidFill>
                  <a:schemeClr val="tx2"/>
                </a:solidFill>
                <a:latin typeface="Helvetica Neue"/>
              </a:rPr>
              <a:t> dust layer in southern </a:t>
            </a:r>
            <a:r>
              <a:rPr lang="en-US" sz="1800" cap="none" dirty="0" err="1">
                <a:solidFill>
                  <a:schemeClr val="tx2"/>
                </a:solidFill>
                <a:latin typeface="Helvetica Neue"/>
              </a:rPr>
              <a:t>europe</a:t>
            </a:r>
            <a:r>
              <a:rPr lang="en-US" sz="1800" dirty="0">
                <a:latin typeface="Helvetica Neue"/>
              </a:rPr>
              <a:t>.</a:t>
            </a:r>
            <a:endParaRPr lang="en-GB" sz="1650" dirty="0">
              <a:solidFill>
                <a:schemeClr val="tx2"/>
              </a:solidFill>
            </a:endParaRPr>
          </a:p>
        </p:txBody>
      </p:sp>
      <p:pic>
        <p:nvPicPr>
          <p:cNvPr id="4" name="Picture 6">
            <a:extLst>
              <a:ext uri="{FF2B5EF4-FFF2-40B4-BE49-F238E27FC236}">
                <a16:creationId xmlns:a16="http://schemas.microsoft.com/office/drawing/2014/main" id="{CBB60AF2-A25F-42BE-A311-52660DA5529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0357"/>
          <a:stretch/>
        </p:blipFill>
        <p:spPr bwMode="auto">
          <a:xfrm>
            <a:off x="2673257" y="4959703"/>
            <a:ext cx="1841816" cy="159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0" descr="https://confluence.meteoswiss.ch/download/thumbnails/16418698/fire.gif?version=1&amp;modificationDate=1532082680586&amp;api=v2">
            <a:extLst>
              <a:ext uri="{FF2B5EF4-FFF2-40B4-BE49-F238E27FC236}">
                <a16:creationId xmlns:a16="http://schemas.microsoft.com/office/drawing/2014/main" id="{790E2DD4-E26A-43CE-88EC-7B84E616EA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440"/>
          <a:stretch/>
        </p:blipFill>
        <p:spPr bwMode="auto">
          <a:xfrm>
            <a:off x="687466" y="4953791"/>
            <a:ext cx="1862630" cy="16195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CCF8B2B-C4A1-4DB7-B9DA-E006554556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961" y="4726773"/>
            <a:ext cx="3530573" cy="2073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A picture containing drawing&#10;&#10;Description automatically generated">
            <a:extLst>
              <a:ext uri="{FF2B5EF4-FFF2-40B4-BE49-F238E27FC236}">
                <a16:creationId xmlns:a16="http://schemas.microsoft.com/office/drawing/2014/main" id="{7D9777B4-8A53-44AA-BBBD-375F53BD3382}"/>
              </a:ext>
            </a:extLst>
          </p:cNvPr>
          <p:cNvPicPr>
            <a:picLocks noChangeAspect="1"/>
          </p:cNvPicPr>
          <p:nvPr/>
        </p:nvPicPr>
        <p:blipFill>
          <a:blip r:embed="rId6"/>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2805164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67B3-ED4C-439B-8DCA-55F6BAAAC551}"/>
              </a:ext>
            </a:extLst>
          </p:cNvPr>
          <p:cNvSpPr>
            <a:spLocks noGrp="1"/>
          </p:cNvSpPr>
          <p:nvPr>
            <p:ph type="title"/>
          </p:nvPr>
        </p:nvSpPr>
        <p:spPr>
          <a:xfrm>
            <a:off x="677475" y="2414191"/>
            <a:ext cx="7789050" cy="1764585"/>
          </a:xfrm>
        </p:spPr>
        <p:txBody>
          <a:bodyPr/>
          <a:lstStyle/>
          <a:p>
            <a:pPr algn="ctr">
              <a:lnSpc>
                <a:spcPct val="100000"/>
              </a:lnSpc>
            </a:pPr>
            <a:r>
              <a:rPr lang="en-GB" dirty="0">
                <a:solidFill>
                  <a:srgbClr val="064E83"/>
                </a:solidFill>
              </a:rPr>
              <a:t>Cases: Volcanic eruptions</a:t>
            </a:r>
          </a:p>
        </p:txBody>
      </p:sp>
      <p:sp>
        <p:nvSpPr>
          <p:cNvPr id="3" name="Text Placeholder 2">
            <a:extLst>
              <a:ext uri="{FF2B5EF4-FFF2-40B4-BE49-F238E27FC236}">
                <a16:creationId xmlns:a16="http://schemas.microsoft.com/office/drawing/2014/main" id="{A380C11D-4E67-41F9-A26F-BB0EF56F6CC1}"/>
              </a:ext>
            </a:extLst>
          </p:cNvPr>
          <p:cNvSpPr>
            <a:spLocks noGrp="1"/>
          </p:cNvSpPr>
          <p:nvPr>
            <p:ph type="body" idx="1"/>
          </p:nvPr>
        </p:nvSpPr>
        <p:spPr/>
        <p:txBody>
          <a:bodyPr/>
          <a:lstStyle/>
          <a:p>
            <a:endParaRPr lang="en-GB"/>
          </a:p>
        </p:txBody>
      </p:sp>
      <p:pic>
        <p:nvPicPr>
          <p:cNvPr id="4" name="Picture 3" descr="A picture containing drawing&#10;&#10;Description automatically generated">
            <a:extLst>
              <a:ext uri="{FF2B5EF4-FFF2-40B4-BE49-F238E27FC236}">
                <a16:creationId xmlns:a16="http://schemas.microsoft.com/office/drawing/2014/main" id="{42DC7528-D479-45B8-850E-0BB2C2861533}"/>
              </a:ext>
            </a:extLst>
          </p:cNvPr>
          <p:cNvPicPr>
            <a:picLocks noChangeAspect="1"/>
          </p:cNvPicPr>
          <p:nvPr/>
        </p:nvPicPr>
        <p:blipFill>
          <a:blip r:embed="rId2"/>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1188237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7C80-B532-4818-9BA0-000AD2E6BF03}"/>
              </a:ext>
            </a:extLst>
          </p:cNvPr>
          <p:cNvSpPr>
            <a:spLocks noGrp="1"/>
          </p:cNvSpPr>
          <p:nvPr>
            <p:ph type="title"/>
          </p:nvPr>
        </p:nvSpPr>
        <p:spPr/>
        <p:txBody>
          <a:bodyPr/>
          <a:lstStyle/>
          <a:p>
            <a:pPr algn="ctr"/>
            <a:r>
              <a:rPr lang="en-GB" dirty="0"/>
              <a:t>What aerosol profile information can we assimilate?</a:t>
            </a:r>
          </a:p>
        </p:txBody>
      </p:sp>
      <p:sp>
        <p:nvSpPr>
          <p:cNvPr id="3" name="Content Placeholder 2">
            <a:extLst>
              <a:ext uri="{FF2B5EF4-FFF2-40B4-BE49-F238E27FC236}">
                <a16:creationId xmlns:a16="http://schemas.microsoft.com/office/drawing/2014/main" id="{5C20298E-3A59-437F-9077-962C6203FB33}"/>
              </a:ext>
            </a:extLst>
          </p:cNvPr>
          <p:cNvSpPr>
            <a:spLocks noGrp="1"/>
          </p:cNvSpPr>
          <p:nvPr>
            <p:ph sz="quarter" idx="14"/>
          </p:nvPr>
        </p:nvSpPr>
        <p:spPr>
          <a:xfrm>
            <a:off x="377505" y="1335466"/>
            <a:ext cx="8458962" cy="4986000"/>
          </a:xfrm>
        </p:spPr>
        <p:txBody>
          <a:bodyPr/>
          <a:lstStyle/>
          <a:p>
            <a:pPr indent="0">
              <a:buNone/>
            </a:pPr>
            <a:r>
              <a:rPr lang="en-GB" dirty="0"/>
              <a:t>Here is the list of improvements have been applied in order to assimilate the LIDAR/Ceilometers over the different projects in Integrated Forecast System (in the configuration of the Copernicus Atmosphere Monitoring Service, which is explained in the next slide):</a:t>
            </a:r>
          </a:p>
          <a:p>
            <a:pPr indent="0">
              <a:buNone/>
            </a:pPr>
            <a:endParaRPr lang="en-GB" dirty="0"/>
          </a:p>
          <a:p>
            <a:r>
              <a:rPr lang="en-GB" dirty="0"/>
              <a:t>Different instruments:</a:t>
            </a:r>
          </a:p>
          <a:p>
            <a:pPr lvl="1"/>
            <a:r>
              <a:rPr lang="en-GB" sz="1500" dirty="0"/>
              <a:t>Satellite lidars (</a:t>
            </a:r>
            <a:r>
              <a:rPr lang="en-GB" sz="1500" dirty="0">
                <a:solidFill>
                  <a:srgbClr val="FF0000"/>
                </a:solidFill>
              </a:rPr>
              <a:t>CALIOP</a:t>
            </a:r>
            <a:r>
              <a:rPr lang="en-GB" sz="1500" dirty="0"/>
              <a:t>, </a:t>
            </a:r>
            <a:r>
              <a:rPr lang="en-GB" sz="1500" dirty="0">
                <a:solidFill>
                  <a:srgbClr val="FF0000"/>
                </a:solidFill>
              </a:rPr>
              <a:t>Aeolus</a:t>
            </a:r>
            <a:r>
              <a:rPr lang="en-GB" sz="1500" dirty="0"/>
              <a:t>, </a:t>
            </a:r>
            <a:r>
              <a:rPr lang="en-GB" sz="1500" dirty="0" err="1"/>
              <a:t>Earthcare</a:t>
            </a:r>
            <a:r>
              <a:rPr lang="en-GB" sz="1500" dirty="0"/>
              <a:t>…)</a:t>
            </a:r>
          </a:p>
          <a:p>
            <a:pPr lvl="1"/>
            <a:r>
              <a:rPr lang="en-GB" sz="1500" dirty="0"/>
              <a:t>Ground-based (</a:t>
            </a:r>
            <a:r>
              <a:rPr lang="en-GB" sz="1500" dirty="0">
                <a:solidFill>
                  <a:srgbClr val="FF0000"/>
                </a:solidFill>
              </a:rPr>
              <a:t>Lidar</a:t>
            </a:r>
            <a:r>
              <a:rPr lang="en-GB" sz="1500" dirty="0"/>
              <a:t>, </a:t>
            </a:r>
            <a:r>
              <a:rPr lang="en-GB" sz="1500" dirty="0">
                <a:solidFill>
                  <a:srgbClr val="FF0000"/>
                </a:solidFill>
              </a:rPr>
              <a:t>Ceilometer</a:t>
            </a:r>
            <a:r>
              <a:rPr lang="en-GB" sz="1500" dirty="0"/>
              <a:t>).</a:t>
            </a:r>
            <a:endParaRPr lang="en-GB" dirty="0"/>
          </a:p>
          <a:p>
            <a:r>
              <a:rPr lang="en-GB" dirty="0"/>
              <a:t>Different Wavelengths:</a:t>
            </a:r>
          </a:p>
          <a:p>
            <a:pPr lvl="1"/>
            <a:r>
              <a:rPr lang="en-GB" sz="1500" dirty="0">
                <a:solidFill>
                  <a:srgbClr val="FF0000"/>
                </a:solidFill>
              </a:rPr>
              <a:t>355,</a:t>
            </a:r>
            <a:r>
              <a:rPr lang="en-GB" sz="1500" dirty="0"/>
              <a:t> </a:t>
            </a:r>
            <a:r>
              <a:rPr lang="en-GB" sz="1500" dirty="0">
                <a:solidFill>
                  <a:srgbClr val="FF0000"/>
                </a:solidFill>
              </a:rPr>
              <a:t>532, 1064</a:t>
            </a:r>
            <a:r>
              <a:rPr lang="en-GB" sz="1500" dirty="0"/>
              <a:t>nm.</a:t>
            </a:r>
            <a:endParaRPr lang="en-GB" dirty="0"/>
          </a:p>
          <a:p>
            <a:r>
              <a:rPr lang="en-GB" dirty="0"/>
              <a:t>Different parameters:</a:t>
            </a:r>
          </a:p>
          <a:p>
            <a:pPr lvl="1"/>
            <a:r>
              <a:rPr lang="en-GB" sz="1500" dirty="0"/>
              <a:t>Aerosol backscattering (</a:t>
            </a:r>
            <a:r>
              <a:rPr lang="el-GR" sz="1500" dirty="0">
                <a:solidFill>
                  <a:srgbClr val="FF0000"/>
                </a:solidFill>
              </a:rPr>
              <a:t>β</a:t>
            </a:r>
            <a:r>
              <a:rPr lang="en-GB" sz="1500" dirty="0"/>
              <a:t>), Aerosol attenuated backscattering (</a:t>
            </a:r>
            <a:r>
              <a:rPr lang="el-GR" sz="1500" dirty="0">
                <a:solidFill>
                  <a:srgbClr val="FF0000"/>
                </a:solidFill>
              </a:rPr>
              <a:t>β</a:t>
            </a:r>
            <a:r>
              <a:rPr lang="en-GB" sz="1050" dirty="0" err="1">
                <a:solidFill>
                  <a:srgbClr val="FF0000"/>
                </a:solidFill>
              </a:rPr>
              <a:t>att</a:t>
            </a:r>
            <a:r>
              <a:rPr lang="en-GB" sz="1500" dirty="0"/>
              <a:t>), Aerosol extinction (</a:t>
            </a:r>
            <a:r>
              <a:rPr lang="el-GR" sz="1500" dirty="0">
                <a:solidFill>
                  <a:srgbClr val="FFCC99"/>
                </a:solidFill>
              </a:rPr>
              <a:t>σ</a:t>
            </a:r>
            <a:r>
              <a:rPr lang="en-GB" sz="1500" dirty="0"/>
              <a:t>).</a:t>
            </a:r>
          </a:p>
          <a:p>
            <a:pPr marL="270072" lvl="1" indent="0">
              <a:buNone/>
            </a:pPr>
            <a:endParaRPr lang="en-GB" dirty="0"/>
          </a:p>
        </p:txBody>
      </p:sp>
      <p:sp>
        <p:nvSpPr>
          <p:cNvPr id="4" name="Slide Number Placeholder 3">
            <a:extLst>
              <a:ext uri="{FF2B5EF4-FFF2-40B4-BE49-F238E27FC236}">
                <a16:creationId xmlns:a16="http://schemas.microsoft.com/office/drawing/2014/main" id="{76DC4279-CEC3-4729-83F4-4DBA8D8588E6}"/>
              </a:ext>
            </a:extLst>
          </p:cNvPr>
          <p:cNvSpPr>
            <a:spLocks noGrp="1"/>
          </p:cNvSpPr>
          <p:nvPr>
            <p:ph type="sldNum" sz="quarter" idx="10"/>
          </p:nvPr>
        </p:nvSpPr>
        <p:spPr/>
        <p:txBody>
          <a:bodyPr/>
          <a:lstStyle/>
          <a:p>
            <a:fld id="{6B3B0B0F-E794-1244-9699-107C60B9C23A}" type="slidenum">
              <a:rPr lang="en-US" smtClean="0"/>
              <a:pPr/>
              <a:t>3</a:t>
            </a:fld>
            <a:endParaRPr lang="en-US" dirty="0"/>
          </a:p>
        </p:txBody>
      </p:sp>
      <p:sp>
        <p:nvSpPr>
          <p:cNvPr id="5" name="Footer Placeholder 4">
            <a:extLst>
              <a:ext uri="{FF2B5EF4-FFF2-40B4-BE49-F238E27FC236}">
                <a16:creationId xmlns:a16="http://schemas.microsoft.com/office/drawing/2014/main" id="{1F51C646-7EDA-4BE5-A2E7-87D997701794}"/>
              </a:ext>
            </a:extLst>
          </p:cNvPr>
          <p:cNvSpPr>
            <a:spLocks noGrp="1"/>
          </p:cNvSpPr>
          <p:nvPr>
            <p:ph type="ftr" sz="quarter" idx="3"/>
          </p:nvPr>
        </p:nvSpPr>
        <p:spPr/>
        <p:txBody>
          <a:bodyPr/>
          <a:lstStyle/>
          <a:p>
            <a:pPr algn="ctr"/>
            <a:r>
              <a:rPr lang="en-US" dirty="0"/>
              <a:t> </a:t>
            </a:r>
          </a:p>
        </p:txBody>
      </p:sp>
      <p:sp>
        <p:nvSpPr>
          <p:cNvPr id="6" name="TextBox 5">
            <a:extLst>
              <a:ext uri="{FF2B5EF4-FFF2-40B4-BE49-F238E27FC236}">
                <a16:creationId xmlns:a16="http://schemas.microsoft.com/office/drawing/2014/main" id="{3721EB1C-15A3-4574-B356-0A2E3D136170}"/>
              </a:ext>
            </a:extLst>
          </p:cNvPr>
          <p:cNvSpPr txBox="1"/>
          <p:nvPr/>
        </p:nvSpPr>
        <p:spPr>
          <a:xfrm>
            <a:off x="4126230" y="5831059"/>
            <a:ext cx="4710237" cy="307777"/>
          </a:xfrm>
          <a:prstGeom prst="rect">
            <a:avLst/>
          </a:prstGeom>
          <a:noFill/>
        </p:spPr>
        <p:txBody>
          <a:bodyPr wrap="square" rtlCol="0">
            <a:spAutoFit/>
          </a:bodyPr>
          <a:lstStyle/>
          <a:p>
            <a:r>
              <a:rPr lang="en-GB" sz="1400" dirty="0">
                <a:solidFill>
                  <a:srgbClr val="FF0000"/>
                </a:solidFill>
              </a:rPr>
              <a:t>Red: enabled in IFS and tests have been carried out.</a:t>
            </a:r>
          </a:p>
        </p:txBody>
      </p:sp>
      <p:pic>
        <p:nvPicPr>
          <p:cNvPr id="7" name="Picture 6" descr="A picture containing drawing&#10;&#10;Description automatically generated">
            <a:extLst>
              <a:ext uri="{FF2B5EF4-FFF2-40B4-BE49-F238E27FC236}">
                <a16:creationId xmlns:a16="http://schemas.microsoft.com/office/drawing/2014/main" id="{EFDBE0CC-CF4F-4E66-A488-921AEFEF15C0}"/>
              </a:ext>
            </a:extLst>
          </p:cNvPr>
          <p:cNvPicPr>
            <a:picLocks noChangeAspect="1"/>
          </p:cNvPicPr>
          <p:nvPr/>
        </p:nvPicPr>
        <p:blipFill>
          <a:blip r:embed="rId2"/>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4272228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A155E70-0709-47DA-807E-42264F478DAB}"/>
              </a:ext>
            </a:extLst>
          </p:cNvPr>
          <p:cNvSpPr>
            <a:spLocks noGrp="1"/>
          </p:cNvSpPr>
          <p:nvPr>
            <p:ph type="ftr" sz="quarter" idx="3"/>
          </p:nvPr>
        </p:nvSpPr>
        <p:spPr/>
        <p:txBody>
          <a:bodyPr/>
          <a:lstStyle/>
          <a:p>
            <a:pPr algn="ctr"/>
            <a:r>
              <a:rPr lang="en-US" dirty="0"/>
              <a:t> </a:t>
            </a:r>
          </a:p>
        </p:txBody>
      </p:sp>
      <p:sp>
        <p:nvSpPr>
          <p:cNvPr id="6" name="Title 1">
            <a:extLst>
              <a:ext uri="{FF2B5EF4-FFF2-40B4-BE49-F238E27FC236}">
                <a16:creationId xmlns:a16="http://schemas.microsoft.com/office/drawing/2014/main" id="{1F67E879-E810-4EC1-952C-599BEADAF3A6}"/>
              </a:ext>
            </a:extLst>
          </p:cNvPr>
          <p:cNvSpPr txBox="1">
            <a:spLocks/>
          </p:cNvSpPr>
          <p:nvPr/>
        </p:nvSpPr>
        <p:spPr>
          <a:xfrm>
            <a:off x="1620131" y="270274"/>
            <a:ext cx="5903737" cy="277071"/>
          </a:xfrm>
          <a:prstGeom prst="rect">
            <a:avLst/>
          </a:prstGeom>
        </p:spPr>
        <p:txBody>
          <a:bodyPr lIns="0" tIns="0" rIns="0" bIns="0"/>
          <a:lstStyle>
            <a:lvl1pPr algn="l" defTabSz="457200" rtl="0" eaLnBrk="1" latinLnBrk="0" hangingPunct="1">
              <a:lnSpc>
                <a:spcPts val="2800"/>
              </a:lnSpc>
              <a:spcBef>
                <a:spcPct val="0"/>
              </a:spcBef>
              <a:buNone/>
              <a:defRPr sz="2400" kern="1200">
                <a:solidFill>
                  <a:srgbClr val="064E83"/>
                </a:solidFill>
                <a:latin typeface="+mj-lt"/>
                <a:ea typeface="+mj-ea"/>
                <a:cs typeface="+mj-cs"/>
              </a:defRPr>
            </a:lvl1pPr>
          </a:lstStyle>
          <a:p>
            <a:pPr algn="ctr"/>
            <a:r>
              <a:rPr lang="en-US" dirty="0"/>
              <a:t>Case study : </a:t>
            </a:r>
            <a:r>
              <a:rPr lang="en-US" dirty="0" err="1"/>
              <a:t>Grímsvötn</a:t>
            </a:r>
            <a:r>
              <a:rPr lang="en-US" dirty="0"/>
              <a:t> eruption in IFS</a:t>
            </a:r>
          </a:p>
        </p:txBody>
      </p:sp>
      <p:sp>
        <p:nvSpPr>
          <p:cNvPr id="7" name="Slide Number Placeholder 3">
            <a:extLst>
              <a:ext uri="{FF2B5EF4-FFF2-40B4-BE49-F238E27FC236}">
                <a16:creationId xmlns:a16="http://schemas.microsoft.com/office/drawing/2014/main" id="{755012F8-5629-4860-B676-C320FDEE69A4}"/>
              </a:ext>
            </a:extLst>
          </p:cNvPr>
          <p:cNvSpPr txBox="1">
            <a:spLocks/>
          </p:cNvSpPr>
          <p:nvPr/>
        </p:nvSpPr>
        <p:spPr>
          <a:xfrm>
            <a:off x="7524160" y="5589004"/>
            <a:ext cx="1619840" cy="162042"/>
          </a:xfrm>
          <a:prstGeom prst="rect">
            <a:avLst/>
          </a:prstGeom>
        </p:spPr>
        <p:txBody>
          <a:bodyPr lIns="0" tIns="0" rIns="0" bIns="0" anchor="b" anchorCtr="0"/>
          <a:lstStyle>
            <a:defPPr>
              <a:defRPr lang="en-US"/>
            </a:defPPr>
            <a:lvl1pPr marL="0" algn="ctr" defTabSz="457200" rtl="0" eaLnBrk="1" latinLnBrk="0" hangingPunct="1">
              <a:defRPr sz="900" b="1" kern="1200">
                <a:solidFill>
                  <a:srgbClr val="064E8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3B0B0F-E794-1244-9699-107C60B9C23A}" type="slidenum">
              <a:rPr lang="en-US" sz="675"/>
              <a:pPr/>
              <a:t>30</a:t>
            </a:fld>
            <a:endParaRPr lang="en-US" sz="675" dirty="0"/>
          </a:p>
        </p:txBody>
      </p:sp>
      <p:sp>
        <p:nvSpPr>
          <p:cNvPr id="13" name="TextBox 12">
            <a:extLst>
              <a:ext uri="{FF2B5EF4-FFF2-40B4-BE49-F238E27FC236}">
                <a16:creationId xmlns:a16="http://schemas.microsoft.com/office/drawing/2014/main" id="{27927607-8EE4-4D56-9875-A31EFE81B3BD}"/>
              </a:ext>
            </a:extLst>
          </p:cNvPr>
          <p:cNvSpPr txBox="1"/>
          <p:nvPr/>
        </p:nvSpPr>
        <p:spPr>
          <a:xfrm>
            <a:off x="477569" y="698669"/>
            <a:ext cx="8188860" cy="2062103"/>
          </a:xfrm>
          <a:prstGeom prst="rect">
            <a:avLst/>
          </a:prstGeom>
          <a:noFill/>
        </p:spPr>
        <p:txBody>
          <a:bodyPr wrap="square" rtlCol="0">
            <a:spAutoFit/>
          </a:bodyPr>
          <a:lstStyle/>
          <a:p>
            <a:r>
              <a:rPr lang="en-GB" sz="1600" dirty="0"/>
              <a:t>The activation of source for volcanic eruption in IFS (COMPO configuration) shows a realistic evolution of the ash plume in 2D field (as shown by the AOD) but also in altitude (as shown by the concentration of ash in the cross field section).</a:t>
            </a:r>
          </a:p>
          <a:p>
            <a:pPr marL="214370" indent="-214370">
              <a:buFont typeface="Arial" panose="020B0604020202020204" pitchFamily="34" charset="0"/>
              <a:buChar char="•"/>
            </a:pPr>
            <a:r>
              <a:rPr lang="en-GB" sz="1600" dirty="0"/>
              <a:t>AOD close to the reality because of the assimilation of MODIS data</a:t>
            </a:r>
          </a:p>
          <a:p>
            <a:pPr marL="214370" indent="-214370">
              <a:buFont typeface="Arial" panose="020B0604020202020204" pitchFamily="34" charset="0"/>
              <a:buChar char="•"/>
            </a:pPr>
            <a:r>
              <a:rPr lang="en-GB" sz="1600" dirty="0"/>
              <a:t>Vertical profile driven by the assumption on altitude of the TOP plume at the time of eruption</a:t>
            </a:r>
          </a:p>
          <a:p>
            <a:pPr marL="214370" indent="-214370">
              <a:buFont typeface="Arial" panose="020B0604020202020204" pitchFamily="34" charset="0"/>
              <a:buChar char="•"/>
            </a:pPr>
            <a:r>
              <a:rPr lang="en-GB" sz="1600" dirty="0"/>
              <a:t>Challenge : assimilation of LIDAR profile should optimized the plume vertical distribution</a:t>
            </a:r>
          </a:p>
        </p:txBody>
      </p:sp>
      <p:pic>
        <p:nvPicPr>
          <p:cNvPr id="16" name="Picture 15">
            <a:extLst>
              <a:ext uri="{FF2B5EF4-FFF2-40B4-BE49-F238E27FC236}">
                <a16:creationId xmlns:a16="http://schemas.microsoft.com/office/drawing/2014/main" id="{8C67C697-E0CC-42BE-8801-0978A8B8DCAB}"/>
              </a:ext>
            </a:extLst>
          </p:cNvPr>
          <p:cNvPicPr>
            <a:picLocks noChangeAspect="1"/>
          </p:cNvPicPr>
          <p:nvPr/>
        </p:nvPicPr>
        <p:blipFill>
          <a:blip r:embed="rId2"/>
          <a:stretch>
            <a:fillRect/>
          </a:stretch>
        </p:blipFill>
        <p:spPr>
          <a:xfrm>
            <a:off x="490485" y="2916862"/>
            <a:ext cx="3657489" cy="2588911"/>
          </a:xfrm>
          <a:prstGeom prst="rect">
            <a:avLst/>
          </a:prstGeom>
        </p:spPr>
      </p:pic>
      <p:cxnSp>
        <p:nvCxnSpPr>
          <p:cNvPr id="17" name="Straight Arrow Connector 16">
            <a:extLst>
              <a:ext uri="{FF2B5EF4-FFF2-40B4-BE49-F238E27FC236}">
                <a16:creationId xmlns:a16="http://schemas.microsoft.com/office/drawing/2014/main" id="{991A2795-F65D-4AA2-86F8-57C7AC3AF851}"/>
              </a:ext>
            </a:extLst>
          </p:cNvPr>
          <p:cNvCxnSpPr/>
          <p:nvPr/>
        </p:nvCxnSpPr>
        <p:spPr>
          <a:xfrm>
            <a:off x="1659628" y="4283926"/>
            <a:ext cx="1606801" cy="0"/>
          </a:xfrm>
          <a:prstGeom prst="straightConnector1">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DD8624B8-7170-49FD-B5A0-C142CE099D07}"/>
              </a:ext>
            </a:extLst>
          </p:cNvPr>
          <p:cNvPicPr>
            <a:picLocks noChangeAspect="1"/>
          </p:cNvPicPr>
          <p:nvPr/>
        </p:nvPicPr>
        <p:blipFill>
          <a:blip r:embed="rId3"/>
          <a:stretch>
            <a:fillRect/>
          </a:stretch>
        </p:blipFill>
        <p:spPr>
          <a:xfrm>
            <a:off x="4902013" y="2916862"/>
            <a:ext cx="3659239" cy="258891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D40F3791-13E3-4B25-BADD-758CFE0B8B63}"/>
              </a:ext>
            </a:extLst>
          </p:cNvPr>
          <p:cNvPicPr>
            <a:picLocks noChangeAspect="1"/>
          </p:cNvPicPr>
          <p:nvPr/>
        </p:nvPicPr>
        <p:blipFill>
          <a:blip r:embed="rId4"/>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3829151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BF5F94-AA3D-4993-BA12-78DF9BB3A7ED}"/>
              </a:ext>
            </a:extLst>
          </p:cNvPr>
          <p:cNvPicPr>
            <a:picLocks noChangeAspect="1"/>
          </p:cNvPicPr>
          <p:nvPr/>
        </p:nvPicPr>
        <p:blipFill>
          <a:blip r:embed="rId2"/>
          <a:stretch>
            <a:fillRect/>
          </a:stretch>
        </p:blipFill>
        <p:spPr>
          <a:xfrm>
            <a:off x="2960479" y="3747900"/>
            <a:ext cx="3204121" cy="2268000"/>
          </a:xfrm>
          <a:prstGeom prst="rect">
            <a:avLst/>
          </a:prstGeom>
        </p:spPr>
      </p:pic>
      <p:pic>
        <p:nvPicPr>
          <p:cNvPr id="9" name="Picture 8">
            <a:extLst>
              <a:ext uri="{FF2B5EF4-FFF2-40B4-BE49-F238E27FC236}">
                <a16:creationId xmlns:a16="http://schemas.microsoft.com/office/drawing/2014/main" id="{4C4BA2C5-CD9C-434A-BC36-F25E5075C25C}"/>
              </a:ext>
            </a:extLst>
          </p:cNvPr>
          <p:cNvPicPr>
            <a:picLocks noChangeAspect="1"/>
          </p:cNvPicPr>
          <p:nvPr/>
        </p:nvPicPr>
        <p:blipFill>
          <a:blip r:embed="rId3"/>
          <a:stretch>
            <a:fillRect/>
          </a:stretch>
        </p:blipFill>
        <p:spPr>
          <a:xfrm>
            <a:off x="-18921" y="3765824"/>
            <a:ext cx="3204121" cy="2268000"/>
          </a:xfrm>
          <a:prstGeom prst="rect">
            <a:avLst/>
          </a:prstGeom>
        </p:spPr>
      </p:pic>
      <p:pic>
        <p:nvPicPr>
          <p:cNvPr id="13" name="Picture 12">
            <a:extLst>
              <a:ext uri="{FF2B5EF4-FFF2-40B4-BE49-F238E27FC236}">
                <a16:creationId xmlns:a16="http://schemas.microsoft.com/office/drawing/2014/main" id="{330D8D13-AD09-47B6-8BB4-3F201CFEBEE1}"/>
              </a:ext>
            </a:extLst>
          </p:cNvPr>
          <p:cNvPicPr>
            <a:picLocks noChangeAspect="1"/>
          </p:cNvPicPr>
          <p:nvPr/>
        </p:nvPicPr>
        <p:blipFill>
          <a:blip r:embed="rId4"/>
          <a:stretch>
            <a:fillRect/>
          </a:stretch>
        </p:blipFill>
        <p:spPr>
          <a:xfrm>
            <a:off x="4838268" y="952744"/>
            <a:ext cx="3910793" cy="2768210"/>
          </a:xfrm>
          <a:prstGeom prst="rect">
            <a:avLst/>
          </a:prstGeom>
        </p:spPr>
      </p:pic>
      <p:pic>
        <p:nvPicPr>
          <p:cNvPr id="11" name="Picture 10">
            <a:extLst>
              <a:ext uri="{FF2B5EF4-FFF2-40B4-BE49-F238E27FC236}">
                <a16:creationId xmlns:a16="http://schemas.microsoft.com/office/drawing/2014/main" id="{3F53260E-7F96-478B-BEEC-E131EC0A805B}"/>
              </a:ext>
            </a:extLst>
          </p:cNvPr>
          <p:cNvPicPr>
            <a:picLocks noChangeAspect="1"/>
          </p:cNvPicPr>
          <p:nvPr/>
        </p:nvPicPr>
        <p:blipFill>
          <a:blip r:embed="rId5"/>
          <a:stretch>
            <a:fillRect/>
          </a:stretch>
        </p:blipFill>
        <p:spPr>
          <a:xfrm>
            <a:off x="734195" y="934659"/>
            <a:ext cx="3910793" cy="2768210"/>
          </a:xfrm>
          <a:prstGeom prst="rect">
            <a:avLst/>
          </a:prstGeom>
        </p:spPr>
      </p:pic>
      <p:sp>
        <p:nvSpPr>
          <p:cNvPr id="2" name="Title 1">
            <a:extLst>
              <a:ext uri="{FF2B5EF4-FFF2-40B4-BE49-F238E27FC236}">
                <a16:creationId xmlns:a16="http://schemas.microsoft.com/office/drawing/2014/main" id="{36938225-11E9-4518-A070-E434977EA2A4}"/>
              </a:ext>
            </a:extLst>
          </p:cNvPr>
          <p:cNvSpPr>
            <a:spLocks noGrp="1"/>
          </p:cNvSpPr>
          <p:nvPr>
            <p:ph type="title"/>
          </p:nvPr>
        </p:nvSpPr>
        <p:spPr>
          <a:xfrm>
            <a:off x="532537" y="190980"/>
            <a:ext cx="8611463" cy="277071"/>
          </a:xfrm>
        </p:spPr>
        <p:txBody>
          <a:bodyPr/>
          <a:lstStyle/>
          <a:p>
            <a:pPr algn="ctr"/>
            <a:r>
              <a:rPr lang="en-GB" dirty="0"/>
              <a:t>EUNADICS-AV</a:t>
            </a:r>
            <a:br>
              <a:rPr lang="en-GB" dirty="0"/>
            </a:br>
            <a:r>
              <a:rPr lang="en-GB" dirty="0"/>
              <a:t>Case of the Eyjafjallajökull (April-May 2010): Impact of Lidars on IFS (AOD)</a:t>
            </a:r>
          </a:p>
        </p:txBody>
      </p:sp>
      <p:sp>
        <p:nvSpPr>
          <p:cNvPr id="3" name="Triangle 2">
            <a:extLst>
              <a:ext uri="{FF2B5EF4-FFF2-40B4-BE49-F238E27FC236}">
                <a16:creationId xmlns:a16="http://schemas.microsoft.com/office/drawing/2014/main" id="{7A0033EA-93C1-E24C-8463-755BD3BBE1ED}"/>
              </a:ext>
            </a:extLst>
          </p:cNvPr>
          <p:cNvSpPr>
            <a:spLocks noChangeAspect="1"/>
          </p:cNvSpPr>
          <p:nvPr/>
        </p:nvSpPr>
        <p:spPr>
          <a:xfrm>
            <a:off x="2644632" y="2336849"/>
            <a:ext cx="118831" cy="108028"/>
          </a:xfrm>
          <a:prstGeom prst="triangle">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riangle 7">
            <a:extLst>
              <a:ext uri="{FF2B5EF4-FFF2-40B4-BE49-F238E27FC236}">
                <a16:creationId xmlns:a16="http://schemas.microsoft.com/office/drawing/2014/main" id="{35BF67A3-A9DF-9D42-B84A-A9E5886A21D5}"/>
              </a:ext>
            </a:extLst>
          </p:cNvPr>
          <p:cNvSpPr>
            <a:spLocks noChangeAspect="1"/>
          </p:cNvSpPr>
          <p:nvPr/>
        </p:nvSpPr>
        <p:spPr>
          <a:xfrm>
            <a:off x="1576876" y="4922873"/>
            <a:ext cx="118831" cy="108028"/>
          </a:xfrm>
          <a:prstGeom prst="triangle">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riangle 9">
            <a:extLst>
              <a:ext uri="{FF2B5EF4-FFF2-40B4-BE49-F238E27FC236}">
                <a16:creationId xmlns:a16="http://schemas.microsoft.com/office/drawing/2014/main" id="{60DA0A86-699E-C24D-9B6A-6A9730B41FEF}"/>
              </a:ext>
            </a:extLst>
          </p:cNvPr>
          <p:cNvSpPr>
            <a:spLocks noChangeAspect="1"/>
          </p:cNvSpPr>
          <p:nvPr/>
        </p:nvSpPr>
        <p:spPr>
          <a:xfrm>
            <a:off x="4539912" y="4912780"/>
            <a:ext cx="118831" cy="108028"/>
          </a:xfrm>
          <a:prstGeom prst="triangle">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riangle 11">
            <a:extLst>
              <a:ext uri="{FF2B5EF4-FFF2-40B4-BE49-F238E27FC236}">
                <a16:creationId xmlns:a16="http://schemas.microsoft.com/office/drawing/2014/main" id="{54A9FBA7-D44B-9144-A99D-59D05085E88E}"/>
              </a:ext>
            </a:extLst>
          </p:cNvPr>
          <p:cNvSpPr>
            <a:spLocks noChangeAspect="1"/>
          </p:cNvSpPr>
          <p:nvPr/>
        </p:nvSpPr>
        <p:spPr>
          <a:xfrm>
            <a:off x="6760503" y="2345877"/>
            <a:ext cx="118831" cy="108028"/>
          </a:xfrm>
          <a:prstGeom prst="triangle">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descr="A screenshot of a map&#10;&#10;Description generated with very high confidence">
            <a:extLst>
              <a:ext uri="{FF2B5EF4-FFF2-40B4-BE49-F238E27FC236}">
                <a16:creationId xmlns:a16="http://schemas.microsoft.com/office/drawing/2014/main" id="{50FBF618-06B9-44D4-BD87-AB74B02DE341}"/>
              </a:ext>
            </a:extLst>
          </p:cNvPr>
          <p:cNvPicPr>
            <a:picLocks noChangeAspect="1"/>
          </p:cNvPicPr>
          <p:nvPr/>
        </p:nvPicPr>
        <p:blipFill>
          <a:blip r:embed="rId6"/>
          <a:stretch>
            <a:fillRect/>
          </a:stretch>
        </p:blipFill>
        <p:spPr>
          <a:xfrm>
            <a:off x="5939880" y="3747900"/>
            <a:ext cx="3204120" cy="2268000"/>
          </a:xfrm>
          <a:prstGeom prst="rect">
            <a:avLst/>
          </a:prstGeom>
        </p:spPr>
      </p:pic>
      <p:sp>
        <p:nvSpPr>
          <p:cNvPr id="14" name="Triangle 11">
            <a:extLst>
              <a:ext uri="{FF2B5EF4-FFF2-40B4-BE49-F238E27FC236}">
                <a16:creationId xmlns:a16="http://schemas.microsoft.com/office/drawing/2014/main" id="{4E2B6072-A8AF-42C7-8D40-6942D1612161}"/>
              </a:ext>
            </a:extLst>
          </p:cNvPr>
          <p:cNvSpPr>
            <a:spLocks noChangeAspect="1"/>
          </p:cNvSpPr>
          <p:nvPr/>
        </p:nvSpPr>
        <p:spPr>
          <a:xfrm>
            <a:off x="7525856" y="4889781"/>
            <a:ext cx="118831" cy="108028"/>
          </a:xfrm>
          <a:prstGeom prst="triangle">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7FAEE9DE-302C-4455-B4C4-E6749386FED5}"/>
              </a:ext>
            </a:extLst>
          </p:cNvPr>
          <p:cNvSpPr/>
          <p:nvPr/>
        </p:nvSpPr>
        <p:spPr>
          <a:xfrm>
            <a:off x="2391448" y="5692383"/>
            <a:ext cx="108028" cy="108028"/>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77976214-129C-49BD-8931-A1DD2FC403A5}"/>
              </a:ext>
            </a:extLst>
          </p:cNvPr>
          <p:cNvSpPr/>
          <p:nvPr/>
        </p:nvSpPr>
        <p:spPr>
          <a:xfrm>
            <a:off x="8341747" y="5692383"/>
            <a:ext cx="108028" cy="108028"/>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7" name="Picture 16" descr="A picture containing drawing&#10;&#10;Description automatically generated">
            <a:extLst>
              <a:ext uri="{FF2B5EF4-FFF2-40B4-BE49-F238E27FC236}">
                <a16:creationId xmlns:a16="http://schemas.microsoft.com/office/drawing/2014/main" id="{026CB92F-80B5-49D9-9894-71D9D03094CF}"/>
              </a:ext>
            </a:extLst>
          </p:cNvPr>
          <p:cNvPicPr>
            <a:picLocks noChangeAspect="1"/>
          </p:cNvPicPr>
          <p:nvPr/>
        </p:nvPicPr>
        <p:blipFill>
          <a:blip r:embed="rId7"/>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758785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AF012-09DA-4DF2-9E8D-5E9185CABF58}"/>
              </a:ext>
            </a:extLst>
          </p:cNvPr>
          <p:cNvSpPr>
            <a:spLocks noGrp="1"/>
          </p:cNvSpPr>
          <p:nvPr>
            <p:ph type="title"/>
          </p:nvPr>
        </p:nvSpPr>
        <p:spPr/>
        <p:txBody>
          <a:bodyPr/>
          <a:lstStyle/>
          <a:p>
            <a:pPr algn="ctr"/>
            <a:r>
              <a:rPr lang="en-GB" dirty="0"/>
              <a:t>Impact of Lidars on IFS (AOD)</a:t>
            </a:r>
          </a:p>
        </p:txBody>
      </p:sp>
      <p:sp>
        <p:nvSpPr>
          <p:cNvPr id="4" name="Slide Number Placeholder 3">
            <a:extLst>
              <a:ext uri="{FF2B5EF4-FFF2-40B4-BE49-F238E27FC236}">
                <a16:creationId xmlns:a16="http://schemas.microsoft.com/office/drawing/2014/main" id="{93CB5C7B-F64B-43E6-B7A0-C04C60575592}"/>
              </a:ext>
            </a:extLst>
          </p:cNvPr>
          <p:cNvSpPr>
            <a:spLocks noGrp="1"/>
          </p:cNvSpPr>
          <p:nvPr>
            <p:ph type="sldNum" sz="quarter" idx="10"/>
          </p:nvPr>
        </p:nvSpPr>
        <p:spPr/>
        <p:txBody>
          <a:bodyPr/>
          <a:lstStyle/>
          <a:p>
            <a:fld id="{6B3B0B0F-E794-1244-9699-107C60B9C23A}" type="slidenum">
              <a:rPr lang="en-US" smtClean="0"/>
              <a:pPr/>
              <a:t>32</a:t>
            </a:fld>
            <a:endParaRPr lang="en-US" dirty="0"/>
          </a:p>
        </p:txBody>
      </p:sp>
      <p:sp>
        <p:nvSpPr>
          <p:cNvPr id="5" name="Footer Placeholder 4">
            <a:extLst>
              <a:ext uri="{FF2B5EF4-FFF2-40B4-BE49-F238E27FC236}">
                <a16:creationId xmlns:a16="http://schemas.microsoft.com/office/drawing/2014/main" id="{1A2358C1-BD7D-4EC1-B84D-FF97060E5930}"/>
              </a:ext>
            </a:extLst>
          </p:cNvPr>
          <p:cNvSpPr>
            <a:spLocks noGrp="1"/>
          </p:cNvSpPr>
          <p:nvPr>
            <p:ph type="ftr" sz="quarter" idx="3"/>
          </p:nvPr>
        </p:nvSpPr>
        <p:spPr/>
        <p:txBody>
          <a:bodyPr/>
          <a:lstStyle/>
          <a:p>
            <a:pPr algn="ctr"/>
            <a:endParaRPr lang="en-US" dirty="0"/>
          </a:p>
        </p:txBody>
      </p:sp>
      <p:pic>
        <p:nvPicPr>
          <p:cNvPr id="13" name="Picture 12">
            <a:extLst>
              <a:ext uri="{FF2B5EF4-FFF2-40B4-BE49-F238E27FC236}">
                <a16:creationId xmlns:a16="http://schemas.microsoft.com/office/drawing/2014/main" id="{DA4E3AD2-F695-40EB-96CF-B477B5DF2D39}"/>
              </a:ext>
            </a:extLst>
          </p:cNvPr>
          <p:cNvPicPr>
            <a:picLocks noChangeAspect="1"/>
          </p:cNvPicPr>
          <p:nvPr/>
        </p:nvPicPr>
        <p:blipFill>
          <a:blip r:embed="rId2"/>
          <a:stretch>
            <a:fillRect/>
          </a:stretch>
        </p:blipFill>
        <p:spPr>
          <a:xfrm>
            <a:off x="949388" y="1177233"/>
            <a:ext cx="7200000" cy="4552192"/>
          </a:xfrm>
          <a:prstGeom prst="rect">
            <a:avLst/>
          </a:prstGeom>
        </p:spPr>
      </p:pic>
      <p:sp>
        <p:nvSpPr>
          <p:cNvPr id="3" name="Rectangle 2">
            <a:extLst>
              <a:ext uri="{FF2B5EF4-FFF2-40B4-BE49-F238E27FC236}">
                <a16:creationId xmlns:a16="http://schemas.microsoft.com/office/drawing/2014/main" id="{48EB29F0-555C-407B-B3EE-35EA366DC9BE}"/>
              </a:ext>
            </a:extLst>
          </p:cNvPr>
          <p:cNvSpPr/>
          <p:nvPr/>
        </p:nvSpPr>
        <p:spPr>
          <a:xfrm>
            <a:off x="4450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pic>
        <p:nvPicPr>
          <p:cNvPr id="7" name="Picture 6" descr="A picture containing drawing&#10;&#10;Description automatically generated">
            <a:extLst>
              <a:ext uri="{FF2B5EF4-FFF2-40B4-BE49-F238E27FC236}">
                <a16:creationId xmlns:a16="http://schemas.microsoft.com/office/drawing/2014/main" id="{E100C486-79C7-45A1-90EE-7EBB7D58FAFB}"/>
              </a:ext>
            </a:extLst>
          </p:cNvPr>
          <p:cNvPicPr>
            <a:picLocks noChangeAspect="1"/>
          </p:cNvPicPr>
          <p:nvPr/>
        </p:nvPicPr>
        <p:blipFill>
          <a:blip r:embed="rId3"/>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2043733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93B5-5D00-4CA5-9526-0F4D445F80C8}"/>
              </a:ext>
            </a:extLst>
          </p:cNvPr>
          <p:cNvSpPr>
            <a:spLocks noGrp="1"/>
          </p:cNvSpPr>
          <p:nvPr>
            <p:ph type="title"/>
          </p:nvPr>
        </p:nvSpPr>
        <p:spPr/>
        <p:txBody>
          <a:bodyPr/>
          <a:lstStyle/>
          <a:p>
            <a:pPr algn="ctr"/>
            <a:r>
              <a:rPr lang="en-GB" dirty="0"/>
              <a:t>General conclusions and future works</a:t>
            </a:r>
          </a:p>
        </p:txBody>
      </p:sp>
      <p:sp>
        <p:nvSpPr>
          <p:cNvPr id="3" name="Content Placeholder 2">
            <a:extLst>
              <a:ext uri="{FF2B5EF4-FFF2-40B4-BE49-F238E27FC236}">
                <a16:creationId xmlns:a16="http://schemas.microsoft.com/office/drawing/2014/main" id="{29C03FDB-2435-4987-BBA4-68E315EC4059}"/>
              </a:ext>
            </a:extLst>
          </p:cNvPr>
          <p:cNvSpPr>
            <a:spLocks noGrp="1"/>
          </p:cNvSpPr>
          <p:nvPr>
            <p:ph sz="quarter" idx="14"/>
          </p:nvPr>
        </p:nvSpPr>
        <p:spPr>
          <a:xfrm>
            <a:off x="809920" y="1562449"/>
            <a:ext cx="7524159" cy="3733102"/>
          </a:xfrm>
        </p:spPr>
        <p:txBody>
          <a:bodyPr/>
          <a:lstStyle/>
          <a:p>
            <a:r>
              <a:rPr lang="en-GB" dirty="0"/>
              <a:t>The assimilation of aerosol lidar data as backscatter, attenuated backscatter and extinction profiles has demonstrated a </a:t>
            </a:r>
            <a:r>
              <a:rPr lang="en-GB" dirty="0">
                <a:solidFill>
                  <a:srgbClr val="FF0000"/>
                </a:solidFill>
              </a:rPr>
              <a:t>positive impact </a:t>
            </a:r>
            <a:r>
              <a:rPr lang="en-GB" dirty="0"/>
              <a:t>on COMPO-IFS (CAMS/ECMWF).</a:t>
            </a:r>
          </a:p>
          <a:p>
            <a:r>
              <a:rPr lang="en-GB" dirty="0"/>
              <a:t>Different platforms have be </a:t>
            </a:r>
            <a:r>
              <a:rPr lang="en-GB" dirty="0">
                <a:solidFill>
                  <a:srgbClr val="FF0000"/>
                </a:solidFill>
              </a:rPr>
              <a:t>successfully used </a:t>
            </a:r>
            <a:r>
              <a:rPr lang="en-GB" dirty="0"/>
              <a:t>(satellite or ground-based) as the most recent ALADIN/AEOLUS instrument.</a:t>
            </a:r>
          </a:p>
          <a:p>
            <a:r>
              <a:rPr lang="en-GB" dirty="0"/>
              <a:t>The </a:t>
            </a:r>
            <a:r>
              <a:rPr lang="en-GB" dirty="0">
                <a:solidFill>
                  <a:srgbClr val="FF0000"/>
                </a:solidFill>
              </a:rPr>
              <a:t>importance</a:t>
            </a:r>
            <a:r>
              <a:rPr lang="en-GB" dirty="0"/>
              <a:t> of assimilation of </a:t>
            </a:r>
            <a:r>
              <a:rPr lang="en-GB" dirty="0">
                <a:solidFill>
                  <a:srgbClr val="FF0000"/>
                </a:solidFill>
              </a:rPr>
              <a:t>profiling data </a:t>
            </a:r>
            <a:r>
              <a:rPr lang="en-GB" dirty="0"/>
              <a:t>have been demonstrated on specific cases as volcanic eruptions.</a:t>
            </a:r>
          </a:p>
          <a:p>
            <a:r>
              <a:rPr lang="en-GB" dirty="0"/>
              <a:t>The assimilation will be improved by a </a:t>
            </a:r>
            <a:r>
              <a:rPr lang="en-GB" dirty="0">
                <a:solidFill>
                  <a:srgbClr val="FF0000"/>
                </a:solidFill>
              </a:rPr>
              <a:t>cloud screening </a:t>
            </a:r>
            <a:r>
              <a:rPr lang="en-GB" dirty="0"/>
              <a:t>based on ECMWF model.</a:t>
            </a:r>
          </a:p>
          <a:p>
            <a:r>
              <a:rPr lang="en-GB" dirty="0"/>
              <a:t>A monitoring of ACTRIS data should be </a:t>
            </a:r>
            <a:r>
              <a:rPr lang="en-GB" dirty="0">
                <a:solidFill>
                  <a:srgbClr val="FF0000"/>
                </a:solidFill>
              </a:rPr>
              <a:t>operational</a:t>
            </a:r>
            <a:r>
              <a:rPr lang="en-GB" dirty="0"/>
              <a:t> in the coming months on CAMS/ECMWF.</a:t>
            </a:r>
          </a:p>
        </p:txBody>
      </p:sp>
      <p:sp>
        <p:nvSpPr>
          <p:cNvPr id="4" name="Slide Number Placeholder 3">
            <a:extLst>
              <a:ext uri="{FF2B5EF4-FFF2-40B4-BE49-F238E27FC236}">
                <a16:creationId xmlns:a16="http://schemas.microsoft.com/office/drawing/2014/main" id="{E1186BA1-F5D3-481E-8131-8532385D8E0E}"/>
              </a:ext>
            </a:extLst>
          </p:cNvPr>
          <p:cNvSpPr>
            <a:spLocks noGrp="1"/>
          </p:cNvSpPr>
          <p:nvPr>
            <p:ph type="sldNum" sz="quarter" idx="10"/>
          </p:nvPr>
        </p:nvSpPr>
        <p:spPr/>
        <p:txBody>
          <a:bodyPr/>
          <a:lstStyle/>
          <a:p>
            <a:fld id="{E4AB80EA-DB86-D849-B86F-15DAF31F0474}" type="slidenum">
              <a:rPr lang="en-US" smtClean="0"/>
              <a:pPr/>
              <a:t>33</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87188099-9A53-405E-A01E-D2D33B92B79D}"/>
              </a:ext>
            </a:extLst>
          </p:cNvPr>
          <p:cNvPicPr>
            <a:picLocks noChangeAspect="1"/>
          </p:cNvPicPr>
          <p:nvPr/>
        </p:nvPicPr>
        <p:blipFill>
          <a:blip r:embed="rId2"/>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142414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3461F-B844-4901-A350-DA36F371B801}"/>
              </a:ext>
            </a:extLst>
          </p:cNvPr>
          <p:cNvSpPr>
            <a:spLocks noGrp="1"/>
          </p:cNvSpPr>
          <p:nvPr>
            <p:ph type="title"/>
          </p:nvPr>
        </p:nvSpPr>
        <p:spPr>
          <a:xfrm>
            <a:off x="1572419" y="376589"/>
            <a:ext cx="5903737" cy="277071"/>
          </a:xfrm>
        </p:spPr>
        <p:txBody>
          <a:bodyPr/>
          <a:lstStyle/>
          <a:p>
            <a:pPr algn="ctr"/>
            <a:r>
              <a:rPr lang="en-GB" dirty="0"/>
              <a:t> IFS in CAMS configuration</a:t>
            </a:r>
          </a:p>
        </p:txBody>
      </p:sp>
      <p:sp>
        <p:nvSpPr>
          <p:cNvPr id="4" name="Slide Number Placeholder 3">
            <a:extLst>
              <a:ext uri="{FF2B5EF4-FFF2-40B4-BE49-F238E27FC236}">
                <a16:creationId xmlns:a16="http://schemas.microsoft.com/office/drawing/2014/main" id="{A5B78738-A54C-4FB1-964B-88C89B2490D7}"/>
              </a:ext>
            </a:extLst>
          </p:cNvPr>
          <p:cNvSpPr>
            <a:spLocks noGrp="1"/>
          </p:cNvSpPr>
          <p:nvPr>
            <p:ph type="sldNum" sz="quarter" idx="10"/>
          </p:nvPr>
        </p:nvSpPr>
        <p:spPr/>
        <p:txBody>
          <a:bodyPr/>
          <a:lstStyle/>
          <a:p>
            <a:fld id="{6B3B0B0F-E794-1244-9699-107C60B9C23A}" type="slidenum">
              <a:rPr lang="en-US" smtClean="0"/>
              <a:pPr/>
              <a:t>4</a:t>
            </a:fld>
            <a:endParaRPr lang="en-US" dirty="0"/>
          </a:p>
        </p:txBody>
      </p:sp>
      <p:sp>
        <p:nvSpPr>
          <p:cNvPr id="5" name="Footer Placeholder 4">
            <a:extLst>
              <a:ext uri="{FF2B5EF4-FFF2-40B4-BE49-F238E27FC236}">
                <a16:creationId xmlns:a16="http://schemas.microsoft.com/office/drawing/2014/main" id="{CC23B074-2F4B-4E67-B043-BBECCD7CD918}"/>
              </a:ext>
            </a:extLst>
          </p:cNvPr>
          <p:cNvSpPr>
            <a:spLocks noGrp="1"/>
          </p:cNvSpPr>
          <p:nvPr>
            <p:ph type="ftr" sz="quarter" idx="3"/>
          </p:nvPr>
        </p:nvSpPr>
        <p:spPr/>
        <p:txBody>
          <a:bodyPr/>
          <a:lstStyle/>
          <a:p>
            <a:pPr algn="ctr"/>
            <a:r>
              <a:rPr lang="en-US" dirty="0"/>
              <a:t> </a:t>
            </a:r>
          </a:p>
        </p:txBody>
      </p:sp>
      <p:sp>
        <p:nvSpPr>
          <p:cNvPr id="8" name="Title 1">
            <a:extLst>
              <a:ext uri="{FF2B5EF4-FFF2-40B4-BE49-F238E27FC236}">
                <a16:creationId xmlns:a16="http://schemas.microsoft.com/office/drawing/2014/main" id="{C9162776-005A-420E-A108-685FF772BF46}"/>
              </a:ext>
            </a:extLst>
          </p:cNvPr>
          <p:cNvSpPr>
            <a:spLocks noGrp="1"/>
          </p:cNvSpPr>
          <p:nvPr/>
        </p:nvSpPr>
        <p:spPr>
          <a:xfrm>
            <a:off x="1629977" y="1538942"/>
            <a:ext cx="5692100" cy="362987"/>
          </a:xfrm>
          <a:prstGeom prst="rect">
            <a:avLst/>
          </a:prstGeom>
          <a:solidFill>
            <a:srgbClr val="5AC4DD"/>
          </a:solidFill>
          <a:ln>
            <a:noFill/>
          </a:ln>
        </p:spPr>
        <p:txBody>
          <a:bodyPr vert="horz" lIns="68598" tIns="34299" rIns="68598" bIns="34299" rtlCol="0" anchor="ctr">
            <a:noAutofit/>
          </a:bodyPr>
          <a:lstStyle>
            <a:lvl1pPr algn="l" defTabSz="914400" rtl="0" eaLnBrk="1" latinLnBrk="0" hangingPunct="1">
              <a:spcBef>
                <a:spcPct val="0"/>
              </a:spcBef>
              <a:buNone/>
              <a:defRPr sz="1800" b="0" kern="1200" spc="700" baseline="0">
                <a:ln>
                  <a:noFill/>
                </a:ln>
                <a:solidFill>
                  <a:schemeClr val="bg1"/>
                </a:solidFill>
                <a:latin typeface="+mj-lt"/>
                <a:ea typeface="+mj-ea"/>
                <a:cs typeface="+mj-cs"/>
              </a:defRPr>
            </a:lvl1pPr>
          </a:lstStyle>
          <a:p>
            <a:r>
              <a:rPr lang="en-GB" sz="1350" dirty="0"/>
              <a:t>CAMS NRT data assimilation system</a:t>
            </a:r>
          </a:p>
        </p:txBody>
      </p:sp>
      <p:sp>
        <p:nvSpPr>
          <p:cNvPr id="9" name="TextBox 2">
            <a:extLst>
              <a:ext uri="{FF2B5EF4-FFF2-40B4-BE49-F238E27FC236}">
                <a16:creationId xmlns:a16="http://schemas.microsoft.com/office/drawing/2014/main" id="{F5994E4F-E1DF-4183-B1EC-6352754F9C08}"/>
              </a:ext>
            </a:extLst>
          </p:cNvPr>
          <p:cNvSpPr txBox="1"/>
          <p:nvPr/>
        </p:nvSpPr>
        <p:spPr>
          <a:xfrm>
            <a:off x="3193471" y="2978451"/>
            <a:ext cx="2471418" cy="1131079"/>
          </a:xfrm>
          <a:prstGeom prst="rect">
            <a:avLst/>
          </a:prstGeom>
          <a:solidFill>
            <a:schemeClr val="accent3">
              <a:lumMod val="75000"/>
            </a:schemeClr>
          </a:solidFill>
          <a:ln>
            <a:solidFill>
              <a:schemeClr val="accent1">
                <a:lumMod val="5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25" b="1" dirty="0">
                <a:solidFill>
                  <a:schemeClr val="bg1"/>
                </a:solidFill>
              </a:rPr>
              <a:t>IFS control variables</a:t>
            </a:r>
          </a:p>
          <a:p>
            <a:r>
              <a:rPr lang="en-GB" sz="1125" b="1" dirty="0">
                <a:solidFill>
                  <a:srgbClr val="FFFF00"/>
                </a:solidFill>
              </a:rPr>
              <a:t>CHEM</a:t>
            </a:r>
            <a:r>
              <a:rPr lang="en-GB" sz="1125" dirty="0">
                <a:solidFill>
                  <a:srgbClr val="FFFF00"/>
                </a:solidFill>
              </a:rPr>
              <a:t>:</a:t>
            </a:r>
            <a:r>
              <a:rPr lang="en-GB" sz="1125" dirty="0">
                <a:solidFill>
                  <a:schemeClr val="bg1"/>
                </a:solidFill>
              </a:rPr>
              <a:t> O3, NO2, SO2, CO, HCHO</a:t>
            </a:r>
          </a:p>
          <a:p>
            <a:r>
              <a:rPr lang="en-GB" sz="1125" b="1" dirty="0">
                <a:solidFill>
                  <a:srgbClr val="FFFF00"/>
                </a:solidFill>
              </a:rPr>
              <a:t>AER</a:t>
            </a:r>
            <a:r>
              <a:rPr lang="en-GB" sz="1125" dirty="0">
                <a:solidFill>
                  <a:srgbClr val="FFFF00"/>
                </a:solidFill>
              </a:rPr>
              <a:t>:</a:t>
            </a:r>
            <a:r>
              <a:rPr lang="en-GB" sz="1125" dirty="0">
                <a:solidFill>
                  <a:schemeClr val="bg1"/>
                </a:solidFill>
              </a:rPr>
              <a:t> single or dual control variables (total or fine &amp; coarse mode aerosol mixing ratio)</a:t>
            </a:r>
          </a:p>
          <a:p>
            <a:r>
              <a:rPr lang="en-GB" sz="1125" b="1" dirty="0">
                <a:solidFill>
                  <a:srgbClr val="FFFF00"/>
                </a:solidFill>
              </a:rPr>
              <a:t>GHG</a:t>
            </a:r>
            <a:r>
              <a:rPr lang="en-GB" sz="1125" dirty="0">
                <a:solidFill>
                  <a:srgbClr val="FFFF00"/>
                </a:solidFill>
              </a:rPr>
              <a:t>:</a:t>
            </a:r>
            <a:r>
              <a:rPr lang="en-GB" sz="1125" dirty="0">
                <a:solidFill>
                  <a:schemeClr val="bg1"/>
                </a:solidFill>
              </a:rPr>
              <a:t> CO2, CH4</a:t>
            </a:r>
          </a:p>
        </p:txBody>
      </p:sp>
      <p:sp>
        <p:nvSpPr>
          <p:cNvPr id="10" name="TextBox 3">
            <a:extLst>
              <a:ext uri="{FF2B5EF4-FFF2-40B4-BE49-F238E27FC236}">
                <a16:creationId xmlns:a16="http://schemas.microsoft.com/office/drawing/2014/main" id="{D21010BC-EDE1-45A5-9D08-01D5EC87365D}"/>
              </a:ext>
            </a:extLst>
          </p:cNvPr>
          <p:cNvSpPr txBox="1"/>
          <p:nvPr/>
        </p:nvSpPr>
        <p:spPr>
          <a:xfrm>
            <a:off x="3193471" y="2057323"/>
            <a:ext cx="2471418" cy="957955"/>
          </a:xfrm>
          <a:prstGeom prst="rect">
            <a:avLst/>
          </a:prstGeom>
          <a:solidFill>
            <a:schemeClr val="accent3">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25" dirty="0"/>
              <a:t>Chemistry solvers included in IFS </a:t>
            </a:r>
          </a:p>
          <a:p>
            <a:r>
              <a:rPr lang="en-GB" sz="1125" dirty="0"/>
              <a:t>e.g. TM5 (CB05) </a:t>
            </a:r>
          </a:p>
          <a:p>
            <a:r>
              <a:rPr lang="en-GB" sz="1125" dirty="0"/>
              <a:t>54 species, 126 reactions</a:t>
            </a:r>
          </a:p>
          <a:p>
            <a:r>
              <a:rPr lang="en-GB" sz="1125" dirty="0"/>
              <a:t> photolysis, dry and wet deposition</a:t>
            </a:r>
          </a:p>
          <a:p>
            <a:r>
              <a:rPr lang="en-GB" sz="1125" dirty="0"/>
              <a:t>(no TL + AD of chemistry)</a:t>
            </a:r>
          </a:p>
        </p:txBody>
      </p:sp>
      <p:sp>
        <p:nvSpPr>
          <p:cNvPr id="11" name="TextBox 4">
            <a:extLst>
              <a:ext uri="{FF2B5EF4-FFF2-40B4-BE49-F238E27FC236}">
                <a16:creationId xmlns:a16="http://schemas.microsoft.com/office/drawing/2014/main" id="{AD36A37E-FD79-4E0C-90AF-928D4B57F58F}"/>
              </a:ext>
            </a:extLst>
          </p:cNvPr>
          <p:cNvSpPr txBox="1"/>
          <p:nvPr/>
        </p:nvSpPr>
        <p:spPr>
          <a:xfrm>
            <a:off x="3193471" y="4297871"/>
            <a:ext cx="2471418" cy="404085"/>
          </a:xfrm>
          <a:prstGeom prst="rect">
            <a:avLst/>
          </a:prstGeom>
          <a:solidFill>
            <a:schemeClr val="accent3">
              <a:lumMod val="40000"/>
              <a:lumOff val="6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13" dirty="0"/>
              <a:t>Aerosol model with 12 bins (no TL or AD)</a:t>
            </a:r>
          </a:p>
        </p:txBody>
      </p:sp>
      <p:sp>
        <p:nvSpPr>
          <p:cNvPr id="12" name="TextBox 5">
            <a:extLst>
              <a:ext uri="{FF2B5EF4-FFF2-40B4-BE49-F238E27FC236}">
                <a16:creationId xmlns:a16="http://schemas.microsoft.com/office/drawing/2014/main" id="{31543149-637A-451E-99DF-24C3FE6D5CD5}"/>
              </a:ext>
            </a:extLst>
          </p:cNvPr>
          <p:cNvSpPr txBox="1"/>
          <p:nvPr/>
        </p:nvSpPr>
        <p:spPr>
          <a:xfrm>
            <a:off x="1836503" y="2168150"/>
            <a:ext cx="1038699" cy="1096582"/>
          </a:xfrm>
          <a:prstGeom prst="rect">
            <a:avLst/>
          </a:prstGeom>
          <a:solidFill>
            <a:schemeClr val="accent6">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25" b="1" dirty="0"/>
              <a:t>Extra information:</a:t>
            </a:r>
          </a:p>
          <a:p>
            <a:pPr marL="192933" indent="-192933">
              <a:buFont typeface="Arial" pitchFamily="34" charset="0"/>
              <a:buChar char="•"/>
            </a:pPr>
            <a:r>
              <a:rPr lang="en-GB" sz="1125" dirty="0"/>
              <a:t>Emissions </a:t>
            </a:r>
            <a:r>
              <a:rPr lang="en-GB" sz="1013" dirty="0"/>
              <a:t>(e.g. GFAS)</a:t>
            </a:r>
          </a:p>
          <a:p>
            <a:pPr marL="192933" indent="-192933">
              <a:buFont typeface="Arial" pitchFamily="34" charset="0"/>
              <a:buChar char="•"/>
            </a:pPr>
            <a:r>
              <a:rPr lang="en-GB" sz="1125" dirty="0"/>
              <a:t>Fluxes</a:t>
            </a:r>
          </a:p>
        </p:txBody>
      </p:sp>
      <p:cxnSp>
        <p:nvCxnSpPr>
          <p:cNvPr id="13" name="Straight Arrow Connector 12">
            <a:extLst>
              <a:ext uri="{FF2B5EF4-FFF2-40B4-BE49-F238E27FC236}">
                <a16:creationId xmlns:a16="http://schemas.microsoft.com/office/drawing/2014/main" id="{6B50BF71-3622-4DB0-8F7E-EDFEBCEF339B}"/>
              </a:ext>
            </a:extLst>
          </p:cNvPr>
          <p:cNvCxnSpPr>
            <a:cxnSpLocks/>
            <a:stCxn id="12" idx="3"/>
            <a:endCxn id="10" idx="1"/>
          </p:cNvCxnSpPr>
          <p:nvPr/>
        </p:nvCxnSpPr>
        <p:spPr>
          <a:xfrm flipV="1">
            <a:off x="2875203" y="2004177"/>
            <a:ext cx="250749" cy="25198"/>
          </a:xfrm>
          <a:prstGeom prst="straightConnector1">
            <a:avLst/>
          </a:prstGeom>
          <a:ln w="57150">
            <a:solidFill>
              <a:schemeClr val="accent6">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0B898C1-0A08-46C7-A352-AB23D7BE5D49}"/>
              </a:ext>
            </a:extLst>
          </p:cNvPr>
          <p:cNvCxnSpPr>
            <a:cxnSpLocks/>
            <a:stCxn id="12" idx="2"/>
            <a:endCxn id="22" idx="1"/>
          </p:cNvCxnSpPr>
          <p:nvPr/>
        </p:nvCxnSpPr>
        <p:spPr>
          <a:xfrm>
            <a:off x="2341665" y="2499728"/>
            <a:ext cx="784287" cy="1557901"/>
          </a:xfrm>
          <a:prstGeom prst="straightConnector1">
            <a:avLst/>
          </a:prstGeom>
          <a:ln w="57150">
            <a:solidFill>
              <a:schemeClr val="accent6">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8">
            <a:extLst>
              <a:ext uri="{FF2B5EF4-FFF2-40B4-BE49-F238E27FC236}">
                <a16:creationId xmlns:a16="http://schemas.microsoft.com/office/drawing/2014/main" id="{9137B07A-32D8-4956-AA15-46365E79C5B0}"/>
              </a:ext>
            </a:extLst>
          </p:cNvPr>
          <p:cNvSpPr txBox="1"/>
          <p:nvPr/>
        </p:nvSpPr>
        <p:spPr>
          <a:xfrm>
            <a:off x="1815959" y="4283425"/>
            <a:ext cx="1190191" cy="1200713"/>
          </a:xfrm>
          <a:prstGeom prst="rect">
            <a:avLst/>
          </a:prstGeom>
          <a:solidFill>
            <a:schemeClr val="accent2">
              <a:lumMod val="60000"/>
              <a:lumOff val="4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25" b="1" dirty="0"/>
              <a:t>Observations</a:t>
            </a:r>
          </a:p>
          <a:p>
            <a:pPr marL="192933" indent="-192933">
              <a:buFont typeface="Arial" pitchFamily="34" charset="0"/>
              <a:buChar char="•"/>
            </a:pPr>
            <a:r>
              <a:rPr lang="en-GB" sz="1013" dirty="0"/>
              <a:t>Observation operators</a:t>
            </a:r>
          </a:p>
          <a:p>
            <a:pPr marL="192933" indent="-192933">
              <a:buFont typeface="Arial" pitchFamily="34" charset="0"/>
              <a:buChar char="•"/>
            </a:pPr>
            <a:r>
              <a:rPr lang="en-GB" sz="1013" dirty="0"/>
              <a:t>Bias correction</a:t>
            </a:r>
          </a:p>
          <a:p>
            <a:pPr marL="192933" indent="-192933">
              <a:buFont typeface="Arial" pitchFamily="34" charset="0"/>
              <a:buChar char="•"/>
            </a:pPr>
            <a:r>
              <a:rPr lang="en-GB" sz="1013" dirty="0"/>
              <a:t>Background error statistics</a:t>
            </a:r>
          </a:p>
        </p:txBody>
      </p:sp>
      <p:cxnSp>
        <p:nvCxnSpPr>
          <p:cNvPr id="16" name="Straight Arrow Connector 15">
            <a:extLst>
              <a:ext uri="{FF2B5EF4-FFF2-40B4-BE49-F238E27FC236}">
                <a16:creationId xmlns:a16="http://schemas.microsoft.com/office/drawing/2014/main" id="{3CA95AD0-6A54-42B8-9CFE-E851A91A728D}"/>
              </a:ext>
            </a:extLst>
          </p:cNvPr>
          <p:cNvCxnSpPr>
            <a:cxnSpLocks/>
          </p:cNvCxnSpPr>
          <p:nvPr/>
        </p:nvCxnSpPr>
        <p:spPr>
          <a:xfrm flipV="1">
            <a:off x="2677557" y="3505146"/>
            <a:ext cx="475400" cy="730209"/>
          </a:xfrm>
          <a:prstGeom prst="straightConnector1">
            <a:avLst/>
          </a:prstGeom>
          <a:ln w="5715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0">
            <a:extLst>
              <a:ext uri="{FF2B5EF4-FFF2-40B4-BE49-F238E27FC236}">
                <a16:creationId xmlns:a16="http://schemas.microsoft.com/office/drawing/2014/main" id="{287F41E8-ECAE-473B-9640-099544B02F3E}"/>
              </a:ext>
            </a:extLst>
          </p:cNvPr>
          <p:cNvSpPr txBox="1"/>
          <p:nvPr/>
        </p:nvSpPr>
        <p:spPr>
          <a:xfrm>
            <a:off x="3193471" y="4490870"/>
            <a:ext cx="2471418" cy="265457"/>
          </a:xfrm>
          <a:prstGeom prst="rect">
            <a:avLst/>
          </a:prstGeom>
          <a:solidFill>
            <a:schemeClr val="accent3">
              <a:lumMod val="40000"/>
              <a:lumOff val="6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25" dirty="0"/>
              <a:t>GHG fields</a:t>
            </a:r>
          </a:p>
        </p:txBody>
      </p:sp>
      <p:grpSp>
        <p:nvGrpSpPr>
          <p:cNvPr id="18" name="Group 17">
            <a:extLst>
              <a:ext uri="{FF2B5EF4-FFF2-40B4-BE49-F238E27FC236}">
                <a16:creationId xmlns:a16="http://schemas.microsoft.com/office/drawing/2014/main" id="{02C18913-A51D-4871-A5F1-590CBD0DACD4}"/>
              </a:ext>
            </a:extLst>
          </p:cNvPr>
          <p:cNvGrpSpPr/>
          <p:nvPr/>
        </p:nvGrpSpPr>
        <p:grpSpPr>
          <a:xfrm>
            <a:off x="5698727" y="2759311"/>
            <a:ext cx="864321" cy="1718196"/>
            <a:chOff x="6804248" y="1887394"/>
            <a:chExt cx="1152128" cy="3053774"/>
          </a:xfrm>
        </p:grpSpPr>
        <p:cxnSp>
          <p:nvCxnSpPr>
            <p:cNvPr id="30" name="Straight Connector 29">
              <a:extLst>
                <a:ext uri="{FF2B5EF4-FFF2-40B4-BE49-F238E27FC236}">
                  <a16:creationId xmlns:a16="http://schemas.microsoft.com/office/drawing/2014/main" id="{B3B1F0B6-4A8E-4351-9758-5127E35A0A5E}"/>
                </a:ext>
              </a:extLst>
            </p:cNvPr>
            <p:cNvCxnSpPr/>
            <p:nvPr/>
          </p:nvCxnSpPr>
          <p:spPr>
            <a:xfrm>
              <a:off x="7956376" y="1887394"/>
              <a:ext cx="0" cy="3053774"/>
            </a:xfrm>
            <a:prstGeom prst="line">
              <a:avLst/>
            </a:prstGeom>
            <a:ln w="7620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F8DF8F3-F4DE-4929-B242-3A7D435D8D99}"/>
                </a:ext>
              </a:extLst>
            </p:cNvPr>
            <p:cNvCxnSpPr>
              <a:cxnSpLocks/>
            </p:cNvCxnSpPr>
            <p:nvPr/>
          </p:nvCxnSpPr>
          <p:spPr>
            <a:xfrm flipH="1">
              <a:off x="6819906" y="1887394"/>
              <a:ext cx="1136470" cy="0"/>
            </a:xfrm>
            <a:prstGeom prst="line">
              <a:avLst/>
            </a:prstGeom>
            <a:ln w="57150">
              <a:solidFill>
                <a:schemeClr val="accent3">
                  <a:lumMod val="60000"/>
                  <a:lumOff val="40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8E2AC59-2083-4694-8450-34093D313D23}"/>
                </a:ext>
              </a:extLst>
            </p:cNvPr>
            <p:cNvCxnSpPr/>
            <p:nvPr/>
          </p:nvCxnSpPr>
          <p:spPr>
            <a:xfrm flipH="1">
              <a:off x="6804248" y="4869160"/>
              <a:ext cx="1080120" cy="0"/>
            </a:xfrm>
            <a:prstGeom prst="line">
              <a:avLst/>
            </a:prstGeom>
            <a:ln w="57150">
              <a:solidFill>
                <a:schemeClr val="accent3">
                  <a:lumMod val="60000"/>
                  <a:lumOff val="40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B269B784-8442-4DE8-8D5B-78B822176869}"/>
              </a:ext>
            </a:extLst>
          </p:cNvPr>
          <p:cNvGrpSpPr/>
          <p:nvPr/>
        </p:nvGrpSpPr>
        <p:grpSpPr>
          <a:xfrm>
            <a:off x="5698727" y="2215883"/>
            <a:ext cx="1114860" cy="2396207"/>
            <a:chOff x="6902331" y="1412776"/>
            <a:chExt cx="1486093" cy="3871161"/>
          </a:xfrm>
        </p:grpSpPr>
        <p:cxnSp>
          <p:nvCxnSpPr>
            <p:cNvPr id="27" name="Straight Connector 26">
              <a:extLst>
                <a:ext uri="{FF2B5EF4-FFF2-40B4-BE49-F238E27FC236}">
                  <a16:creationId xmlns:a16="http://schemas.microsoft.com/office/drawing/2014/main" id="{10D6717D-7111-4284-9F75-A2EBE8E341EF}"/>
                </a:ext>
              </a:extLst>
            </p:cNvPr>
            <p:cNvCxnSpPr>
              <a:cxnSpLocks/>
            </p:cNvCxnSpPr>
            <p:nvPr/>
          </p:nvCxnSpPr>
          <p:spPr>
            <a:xfrm>
              <a:off x="8388424" y="1412776"/>
              <a:ext cx="0" cy="3855244"/>
            </a:xfrm>
            <a:prstGeom prst="line">
              <a:avLst/>
            </a:prstGeom>
            <a:ln w="7620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85C76A9-8E6C-431E-AFA2-502CCAACFD4C}"/>
                </a:ext>
              </a:extLst>
            </p:cNvPr>
            <p:cNvCxnSpPr>
              <a:cxnSpLocks/>
            </p:cNvCxnSpPr>
            <p:nvPr/>
          </p:nvCxnSpPr>
          <p:spPr>
            <a:xfrm flipH="1">
              <a:off x="6902331" y="1412776"/>
              <a:ext cx="1486093" cy="0"/>
            </a:xfrm>
            <a:prstGeom prst="line">
              <a:avLst/>
            </a:prstGeom>
            <a:ln w="57150">
              <a:solidFill>
                <a:schemeClr val="accent3">
                  <a:lumMod val="60000"/>
                  <a:lumOff val="40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64D80BB-A17F-4A31-8546-F0569813FFD8}"/>
                </a:ext>
              </a:extLst>
            </p:cNvPr>
            <p:cNvCxnSpPr>
              <a:cxnSpLocks/>
            </p:cNvCxnSpPr>
            <p:nvPr/>
          </p:nvCxnSpPr>
          <p:spPr>
            <a:xfrm flipH="1">
              <a:off x="6902331" y="5252106"/>
              <a:ext cx="1486093" cy="31831"/>
            </a:xfrm>
            <a:prstGeom prst="line">
              <a:avLst/>
            </a:prstGeom>
            <a:ln w="57150">
              <a:solidFill>
                <a:schemeClr val="accent3">
                  <a:lumMod val="60000"/>
                  <a:lumOff val="40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96A4E3AA-18EB-4EF5-B102-2EA43FA45725}"/>
              </a:ext>
            </a:extLst>
          </p:cNvPr>
          <p:cNvCxnSpPr>
            <a:cxnSpLocks/>
            <a:stCxn id="12" idx="2"/>
            <a:endCxn id="17" idx="1"/>
          </p:cNvCxnSpPr>
          <p:nvPr/>
        </p:nvCxnSpPr>
        <p:spPr>
          <a:xfrm>
            <a:off x="2341665" y="2499728"/>
            <a:ext cx="784287" cy="1976415"/>
          </a:xfrm>
          <a:prstGeom prst="straightConnector1">
            <a:avLst/>
          </a:prstGeom>
          <a:ln w="57150">
            <a:solidFill>
              <a:schemeClr val="accent6">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1C75D37-9CB5-49B3-B549-DF2BB009C2ED}"/>
              </a:ext>
            </a:extLst>
          </p:cNvPr>
          <p:cNvCxnSpPr>
            <a:endCxn id="9" idx="1"/>
          </p:cNvCxnSpPr>
          <p:nvPr/>
        </p:nvCxnSpPr>
        <p:spPr>
          <a:xfrm flipV="1">
            <a:off x="2856296" y="2915699"/>
            <a:ext cx="269656" cy="204554"/>
          </a:xfrm>
          <a:prstGeom prst="straightConnector1">
            <a:avLst/>
          </a:prstGeom>
          <a:ln w="57150">
            <a:solidFill>
              <a:schemeClr val="accent3">
                <a:lumMod val="7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26CC37C-8A2F-4426-A588-DDD6A27DD2C7}"/>
              </a:ext>
            </a:extLst>
          </p:cNvPr>
          <p:cNvSpPr txBox="1"/>
          <p:nvPr/>
        </p:nvSpPr>
        <p:spPr>
          <a:xfrm>
            <a:off x="3193471" y="4072356"/>
            <a:ext cx="2471418" cy="265457"/>
          </a:xfrm>
          <a:prstGeom prst="rect">
            <a:avLst/>
          </a:prstGeom>
          <a:solidFill>
            <a:schemeClr val="accent3">
              <a:lumMod val="5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25" b="1" dirty="0">
                <a:solidFill>
                  <a:srgbClr val="FFFF00"/>
                </a:solidFill>
              </a:rPr>
              <a:t>Meteorological variables</a:t>
            </a:r>
          </a:p>
        </p:txBody>
      </p:sp>
      <p:grpSp>
        <p:nvGrpSpPr>
          <p:cNvPr id="23" name="Group 22">
            <a:extLst>
              <a:ext uri="{FF2B5EF4-FFF2-40B4-BE49-F238E27FC236}">
                <a16:creationId xmlns:a16="http://schemas.microsoft.com/office/drawing/2014/main" id="{F170D128-AD44-4131-B131-6A5D9F42A499}"/>
              </a:ext>
            </a:extLst>
          </p:cNvPr>
          <p:cNvGrpSpPr/>
          <p:nvPr/>
        </p:nvGrpSpPr>
        <p:grpSpPr>
          <a:xfrm>
            <a:off x="5710473" y="3691890"/>
            <a:ext cx="405151" cy="540201"/>
            <a:chOff x="6876256" y="4149080"/>
            <a:chExt cx="720080" cy="720080"/>
          </a:xfrm>
        </p:grpSpPr>
        <p:cxnSp>
          <p:nvCxnSpPr>
            <p:cNvPr id="24" name="Straight Connector 23">
              <a:extLst>
                <a:ext uri="{FF2B5EF4-FFF2-40B4-BE49-F238E27FC236}">
                  <a16:creationId xmlns:a16="http://schemas.microsoft.com/office/drawing/2014/main" id="{910C90F5-DB19-4B29-82D8-3A2CBA2E75E8}"/>
                </a:ext>
              </a:extLst>
            </p:cNvPr>
            <p:cNvCxnSpPr/>
            <p:nvPr/>
          </p:nvCxnSpPr>
          <p:spPr>
            <a:xfrm flipH="1">
              <a:off x="6876256" y="4149080"/>
              <a:ext cx="675337" cy="0"/>
            </a:xfrm>
            <a:prstGeom prst="line">
              <a:avLst/>
            </a:prstGeom>
            <a:ln w="57150">
              <a:solidFill>
                <a:schemeClr val="accent3">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B17E14E-0FF7-465A-AF54-CF23CE87733C}"/>
                </a:ext>
              </a:extLst>
            </p:cNvPr>
            <p:cNvCxnSpPr/>
            <p:nvPr/>
          </p:nvCxnSpPr>
          <p:spPr>
            <a:xfrm flipH="1">
              <a:off x="6876256" y="4869160"/>
              <a:ext cx="675337" cy="0"/>
            </a:xfrm>
            <a:prstGeom prst="line">
              <a:avLst/>
            </a:prstGeom>
            <a:ln w="57150">
              <a:solidFill>
                <a:schemeClr val="accent3">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A7FC295-2889-4FC2-909E-926A509B66DC}"/>
                </a:ext>
              </a:extLst>
            </p:cNvPr>
            <p:cNvCxnSpPr/>
            <p:nvPr/>
          </p:nvCxnSpPr>
          <p:spPr>
            <a:xfrm>
              <a:off x="7596336" y="4149080"/>
              <a:ext cx="0" cy="688268"/>
            </a:xfrm>
            <a:prstGeom prst="line">
              <a:avLst/>
            </a:prstGeom>
            <a:ln w="7620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5E8E4199-B3CD-4D09-95A8-15C710286445}"/>
              </a:ext>
            </a:extLst>
          </p:cNvPr>
          <p:cNvSpPr txBox="1"/>
          <p:nvPr/>
        </p:nvSpPr>
        <p:spPr>
          <a:xfrm>
            <a:off x="7524159" y="5270490"/>
            <a:ext cx="1371195" cy="276999"/>
          </a:xfrm>
          <a:prstGeom prst="rect">
            <a:avLst/>
          </a:prstGeom>
          <a:noFill/>
        </p:spPr>
        <p:txBody>
          <a:bodyPr wrap="square" rtlCol="0">
            <a:spAutoFit/>
          </a:bodyPr>
          <a:lstStyle/>
          <a:p>
            <a:r>
              <a:rPr lang="en-GB" sz="1200" dirty="0"/>
              <a:t>Credit A. Inness</a:t>
            </a:r>
          </a:p>
        </p:txBody>
      </p:sp>
      <p:pic>
        <p:nvPicPr>
          <p:cNvPr id="33" name="Picture 32" descr="A picture containing drawing&#10;&#10;Description automatically generated">
            <a:extLst>
              <a:ext uri="{FF2B5EF4-FFF2-40B4-BE49-F238E27FC236}">
                <a16:creationId xmlns:a16="http://schemas.microsoft.com/office/drawing/2014/main" id="{1565108E-2AD5-40D0-8455-CF1B9DE46EDE}"/>
              </a:ext>
            </a:extLst>
          </p:cNvPr>
          <p:cNvPicPr>
            <a:picLocks noChangeAspect="1"/>
          </p:cNvPicPr>
          <p:nvPr/>
        </p:nvPicPr>
        <p:blipFill>
          <a:blip r:embed="rId2"/>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1889346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13456" y="1859018"/>
            <a:ext cx="8117086" cy="3478517"/>
          </a:xfrm>
          <a:prstGeom prst="rect">
            <a:avLst/>
          </a:prstGeom>
          <a:noFill/>
          <a:ln w="9525">
            <a:noFill/>
            <a:miter lim="800000"/>
            <a:headEnd/>
            <a:tailEnd/>
          </a:ln>
        </p:spPr>
        <p:txBody>
          <a:bodyPr wrap="square" lIns="92075" tIns="46038" rIns="92075" bIns="46038">
            <a:spAutoFit/>
          </a:bodyPr>
          <a:lstStyle/>
          <a:p>
            <a:pPr marL="342900" indent="-342900" eaLnBrk="0" hangingPunct="0">
              <a:buClr>
                <a:schemeClr val="tx1"/>
              </a:buClr>
              <a:buFont typeface="Arial" panose="020B0604020202020204" pitchFamily="34" charset="0"/>
              <a:buChar char="•"/>
            </a:pPr>
            <a:r>
              <a:rPr lang="en-GB" sz="2200" dirty="0">
                <a:latin typeface="Calibri" pitchFamily="34" charset="0"/>
              </a:rPr>
              <a:t>The observation operator for lidar data was developed for inclusion in 4D-VAR under the ESA-funded project </a:t>
            </a:r>
            <a:r>
              <a:rPr lang="en-GB" sz="2200" dirty="0" err="1">
                <a:latin typeface="Calibri" pitchFamily="34" charset="0"/>
              </a:rPr>
              <a:t>QuARL</a:t>
            </a:r>
            <a:r>
              <a:rPr lang="en-GB" sz="2200" dirty="0">
                <a:latin typeface="Calibri" pitchFamily="34" charset="0"/>
              </a:rPr>
              <a:t> in 2010 (thanks to Jean-Jacques </a:t>
            </a:r>
            <a:r>
              <a:rPr lang="en-GB" sz="2200" dirty="0" err="1">
                <a:latin typeface="Calibri" pitchFamily="34" charset="0"/>
              </a:rPr>
              <a:t>Morcrette</a:t>
            </a:r>
            <a:r>
              <a:rPr lang="en-GB" sz="2200" dirty="0">
                <a:latin typeface="Calibri" pitchFamily="34" charset="0"/>
              </a:rPr>
              <a:t>, Olaf Stiller and Marta </a:t>
            </a:r>
            <a:r>
              <a:rPr lang="en-GB" sz="2200" dirty="0" err="1">
                <a:latin typeface="Calibri" pitchFamily="34" charset="0"/>
              </a:rPr>
              <a:t>Janiskova</a:t>
            </a:r>
            <a:r>
              <a:rPr lang="en-GB" sz="2200" dirty="0">
                <a:latin typeface="Calibri" pitchFamily="34" charset="0"/>
              </a:rPr>
              <a:t>)</a:t>
            </a:r>
          </a:p>
          <a:p>
            <a:pPr eaLnBrk="0" hangingPunct="0">
              <a:buClr>
                <a:schemeClr val="tx1"/>
              </a:buClr>
            </a:pPr>
            <a:endParaRPr lang="en-GB" sz="2200" dirty="0">
              <a:latin typeface="Calibri" pitchFamily="34" charset="0"/>
            </a:endParaRPr>
          </a:p>
          <a:p>
            <a:pPr marL="342900" indent="-342900" eaLnBrk="0" hangingPunct="0">
              <a:buClr>
                <a:schemeClr val="tx1"/>
              </a:buClr>
              <a:buFont typeface="Arial" panose="020B0604020202020204" pitchFamily="34" charset="0"/>
              <a:buChar char="•"/>
            </a:pPr>
            <a:r>
              <a:rPr lang="en-GB" sz="2200" dirty="0">
                <a:latin typeface="Calibri" pitchFamily="34" charset="0"/>
              </a:rPr>
              <a:t>Initial assimilation tests at ECMWF using CALIPSO data were started in 2011 (single orbit)</a:t>
            </a:r>
          </a:p>
          <a:p>
            <a:pPr marL="342900" indent="-342900" eaLnBrk="0" hangingPunct="0">
              <a:buClr>
                <a:schemeClr val="tx1"/>
              </a:buClr>
              <a:buFont typeface="Arial" panose="020B0604020202020204" pitchFamily="34" charset="0"/>
              <a:buChar char="•"/>
            </a:pPr>
            <a:endParaRPr lang="en-GB" sz="2200" dirty="0">
              <a:latin typeface="Calibri" pitchFamily="34" charset="0"/>
            </a:endParaRPr>
          </a:p>
          <a:p>
            <a:pPr marL="342900" indent="-342900" eaLnBrk="0" hangingPunct="0">
              <a:buClr>
                <a:schemeClr val="tx1"/>
              </a:buClr>
              <a:buFont typeface="Arial" panose="020B0604020202020204" pitchFamily="34" charset="0"/>
              <a:buChar char="•"/>
            </a:pPr>
            <a:r>
              <a:rPr lang="en-GB" sz="2200" dirty="0">
                <a:latin typeface="Calibri" pitchFamily="34" charset="0"/>
              </a:rPr>
              <a:t>Several model changes (cycles) occurred over the years which resulted in a better agreement with the observations</a:t>
            </a:r>
            <a:endParaRPr lang="en-GB" sz="2400" dirty="0">
              <a:latin typeface="Calibri" pitchFamily="34" charset="0"/>
            </a:endParaRPr>
          </a:p>
        </p:txBody>
      </p:sp>
      <p:sp>
        <p:nvSpPr>
          <p:cNvPr id="4" name="Rectangle 2"/>
          <p:cNvSpPr txBox="1">
            <a:spLocks noChangeArrowheads="1"/>
          </p:cNvSpPr>
          <p:nvPr/>
        </p:nvSpPr>
        <p:spPr bwMode="auto">
          <a:xfrm>
            <a:off x="432419" y="332656"/>
            <a:ext cx="8279161"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rgbClr val="295BA7"/>
                </a:solidFill>
                <a:latin typeface="+mj-lt"/>
                <a:ea typeface="+mj-ea"/>
                <a:cs typeface="+mj-cs"/>
              </a:defRPr>
            </a:lvl1pPr>
            <a:lvl2pPr algn="r" rtl="0" eaLnBrk="0" fontAlgn="base" hangingPunct="0">
              <a:spcBef>
                <a:spcPct val="0"/>
              </a:spcBef>
              <a:spcAft>
                <a:spcPct val="0"/>
              </a:spcAft>
              <a:defRPr sz="3200" b="1">
                <a:solidFill>
                  <a:srgbClr val="295BA7"/>
                </a:solidFill>
                <a:latin typeface="Arial" charset="0"/>
              </a:defRPr>
            </a:lvl2pPr>
            <a:lvl3pPr algn="r" rtl="0" eaLnBrk="0" fontAlgn="base" hangingPunct="0">
              <a:spcBef>
                <a:spcPct val="0"/>
              </a:spcBef>
              <a:spcAft>
                <a:spcPct val="0"/>
              </a:spcAft>
              <a:defRPr sz="3200" b="1">
                <a:solidFill>
                  <a:srgbClr val="295BA7"/>
                </a:solidFill>
                <a:latin typeface="Arial" charset="0"/>
              </a:defRPr>
            </a:lvl3pPr>
            <a:lvl4pPr algn="r" rtl="0" eaLnBrk="0" fontAlgn="base" hangingPunct="0">
              <a:spcBef>
                <a:spcPct val="0"/>
              </a:spcBef>
              <a:spcAft>
                <a:spcPct val="0"/>
              </a:spcAft>
              <a:defRPr sz="3200" b="1">
                <a:solidFill>
                  <a:srgbClr val="295BA7"/>
                </a:solidFill>
                <a:latin typeface="Arial" charset="0"/>
              </a:defRPr>
            </a:lvl4pPr>
            <a:lvl5pPr algn="r" rtl="0" eaLnBrk="0" fontAlgn="base" hangingPunct="0">
              <a:spcBef>
                <a:spcPct val="0"/>
              </a:spcBef>
              <a:spcAft>
                <a:spcPct val="0"/>
              </a:spcAft>
              <a:defRPr sz="3200" b="1">
                <a:solidFill>
                  <a:srgbClr val="295BA7"/>
                </a:solidFill>
                <a:latin typeface="Arial" charset="0"/>
              </a:defRPr>
            </a:lvl5pPr>
            <a:lvl6pPr marL="457200" algn="r" rtl="0" fontAlgn="base">
              <a:spcBef>
                <a:spcPct val="0"/>
              </a:spcBef>
              <a:spcAft>
                <a:spcPct val="0"/>
              </a:spcAft>
              <a:defRPr sz="3200" b="1">
                <a:solidFill>
                  <a:srgbClr val="295BA7"/>
                </a:solidFill>
                <a:latin typeface="Arial" charset="0"/>
              </a:defRPr>
            </a:lvl6pPr>
            <a:lvl7pPr marL="914400" algn="r" rtl="0" fontAlgn="base">
              <a:spcBef>
                <a:spcPct val="0"/>
              </a:spcBef>
              <a:spcAft>
                <a:spcPct val="0"/>
              </a:spcAft>
              <a:defRPr sz="3200" b="1">
                <a:solidFill>
                  <a:srgbClr val="295BA7"/>
                </a:solidFill>
                <a:latin typeface="Arial" charset="0"/>
              </a:defRPr>
            </a:lvl7pPr>
            <a:lvl8pPr marL="1371600" algn="r" rtl="0" fontAlgn="base">
              <a:spcBef>
                <a:spcPct val="0"/>
              </a:spcBef>
              <a:spcAft>
                <a:spcPct val="0"/>
              </a:spcAft>
              <a:defRPr sz="3200" b="1">
                <a:solidFill>
                  <a:srgbClr val="295BA7"/>
                </a:solidFill>
                <a:latin typeface="Arial" charset="0"/>
              </a:defRPr>
            </a:lvl8pPr>
            <a:lvl9pPr marL="1828800" algn="r" rtl="0" fontAlgn="base">
              <a:spcBef>
                <a:spcPct val="0"/>
              </a:spcBef>
              <a:spcAft>
                <a:spcPct val="0"/>
              </a:spcAft>
              <a:defRPr sz="3200" b="1">
                <a:solidFill>
                  <a:srgbClr val="295BA7"/>
                </a:solidFill>
                <a:latin typeface="Arial" charset="0"/>
              </a:defRPr>
            </a:lvl9pPr>
          </a:lstStyle>
          <a:p>
            <a:pPr algn="ctr"/>
            <a:r>
              <a:rPr lang="en-GB" sz="3000" kern="1200" dirty="0">
                <a:effectLst>
                  <a:outerShdw blurRad="38100" dist="38100" dir="2700000" algn="tl">
                    <a:srgbClr val="000000">
                      <a:alpha val="43137"/>
                    </a:srgbClr>
                  </a:outerShdw>
                </a:effectLst>
              </a:rPr>
              <a:t>Historical perspective</a:t>
            </a:r>
          </a:p>
        </p:txBody>
      </p:sp>
      <p:pic>
        <p:nvPicPr>
          <p:cNvPr id="6" name="Picture 5" descr="A picture containing drawing&#10;&#10;Description automatically generated">
            <a:extLst>
              <a:ext uri="{FF2B5EF4-FFF2-40B4-BE49-F238E27FC236}">
                <a16:creationId xmlns:a16="http://schemas.microsoft.com/office/drawing/2014/main" id="{5634DF75-C1F6-499A-835F-7B09E15773DF}"/>
              </a:ext>
            </a:extLst>
          </p:cNvPr>
          <p:cNvPicPr>
            <a:picLocks noChangeAspect="1"/>
          </p:cNvPicPr>
          <p:nvPr/>
        </p:nvPicPr>
        <p:blipFill>
          <a:blip r:embed="rId3"/>
          <a:stretch>
            <a:fillRect/>
          </a:stretch>
        </p:blipFill>
        <p:spPr>
          <a:xfrm>
            <a:off x="8053714" y="6413216"/>
            <a:ext cx="916783" cy="3208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68730" y="491490"/>
            <a:ext cx="6857999" cy="1028560"/>
          </a:xfrm>
        </p:spPr>
        <p:txBody>
          <a:bodyPr/>
          <a:lstStyle/>
          <a:p>
            <a:pPr algn="ctr"/>
            <a:r>
              <a:rPr lang="en-GB" sz="3000" dirty="0">
                <a:solidFill>
                  <a:schemeClr val="tx2"/>
                </a:solidFill>
                <a:effectLst>
                  <a:outerShdw blurRad="38100" dist="38100" dir="2700000" algn="tl">
                    <a:srgbClr val="000000">
                      <a:alpha val="43137"/>
                    </a:srgbClr>
                  </a:outerShdw>
                </a:effectLst>
              </a:rPr>
              <a:t>Scientific motivation for the A3S project</a:t>
            </a:r>
          </a:p>
        </p:txBody>
      </p:sp>
      <p:sp>
        <p:nvSpPr>
          <p:cNvPr id="5" name="Text Box 3"/>
          <p:cNvSpPr txBox="1">
            <a:spLocks noChangeArrowheads="1"/>
          </p:cNvSpPr>
          <p:nvPr/>
        </p:nvSpPr>
        <p:spPr bwMode="auto">
          <a:xfrm>
            <a:off x="563766" y="1641772"/>
            <a:ext cx="7888944" cy="4378604"/>
          </a:xfrm>
          <a:prstGeom prst="rect">
            <a:avLst/>
          </a:prstGeom>
          <a:noFill/>
          <a:ln w="9525">
            <a:noFill/>
            <a:miter lim="800000"/>
            <a:headEnd/>
            <a:tailEnd/>
          </a:ln>
        </p:spPr>
        <p:txBody>
          <a:bodyPr wrap="square" lIns="69056" tIns="34529" rIns="69056" bIns="34529">
            <a:spAutoFit/>
          </a:bodyPr>
          <a:lstStyle/>
          <a:p>
            <a:pPr marL="257175" indent="-257175" eaLnBrk="0" hangingPunct="0">
              <a:buClr>
                <a:schemeClr val="tx1"/>
              </a:buClr>
              <a:buFont typeface="Arial" panose="020B0604020202020204" pitchFamily="34" charset="0"/>
              <a:buChar char="•"/>
            </a:pPr>
            <a:r>
              <a:rPr lang="en-GB" sz="2000" dirty="0">
                <a:latin typeface="Calibri" pitchFamily="34" charset="0"/>
              </a:rPr>
              <a:t>Aeolus and </a:t>
            </a:r>
            <a:r>
              <a:rPr lang="en-GB" sz="2000" dirty="0" err="1">
                <a:latin typeface="Calibri" pitchFamily="34" charset="0"/>
              </a:rPr>
              <a:t>EarthCARE</a:t>
            </a:r>
            <a:r>
              <a:rPr lang="en-GB" sz="2000" dirty="0">
                <a:latin typeface="Calibri" pitchFamily="34" charset="0"/>
              </a:rPr>
              <a:t> are/will provide near-real-time (NRT) aerosol products from the ALADIN and ATLID lidars</a:t>
            </a:r>
          </a:p>
          <a:p>
            <a:pPr marL="257175" indent="-257175" eaLnBrk="0" hangingPunct="0">
              <a:buClr>
                <a:schemeClr val="tx1"/>
              </a:buClr>
              <a:buFont typeface="Arial" panose="020B0604020202020204" pitchFamily="34" charset="0"/>
              <a:buChar char="•"/>
            </a:pPr>
            <a:endParaRPr lang="en-GB" sz="2000" dirty="0">
              <a:latin typeface="Calibri" pitchFamily="34" charset="0"/>
            </a:endParaRPr>
          </a:p>
          <a:p>
            <a:pPr marL="257175" indent="-257175" eaLnBrk="0" hangingPunct="0">
              <a:buClr>
                <a:schemeClr val="tx1"/>
              </a:buClr>
              <a:buFont typeface="Arial" panose="020B0604020202020204" pitchFamily="34" charset="0"/>
              <a:buChar char="•"/>
            </a:pPr>
            <a:r>
              <a:rPr lang="en-GB" sz="2000" dirty="0">
                <a:latin typeface="Calibri" pitchFamily="34" charset="0"/>
              </a:rPr>
              <a:t>Data are/will be delivered to operational centres with interest in </a:t>
            </a:r>
            <a:r>
              <a:rPr lang="en-GB" sz="2000" dirty="0">
                <a:solidFill>
                  <a:srgbClr val="FF0000"/>
                </a:solidFill>
                <a:latin typeface="Calibri" pitchFamily="34" charset="0"/>
              </a:rPr>
              <a:t>aerosol prediction and forecasting </a:t>
            </a:r>
            <a:r>
              <a:rPr lang="en-GB" sz="2000" dirty="0">
                <a:latin typeface="Calibri" pitchFamily="34" charset="0"/>
              </a:rPr>
              <a:t>such as ECMWF</a:t>
            </a:r>
          </a:p>
          <a:p>
            <a:pPr marL="257175" indent="-257175" eaLnBrk="0" hangingPunct="0">
              <a:buClr>
                <a:schemeClr val="tx1"/>
              </a:buClr>
              <a:buFont typeface="Arial" panose="020B0604020202020204" pitchFamily="34" charset="0"/>
              <a:buChar char="•"/>
            </a:pPr>
            <a:endParaRPr lang="en-GB" sz="2000" dirty="0">
              <a:latin typeface="Calibri" pitchFamily="34" charset="0"/>
            </a:endParaRPr>
          </a:p>
          <a:p>
            <a:pPr marL="257175" indent="-257175" eaLnBrk="0" hangingPunct="0">
              <a:buClr>
                <a:schemeClr val="tx1"/>
              </a:buClr>
              <a:buFont typeface="Arial" panose="020B0604020202020204" pitchFamily="34" charset="0"/>
              <a:buChar char="•"/>
            </a:pPr>
            <a:r>
              <a:rPr lang="en-GB" sz="2000" dirty="0">
                <a:latin typeface="Calibri" pitchFamily="34" charset="0"/>
              </a:rPr>
              <a:t>ECMWF has been working on assimilation of profiling data from the </a:t>
            </a:r>
            <a:r>
              <a:rPr lang="en-GB" sz="2000" dirty="0">
                <a:solidFill>
                  <a:srgbClr val="FF0000"/>
                </a:solidFill>
                <a:latin typeface="Calibri" pitchFamily="34" charset="0"/>
              </a:rPr>
              <a:t>CALIOP lidar on board of CALIPSO</a:t>
            </a:r>
            <a:r>
              <a:rPr lang="en-GB" sz="2000" dirty="0">
                <a:latin typeface="Calibri" pitchFamily="34" charset="0"/>
              </a:rPr>
              <a:t> in the context of the Monitoring Atmospheric Composition and Climate projects (now the Copernicus Atmosphere Monitoring  Service, </a:t>
            </a:r>
            <a:r>
              <a:rPr lang="en-GB" sz="2000" dirty="0">
                <a:solidFill>
                  <a:srgbClr val="FF0000"/>
                </a:solidFill>
                <a:latin typeface="Calibri" pitchFamily="34" charset="0"/>
              </a:rPr>
              <a:t>CAMS</a:t>
            </a:r>
            <a:r>
              <a:rPr lang="en-GB" sz="2000" dirty="0">
                <a:latin typeface="Calibri" pitchFamily="34" charset="0"/>
              </a:rPr>
              <a:t>). </a:t>
            </a:r>
          </a:p>
          <a:p>
            <a:pPr marL="257175" indent="-257175" eaLnBrk="0" hangingPunct="0">
              <a:buClr>
                <a:schemeClr val="tx1"/>
              </a:buClr>
              <a:buFont typeface="Arial" panose="020B0604020202020204" pitchFamily="34" charset="0"/>
              <a:buChar char="•"/>
            </a:pPr>
            <a:endParaRPr lang="en-GB" sz="2000" dirty="0">
              <a:latin typeface="Calibri" pitchFamily="34" charset="0"/>
            </a:endParaRPr>
          </a:p>
          <a:p>
            <a:pPr marL="257175" indent="-257175" eaLnBrk="0" hangingPunct="0">
              <a:buClr>
                <a:schemeClr val="tx1"/>
              </a:buClr>
              <a:buFont typeface="Arial" panose="020B0604020202020204" pitchFamily="34" charset="0"/>
              <a:buChar char="•"/>
            </a:pPr>
            <a:r>
              <a:rPr lang="en-GB" sz="2000" dirty="0">
                <a:latin typeface="Calibri" pitchFamily="34" charset="0"/>
              </a:rPr>
              <a:t>Great interest in assessing the scientific relevance of aerosol data from Aeolus (prevalently a wind mission) and </a:t>
            </a:r>
            <a:r>
              <a:rPr lang="en-GB" sz="2000" dirty="0" err="1">
                <a:latin typeface="Calibri" pitchFamily="34" charset="0"/>
              </a:rPr>
              <a:t>EarthCARE</a:t>
            </a:r>
            <a:r>
              <a:rPr lang="en-GB" sz="2000" dirty="0">
                <a:latin typeface="Calibri" pitchFamily="34" charset="0"/>
              </a:rPr>
              <a:t> (a </a:t>
            </a:r>
            <a:r>
              <a:rPr lang="en-GB" sz="2000" dirty="0" err="1">
                <a:latin typeface="Calibri" pitchFamily="34" charset="0"/>
              </a:rPr>
              <a:t>cloud&amp;aerosol</a:t>
            </a:r>
            <a:r>
              <a:rPr lang="en-GB" sz="2000" dirty="0">
                <a:latin typeface="Calibri" pitchFamily="34" charset="0"/>
              </a:rPr>
              <a:t> mission)</a:t>
            </a:r>
          </a:p>
        </p:txBody>
      </p:sp>
      <p:pic>
        <p:nvPicPr>
          <p:cNvPr id="4" name="Picture 3" descr="A picture containing drawing&#10;&#10;Description automatically generated">
            <a:extLst>
              <a:ext uri="{FF2B5EF4-FFF2-40B4-BE49-F238E27FC236}">
                <a16:creationId xmlns:a16="http://schemas.microsoft.com/office/drawing/2014/main" id="{96DF566F-2598-4667-B2C3-00AAD32747C9}"/>
              </a:ext>
            </a:extLst>
          </p:cNvPr>
          <p:cNvPicPr>
            <a:picLocks noChangeAspect="1"/>
          </p:cNvPicPr>
          <p:nvPr/>
        </p:nvPicPr>
        <p:blipFill>
          <a:blip r:embed="rId3"/>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2446176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4220" y="323753"/>
            <a:ext cx="7555560" cy="369332"/>
          </a:xfrm>
        </p:spPr>
        <p:txBody>
          <a:bodyPr/>
          <a:lstStyle/>
          <a:p>
            <a:pPr algn="ctr"/>
            <a:r>
              <a:rPr lang="en-GB" sz="2000" dirty="0">
                <a:solidFill>
                  <a:schemeClr val="tx2"/>
                </a:solidFill>
              </a:rPr>
              <a:t>AEOLUS/EARTHCARE AEROSOL ASSIMILATION STUDIES (A3S)</a:t>
            </a:r>
          </a:p>
        </p:txBody>
      </p:sp>
      <p:sp>
        <p:nvSpPr>
          <p:cNvPr id="2" name="TextBox 1"/>
          <p:cNvSpPr txBox="1"/>
          <p:nvPr/>
        </p:nvSpPr>
        <p:spPr>
          <a:xfrm>
            <a:off x="310394" y="1164223"/>
            <a:ext cx="8682604" cy="5632311"/>
          </a:xfrm>
          <a:prstGeom prst="rect">
            <a:avLst/>
          </a:prstGeom>
          <a:noFill/>
        </p:spPr>
        <p:txBody>
          <a:bodyPr wrap="square" rtlCol="0">
            <a:spAutoFit/>
          </a:bodyPr>
          <a:lstStyle/>
          <a:p>
            <a:pPr marL="214313" indent="-214313">
              <a:buFont typeface="Arial" panose="020B0604020202020204" pitchFamily="34" charset="0"/>
              <a:buChar char="•"/>
            </a:pPr>
            <a:r>
              <a:rPr lang="en-GB" dirty="0">
                <a:solidFill>
                  <a:srgbClr val="FF0000"/>
                </a:solidFill>
              </a:rPr>
              <a:t>ESA-funded</a:t>
            </a:r>
            <a:r>
              <a:rPr lang="en-GB" dirty="0"/>
              <a:t> project is a collaboration between ECMWF and </a:t>
            </a:r>
            <a:r>
              <a:rPr lang="en-GB" dirty="0" err="1"/>
              <a:t>MeteoFrance</a:t>
            </a:r>
            <a:endParaRPr lang="en-GB" dirty="0"/>
          </a:p>
          <a:p>
            <a:pPr marL="214313" indent="-214313">
              <a:buFont typeface="Arial" panose="020B0604020202020204" pitchFamily="34" charset="0"/>
              <a:buChar char="•"/>
            </a:pPr>
            <a:r>
              <a:rPr lang="en-GB" dirty="0"/>
              <a:t> The first phase ran </a:t>
            </a:r>
            <a:r>
              <a:rPr lang="en-GB" dirty="0">
                <a:solidFill>
                  <a:srgbClr val="FF0000"/>
                </a:solidFill>
              </a:rPr>
              <a:t>from Feb 2016 to Feb 2018</a:t>
            </a:r>
            <a:r>
              <a:rPr lang="en-GB" dirty="0"/>
              <a:t>, the second phase started in</a:t>
            </a:r>
            <a:r>
              <a:rPr lang="en-GB" dirty="0">
                <a:solidFill>
                  <a:srgbClr val="FF0000"/>
                </a:solidFill>
              </a:rPr>
              <a:t> October 2019</a:t>
            </a:r>
          </a:p>
          <a:p>
            <a:pPr marL="214313" indent="-214313">
              <a:buFont typeface="Arial" panose="020B0604020202020204" pitchFamily="34" charset="0"/>
              <a:buChar char="•"/>
            </a:pPr>
            <a:endParaRPr lang="en-GB" dirty="0"/>
          </a:p>
          <a:p>
            <a:r>
              <a:rPr lang="en-GB" b="1" u="sng" dirty="0"/>
              <a:t>FIRST PHASE</a:t>
            </a:r>
          </a:p>
          <a:p>
            <a:pPr marL="214313" indent="-214313">
              <a:buFont typeface="Arial" panose="020B0604020202020204" pitchFamily="34" charset="0"/>
              <a:buChar char="•"/>
            </a:pPr>
            <a:r>
              <a:rPr lang="en-GB" b="1" dirty="0"/>
              <a:t>Objectives:</a:t>
            </a:r>
          </a:p>
          <a:p>
            <a:r>
              <a:rPr lang="en-GB" dirty="0"/>
              <a:t>	- Create demonstration datasets from model data and CALIPSO observations to simulate</a:t>
            </a:r>
          </a:p>
          <a:p>
            <a:r>
              <a:rPr lang="en-GB" dirty="0"/>
              <a:t>	  Aeolus lidar profiles using ESA’s End-to-End Simulator (E2S)</a:t>
            </a:r>
          </a:p>
          <a:p>
            <a:r>
              <a:rPr lang="en-GB" dirty="0"/>
              <a:t>	- Retrieve L2A data of aerosol extinction and backscatter from demonstration datasets</a:t>
            </a:r>
          </a:p>
          <a:p>
            <a:r>
              <a:rPr lang="en-GB" dirty="0"/>
              <a:t>	- Use retrieved L2A data in the ECMMWF/CAMS 4D-Var assimilation system to </a:t>
            </a:r>
          </a:p>
          <a:p>
            <a:r>
              <a:rPr lang="en-GB" dirty="0"/>
              <a:t>	  demonstrate value of Aeolus (and </a:t>
            </a:r>
            <a:r>
              <a:rPr lang="en-GB" dirty="0" err="1"/>
              <a:t>EarthCARE</a:t>
            </a:r>
            <a:r>
              <a:rPr lang="en-GB" dirty="0"/>
              <a:t>) profile data for aerosol science applications</a:t>
            </a:r>
          </a:p>
          <a:p>
            <a:pPr marL="214313" indent="-214313">
              <a:buFont typeface="Arial" panose="020B0604020202020204" pitchFamily="34" charset="0"/>
              <a:buChar char="•"/>
            </a:pPr>
            <a:r>
              <a:rPr lang="en-GB" b="1" dirty="0"/>
              <a:t>Highlights:</a:t>
            </a:r>
          </a:p>
          <a:p>
            <a:r>
              <a:rPr lang="en-GB" dirty="0"/>
              <a:t>	- First attempt to assimilate (simulated) particle backscatter data at 355nm from Aeolus platform</a:t>
            </a:r>
          </a:p>
          <a:p>
            <a:r>
              <a:rPr lang="en-GB" dirty="0"/>
              <a:t>	- Successful assimilation of simulated profile data into a 4D-Var system</a:t>
            </a:r>
          </a:p>
          <a:p>
            <a:r>
              <a:rPr lang="en-GB" dirty="0"/>
              <a:t>	- Valuable lessons learned in preparation of assimilation of (actual) Aeolus and </a:t>
            </a:r>
            <a:r>
              <a:rPr lang="en-GB" dirty="0" err="1"/>
              <a:t>EarthCARE</a:t>
            </a:r>
            <a:r>
              <a:rPr lang="en-GB" dirty="0"/>
              <a:t> profile data</a:t>
            </a:r>
          </a:p>
        </p:txBody>
      </p:sp>
      <p:pic>
        <p:nvPicPr>
          <p:cNvPr id="5" name="Picture 4" descr="A picture containing drawing&#10;&#10;Description automatically generated">
            <a:extLst>
              <a:ext uri="{FF2B5EF4-FFF2-40B4-BE49-F238E27FC236}">
                <a16:creationId xmlns:a16="http://schemas.microsoft.com/office/drawing/2014/main" id="{9AA669D1-1DA7-4DD5-8ECA-B1DA01A0E0E4}"/>
              </a:ext>
            </a:extLst>
          </p:cNvPr>
          <p:cNvPicPr>
            <a:picLocks noChangeAspect="1"/>
          </p:cNvPicPr>
          <p:nvPr/>
        </p:nvPicPr>
        <p:blipFill>
          <a:blip r:embed="rId2"/>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2598691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4220" y="323753"/>
            <a:ext cx="7555560" cy="369332"/>
          </a:xfrm>
        </p:spPr>
        <p:txBody>
          <a:bodyPr/>
          <a:lstStyle/>
          <a:p>
            <a:pPr algn="ctr"/>
            <a:r>
              <a:rPr lang="en-GB" sz="2000" dirty="0">
                <a:solidFill>
                  <a:schemeClr val="tx2"/>
                </a:solidFill>
              </a:rPr>
              <a:t>AEOLUS/EARTHCARE AEROSOL ASSIMILATION STUDIES (A3S) continued…</a:t>
            </a:r>
          </a:p>
        </p:txBody>
      </p:sp>
      <p:sp>
        <p:nvSpPr>
          <p:cNvPr id="2" name="TextBox 1"/>
          <p:cNvSpPr txBox="1"/>
          <p:nvPr/>
        </p:nvSpPr>
        <p:spPr>
          <a:xfrm>
            <a:off x="503341" y="1194226"/>
            <a:ext cx="8539992" cy="4401205"/>
          </a:xfrm>
          <a:prstGeom prst="rect">
            <a:avLst/>
          </a:prstGeom>
          <a:noFill/>
        </p:spPr>
        <p:txBody>
          <a:bodyPr wrap="square" rtlCol="0">
            <a:spAutoFit/>
          </a:bodyPr>
          <a:lstStyle/>
          <a:p>
            <a:endParaRPr lang="en-GB" sz="2000" dirty="0"/>
          </a:p>
          <a:p>
            <a:pPr marL="214313" indent="-214313">
              <a:buFont typeface="Arial" panose="020B0604020202020204" pitchFamily="34" charset="0"/>
              <a:buChar char="•"/>
            </a:pPr>
            <a:r>
              <a:rPr lang="en-GB" sz="2000" dirty="0"/>
              <a:t>Impact:</a:t>
            </a:r>
          </a:p>
          <a:p>
            <a:r>
              <a:rPr lang="en-GB" sz="2000" dirty="0"/>
              <a:t>	- assimilation of profile aerosol data can improve model performance in representing 3D-aerosol fields</a:t>
            </a:r>
          </a:p>
          <a:p>
            <a:r>
              <a:rPr lang="en-GB" sz="2000" dirty="0"/>
              <a:t>	- more skill in aerosol analysis/</a:t>
            </a:r>
            <a:r>
              <a:rPr lang="en-GB" sz="2000" dirty="0" err="1"/>
              <a:t>renalysis</a:t>
            </a:r>
            <a:r>
              <a:rPr lang="en-GB" sz="2000" dirty="0"/>
              <a:t> and forecasts</a:t>
            </a:r>
          </a:p>
          <a:p>
            <a:r>
              <a:rPr lang="en-GB" sz="2000" dirty="0"/>
              <a:t>	- improved aerosol </a:t>
            </a:r>
            <a:r>
              <a:rPr lang="en-GB" sz="2000" dirty="0" err="1"/>
              <a:t>climatologies</a:t>
            </a:r>
            <a:r>
              <a:rPr lang="en-GB" sz="2000" dirty="0"/>
              <a:t> from reanalysis for NWP and climate</a:t>
            </a:r>
          </a:p>
          <a:p>
            <a:endParaRPr lang="en-GB" sz="2000" dirty="0"/>
          </a:p>
          <a:p>
            <a:endParaRPr lang="en-GB" sz="2000" dirty="0"/>
          </a:p>
          <a:p>
            <a:r>
              <a:rPr lang="en-GB" sz="2000" b="1" u="sng" dirty="0"/>
              <a:t>SECOND PHASE:</a:t>
            </a:r>
          </a:p>
          <a:p>
            <a:pPr marL="214313" indent="-214313">
              <a:buFont typeface="Arial" panose="020B0604020202020204" pitchFamily="34" charset="0"/>
              <a:buChar char="•"/>
            </a:pPr>
            <a:r>
              <a:rPr lang="en-GB" sz="2000" dirty="0"/>
              <a:t>Objectives:</a:t>
            </a:r>
          </a:p>
          <a:p>
            <a:r>
              <a:rPr lang="en-GB" sz="2000" dirty="0"/>
              <a:t>	- Assimilate real L2A data of aerosol extinction and backscatter in the operational cycle. </a:t>
            </a:r>
          </a:p>
          <a:p>
            <a:r>
              <a:rPr lang="en-GB" sz="2000" dirty="0"/>
              <a:t>	- Create a cloud filter based on the model.</a:t>
            </a:r>
          </a:p>
          <a:p>
            <a:r>
              <a:rPr lang="en-GB" sz="2000" dirty="0"/>
              <a:t>	- Develop the BUFR format for the L2A data.</a:t>
            </a:r>
          </a:p>
        </p:txBody>
      </p:sp>
      <p:pic>
        <p:nvPicPr>
          <p:cNvPr id="5" name="Picture 4" descr="A picture containing drawing&#10;&#10;Description automatically generated">
            <a:extLst>
              <a:ext uri="{FF2B5EF4-FFF2-40B4-BE49-F238E27FC236}">
                <a16:creationId xmlns:a16="http://schemas.microsoft.com/office/drawing/2014/main" id="{254C82C9-ABA2-4952-A053-E04F87CD791D}"/>
              </a:ext>
            </a:extLst>
          </p:cNvPr>
          <p:cNvPicPr>
            <a:picLocks noChangeAspect="1"/>
          </p:cNvPicPr>
          <p:nvPr/>
        </p:nvPicPr>
        <p:blipFill>
          <a:blip r:embed="rId2"/>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2378674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02336" y="1705734"/>
            <a:ext cx="7626096" cy="2262974"/>
          </a:xfrm>
        </p:spPr>
        <p:txBody>
          <a:bodyPr/>
          <a:lstStyle/>
          <a:p>
            <a:pPr>
              <a:buFont typeface="Arial" panose="020B0604020202020204" pitchFamily="34" charset="0"/>
              <a:buChar char="•"/>
            </a:pPr>
            <a:r>
              <a:rPr lang="en-US" sz="1600" dirty="0">
                <a:solidFill>
                  <a:schemeClr val="tx1"/>
                </a:solidFill>
              </a:rPr>
              <a:t>10 days (10-20 June 2012): 1° horizontal resolution and 1-hour time resolution with the assimilation of MODIS observations by MOCAGE for the retrieval of aerosol properties</a:t>
            </a:r>
          </a:p>
          <a:p>
            <a:pPr>
              <a:buFont typeface="Arial" panose="020B0604020202020204" pitchFamily="34" charset="0"/>
              <a:buChar char="•"/>
            </a:pPr>
            <a:r>
              <a:rPr lang="en-US" sz="1600" dirty="0">
                <a:solidFill>
                  <a:schemeClr val="tx1"/>
                </a:solidFill>
              </a:rPr>
              <a:t>IFS cloud backscatter from the lidar/radar cloud forward operator </a:t>
            </a:r>
            <a:r>
              <a:rPr lang="en-US" sz="1600" dirty="0" err="1">
                <a:solidFill>
                  <a:schemeClr val="tx1"/>
                </a:solidFill>
              </a:rPr>
              <a:t>ZmVAR</a:t>
            </a:r>
            <a:r>
              <a:rPr lang="en-US" sz="1600" dirty="0">
                <a:solidFill>
                  <a:schemeClr val="tx1"/>
                </a:solidFill>
              </a:rPr>
              <a:t> (courtesy of Mark Fielding and Marta </a:t>
            </a:r>
            <a:r>
              <a:rPr lang="en-US" sz="1600" dirty="0" err="1">
                <a:solidFill>
                  <a:schemeClr val="tx1"/>
                </a:solidFill>
              </a:rPr>
              <a:t>Janisková</a:t>
            </a:r>
            <a:r>
              <a:rPr lang="en-US" sz="1600" dirty="0">
                <a:solidFill>
                  <a:schemeClr val="tx1"/>
                </a:solidFill>
              </a:rPr>
              <a:t>, ECMWF) </a:t>
            </a:r>
          </a:p>
          <a:p>
            <a:pPr>
              <a:buFont typeface="Arial" panose="020B0604020202020204" pitchFamily="34" charset="0"/>
              <a:buChar char="•"/>
            </a:pPr>
            <a:r>
              <a:rPr lang="en-US" sz="1600" dirty="0">
                <a:solidFill>
                  <a:schemeClr val="tx1"/>
                </a:solidFill>
              </a:rPr>
              <a:t>L2A prototype simulator version v3.07 was used.</a:t>
            </a:r>
          </a:p>
          <a:p>
            <a:pPr>
              <a:buFont typeface="Arial" panose="020B0604020202020204" pitchFamily="34" charset="0"/>
              <a:buChar char="•"/>
            </a:pPr>
            <a:r>
              <a:rPr lang="en-US" sz="1600" dirty="0">
                <a:solidFill>
                  <a:schemeClr val="tx1"/>
                </a:solidFill>
              </a:rPr>
              <a:t>Several assimilation experiments were run with the demonstration datasets. </a:t>
            </a:r>
          </a:p>
        </p:txBody>
      </p:sp>
      <p:sp>
        <p:nvSpPr>
          <p:cNvPr id="3" name="Titre 2"/>
          <p:cNvSpPr>
            <a:spLocks noGrp="1"/>
          </p:cNvSpPr>
          <p:nvPr>
            <p:ph type="title"/>
          </p:nvPr>
        </p:nvSpPr>
        <p:spPr>
          <a:xfrm>
            <a:off x="2641283" y="1028511"/>
            <a:ext cx="4651772" cy="415498"/>
          </a:xfrm>
        </p:spPr>
        <p:txBody>
          <a:bodyPr/>
          <a:lstStyle/>
          <a:p>
            <a:r>
              <a:rPr lang="en-GB" sz="2600" dirty="0">
                <a:solidFill>
                  <a:schemeClr val="tx2"/>
                </a:solidFill>
              </a:rPr>
              <a:t>MOCAGE/IFS simulation</a:t>
            </a:r>
          </a:p>
        </p:txBody>
      </p:sp>
      <p:grpSp>
        <p:nvGrpSpPr>
          <p:cNvPr id="4" name="Grouper 32"/>
          <p:cNvGrpSpPr/>
          <p:nvPr/>
        </p:nvGrpSpPr>
        <p:grpSpPr>
          <a:xfrm>
            <a:off x="1060355" y="3767504"/>
            <a:ext cx="7681309" cy="1802423"/>
            <a:chOff x="27837" y="2780927"/>
            <a:chExt cx="9654450" cy="2198440"/>
          </a:xfrm>
        </p:grpSpPr>
        <p:sp>
          <p:nvSpPr>
            <p:cNvPr id="5" name="Rectangle 4"/>
            <p:cNvSpPr/>
            <p:nvPr/>
          </p:nvSpPr>
          <p:spPr>
            <a:xfrm>
              <a:off x="27837" y="3665349"/>
              <a:ext cx="1665731" cy="105979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1499" y="3861048"/>
              <a:ext cx="1547664" cy="66723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900" dirty="0">
                  <a:solidFill>
                    <a:schemeClr val="tx1"/>
                  </a:solidFill>
                </a:rPr>
                <a:t>MOCAGE and IFS</a:t>
              </a:r>
            </a:p>
            <a:p>
              <a:pPr algn="ctr"/>
              <a:r>
                <a:rPr lang="en-GB" sz="900" dirty="0">
                  <a:solidFill>
                    <a:schemeClr val="tx1"/>
                  </a:solidFill>
                </a:rPr>
                <a:t>simulations</a:t>
              </a:r>
            </a:p>
          </p:txBody>
        </p:sp>
        <p:sp>
          <p:nvSpPr>
            <p:cNvPr id="7" name="Rectangle à coins arrondis 36"/>
            <p:cNvSpPr/>
            <p:nvPr/>
          </p:nvSpPr>
          <p:spPr>
            <a:xfrm>
              <a:off x="4427984" y="3284982"/>
              <a:ext cx="1008112" cy="7364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000" dirty="0">
                  <a:solidFill>
                    <a:schemeClr val="tx1"/>
                  </a:solidFill>
                </a:rPr>
                <a:t>E2S / L1B</a:t>
              </a:r>
            </a:p>
            <a:p>
              <a:pPr algn="ctr"/>
              <a:r>
                <a:rPr lang="en-GB" sz="1000" dirty="0">
                  <a:solidFill>
                    <a:schemeClr val="tx1"/>
                  </a:solidFill>
                </a:rPr>
                <a:t>simulators</a:t>
              </a:r>
            </a:p>
          </p:txBody>
        </p:sp>
        <p:sp>
          <p:nvSpPr>
            <p:cNvPr id="8" name="Rectangle 7"/>
            <p:cNvSpPr/>
            <p:nvPr/>
          </p:nvSpPr>
          <p:spPr>
            <a:xfrm>
              <a:off x="8682871" y="3401711"/>
              <a:ext cx="999416" cy="544565"/>
            </a:xfrm>
            <a:prstGeom prst="rect">
              <a:avLst/>
            </a:prstGeom>
            <a:solidFill>
              <a:schemeClr val="accent2"/>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solidFill>
                    <a:schemeClr val="tx1"/>
                  </a:solidFill>
                </a:rPr>
                <a:t>Data</a:t>
              </a:r>
            </a:p>
            <a:p>
              <a:pPr algn="ctr"/>
              <a:r>
                <a:rPr lang="en-GB" sz="1200" dirty="0">
                  <a:solidFill>
                    <a:schemeClr val="tx1"/>
                  </a:solidFill>
                </a:rPr>
                <a:t>set</a:t>
              </a:r>
            </a:p>
          </p:txBody>
        </p:sp>
        <p:cxnSp>
          <p:nvCxnSpPr>
            <p:cNvPr id="9" name="Connecteur droit avec flèche 39"/>
            <p:cNvCxnSpPr>
              <a:cxnSpLocks/>
              <a:stCxn id="13" idx="3"/>
              <a:endCxn id="7" idx="1"/>
            </p:cNvCxnSpPr>
            <p:nvPr/>
          </p:nvCxnSpPr>
          <p:spPr>
            <a:xfrm>
              <a:off x="4283967" y="3585973"/>
              <a:ext cx="144017" cy="6722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41"/>
            <p:cNvCxnSpPr>
              <a:cxnSpLocks/>
              <a:stCxn id="16" idx="3"/>
              <a:endCxn id="8" idx="1"/>
            </p:cNvCxnSpPr>
            <p:nvPr/>
          </p:nvCxnSpPr>
          <p:spPr>
            <a:xfrm flipV="1">
              <a:off x="8388425" y="3673994"/>
              <a:ext cx="294446" cy="208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6870" y="4314401"/>
              <a:ext cx="806007" cy="202527"/>
            </a:xfrm>
            <a:prstGeom prst="rect">
              <a:avLst/>
            </a:prstGeom>
            <a:solidFill>
              <a:srgbClr val="92D05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dirty="0">
                  <a:solidFill>
                    <a:schemeClr val="tx1"/>
                  </a:solidFill>
                </a:rPr>
                <a:t>aerosols</a:t>
              </a:r>
            </a:p>
          </p:txBody>
        </p:sp>
        <p:sp>
          <p:nvSpPr>
            <p:cNvPr id="12" name="Rectangle 11"/>
            <p:cNvSpPr/>
            <p:nvPr/>
          </p:nvSpPr>
          <p:spPr>
            <a:xfrm>
              <a:off x="855331" y="4312260"/>
              <a:ext cx="764873" cy="209062"/>
            </a:xfrm>
            <a:prstGeom prst="rect">
              <a:avLst/>
            </a:prstGeom>
            <a:solidFill>
              <a:srgbClr val="92D05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dirty="0">
                  <a:solidFill>
                    <a:schemeClr val="tx1"/>
                  </a:solidFill>
                </a:rPr>
                <a:t>clouds</a:t>
              </a:r>
            </a:p>
          </p:txBody>
        </p:sp>
        <p:sp>
          <p:nvSpPr>
            <p:cNvPr id="13" name="Rectangle à coins arrondis 50"/>
            <p:cNvSpPr/>
            <p:nvPr/>
          </p:nvSpPr>
          <p:spPr>
            <a:xfrm>
              <a:off x="1979712" y="3199167"/>
              <a:ext cx="2304255" cy="773612"/>
            </a:xfrm>
            <a:prstGeom prst="roundRect">
              <a:avLst>
                <a:gd name="adj" fmla="val 16170"/>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000" dirty="0">
                  <a:solidFill>
                    <a:schemeClr val="tx1"/>
                  </a:solidFill>
                </a:rPr>
                <a:t>E2S-segment XML-file generation</a:t>
              </a:r>
            </a:p>
            <a:p>
              <a:pPr algn="ctr"/>
              <a:r>
                <a:rPr lang="en-GB" sz="1000" dirty="0">
                  <a:solidFill>
                    <a:schemeClr val="tx1"/>
                  </a:solidFill>
                </a:rPr>
                <a:t>(+time/space interpolation)</a:t>
              </a:r>
            </a:p>
          </p:txBody>
        </p:sp>
        <p:cxnSp>
          <p:nvCxnSpPr>
            <p:cNvPr id="14" name="Connecteur droit avec flèche 51"/>
            <p:cNvCxnSpPr>
              <a:cxnSpLocks/>
              <a:stCxn id="5" idx="3"/>
              <a:endCxn id="13" idx="1"/>
            </p:cNvCxnSpPr>
            <p:nvPr/>
          </p:nvCxnSpPr>
          <p:spPr>
            <a:xfrm flipV="1">
              <a:off x="1693568" y="3585973"/>
              <a:ext cx="286144" cy="609274"/>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907704" y="4057979"/>
              <a:ext cx="1080120" cy="559725"/>
            </a:xfrm>
            <a:prstGeom prst="rect">
              <a:avLst/>
            </a:prstGeom>
            <a:solidFill>
              <a:schemeClr val="accent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solidFill>
                    <a:schemeClr val="bg1"/>
                  </a:solidFill>
                </a:rPr>
                <a:t>Δx</a:t>
              </a:r>
              <a:r>
                <a:rPr lang="en-GB" sz="1000" dirty="0">
                  <a:solidFill>
                    <a:schemeClr val="bg1"/>
                  </a:solidFill>
                </a:rPr>
                <a:t>=90km</a:t>
              </a:r>
            </a:p>
            <a:p>
              <a:pPr algn="ctr"/>
              <a:r>
                <a:rPr lang="en-GB" sz="1000" dirty="0" err="1">
                  <a:solidFill>
                    <a:schemeClr val="bg1"/>
                  </a:solidFill>
                </a:rPr>
                <a:t>Δz</a:t>
              </a:r>
              <a:r>
                <a:rPr lang="en-GB" sz="1000" dirty="0">
                  <a:solidFill>
                    <a:schemeClr val="bg1"/>
                  </a:solidFill>
                </a:rPr>
                <a:t>=200m</a:t>
              </a:r>
            </a:p>
          </p:txBody>
        </p:sp>
        <p:sp>
          <p:nvSpPr>
            <p:cNvPr id="16" name="Rectangle à coins arrondis 55"/>
            <p:cNvSpPr/>
            <p:nvPr/>
          </p:nvSpPr>
          <p:spPr>
            <a:xfrm>
              <a:off x="7236296" y="3403791"/>
              <a:ext cx="1152129" cy="54456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000" dirty="0">
                  <a:solidFill>
                    <a:schemeClr val="tx1"/>
                  </a:solidFill>
                </a:rPr>
                <a:t>L2A</a:t>
              </a:r>
            </a:p>
            <a:p>
              <a:pPr algn="ctr"/>
              <a:r>
                <a:rPr lang="en-GB" sz="1000" dirty="0">
                  <a:solidFill>
                    <a:schemeClr val="tx1"/>
                  </a:solidFill>
                </a:rPr>
                <a:t>simulator</a:t>
              </a:r>
            </a:p>
          </p:txBody>
        </p:sp>
        <p:cxnSp>
          <p:nvCxnSpPr>
            <p:cNvPr id="17" name="Connecteur droit avec flèche 56"/>
            <p:cNvCxnSpPr>
              <a:cxnSpLocks/>
              <a:stCxn id="7" idx="3"/>
              <a:endCxn id="18" idx="1"/>
            </p:cNvCxnSpPr>
            <p:nvPr/>
          </p:nvCxnSpPr>
          <p:spPr>
            <a:xfrm flipV="1">
              <a:off x="5436096" y="3546594"/>
              <a:ext cx="214955" cy="10659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à coins arrondis 57"/>
            <p:cNvSpPr/>
            <p:nvPr/>
          </p:nvSpPr>
          <p:spPr>
            <a:xfrm>
              <a:off x="5651051" y="2780927"/>
              <a:ext cx="1346747" cy="153133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000" dirty="0">
                  <a:solidFill>
                    <a:schemeClr val="tx1"/>
                  </a:solidFill>
                </a:rPr>
                <a:t>AUX_MET files</a:t>
              </a:r>
            </a:p>
            <a:p>
              <a:pPr algn="ctr"/>
              <a:r>
                <a:rPr lang="en-GB" sz="1000" dirty="0">
                  <a:solidFill>
                    <a:schemeClr val="tx1"/>
                  </a:solidFill>
                </a:rPr>
                <a:t>generation</a:t>
              </a:r>
              <a:br>
                <a:rPr lang="en-GB" sz="1000" dirty="0">
                  <a:solidFill>
                    <a:schemeClr val="tx1"/>
                  </a:solidFill>
                </a:rPr>
              </a:br>
              <a:r>
                <a:rPr lang="en-GB" sz="1000" dirty="0">
                  <a:solidFill>
                    <a:schemeClr val="tx1"/>
                  </a:solidFill>
                </a:rPr>
                <a:t>+ </a:t>
              </a:r>
              <a:br>
                <a:rPr lang="en-GB" sz="1000" dirty="0">
                  <a:solidFill>
                    <a:schemeClr val="tx1"/>
                  </a:solidFill>
                </a:rPr>
              </a:br>
              <a:r>
                <a:rPr lang="en-GB" sz="1000" dirty="0">
                  <a:solidFill>
                    <a:schemeClr val="tx1"/>
                  </a:solidFill>
                </a:rPr>
                <a:t>adjustments of heights</a:t>
              </a:r>
            </a:p>
            <a:p>
              <a:pPr algn="ctr"/>
              <a:r>
                <a:rPr lang="en-GB" sz="1000" dirty="0">
                  <a:solidFill>
                    <a:schemeClr val="tx1"/>
                  </a:solidFill>
                </a:rPr>
                <a:t>(on the geoid)</a:t>
              </a:r>
            </a:p>
          </p:txBody>
        </p:sp>
        <p:cxnSp>
          <p:nvCxnSpPr>
            <p:cNvPr id="19" name="Connecteur droit avec flèche 58"/>
            <p:cNvCxnSpPr>
              <a:cxnSpLocks/>
              <a:stCxn id="18" idx="3"/>
              <a:endCxn id="16" idx="1"/>
            </p:cNvCxnSpPr>
            <p:nvPr/>
          </p:nvCxnSpPr>
          <p:spPr>
            <a:xfrm>
              <a:off x="6997797" y="3546594"/>
              <a:ext cx="238499" cy="12948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059832" y="4041640"/>
              <a:ext cx="1296145" cy="9377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u="sng" dirty="0" err="1">
                  <a:solidFill>
                    <a:schemeClr val="bg1"/>
                  </a:solidFill>
                </a:rPr>
                <a:t>Matlab</a:t>
              </a:r>
              <a:r>
                <a:rPr lang="en-GB" sz="1000" u="sng" dirty="0">
                  <a:solidFill>
                    <a:schemeClr val="bg1"/>
                  </a:solidFill>
                </a:rPr>
                <a:t> routines</a:t>
              </a:r>
            </a:p>
            <a:p>
              <a:pPr algn="ctr"/>
              <a:r>
                <a:rPr lang="en-GB" sz="1000" dirty="0">
                  <a:solidFill>
                    <a:schemeClr val="bg1"/>
                  </a:solidFill>
                </a:rPr>
                <a:t>MOC4AEL</a:t>
              </a:r>
            </a:p>
            <a:p>
              <a:pPr algn="ctr"/>
              <a:r>
                <a:rPr lang="en-GB" sz="1000" dirty="0">
                  <a:solidFill>
                    <a:schemeClr val="bg1"/>
                  </a:solidFill>
                </a:rPr>
                <a:t>MOC4AEL_to_XML</a:t>
              </a:r>
            </a:p>
          </p:txBody>
        </p:sp>
      </p:grpSp>
      <p:sp>
        <p:nvSpPr>
          <p:cNvPr id="21" name="Rectangle 20"/>
          <p:cNvSpPr/>
          <p:nvPr/>
        </p:nvSpPr>
        <p:spPr>
          <a:xfrm>
            <a:off x="521634" y="3837843"/>
            <a:ext cx="2096281" cy="34400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Ground Track Tool (CFI)</a:t>
            </a:r>
          </a:p>
          <a:p>
            <a:pPr algn="ctr"/>
            <a:r>
              <a:rPr lang="en-GB" sz="1000" dirty="0">
                <a:solidFill>
                  <a:schemeClr val="tx1"/>
                </a:solidFill>
              </a:rPr>
              <a:t>+ Geoid Height</a:t>
            </a:r>
          </a:p>
        </p:txBody>
      </p:sp>
      <p:cxnSp>
        <p:nvCxnSpPr>
          <p:cNvPr id="22" name="Connecteur droit avec flèche 67"/>
          <p:cNvCxnSpPr>
            <a:cxnSpLocks/>
            <a:stCxn id="21" idx="2"/>
            <a:endCxn id="13" idx="1"/>
          </p:cNvCxnSpPr>
          <p:nvPr/>
        </p:nvCxnSpPr>
        <p:spPr>
          <a:xfrm>
            <a:off x="1569774" y="4181849"/>
            <a:ext cx="1043538" cy="245684"/>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3BA0DBB4-831A-4AA3-AC32-86E13EA66140}"/>
              </a:ext>
            </a:extLst>
          </p:cNvPr>
          <p:cNvPicPr>
            <a:picLocks noChangeAspect="1"/>
          </p:cNvPicPr>
          <p:nvPr/>
        </p:nvPicPr>
        <p:blipFill>
          <a:blip r:embed="rId2"/>
          <a:stretch>
            <a:fillRect/>
          </a:stretch>
        </p:blipFill>
        <p:spPr>
          <a:xfrm>
            <a:off x="8053714" y="6413216"/>
            <a:ext cx="916783" cy="320874"/>
          </a:xfrm>
          <a:prstGeom prst="rect">
            <a:avLst/>
          </a:prstGeom>
        </p:spPr>
      </p:pic>
    </p:spTree>
    <p:extLst>
      <p:ext uri="{BB962C8B-B14F-4D97-AF65-F5344CB8AC3E}">
        <p14:creationId xmlns:p14="http://schemas.microsoft.com/office/powerpoint/2010/main" val="9373376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JSZW5kZXJpbmdPcHRpb25zIjp7Ik1pbGVzdG9uZXNPdmVybGFwcGluZ0hhbmRsaW5nT3B0aW9ucyI6MiwiVGFza3NXaXRoVGl0bGVzTG9uZ2VyVGhhblRoZVRhc2tTaGFwZURldGVjdGVkIjpmYWxzZX0sIlJlbmRlcmluZ01hcCI6eyJNaWxlc3RvbmVzIjpbeyJNaWxlc3RvbmVJZCI6IjY2N2YzYjExLWE2Y2YtNGI2Ni04ZmI3LTM5ZmNhOWFiZDc3OSIsIlRpdGxlU2hhcGVOYW1lIjoiVGV4dEJveCAyNjk1IiwiRGF0ZVNoYXBlTmFtZSI6IlRleHRCb3ggMjY5OSIsIk1hcmtlclNoYXBlTmFtZSI6IkRpYW1vbmQgMjY4OSIsIkNvbm5lY3RvclNoYXBlTmFtZSI6IlN0cmFpZ2h0IENvbm5lY3RvciAyNzAzIn0seyJNaWxlc3RvbmVJZCI6IjFmZmFkY2RkLTRmMDYtNDE3ZS05NTkwLTk0MGE0YjY2OTYyNSIsIlRpdGxlU2hhcGVOYW1lIjoiVGV4dEJveCAyNzEwIiwiRGF0ZVNoYXBlTmFtZSI6IlRleHRCb3ggMjcxMyIsIk1hcmtlclNoYXBlTmFtZSI6Iklzb3NjZWxlcyBUcmlhbmdsZSAyNzA2IiwiQ29ubmVjdG9yU2hhcGVOYW1lIjoiU3RyYWlnaHQgQ29ubmVjdG9yIDI3MTYifSx7Ik1pbGVzdG9uZUlkIjoiODk2M2E4OWYtNzFiNC00OTYxLThmZmUtNjQ0MDkzYWM5NDVkIiwiVGl0bGVTaGFwZU5hbWUiOiJUZXh0Qm94IDI3MjIiLCJEYXRlU2hhcGVOYW1lIjoiVGV4dEJveCAyNzI1IiwiTWFya2VyU2hhcGVOYW1lIjoiSXNvc2NlbGVzIFRyaWFuZ2xlIDI3MTkiLCJDb25uZWN0b3JTaGFwZU5hbWUiOiJTdHJhaWdodCBDb25uZWN0b3IgMjcyOSJ9LHsiTWlsZXN0b25lSWQiOiJmZmE3MTNhMi1jMzEyLTRiNGQtODdlMy05NzIwOTQ5ZTZkNzciLCJUaXRsZVNoYXBlTmFtZSI6IlRleHRCb3ggMjczNSIsIkRhdGVTaGFwZU5hbWUiOiJUZXh0Qm94IDI3MzkiLCJNYXJrZXJTaGFwZU5hbWUiOiJJc29zY2VsZXMgVHJpYW5nbGUgMjczMiIsIkNvbm5lY3RvclNoYXBlTmFtZSI6IlN0cmFpZ2h0IENvbm5lY3RvciAyNzQyIn0seyJNaWxlc3RvbmVJZCI6ImEzZjkwODA0LWU1MWUtNGM0Ny04MjZmLTAyYzAxNGY2MjM1YiIsIlRpdGxlU2hhcGVOYW1lIjoiVGV4dEJveCAyNzUwIiwiRGF0ZVNoYXBlTmFtZSI6IlRleHRCb3ggMjc1MyIsIk1hcmtlclNoYXBlTmFtZSI6IkRpYW1vbmQgMjc0NSIsIkNvbm5lY3RvclNoYXBlTmFtZSI6IlN0cmFpZ2h0IENvbm5lY3RvciAyNzU2In1dLCJUYXNrcyI6W3siVGFza0lkIjoiOGRlYTdlNzktZWM0My00NTFjLTk1NDgtZDMwMWZlYmIxM2M0IiwiVGl0bGVTaGFwZU5hbWUiOiJUZXh0Qm94IDI3NzQiLCJEdXJhdGlvblRleHRTaGFwZU5hbWUiOiJUZXh0Qm94IDI3NzkiLCJTZWdtZW50U2hhcGVOYW1lIjoiUGVudGFnb24gMjc2MSIsIlZlcnRpY2FsTGVmdENvbm5lY3RvclNoYXBlTmFtZSI6IlN0cmFpZ2h0IENvbm5lY3RvciAyNzg3IiwiVmVydGljYWxSaWdodENvbm5lY3RvclNoYXBlTmFtZSI6IlN0cmFpZ2h0IENvbm5lY3RvciAyNzkwIiwiSG9yaXpvbnRhbENvbm5lY3RvclNoYXBlTmFtZSI6IlN0cmFpZ2h0IENvbm5lY3RvciAyNzg0IiwiTGVmdERhdGVTaGFwZU5hbWUiOiJUZXh0Qm94IDI3NjYiLCJSaWdodERhdGVTaGFwZU5hbWUiOiJUZXh0Qm94IDI3NjkiLCJPdXRzaWRlUGVyY2VudGFnZVNoYXBlTmFtZSI6bnVsbCwiSW5zaWRlUGVyY2VudGFnZVNoYXBlTmFtZSI6bnVsbH0seyJUYXNrSWQiOiI0MDA0ZjQyOS04NDAwLTQ1MDctYjg0OS1iOGM0ZWQyYWQ4NDQiLCJUaXRsZVNoYXBlTmFtZSI6IlRleHRCb3ggMjgwOCIsIkR1cmF0aW9uVGV4dFNoYXBlTmFtZSI6IlRleHRCb3ggMjgxMyIsIlNlZ21lbnRTaGFwZU5hbWUiOiJSb3VuZGVkIFJlY3RhbmdsZSAyNzk1IiwiVmVydGljYWxMZWZ0Q29ubmVjdG9yU2hhcGVOYW1lIjoiU3RyYWlnaHQgQ29ubmVjdG9yIDI4MjEiLCJWZXJ0aWNhbFJpZ2h0Q29ubmVjdG9yU2hhcGVOYW1lIjoiU3RyYWlnaHQgQ29ubmVjdG9yIDI4MjQiLCJIb3Jpem9udGFsQ29ubmVjdG9yU2hhcGVOYW1lIjoiU3RyYWlnaHQgQ29ubmVjdG9yIDI4MTgiLCJMZWZ0RGF0ZVNoYXBlTmFtZSI6IlRleHRCb3ggMjgwMCIsIlJpZ2h0RGF0ZVNoYXBlTmFtZSI6IlRleHRCb3ggMjgwMyIsIk91dHNpZGVQZXJjZW50YWdlU2hhcGVOYW1lIjpudWxsLCJJbnNpZGVQZXJjZW50YWdlU2hhcGVOYW1lIjpudWxsfSx7IlRhc2tJZCI6IjQ0ZjY1NjM3LTU5NDMtNDRiZS1hNTgwLWRmYjVlMTRlYWU5MyIsIlRpdGxlU2hhcGVOYW1lIjoiVGV4dEJveCAyODQwIiwiRHVyYXRpb25UZXh0U2hhcGVOYW1lIjoiVGV4dEJveCAyODQzIiwiU2VnbWVudFNoYXBlTmFtZSI6IlJvdW5kZWQgUmVjdGFuZ2xlIDI4MjkiLCJWZXJ0aWNhbExlZnRDb25uZWN0b3JTaGFwZU5hbWUiOiJTdHJhaWdodCBDb25uZWN0b3IgMjYyNCIsIlZlcnRpY2FsUmlnaHRDb25uZWN0b3JTaGFwZU5hbWUiOiJTdHJhaWdodCBDb25uZWN0b3IgMjYyNiIsIkhvcml6b250YWxDb25uZWN0b3JTaGFwZU5hbWUiOiJTdHJhaWdodCBDb25uZWN0b3IgMjg0NiIsIkxlZnREYXRlU2hhcGVOYW1lIjoiVGV4dEJveCAyODM0IiwiUmlnaHREYXRlU2hhcGVOYW1lIjoiVGV4dEJveCAyODM3IiwiT3V0c2lkZVBlcmNlbnRhZ2VTaGFwZU5hbWUiOm51bGwsIkluc2lkZVBlcmNlbnRhZ2VTaGFwZU5hbWUiOm51bGx9LHsiVGFza0lkIjoiODk0Njk4N2MtNWI3OS00NDQ0LTkzNDQtMjBjZjc2ZjkyZjhiIiwiVGl0bGVTaGFwZU5hbWUiOiJUZXh0Qm94IDI2MzciLCJEdXJhdGlvblRleHRTaGFwZU5hbWUiOiJUZXh0Qm94IDI2NDEiLCJTZWdtZW50U2hhcGVOYW1lIjoiUm91bmRlZCBSZWN0YW5nbGUgMjYyOSIsIlZlcnRpY2FsTGVmdENvbm5lY3RvclNoYXBlTmFtZSI6IlN0cmFpZ2h0IENvbm5lY3RvciAyNjU0IiwiVmVydGljYWxSaWdodENvbm5lY3RvclNoYXBlTmFtZSI6IlN0cmFpZ2h0IENvbm5lY3RvciAyNjYwIiwiSG9yaXpvbnRhbENvbm5lY3RvclNoYXBlTmFtZSI6IlN0cmFpZ2h0IENvbm5lY3RvciAyNjQ4IiwiTGVmdERhdGVTaGFwZU5hbWUiOiJUZXh0Qm94IDI2MzIiLCJSaWdodERhdGVTaGFwZU5hbWUiOiJUZXh0Qm94IDI2MzQiLCJPdXRzaWRlUGVyY2VudGFnZVNoYXBlTmFtZSI6bnVsbCwiSW5zaWRlUGVyY2VudGFnZVNoYXBlTmFtZSI6bnVsbH0seyJUYXNrSWQiOiIyNzIwNTNhZC01OGEwLTQxN2ItYWVlOS1iZDMxMzMyMDZkMDkiLCJUaXRsZVNoYXBlTmFtZSI6IlRleHRCb3ggMjY4MyIsIkR1cmF0aW9uVGV4dFNoYXBlTmFtZSI6IlRleHRCb3ggMjg0OCIsIlNlZ21lbnRTaGFwZU5hbWUiOiJSb3VuZGVkIFJlY3RhbmdsZSAyNjY4IiwiVmVydGljYWxMZWZ0Q29ubmVjdG9yU2hhcGVOYW1lIjoiU3RyYWlnaHQgQ29ubmVjdG9yIDI4NTMiLCJWZXJ0aWNhbFJpZ2h0Q29ubmVjdG9yU2hhcGVOYW1lIjoiU3RyYWlnaHQgQ29ubmVjdG9yIDI4NTUiLCJIb3Jpem9udGFsQ29ubmVjdG9yU2hhcGVOYW1lIjoiU3RyYWlnaHQgQ29ubmVjdG9yIDI4NTEiLCJMZWZ0RGF0ZVNoYXBlTmFtZSI6IlRleHRCb3ggMjY3MyIsIlJpZ2h0RGF0ZVNoYXBlTmFtZSI6IlRleHRCb3ggMjY3NyIsIk91dHNpZGVQZXJjZW50YWdlU2hhcGVOYW1lIjpudWxsLCJJbnNpZGVQZXJjZW50YWdlU2hhcGVOYW1lIjpudWxsfSx7IlRhc2tJZCI6IjU0MzNiODEzLWVhYzgtNDI3Mi1iNjhhLTdhY2Y1ZWM1YjAxNSIsIlRpdGxlU2hhcGVOYW1lIjoiVGV4dEJveCAyODY2IiwiRHVyYXRpb25UZXh0U2hhcGVOYW1lIjoiVGV4dEJveCAyODY5IiwiU2VnbWVudFNoYXBlTmFtZSI6IlJvdW5kZWQgUmVjdGFuZ2xlIDI4NTgiLCJWZXJ0aWNhbExlZnRDb25uZWN0b3JTaGFwZU5hbWUiOiJTdHJhaWdodCBDb25uZWN0b3IgMjg3NCIsIlZlcnRpY2FsUmlnaHRDb25uZWN0b3JTaGFwZU5hbWUiOiJTdHJhaWdodCBDb25uZWN0b3IgMjg3NiIsIkhvcml6b250YWxDb25uZWN0b3JTaGFwZU5hbWUiOiJTdHJhaWdodCBDb25uZWN0b3IgMjg3MiIsIkxlZnREYXRlU2hhcGVOYW1lIjoiVGV4dEJveCAyODYxIiwiUmlnaHREYXRlU2hhcGVOYW1lIjoiVGV4dEJveCAyODYzIiwiT3V0c2lkZVBlcmNlbnRhZ2VTaGFwZU5hbWUiOm51bGwsIkluc2lkZVBlcmNlbnRhZ2VTaGFwZU5hbWUiOm51bGx9XSwiVGltZWJhbmQiOnsiRWxhcHNlZFRpbWVTaGFwZU5hbWUiOm51bGwsIlRvZGF5TWFya2VyU2hhcGVOYW1lIjpudWxsLCJUb2RheU1hcmtlclRleHRTaGFwZU5hbWUiOm51bGwsIlJpZ2h0RW5kQ2Fwc1NoYXBlTmFtZSI6IlRleHRCb3ggMzAiLCJMZWZ0RW5kQ2Fwc1NoYXBlTmFtZSI6IlRleHRCb3ggNSIsIkVsYXBzZWRSZWN0YW5nbGVTaGFwZU5hbWUiOm51bGwsIlNlZ21lbnRTaGFwZXNOYW1lcyI6WyJSb3VuZGVkIFJlY3RhbmdsZSAzIiwiVGV4dEJveCA3IiwiU3RyYWlnaHQgQ29ubmVjdG9yIDkiLCJUZXh0Qm94IDEwIiwiU3RyYWlnaHQgQ29ubmVjdG9yIDEyIiwiVGV4dEJveCAxMyIsIlN0cmFpZ2h0IENvbm5lY3RvciAxNSIsIlRleHRCb3ggMTYiLCJTdHJhaWdodCBDb25uZWN0b3IgMTgiLCJUZXh0Qm94IDE5IiwiU3RyYWlnaHQgQ29ubmVjdG9yIDIxIiwiVGV4dEJveCAyMiIsIlN0cmFpZ2h0IENvbm5lY3RvciAyNCIsIlRleHRCb3ggMjUiLCJTdHJhaWdodCBDb25uZWN0b3IgMjciLCJUZXh0Qm94IDI4Il19fSwiRWRpdGlvbiI6MSwiSXNQbHVzRWRpdGlvbiI6dHJ1ZSwiQ3VsdHVyZUluZm9OYW1lIjoiZW4tVVMiLCJWZXJzaW9uIjoiMi4zLjAuMCIsIk9yaWdpbmFsQXNzZW1ibHlWZXJzaW9uIjoiMi4wMS4xMi4wMCIsIk1pbGVzdG9uZXMiOlt7IkRhdGVGb3JtYXQiOnsiRm9ybWF0U3RyaW5nIjoiTU0uZGQueXl5eSIsIlNlcGFyYXRvciI6Ii4iLCJVc2VJbnRlcm5hdGlvbmFsRGF0ZUZvcm1hdCI6ZmFsc2V9LCJJbnRlcm5hbElkIjoiYTNmOTA4MDQtZTUxZS00YzQ3LTgyNmYtMDJjMDE0ZjYyMzViIiwiVGl0bGVMZWZ0Ijo4OC45MzI5MTQ3LCJUaXRsZVRvcCI6NDMwLjc0NywiVGl0bGVIZWlnaHQiOjkuNjkzNzgsIlRpdGxlVG9wSXNDdXN0b20iOnRydWUsIlRpdGxlV2lkdGgiOjU0LjAsIkNvbG9yIjoiMTU5LCA0MSwgNTQiLCJVdGNEYXRlIjoiMjAxNS0wMS0xNVQwMDowMDowMFoiLCJOb3RlIjpudWxsLCJUaXRsZSI6IlByb2plY3QgU3RhcnQiLCJTdHlsZSI6MSwiQmVsb3dUaW1lYmFuZCI6dHJ1ZSwiQ3VzdG9tU2V0dGluZ3MiOnsiSXNEYXRlVmlzaWJsZSI6dHJ1ZSwiVGl0bGVGb250U2V0dGluZ3MiOnsiRm9udFNpemUiOjEwLCJGb250TmFtZSI6IkNhbGlicmkiLCJJc0JvbGQiOnRydWUsIklzSXRhbGljIjp0cnVlLCJJc1VuZGVybGluZWQiOnRydWUsIkZvcmVncm91bmRDb2xvciI6IjE1OSwgNDEsIDU0IiwiQmFja0NvbG9yIjpudWxsfSwiRGF0ZUZvbnRTZXR0aW5ncyI6eyJGb250U2l6ZSI6MTAsIkZvbnROYW1lIjoiQ2FsaWJyaSIsIklzQm9sZCI6ZmFsc2UsIklzSXRhbGljIjpmYWxzZSwiSXNVbmRlcmxpbmVkIjpmYWxzZSwiRm9yZWdyb3VuZENvbG9yIjoiNTAsIDUwLCA1MCIsIkJhY2tDb2xvciI6bnVsbH0sIkNvbm5lY3RvclNldHRpbmdzIjp7IkNvbG9yIjoiMTU5LCA0MSwgNTQiLCJJc1Zpc2libGUiOmZhbHNlLCJMaW5lV2VpZ2h0IjowLjF9fSwiSGlkZURhdGUiOmZhbHNlLCJTaGFwZVRvcCI6bnVsbCwiUXVpY2tTaGFwZVNpemUiOjEsIklzVmlzaWJsZSI6dHJ1ZX0seyJEYXRlRm9ybWF0Ijp7IkZvcm1hdFN0cmluZyI6Ik1NLmRkLnl5eXkiLCJTZXBhcmF0b3IiOiIuIiwiVXNlSW50ZXJuYXRpb25hbERhdGVGb3JtYXQiOmZhbHNlfSwiSW50ZXJuYWxJZCI6ImZmYTcxM2EyLWMzMTItNGI0ZC04N2UzLTk3MjA5NDllNmQ3NyIsIlRpdGxlTGVmdCI6MzQ1Ljg2MjY3MSwiVGl0bGVUb3AiOjMxMC4yMTk3LCJUaXRsZUhlaWdodCI6OS42OTM3OCwiVGl0bGVUb3BJc0N1c3RvbSI6dHJ1ZSwiVGl0bGVXaWR0aCI6NjkuNzUsIkNvbG9yIjoiNTAsIDkwLCAxNTgiLCJVdGNEYXRlIjoiMjAxNS0wNi0zMFQwMDowMDowMFoiLCJOb3RlIjpudWxsLCJUaXRsZSI6IlZhbGlkYXRpb24gQ2FsbCAxIiwiU3R5bGUiOjAsIkJlbG93VGltZWJhbmQiOmZhbHNlLCJDdXN0b21TZXR0aW5ncyI6eyJJc0RhdGVWaXNpYmxlIjp0cnVlLCJUaXRsZUZvbnRTZXR0aW5ncyI6eyJGb250U2l6ZSI6MTAsIkZvbnROYW1lIjoiQ2FsaWJyaSIsIklzQm9sZCI6dHJ1ZSwiSXNJdGFsaWMiOmZhbHNlLCJJc1VuZGVybGluZWQiOmZhbHNlLCJGb3JlZ3JvdW5kQ29sb3IiOiIwLCAwLCAwIiwiQmFja0NvbG9yIjpudWxsfSwiRGF0ZUZvbnRTZXR0aW5ncyI6eyJGb250U2l6ZSI6MTAsIkZvbnROYW1lIjoiQ2FsaWJyaSIsIklzQm9sZCI6ZmFsc2UsIklzSXRhbGljIjpmYWxzZSwiSXNVbmRlcmxpbmVkIjpmYWxzZSwiRm9yZWdyb3VuZENvbG9yIjoiNTAsIDUwLCA1MCIsIkJhY2tDb2xvciI6bnVsbH0sIkNvbm5lY3RvclNldHRpbmdzIjp7IkNvbG9yIjoiNTAsIDkwLCAxNTgiLCJJc1Zpc2libGUiOmZhbHNlLCJMaW5lV2VpZ2h0IjowLjF9fSwiSGlkZURhdGUiOmZhbHNlLCJTaGFwZVRvcCI6bnVsbCwiUXVpY2tTaGFwZVNpemUiOjEsIklzVmlzaWJsZSI6dHJ1ZX0seyJEYXRlRm9ybWF0Ijp7IkZvcm1hdFN0cmluZyI6Ik1NLmRkLnl5eXkiLCJTZXBhcmF0b3IiOiIuIiwiVXNlSW50ZXJuYXRpb25hbERhdGVGb3JtYXQiOmZhbHNlfSwiSW50ZXJuYWxJZCI6Ijg5NjNhODlmLTcxYjQtNDk2MS04ZmZlLTY0NDA5M2FjOTQ1ZCIsIlRpdGxlTGVmdCI6NDE5LjI0MjM3MSwiVGl0bGVUb3AiOjI5OC41OTcwNzYsIlRpdGxlSGVpZ2h0Ijo5LjY5Mzc4LCJUaXRsZVRvcElzQ3VzdG9tIjp0cnVlLCJUaXRsZVdpZHRoIjo2OS43NSwiQ29sb3IiOiI1NywgOTcsIDE2NyIsIlV0Y0RhdGUiOiIyMDE1LTA4LTE1VDAwOjAwOjAwWiIsIk5vdGUiOm51bGwsIlRpdGxlIjoiVmFsaWRhdGlvbiBDYWxsIDIiLCJTdHlsZSI6MCwiQmVsb3dUaW1lYmFuZCI6ZmFsc2UsIkN1c3RvbVNldHRpbmdzIjp7IklzRGF0ZVZpc2libGUiOnRydWUsIlRpdGxlRm9udFNldHRpbmdzIjp7IkZvbnRTaXplIjoxMCwiRm9udE5hbWUiOiJDYWxpYnJpIiwiSXNCb2xkIjp0cnVlLCJJc0l0YWxpYyI6ZmFsc2UsIklzVW5kZXJsaW5lZCI6ZmFsc2UsIkZvcmVncm91bmRDb2xvciI6IjAsIDAsIDAiLCJCYWNrQ29sb3IiOm51bGx9LCJEYXRlRm9udFNldHRpbmdzIjp7IkZvbnRTaXplIjoxMCwiRm9udE5hbWUiOiJDYWxpYnJpIiwiSXNCb2xkIjpmYWxzZSwiSXNJdGFsaWMiOmZhbHNlLCJJc1VuZGVybGluZWQiOmZhbHNlLCJGb3JlZ3JvdW5kQ29sb3IiOiI1MCwgNTAsIDUwIiwiQmFja0NvbG9yIjpudWxsfSwiQ29ubmVjdG9yU2V0dGluZ3MiOnsiQ29sb3IiOiI1NywgOTcsIDE2NyIsIklzVmlzaWJsZSI6ZmFsc2UsIkxpbmVXZWlnaHQiOjAuMX19LCJIaWRlRGF0ZSI6ZmFsc2UsIlNoYXBlVG9wIjpudWxsLCJRdWlja1NoYXBlU2l6ZSI6MSwiSXNWaXNpYmxlIjp0cnVlfSx7IkRhdGVGb3JtYXQiOnsiRm9ybWF0U3RyaW5nIjoiTU0uZGQueXl5eSIsIlNlcGFyYXRvciI6Ii4iLCJVc2VJbnRlcm5hdGlvbmFsRGF0ZUZvcm1hdCI6ZmFsc2V9LCJJbnRlcm5hbElkIjoiMWZmYWRjZGQtNGYwNi00MTdlLTk1OTAtOTQwYTRiNjY5NjI1IiwiVGl0bGVMZWZ0Ijo1MTAuMTY5MjgxLCJUaXRsZVRvcCI6Mjg1LjUxMDU1OSwiVGl0bGVIZWlnaHQiOjkuNjkzNzgsIlRpdGxlVG9wSXNDdXN0b20iOnRydWUsIlRpdGxlV2lkdGgiOjY5Ljc1LCJDb2xvciI6IjU3LCA5NywgMTY3IiwiVXRjRGF0ZSI6IjIwMTUtMTAtMTFUMDA6MDA6MDBaIiwiTm90ZSI6bnVsbCwiVGl0bGUiOiJWYWxpZGF0aW9uIENhbGwgMyIsIlN0eWxlIjowLCJCZWxvd1RpbWViYW5kIjpmYWxzZSwiQ3VzdG9tU2V0dGluZ3MiOnsiSXNEYXRlVmlzaWJsZSI6dHJ1ZSwiVGl0bGVGb250U2V0dGluZ3MiOnsiRm9udFNpemUiOjEwLCJGb250TmFtZSI6IkNhbGlicmkiLCJJc0JvbGQiOnRydWUsIklzSXRhbGljIjpmYWxzZSwiSXNVbmRlcmxpbmVkIjpmYWxzZSwiRm9yZWdyb3VuZENvbG9yIjoiMCwgMCwgMCIsIkJhY2tDb2xvciI6bnVsbH0sIkRhdGVGb250U2V0dGluZ3MiOnsiRm9udFNpemUiOjEwLCJGb250TmFtZSI6IkNhbGlicmkiLCJJc0JvbGQiOmZhbHNlLCJJc0l0YWxpYyI6ZmFsc2UsIklzVW5kZXJsaW5lZCI6ZmFsc2UsIkZvcmVncm91bmRDb2xvciI6IjUwLCA1MCwgNTAiLCJCYWNrQ29sb3IiOm51bGx9LCJDb25uZWN0b3JTZXR0aW5ncyI6eyJDb2xvciI6IjU3LCA5NywgMTY3IiwiSXNWaXNpYmxlIjpmYWxzZSwiTGluZVdlaWdodCI6MC4xfX0sIkhpZGVEYXRlIjpmYWxzZSwiU2hhcGVUb3AiOjIwNS41MDExNzUsIlF1aWNrU2hhcGVTaXplIjoxLCJJc1Zpc2libGUiOnRydWV9LHsiRGF0ZUZvcm1hdCI6eyJGb3JtYXRTdHJpbmciOiJNTS5kZC55eXl5IiwiU2VwYXJhdG9yIjoiLiIsIlVzZUludGVybmF0aW9uYWxEYXRlRm9ybWF0IjpmYWxzZX0sIkludGVybmFsSWQiOiI2NjdmM2IxMS1hNmNmLTRiNjYtOGZiNy0zOWZjYTlhYmQ3NzkiLCJUaXRsZUxlZnQiOjYwMC4zMDQ4LCJUaXRsZVRvcCI6NDMwLjc0NywiVGl0bGVIZWlnaHQiOjkuNjkzNzgsIlRpdGxlVG9wSXNDdXN0b20iOnRydWUsIlRpdGxlV2lkdGgiOjQ5LjAsIkNvbG9yIjoiNzgsIDEzMywgNjYiLCJVdGNEYXRlIjoiMjAxNS0xMS0zMFQwMDowMDowMFoiLCJOb3RlIjpudWxsLCJUaXRsZSI6IlByb2plY3QgRW5kIiwiU3R5bGUiOjEsIkJlbG93VGltZWJhbmQiOnRydWUsIkN1c3RvbVNldHRpbmdzIjp7IklzRGF0ZVZpc2libGUiOnRydWUsIlRpdGxlRm9udFNldHRpbmdzIjp7IkZvbnRTaXplIjoxMCwiRm9udE5hbWUiOiJDYWxpYnJpIiwiSXNCb2xkIjp0cnVlLCJJc0l0YWxpYyI6dHJ1ZSwiSXNVbmRlcmxpbmVkIjp0cnVlLCJGb3JlZ3JvdW5kQ29sb3IiOiI1NiwgODcsIDM1IiwiQmFja0NvbG9yIjpudWxsfSwiRGF0ZUZvbnRTZXR0aW5ncyI6eyJGb250U2l6ZSI6MTAsIkZvbnROYW1lIjoiQ2FsaWJyaSIsIklzQm9sZCI6ZmFsc2UsIklzSXRhbGljIjpmYWxzZSwiSXNVbmRlcmxpbmVkIjpmYWxzZSwiRm9yZWdyb3VuZENvbG9yIjoiNTAsIDUwLCA1MCIsIkJhY2tDb2xvciI6bnVsbH0sIkNvbm5lY3RvclNldHRpbmdzIjp7IkNvbG9yIjoiNzgsIDEzMywgNjYiLCJJc1Zpc2libGUiOmZhbHNlLCJMaW5lV2VpZ2h0IjowLjF9fSwiSGlkZURhdGUiOmZhbHNlLCJTaGFwZVRvcCI6bnVsbCwiUXVpY2tTaGFwZVNpemUiOjEsIklzVmlzaWJsZSI6dHJ1ZX1dLCJUaW1lTGluZVR5cGUiOjQsIlRhc2tzIjpbeyJEdXJhdGlvblZhbHVlIjo3Ni4wLCJEdXJhdGlvbkZvcm1hdCI6MCwiSW50ZXJuYWxJZCI6IjU0MzNiODEzLWVhYzgtNDI3Mi1iNjhhLTdhY2Y1ZWM1YjAxNSIsIkluZGV4IjoxLCJDb2xvciI6IjE1OSwgNDEsIDU0IiwiVXRjU3RhcnREYXRlIjoiMjAxNS0wMS0xNVQwMDowMDowMFoiLCJOb3RlIjpudWxsLCJVdGNFbmREYXRlIjoiMjAxNS0wNC0zMFQwMDowMDowMFoiLCJUaXRsZSI6IlJlY3J1aXQiLCJTaGFwZSI6MiwiQ3VzdG9tU2V0dGluZ3MiOnsiVGl0bGVXaWR0aCI6NDcuNjEwNDczNiwiVGl0bGVGb250U2V0dGluZ3MiOnsiRm9udFNpemUiOjEwLCJGb250TmFtZSI6IkNhbGlicmkiLCJJc0JvbGQiOnRydWUsIklzSXRhbGljIjpmYWxzZSwiSXNVbmRlcmxpbmVkIjpmYWxzZSwiRm9yZWdyb3VuZENvbG9yIjoiMTU5LCA0MSwgNTQiLCJCYWNrQ29sb3IiOm51bGx9LCJTdGFydERhdGVGb250U2V0dGluZ3MiOnsiRm9udFNpemUiOjEwLCJGb250TmFtZSI6IkNhbGlicmkiLCJJc0JvbGQiOmZhbHNlLCJJc0l0YWxpYyI6ZmFsc2UsIklzVW5kZXJsaW5lZCI6ZmFsc2UsIkZvcmVncm91bmRDb2xvciI6IjUwLCA1MCwgNTAiLCJCYWNrQ29sb3IiOm51bGx9LCJFbmREYXRlRm9udFNldHRpbmdzIjp7IkZvbnRTaXplIjoxMCwiRm9udE5hbWUiOiJDYWxpYnJpIiwiSXNCb2xkIjpmYWxzZSwiSXNJdGFsaWMiOmZhbHNlLCJJc1VuZGVybGluZWQiOmZhbHNlLCJGb3JlZ3JvdW5kQ29sb3IiOiI1MCwgNTAsIDUwIiwiQmFja0NvbG9yIjpudWxsfSwiRHVyYXRpb25Gb250U2V0dGluZ3MiOnsiRm9udFNpemUiOjEwLCJGb250TmFtZSI6IkNhbGlicmkiLCJJc0JvbGQiOmZhbHNlLCJJc0l0YWxpYyI6ZmFsc2UsIklzVW5kZXJsaW5lZCI6ZmFsc2UsIkZvcmVncm91bmRDb2xvciI6IjI1NSwgMjU1LCAyNTUiLCJCYWNrQ29sb3IiOm51bGx9LCJUYXNrc1NwYWNpbmciOjEwLCJTaGFwZUhlaWdodCI6MTYuMCwiVmVydGljYWxDb25uZWN0b3JTZXR0aW5ncyI6eyJDb2xvciI6IjE1OSwgNDEsIDU0IiwiSXNWaXNpYmxlIjp0cnVlLCJMaW5lV2VpZ2h0IjoxLjV9LCJIb3Jpem9udGFsQ29ubmVjdG9yU2V0dGluZ3MiOnsiQ29sb3IiOiIyMDQsIDIwNCwgMjA0IiwiSXNWaXNpYmxlIjpmYWxzZSwiTGluZVdlaWdodCI6MC4xfSwiVGFza1NoYXBlQm9yZGVyU2V0dGluZ3MiOnsiQ29sb3IiOiJSZWQiLCJMaW5lV2VpZ2h0IjowLjB9LCJTbWFydFRpdGxlRm9yZWdyb3VuZCI6IkJsYWNrIiwiU21hcnRUaXRsZUZvcmVncm91bmRJc0FjdGl2ZSI6ZmFsc2UsIlNtYXJ0RHVyYXRpb25Gb3JlZ3JvdW5kIjoiV2hpdGUiLCJTbWFydER1cmF0aW9uRm9yZWdyb3VuZElzQWN0aXZlIjpmYWxzZSwiU21hcnREYXRlRm9yZWdyb3VuZCI6IiIsIlNtYXJ0RGF0ZUZvcmVncm91bmRJc0FjdGl2ZSI6ZmFsc2UsIlNtYXJ0UGVyY2VudGFnZUNvbXBsZXRlZEZvcmVncm91bmQiOiIiLCJTbWFydFBlcmNlbnRhZ2VDb21wbGV0ZWRJc0FjdGl2ZSI6ZmFsc2UsIkluY2x1ZGVOb25Xb3JraW5nRGF5c0luRHVyYXRpb24iOmZhbHNlLCJXb3JraW5nRGF5cyI6MzEsIlBlcmNlbnRhZ2VDb21wbGV0ZWRGb250U2V0dGluZ3MiOnsiRm9udFNpemUiOjEwLCJGb250TmFtZSI6IkNhbGlicmkiLCJJc0JvbGQiOmZhbHNlLCJJc0l0YWxpYyI6ZmFsc2UsIklzVW5kZXJsaW5lZCI6ZmFsc2UsIkZvcmVncm91bmRDb2xvciI6IjE5MiwgODAsIDc3IiwiQmFja0NvbG9yIjpudWxsfSwiUGVyY2VudGFnZUNvbXBsZXRlZFBvc2l0aW9uIjowfSwiVGFza0RhdGVQb3NpdGlvbiI6MCwiVGFza1RpdGxlUG9zaXRpb24iOjIsIlRhc2tEdXJhdGlvblBvc2l0aW9uIjoxLCJUYXNrVGl0bGVJc1dpZGVyIjpmYWxzZSwiVGFza0R1cmF0aW9uSXNXaWRlciI6ZmFsc2UsIlRhc2tEYXRlSXNXaWRlciI6ZmFsc2UsIlRhc2tQZXJjZW50YWdlQ29tcGxldGVkSXNXaWRlciI6ZmFsc2UsIkRhdGVGb3JtYXQiOnsiRm9ybWF0U3RyaW5nIjoiTS9kIiwiU2VwYXJhdG9yIjoiLyIsIlVzZUludGVybmF0aW9uYWxEYXRlRm9ybWF0IjpmYWxzZX0sIklzVmlzaWJsZSI6dHJ1ZSwiUGVyY2VudGFnZUNvbXBsZXRlZCI6bnVsbH0seyJEdXJhdGlvblZhbHVlIjoyNC4wLCJEdXJhdGlvbkZvcm1hdCI6MCwiSW50ZXJuYWxJZCI6IjI3MjA1M2FkLTU4YTAtNDE3Yi1hZWU5LWJkMzEzMzIwNmQwOSIsIkluZGV4IjoyLCJDb2xvciI6IjE1OSwgNDEsIDU0IiwiVXRjU3RhcnREYXRlIjoiMjAxNS0wMy0zMFQwMDowMDowMFoiLCJOb3RlIjpudWxsLCJVdGNFbmREYXRlIjoiMjAxNS0wNC0zMFQwMDowMDowMFoiLCJUaXRsZSI6IkxlZ2FsIEFncmVlbWVudHMiLCJTaGFwZSI6MiwiQ3VzdG9tU2V0dGluZ3MiOnsiVGl0bGVXaWR0aCI6OTYuNzEwMzEsIlRpdGxlRm9udFNldHRpbmdzIjp7IkZvbnRTaXplIjoxMCwiRm9udE5hbWUiOiJDYWxpYnJpIiwiSXNCb2xkIjp0cnVlLCJJc0l0YWxpYyI6ZmFsc2UsIklzVW5kZXJsaW5lZCI6ZmFsc2UsIkZvcmVncm91bmRDb2xvciI6IjE1OSwgNDEsIDU0IiwiQmFja0NvbG9yIjpudWxsfSwiU3RhcnREYXRlRm9udFNldHRpbmdzIjp7IkZvbnRTaXplIjoxMCwiRm9udE5hbWUiOiJDYWxpYnJpIiwiSXNCb2xkIjpmYWxzZSwiSXNJdGFsaWMiOmZhbHNlLCJJc1VuZGVybGluZWQiOmZhbHNlLCJGb3JlZ3JvdW5kQ29sb3IiOiI1MCwgNTAsIDUwIiwiQmFja0NvbG9yIjpudWxsfSwiRW5kRGF0ZUZvbnRTZXR0aW5ncyI6eyJGb250U2l6ZSI6MTAsIkZvbnROYW1lIjoiQ2FsaWJyaSIsIklzQm9sZCI6ZmFsc2UsIklzSXRhbGljIjpmYWxzZSwiSXNVbmRlcmxpbmVkIjpmYWxzZSwiRm9yZWdyb3VuZENvbG9yIjoiNTAsIDUwLCA1MCIsIkJhY2tDb2xvciI6bnVsbH0sIkR1cmF0aW9uRm9udFNldHRpbmdzIjp7IkZvbnRTaXplIjoxMCwiRm9udE5hbWUiOiJDYWxpYnJpIiwiSXNCb2xkIjpmYWxzZSwiSXNJdGFsaWMiOmZhbHNlLCJJc1VuZGVybGluZWQiOmZhbHNlLCJGb3JlZ3JvdW5kQ29sb3IiOiJXaGl0ZSIsIkJhY2tDb2xvciI6bnVsbH0sIlRhc2tzU3BhY2luZyI6MTAsIlNoYXBlSGVpZ2h0IjoxNi4wLCJWZXJ0aWNhbENvbm5lY3RvclNldHRpbmdzIjp7IkNvbG9yIjoiMjA0LCAyMDQsIDIwNCIsIklzVmlzaWJsZSI6dHJ1ZSwiTGluZVdlaWdodCI6MC4xfSwiSG9yaXpvbnRhbENvbm5lY3RvclNldHRpbmdzIjp7IkNvbG9yIjoiMjA0LCAyMDQsIDIwNCIsIklzVmlzaWJsZSI6ZmFsc2UsIkxpbmVXZWlnaHQiOjAuMX0sIlRhc2tTaGFwZUJvcmRlclNldHRpbmdzIjp7IkNvbG9yIjoiUmVkIiwiTGluZVdlaWdodCI6MC4wfSwiU21hcnRUaXRsZUZvcmVncm91bmQiOiJCbGFjayIsIlNtYXJ0VGl0bGVGb3JlZ3JvdW5kSXNBY3RpdmUiOmZhbHNlLCJTbWFydER1cmF0aW9uRm9yZWdyb3VuZCI6IldoaXRlIiwiU21hcnREdXJhdGlvbkZvcmVncm91bmRJc0FjdGl2ZSI6dHJ1ZSwiU21hcnREYXRlRm9yZWdyb3VuZCI6IiIsIlNtYXJ0RGF0ZUZvcmVncm91bmRJc0FjdGl2ZSI6ZmFsc2UsIlNtYXJ0UGVyY2VudGFnZUNvbXBsZXRlZEZvcmVncm91bmQiOiIiLCJTbWFydFBlcmNlbnRhZ2VDb21wbGV0ZWRJc0FjdGl2ZSI6ZmFsc2UsIkluY2x1ZGVOb25Xb3JraW5nRGF5c0luRHVyYXRpb24iOmZhbHNlLCJXb3JraW5nRGF5cyI6MzEsIlBlcmNlbnRhZ2VDb21wbGV0ZWRGb250U2V0dGluZ3MiOnsiRm9udFNpemUiOjEwLCJGb250TmFtZSI6IkNhbGlicmkiLCJJc0JvbGQiOmZhbHNlLCJJc0l0YWxpYyI6ZmFsc2UsIklzVW5kZXJsaW5lZCI6ZmFsc2UsIkZvcmVncm91bmRDb2xvciI6IjE5MiwgODAsIDc3IiwiQmFja0NvbG9yIjpudWxsfSwiUGVyY2VudGFnZUNvbXBsZXRlZFBvc2l0aW9uIjowfSwiVGFza0RhdGVQb3NpdGlvbiI6MCwiVGFza1RpdGxlUG9zaXRpb24iOjIsIlRhc2tEdXJhdGlvblBvc2l0aW9uIjoxLCJUYXNrVGl0bGVJc1dpZGVyIjpmYWxzZSwiVGFza0R1cmF0aW9uSXNXaWRlciI6ZmFsc2UsIlRhc2tEYXRlSXNXaWRlciI6ZmFsc2UsIlRhc2tQZXJjZW50YWdlQ29tcGxldGVkSXNXaWRlciI6ZmFsc2UsIkRhdGVGb3JtYXQiOnsiRm9ybWF0U3RyaW5nIjoiTS9kIiwiU2VwYXJhdG9yIjoiLyIsIlVzZUludGVybmF0aW9uYWxEYXRlRm9ybWF0IjpmYWxzZX0sIklzVmlzaWJsZSI6dHJ1ZSwiUGVyY2VudGFnZUNvbXBsZXRlZCI6bnVsbH0seyJEdXJhdGlvblZhbHVlIjo1NS4wLCJEdXJhdGlvbkZvcm1hdCI6MCwiSW50ZXJuYWxJZCI6Ijg5NDY5ODdjLTViNzktNDQ0NC05MzQ0LTIwY2Y3NmY5MmY4YiIsIkluZGV4IjozLCJDb2xvciI6IjQ3LCA4NSwgMTUxIiwiVXRjU3RhcnREYXRlIjoiMjAxNS0wNC0xNVQwMDowMDowMFoiLCJOb3RlIjpudWxsLCJVdGNFbmREYXRlIjoiMjAxNS0wNi0zMFQwMDowMDowMFoiLCJUaXRsZSI6IkFyY2hpdGVjdHVyZSBSZXZpZXciLCJTaGFwZSI6MiwiQ3VzdG9tU2V0dGluZ3MiOnsiVGl0bGVXaWR0aCI6MTA4LjMyMjY3OCwiVGl0bGVGb250U2V0dGluZ3MiOnsiRm9udFNpemUiOjEwLCJGb250TmFtZSI6IkNhbGlicmkiLCJJc0JvbGQiOnRydWUsIklzSXRhbGljIjpmYWxzZSwiSXNVbmRlcmxpbmVkIjpmYWxzZSwiRm9yZWdyb3VuZENvbG9yIjoiNDcsIDg1LCAxNTEiLCJCYWNrQ29sb3IiOm51bGx9LCJTdGFydERhdGVGb250U2V0dGluZ3MiOnsiRm9udFNpemUiOjEwLCJGb250TmFtZSI6IkNhbGlicmkiLCJJc0JvbGQiOmZhbHNlLCJJc0l0YWxpYyI6ZmFsc2UsIklzVW5kZXJsaW5lZCI6ZmFsc2UsIkZvcmVncm91bmRDb2xvciI6IjUwLCA1MCwgNTAiLCJCYWNrQ29sb3IiOm51bGx9LCJFbmREYXRlRm9udFNldHRpbmdzIjp7IkZvbnRTaXplIjoxMCwiRm9udE5hbWUiOiJDYWxpYnJpIiwiSXNCb2xkIjpmYWxzZSwiSXNJdGFsaWMiOmZhbHNlLCJJc1VuZGVybGluZWQiOmZhbHNlLCJGb3JlZ3JvdW5kQ29sb3IiOiI1MCwgNTAsIDUwIiwiQmFja0NvbG9yIjpudWxsfSwiRHVyYXRpb25Gb250U2V0dGluZ3MiOnsiRm9udFNpemUiOjEwLCJGb250TmFtZSI6IkNhbGlicmkiLCJJc0JvbGQiOmZhbHNlLCJJc0l0YWxpYyI6ZmFsc2UsIklzVW5kZXJsaW5lZCI6ZmFsc2UsIkZvcmVncm91bmRDb2xvciI6IjI1NSwgMjU1LCAyNTUiLCJCYWNrQ29sb3IiOm51bGx9LCJUYXNrc1NwYWNpbmciOjEwLCJTaGFwZUhlaWdodCI6MTYuMCwiVmVydGljYWxDb25uZWN0b3JTZXR0aW5ncyI6eyJDb2xvciI6IjIwNCwgMjA0LCAyMDQiLCJJc1Zpc2libGUiOnRydWUsIkxpbmVXZWlnaHQiOjAuMX0sIkhvcml6b250YWxDb25uZWN0b3JTZXR0aW5ncyI6eyJDb2xvciI6IjIwNCwgMjA0LCAyMDQiLCJJc1Zpc2libGUiOmZhbHNlLCJMaW5lV2VpZ2h0IjowLjF9LCJUYXNrU2hhcGVCb3JkZXJTZXR0aW5ncyI6eyJDb2xvciI6IlJlZCIsIkxpbmVXZWlnaHQiOjAuMH0sIlNtYXJ0VGl0bGVGb3JlZ3JvdW5kIjoiQmxhY2siLCJTbWFydFRpdGxlRm9yZWdyb3VuZElzQWN0aXZlIjpmYWxzZSwiU21hcnREdXJhdGlvbkZvcmVncm91bmQiOiJXaGl0ZSIsIlNtYXJ0RHVyYXRpb25Gb3JlZ3JvdW5kSXNBY3RpdmUiOmZhbHNlLCJTbWFydERhdGVGb3JlZ3JvdW5kIjoiIiwiU21hcnREYXRlRm9yZWdyb3VuZElzQWN0aXZlIjpmYWxzZSwiU21hcnRQZXJjZW50YWdlQ29tcGxldGVkRm9yZWdyb3VuZCI6IiIsIlNtYXJ0UGVyY2VudGFnZUNvbXBsZXRlZElzQWN0aXZlIjpmYWxzZSwiSW5jbHVkZU5vbldvcmtpbmdEYXlzSW5EdXJhdGlvbiI6ZmFsc2UsIldvcmtpbmdEYXlzIjozMSwiUGVyY2VudGFnZUNvbXBsZXRlZEZvbnRTZXR0aW5ncyI6eyJGb250U2l6ZSI6MTAsIkZvbnROYW1lIjoiQ2FsaWJyaSIsIklzQm9sZCI6ZmFsc2UsIklzSXRhbGljIjpmYWxzZSwiSXNVbmRlcmxpbmVkIjpmYWxzZSwiRm9yZWdyb3VuZENvbG9yIjoiMTkyLCA4MCwgNzciLCJCYWNrQ29sb3IiOm51bGx9LCJQZXJjZW50YWdlQ29tcGxldGVkUG9zaXRpb24iOjB9LCJUYXNrRGF0ZVBvc2l0aW9uIjowLCJUYXNrVGl0bGVQb3NpdGlvbiI6MiwiVGFza0R1cmF0aW9uUG9zaXRpb24iOjEsIlRhc2tUaXRsZUlzV2lkZXIiOmZhbHNlLCJUYXNrRHVyYXRpb25Jc1dpZGVyIjpmYWxzZSwiVGFza0RhdGVJc1dpZGVyIjpmYWxzZSwiVGFza1BlcmNlbnRhZ2VDb21wbGV0ZWRJc1dpZGVyIjpmYWxzZSwiRGF0ZUZvcm1hdCI6eyJGb3JtYXRTdHJpbmciOiJNL2QiLCJTZXBhcmF0b3IiOiIvIiwiVXNlSW50ZXJuYXRpb25hbERhdGVGb3JtYXQiOmZhbHNlfSwiSXNWaXNpYmxlIjp0cnVlLCJQZXJjZW50YWdlQ29tcGxldGVkIjpudWxsfSx7IkR1cmF0aW9uVmFsdWUiOjU1LjAsIkR1cmF0aW9uRm9ybWF0IjowLCJJbnRlcm5hbElkIjoiNDRmNjU2MzctNTk0My00NGJlLWE1ODAtZGZiNWUxNGVhZTkzIiwiSW5kZXgiOjQsIkNvbG9yIjoiNDcsIDg1LCAxNTEiLCJVdGNTdGFydERhdGUiOiIyMDE1LTA0LTE1VDAwOjAwOjAwWiIsIk5vdGUiOm51bGwsIlV0Y0VuZERhdGUiOiIyMDE1LTA2LTMwVDAwOjAwOjAwWiIsIlRpdGxlIjoiVHJhaW5pbmcgQ2FsbHMiLCJTaGFwZSI6MiwiQ3VzdG9tU2V0dGluZ3MiOnsiVGl0bGVXaWR0aCI6NzYuMDEwMTU0NywiVGl0bGVGb250U2V0dGluZ3MiOnsiRm9udFNpemUiOjEwLCJGb250TmFtZSI6IkNhbGlicmkiLCJJc0JvbGQiOnRydWUsIklzSXRhbGljIjpmYWxzZSwiSXNVbmRlcmxpbmVkIjpmYWxzZSwiRm9yZWdyb3VuZENvbG9yIjoiNDcsIDg1LCAxNTEiLCJCYWNrQ29sb3IiOm51bGx9LCJTdGFydERhdGVGb250U2V0dGluZ3MiOnsiRm9udFNpemUiOjEwLCJGb250TmFtZSI6IkNhbGlicmkiLCJJc0JvbGQiOmZhbHNlLCJJc0l0YWxpYyI6ZmFsc2UsIklzVW5kZXJsaW5lZCI6ZmFsc2UsIkZvcmVncm91bmRDb2xvciI6IjUwLCA1MCwgNTAiLCJCYWNrQ29sb3IiOm51bGx9LCJFbmREYXRlRm9udFNldHRpbmdzIjp7IkZvbnRTaXplIjoxMCwiRm9udE5hbWUiOiJDYWxpYnJpIiwiSXNCb2xkIjpmYWxzZSwiSXNJdGFsaWMiOmZhbHNlLCJJc1VuZGVybGluZWQiOmZhbHNlLCJGb3JlZ3JvdW5kQ29sb3IiOiI1MCwgNTAsIDUwIiwiQmFja0NvbG9yIjpudWxsfSwiRHVyYXRpb25Gb250U2V0dGluZ3MiOnsiRm9udFNpemUiOjEwLCJGb250TmFtZSI6IkNhbGlicmkiLCJJc0JvbGQiOmZhbHNlLCJJc0l0YWxpYyI6ZmFsc2UsIklzVW5kZXJsaW5lZCI6ZmFsc2UsIkZvcmVncm91bmRDb2xvciI6IjI1NSwgMjU1LCAyNTUiLCJCYWNrQ29sb3IiOm51bGx9LCJUYXNrc1NwYWNpbmciOjEwLCJTaGFwZUhlaWdodCI6MTYuMCwiVmVydGljYWxDb25uZWN0b3JTZXR0aW5ncyI6eyJDb2xvciI6IjIwNCwgMjA0LCAyMDQiLCJJc1Zpc2libGUiOnRydWUsIkxpbmVXZWlnaHQiOjAuMX0sIkhvcml6b250YWxDb25uZWN0b3JTZXR0aW5ncyI6eyJDb2xvciI6IjIwNCwgMjA0LCAyMDQiLCJJc1Zpc2libGUiOmZhbHNlLCJMaW5lV2VpZ2h0IjowLjF9LCJUYXNrU2hhcGVCb3JkZXJTZXR0aW5ncyI6eyJDb2xvciI6IlJlZCIsIkxpbmVXZWlnaHQiOjAuMH0sIlNtYXJ0VGl0bGVGb3JlZ3JvdW5kIjoiQmxhY2siLCJTbWFydFRpdGxlRm9yZWdyb3VuZElzQWN0aXZlIjpmYWxzZSwiU21hcnREdXJhdGlvbkZvcmVncm91bmQiOiJXaGl0ZSIsIlNtYXJ0RHVyYXRpb25Gb3JlZ3JvdW5kSXNBY3RpdmUiOmZhbHNlLCJTbWFydERhdGVGb3JlZ3JvdW5kIjoiIiwiU21hcnREYXRlRm9yZWdyb3VuZElzQWN0aXZlIjpmYWxzZSwiU21hcnRQZXJjZW50YWdlQ29tcGxldGVkRm9yZWdyb3VuZCI6IiIsIlNtYXJ0UGVyY2VudGFnZUNvbXBsZXRlZElzQWN0aXZlIjpmYWxzZSwiSW5jbHVkZU5vbldvcmtpbmdEYXlzSW5EdXJhdGlvbiI6ZmFsc2UsIldvcmtpbmdEYXlzIjozMSwiUGVyY2VudGFnZUNvbXBsZXRlZEZvbnRTZXR0aW5ncyI6eyJGb250U2l6ZSI6MTAsIkZvbnROYW1lIjoiQ2FsaWJyaSIsIklzQm9sZCI6ZmFsc2UsIklzSXRhbGljIjpmYWxzZSwiSXNVbmRlcmxpbmVkIjpmYWxzZSwiRm9yZWdyb3VuZENvbG9yIjoiMTkyLCA4MCwgNzciLCJCYWNrQ29sb3IiOm51bGx9LCJQZXJjZW50YWdlQ29tcGxldGVkUG9zaXRpb24iOjB9LCJUYXNrRGF0ZVBvc2l0aW9uIjowLCJUYXNrVGl0bGVQb3NpdGlvbiI6MiwiVGFza0R1cmF0aW9uUG9zaXRpb24iOjEsIlRhc2tUaXRsZUlzV2lkZXIiOmZhbHNlLCJUYXNrRHVyYXRpb25Jc1dpZGVyIjpmYWxzZSwiVGFza0RhdGVJc1dpZGVyIjpmYWxzZSwiVGFza1BlcmNlbnRhZ2VDb21wbGV0ZWRJc1dpZGVyIjpmYWxzZSwiRGF0ZUZvcm1hdCI6eyJGb3JtYXRTdHJpbmciOiJNL2QiLCJTZXBhcmF0b3IiOiIvIiwiVXNlSW50ZXJuYXRpb25hbERhdGVGb3JtYXQiOmZhbHNlfSwiSXNWaXNpYmxlIjp0cnVlLCJQZXJjZW50YWdlQ29tcGxldGVkIjpudWxsfSx7IkR1cmF0aW9uVmFsdWUiOjkyLjAsIkR1cmF0aW9uRm9ybWF0IjowLCJJbnRlcm5hbElkIjoiNDAwNGY0MjktODQwMC00NTA3LWI4NDktYjhjNGVkMmFkODQ0IiwiSW5kZXgiOjUsIkNvbG9yIjoiMjQwLCAxMjcsIDkiLCJVdGNTdGFydERhdGUiOiIyMDE1LTA2LTI5VDAwOjAwOjAwWiIsIk5vdGUiOm51bGwsIlV0Y0VuZERhdGUiOiIyMDE1LTExLTAzVDAwOjAwOjAwWiIsIlRpdGxlIjoiUGFydG5lciBEZXZlbG9wbWVudCIsIlNoYXBlIjoyLCJDdXN0b21TZXR0aW5ncyI6eyJUaXRsZVdpZHRoIjoxMTQuMTI4ODIyLCJUaXRsZUZvbnRTZXR0aW5ncyI6eyJGb250U2l6ZSI6MTAsIkZvbnROYW1lIjoiQ2FsaWJyaSIsIklzQm9sZCI6dHJ1ZSwiSXNJdGFsaWMiOmZhbHNlLCJJc1VuZGVybGluZWQiOmZhbHNlLCJGb3JlZ3JvdW5kQ29sb3IiOiIxMzIsIDYwLCAxMiIsIkJhY2tDb2xvciI6bnVsbH0sIlN0YXJ0RGF0ZUZvbnRTZXR0aW5ncyI6eyJGb250U2l6ZSI6MTAsIkZvbnROYW1lIjoiQ2FsaWJyaSIsIklzQm9sZCI6ZmFsc2UsIklzSXRhbGljIjpmYWxzZSwiSXNVbmRlcmxpbmVkIjpmYWxzZSwiRm9yZWdyb3VuZENvbG9yIjoiNTAsIDUwLCA1MCIsIkJhY2tDb2xvciI6bnVsbH0sIkVuZERhdGVGb250U2V0dGluZ3MiOnsiRm9udFNpemUiOjEwLCJGb250TmFtZSI6IkNhbGlicmkiLCJJc0JvbGQiOmZhbHNlLCJJc0l0YWxpYyI6ZmFsc2UsIklzVW5kZXJsaW5lZCI6ZmFsc2UsIkZvcmVncm91bmRDb2xvciI6IjUwLCA1MCwgNTAiLCJCYWNrQ29sb3IiOm51bGx9LCJEdXJhdGlvbkZvbnRTZXR0aW5ncyI6eyJGb250U2l6ZSI6MTAsIkZvbnROYW1lIjoiQ2FsaWJyaSIsIklzQm9sZCI6ZmFsc2UsIklzSXRhbGljIjpmYWxzZSwiSXNVbmRlcmxpbmVkIjpmYWxzZSwiRm9yZWdyb3VuZENvbG9yIjoiQmxhY2siLCJCYWNrQ29sb3IiOm51bGx9LCJUYXNrc1NwYWNpbmciOjEwLCJTaGFwZUhlaWdodCI6MTYuMCwiVmVydGljYWxDb25uZWN0b3JTZXR0aW5ncyI6eyJDb2xvciI6IjIwNCwgMjA0LCAyMDQiLCJJc1Zpc2libGUiOnRydWUsIkxpbmVXZWlnaHQiOjAuMX0sIkhvcml6b250YWxDb25uZWN0b3JTZXR0aW5ncyI6eyJDb2xvciI6IjIwNCwgMjA0LCAyMDQiLCJJc1Zpc2libGUiOmZhbHNlLCJMaW5lV2VpZ2h0IjowLjF9LCJUYXNrU2hhcGVCb3JkZXJTZXR0aW5ncyI6eyJDb2xvciI6IlJlZCIsIkxpbmVXZWlnaHQiOjAuMH0sIlNtYXJ0VGl0bGVGb3JlZ3JvdW5kIjoiQmxhY2siLCJTbWFydFRpdGxlRm9yZWdyb3VuZElzQWN0aXZlIjpmYWxzZSwiU21hcnREdXJhdGlvbkZvcmVncm91bmQiOiJCbGFjayIsIlNtYXJ0RHVyYXRpb25Gb3JlZ3JvdW5kSXNBY3RpdmUiOnRydWUsIlNtYXJ0RGF0ZUZvcmVncm91bmQiOiIiLCJTbWFydERhdGVGb3JlZ3JvdW5kSXNBY3RpdmUiOmZhbHNlLCJTbWFydFBlcmNlbnRhZ2VDb21wbGV0ZWRGb3JlZ3JvdW5kIjoiIiwiU21hcnRQZXJjZW50YWdlQ29tcGxldGVkSXNBY3RpdmUiOmZhbHNlLCJJbmNsdWRlTm9uV29ya2luZ0RheXNJbkR1cmF0aW9uIjpmYWxzZSwiV29ya2luZ0RheXMiOjMxLCJQZXJjZW50YWdlQ29tcGxldGVkRm9udFNldHRpbmdzIjp7IkZvbnRTaXplIjoxMCwiRm9udE5hbWUiOiJDYWxpYnJpIiwiSXNCb2xkIjpmYWxzZSwiSXNJdGFsaWMiOmZhbHNlLCJJc1VuZGVybGluZWQiOmZhbHNlLCJGb3JlZ3JvdW5kQ29sb3IiOiIxOTIsIDgwLCA3NyIsIkJhY2tDb2xvciI6bnVsbH0sIlBlcmNlbnRhZ2VDb21wbGV0ZWRQb3NpdGlvbiI6MH0sIlRhc2tEYXRlUG9zaXRpb24iOjAsIlRhc2tUaXRsZVBvc2l0aW9uIjoyLCJUYXNrRHVyYXRpb25Qb3NpdGlvbiI6MSwiVGFza1RpdGxlSXNXaWRlciI6ZmFsc2UsIlRhc2tEdXJhdGlvbklzV2lkZXIiOmZhbHNlLCJUYXNrRGF0ZUlzV2lkZXIiOmZhbHNlLCJUYXNrUGVyY2VudGFnZUNvbXBsZXRlZElzV2lkZXIiOmZhbHNlLCJEYXRlRm9ybWF0Ijp7IkZvcm1hdFN0cmluZyI6Ik0vZCIsIlNlcGFyYXRvciI6Ii8iLCJVc2VJbnRlcm5hdGlvbmFsRGF0ZUZvcm1hdCI6ZmFsc2V9LCJJc1Zpc2libGUiOnRydWUsIlBlcmNlbnRhZ2VDb21wbGV0ZWQiOm51bGx9LHsiRHVyYXRpb25WYWx1ZSI6MzMuMCwiRHVyYXRpb25Gb3JtYXQiOjAsIkludGVybmFsSWQiOiI4ZGVhN2U3OS1lYzQzLTQ1MWMtOTU0OC1kMzAxZmViYjEzYzQiLCJJbmRleCI6NiwiQ29sb3IiOiI3OCwgMTMzLCA2NiIsIlV0Y1N0YXJ0RGF0ZSI6IjIwMTUtMTAtMTVUMDA6MDA6MDBaIiwiTm90ZSI6bnVsbCwiVXRjRW5kRGF0ZSI6IjIwMTUtMTEtMzBUMDA6MDA6MDBaIiwiVGl0bGUiOiJNYXJrZXRpbmciLCJTaGFwZSI6MywiQ3VzdG9tU2V0dGluZ3MiOnsiVGl0bGVXaWR0aCI6NjIuMzc4MzQ1NSwiVGl0bGVGb250U2V0dGluZ3MiOnsiRm9udFNpemUiOjEwLCJGb250TmFtZSI6IkNhbGlicmkiLCJJc0JvbGQiOnRydWUsIklzSXRhbGljIjpmYWxzZSwiSXNVbmRlcmxpbmVkIjpmYWxzZSwiRm9yZWdyb3VuZENvbG9yIjoiNTYsIDg3LCAzNSIsIkJhY2tDb2xvciI6bnVsbH0sIlN0YXJ0RGF0ZUZvbnRTZXR0aW5ncyI6eyJGb250U2l6ZSI6MTAsIkZvbnROYW1lIjoiQ2FsaWJyaSIsIklzQm9sZCI6ZmFsc2UsIklzSXRhbGljIjpmYWxzZSwiSXNVbmRlcmxpbmVkIjpmYWxzZSwiRm9yZWdyb3VuZENvbG9yIjoiNTAsIDUwLCA1MCIsIkJhY2tDb2xvciI6bnVsbH0sIkVuZERhdGVGb250U2V0dGluZ3MiOnsiRm9udFNpemUiOjEwLCJGb250TmFtZSI6IkNhbGlicmkiLCJJc0JvbGQiOmZhbHNlLCJJc0l0YWxpYyI6ZmFsc2UsIklzVW5kZXJsaW5lZCI6ZmFsc2UsIkZvcmVncm91bmRDb2xvciI6IjUwLCA1MCwgNTAiLCJCYWNrQ29sb3IiOm51bGx9LCJEdXJhdGlvbkZvbnRTZXR0aW5ncyI6eyJGb250U2l6ZSI6MTAsIkZvbnROYW1lIjoiQ2FsaWJyaSIsIklzQm9sZCI6ZmFsc2UsIklzSXRhbGljIjpmYWxzZSwiSXNVbmRlcmxpbmVkIjpmYWxzZSwiRm9yZWdyb3VuZENvbG9yIjoiV2hpdGUiLCJCYWNrQ29sb3IiOm51bGx9LCJUYXNrc1NwYWNpbmciOjEwLCJTaGFwZUhlaWdodCI6MTYuMCwiVmVydGljYWxDb25uZWN0b3JTZXR0aW5ncyI6eyJDb2xvciI6IjIwNCwgMjA0LCAyMDQiLCJJc1Zpc2libGUiOnRydWUsIkxpbmVXZWlnaHQiOjAuMX0sIkhvcml6b250YWxDb25uZWN0b3JTZXR0aW5ncyI6eyJDb2xvciI6IjIwNCwgMjA0LCAyMDQiLCJJc1Zpc2libGUiOmZhbHNlLCJMaW5lV2VpZ2h0IjowLjF9LCJUYXNrU2hhcGVCb3JkZXJTZXR0aW5ncyI6eyJDb2xvciI6IlJlZCIsIkxpbmVXZWlnaHQiOjAuMH0sIlNtYXJ0VGl0bGVGb3JlZ3JvdW5kIjoiQmxhY2siLCJTbWFydFRpdGxlRm9yZWdyb3VuZElzQWN0aXZlIjpmYWxzZSwiU21hcnREdXJhdGlvbkZvcmVncm91bmQiOiJXaGl0ZSIsIlNtYXJ0RHVyYXRpb25Gb3JlZ3JvdW5kSXNBY3RpdmUiOnRydWUsIlNtYXJ0RGF0ZUZvcmVncm91bmQiOiIiLCJTbWFydERhdGVGb3JlZ3JvdW5kSXNBY3RpdmUiOmZhbHNlLCJTbWFydFBlcmNlbnRhZ2VDb21wbGV0ZWRGb3JlZ3JvdW5kIjoiIiwiU21hcnRQZXJjZW50YWdlQ29tcGxldGVkSXNBY3RpdmUiOmZhbHNlLCJJbmNsdWRlTm9uV29ya2luZ0RheXNJbkR1cmF0aW9uIjpmYWxzZSwiV29ya2luZ0RheXMiOjMxLCJQZXJjZW50YWdlQ29tcGxldGVkRm9udFNldHRpbmdzIjp7IkZvbnRTaXplIjoxMCwiRm9udE5hbWUiOiJDYWxpYnJpIiwiSXNCb2xkIjpmYWxzZSwiSXNJdGFsaWMiOmZhbHNlLCJJc1VuZGVybGluZWQiOmZhbHNlLCJGb3JlZ3JvdW5kQ29sb3IiOiIxOTIsIDgwLCA3NyIsIkJhY2tDb2xvciI6bnVsbH0sIlBlcmNlbnRhZ2VDb21wbGV0ZWRQb3NpdGlvbiI6MH0sIlRhc2tEYXRlUG9zaXRpb24iOjAsIlRhc2tUaXRsZVBvc2l0aW9uIjoyLCJUYXNrRHVyYXRpb25Qb3NpdGlvbiI6MSwiVGFza1RpdGxlSXNXaWRlciI6ZmFsc2UsIlRhc2tEdXJhdGlvbklzV2lkZXIiOmZhbHNlLCJUYXNrRGF0ZUlzV2lkZXIiOmZhbHNlLCJUYXNrUGVyY2VudGFnZUNvbXBsZXRlZElzV2lkZXIiOmZhbHNlLCJEYXRlRm9ybWF0Ijp7IkZvcm1hdFN0cmluZyI6Ik0vZCIsIlNlcGFyYXRvciI6Ii8iLCJVc2VJbnRlcm5hdGlvbmFsRGF0ZUZvcm1hdCI6ZmFsc2V9LCJJc1Zpc2libGUiOnRydWUsIlBlcmNlbnRhZ2VDb21wbGV0ZWQiOm51bGx9XSwiU3R5bGUiOnsiVGltZWxpbmVTZXR0aW5ncyI6eyJUb2RheU1hcmtlckNvbG9yIjoiUmVkIiwiVG9kYXlNYXJrZXJGb250U2V0dGluZ3MiOnsiRm9udFNpemUiOjExLCJGb250TmFtZSI6IkNhbGlicmkiLCJJc0JvbGQiOmZhbHNlLCJJc0l0YWxpYyI6ZmFsc2UsIklzVW5kZXJsaW5lZCI6ZmFsc2UsIkZvcmVncm91bmRDb2xvciI6IkJsYWNrIiwiQmFja0NvbG9yIjpudWxsfSwiU3RhcnRZZWFyRm9udCI6eyJGb250U2l6ZSI6MTQsIkZvbnROYW1lIjoiQ2FsaWJyaSIsIklzQm9sZCI6dHJ1ZSwiSXNJdGFsaWMiOmZhbHNlLCJJc1VuZGVybGluZWQiOmZhbHNlLCJGb3JlZ3JvdW5kQ29sb3IiOiIyMzcsIDEyNSwgNDkiLCJCYWNrQ29sb3IiOm51bGx9LCJFbmRZZWFyRm9udCI6eyJGb250U2l6ZSI6MTQsIkZvbnROYW1lIjoiQ2FsaWJyaSIsIklzQm9sZCI6dHJ1ZSwiSXNJdGFsaWMiOmZhbHNlLCJJc1VuZGVybGluZWQiOmZhbHNlLCJGb3JlZ3JvdW5kQ29sb3IiOiIyMzcsIDEyNSwgNDkiLCJCYWNrQ29sb3IiOm51bGx9LCJJc1RoaW4iOmZhbHNlLCJIYXMzREVmZmVjdCI6dHJ1ZSwiVGltZWJhbmRJc1JvdW5kZWQiOnRydWUsIlRpbWViYW5kQ29sb3IiOiI1MCwgNTAsIDUwIiwiVGltZWJhbmRGb250U2V0dGluZ3MiOnsiRm9udFNpemUiOjEyLCJGb250TmFtZSI6IkNhbGlicmkiLCJJc0JvbGQiOnRydWUsIklzSXRhbGljIjpmYWxzZSwiSXNVbmRlcmxpbmVkIjpmYWxzZSwiRm9yZWdyb3VuZENvbG9yIjoiV2hpdGUiLCJCYWNrQ29sb3IiOm51bGx9LCJFbGFwc2VkVGltZUNvbG9yIjoiMjI3LCAyMjIsIDIwOSIsIkVsYXBzZWRUaW1lU3R5bGUiOjAsIlRvZGF5TWFya2VyUG9zaXRpb24iOjAsIkNhcHNQb3NpdGlvbiI6M30sIkRlZmF1bHRNaWxlc3RvbmVTZXR0aW5ncyI6eyJGbGFnQ29ubmVjdG9yU2V0dGluZ3MiOnsiQ29sb3IiOiI3OSwgMTI5LCAxODkiLCJJc1Zpc2libGUiOmZhbHNlLCJMaW5lV2VpZ2h0IjowLjF9LCJEYXRlRm9ybWF0Ijp7IkZvcm1hdFN0cmluZyI6Ik1NLmRkLnl5eXkiLCJTZXBhcmF0b3IiOiIuIiwiVXNlSW50ZXJuYXRpb25hbERhdGVGb3JtYXQiOmZhbHNlfSwiSXNEYXRlVmlzaWJsZSI6dHJ1ZSwiVGl0bGVGb250U2V0dGluZ3MiOnsiRm9udFNpemUiOjExLCJGb250TmFtZSI6IkNhbGlicmkiLCJJc0JvbGQiOnRydWUsIklzSXRhbGljIjpmYWxzZSwiSXNVbmRlcmxpbmVkIjpmYWxzZSwiRm9yZWdyb3VuZENvbG9yIjoiQmxhY2siLCJCYWNrQ29sb3IiOm51bGx9LCJEYXRlRm9udFNldHRpbmdzIjp7IkZvbnRTaXplIjoxMCwiRm9udE5hbWUiOiJDYWxpYnJpIiwiSXNCb2xkIjpmYWxzZSwiSXNJdGFsaWMiOmZhbHNlLCJJc1VuZGVybGluZWQiOmZhbHNlLCJGb3JlZ3JvdW5kQ29sb3IiOiI1MCwgNTAsIDUwIiwiQmFja0NvbG9yIjpudWxsfSwiQ29ubmVjdG9yU2V0dGluZ3MiOnsiQ29sb3IiOiIiLCJJc1Zpc2libGUiOmZhbHNlLCJMaW5lV2VpZ2h0IjowLjF9fSwiRGVmYXVsdFRhc2tTZXR0aW5ncyI6eyJEYXRlRm9udFNldHRpbmdzIjp7IkZvbnRTaXplIjoxMCwiRm9udE5hbWUiOiJDYWxpYnJpIiwiSXNCb2xkIjpmYWxzZSwiSXNJdGFsaWMiOmZhbHNlLCJJc1VuZGVybGluZWQiOmZhbHNlLCJGb3JlZ3JvdW5kQ29sb3IiOiI1MCwgNTAsIDUwIiwiQmFja0NvbG9yIjpudWxsfSwiU3RhcnREYXRlRm9udFNldHRpbmdzIjp7IkZvbnRTaXplIjoxMiwiRm9udE5hbWUiOiJDYWxpYnJpIiwiSXNCb2xkIjpmYWxzZSwiSXNJdGFsaWMiOmZhbHNlLCJJc1VuZGVybGluZWQiOmZhbHNlLCJGb3JlZ3JvdW5kQ29sb3IiOiJXaGl0ZSIsIkJhY2tDb2xvciI6bnVsbH0sIkVuZERhdGVGb250U2V0dGluZ3MiOnsiRm9udFNpemUiOjEyLCJGb250TmFtZSI6IkNhbGlicmkiLCJJc0JvbGQiOmZhbHNlLCJJc0l0YWxpYyI6ZmFsc2UsIklzVW5kZXJsaW5lZCI6ZmFsc2UsIkZvcmVncm91bmRDb2xvciI6IldoaXRlIiwiQmFja0NvbG9yIjpudWxsfSwiRHVyYXRpb25Gb250U2V0dGluZ3MiOnsiRm9udFNpemUiOjEyLCJGb250TmFtZSI6IkNhbGlicmkiLCJJc0JvbGQiOmZhbHNlLCJJc0l0YWxpYyI6ZmFsc2UsIklzVW5kZXJsaW5lZCI6ZmFsc2UsIkZvcmVncm91bmRDb2xvciI6IldoaXRlIiwiQmFja0NvbG9yIjpudWxsfSwiSXNUaGljayI6ZmFsc2UsIlRhc2tzQWJvdmVUaW1lYmFuZCI6dHJ1ZSwiRGF0ZUZvcm1hdCI6eyJGb3JtYXRTdHJpbmciOiJNL2QiLCJTZXBhcmF0b3IiOiIvIiwiVXNlSW50ZXJuYXRpb25hbERhdGVGb3JtYXQiOmZhbHNlfSwiRHVyYXRpb25Qb3NpdGlvbiI6MSwiRHVyYXRpb25Gb3JtYXQiOjAsIlJlbmRlckxvbmdUYXNrVGl0bGVBYm92ZVRhc2tTaGFwZSI6ZmFsc2UsIklzSG9yaXpvbnRhbENvbm5lY3RvclZpc2libGUiOmZhbHNlLCJJc1ZlcnRpY2FsQ29ubmVjdG9yVmlzaWJsZSI6dHJ1ZSwiSW50ZXJ2YWxUZXh0UG9zaXRpb24iOjIsIkludGVydmFsRGF0ZVBvc2l0aW9uIjowLCJUaXRsZVdpZHRoIjpudWxsLCJUaXRsZUZvbnRTZXR0aW5ncyI6eyJGb250U2l6ZSI6MTEsIkZvbnROYW1lIjoiQ2FsaWJyaSIsIklzQm9sZCI6dHJ1ZSwiSXNJdGFsaWMiOmZhbHNlLCJJc1VuZGVybGluZWQiOmZhbHNlLCJGb3JlZ3JvdW5kQ29sb3IiOiIxNTksIDQxLCA1NCIsIkJhY2tDb2xvciI6bnVsbH0sIlRhc2tzU3BhY2luZyI6MTAsIlNoYXBlSGVpZ2h0IjoxNi4wLCJWZXJ0aWNhbENvbm5lY3RvclNldHRpbmdzIjp7IkNvbG9yIjoiMjA0LCAyMDQsIDIwNCIsIklzVmlzaWJsZSI6dHJ1ZSwiTGluZVdlaWdodCI6MC4xfSwiSG9yaXpvbnRhbENvbm5lY3RvclNldHRpbmdzIjp7IkNvbG9yIjoiMjA0LCAyMDQsIDIwNCIsIklzVmlzaWJsZSI6ZmFsc2UsIkxpbmVXZWlnaHQiOjAuMX0sIlRhc2tTaGFwZUJvcmRlclNldHRpbmdzIjp7IkNvbG9yIjoiUmVkIiwiTGluZVdlaWdodCI6MC4wfSwiU21hcnRUaXRsZUZvcmVncm91bmQiOiIiLCJTbWFydFRpdGxlRm9yZWdyb3VuZElzQWN0aXZlIjpmYWxzZSwiU21hcnREdXJhdGlvbkZvcmVncm91bmQiOiIiLCJTbWFydER1cmF0aW9uRm9yZWdyb3VuZElzQWN0aXZlIjpmYWxzZSwiU21hcnREYXRlRm9yZWdyb3VuZCI6IiIsIlNtYXJ0RGF0ZUZvcmVncm91bmRJc0FjdGl2ZSI6ZmFsc2UsIlNtYXJ0UGVyY2VudGFnZUNvbXBsZXRlZEZvcmVncm91bmQiOiIiLCJTbWFydFBlcmNlbnRhZ2VDb21wbGV0ZWRJc0FjdGl2ZSI6ZmFsc2UsIkluY2x1ZGVOb25Xb3JraW5nRGF5c0luRHVyYXRpb24iOmZhbHNlLCJXb3JraW5nRGF5cyI6MzEsIlBlcmNlbnRhZ2VDb21wbGV0ZWRGb250U2V0dGluZ3MiOnsiRm9udFNpemUiOjEwLCJGb250TmFtZSI6IkNhbGlicmkiLCJJc0JvbGQiOmZhbHNlLCJJc0l0YWxpYyI6ZmFsc2UsIklzVW5kZXJsaW5lZCI6ZmFsc2UsIkZvcmVncm91bmRDb2xvciI6IjE5MiwgODAsIDc3IiwiQmFja0NvbG9yIjpudWxsfSwiUGVyY2VudGFnZUNvbXBsZXRlZFBvc2l0aW9uIjowfSwiU2NhbGVTZXR0aW5ncyI6eyJEYXRlRm9ybWF0IjoiTU1NIiwiSW50ZXJ2YWxUeXBlIjowLCJVc2VBdXRvbWF0aWNUaW1lU2NhbGUiOmZhbHNlLCJDdXN0b21UaW1lU2NhbGVVdGNTdGFydERhdGUiOiIyMDE1LTAxLTAxVDAwOjAwOjAwWiIsIkN1c3RvbVRpbWVTY2FsZVV0Y0VuZERhdGUiOiIyMDE1LTExLTMwVDAwOjAwOjAwWiJ9fSwiVGltZWJhbmRWZXJ0aWNhbFBvc2l0aW9uIjp7IlF1aWNrUG9zaXRpb24iOjMsIlJlbGF0aXZlUG9zaXRpb24iOjY1LjAsIkFic29sdXRlUG9zaXRpb24iOjM1MS4wLCJQcmV2aW91c0Fic29sdXRlUG9zaXRpb24iOjM1MS4wfX0="/>
  <p:tag name="__MASTER" val="__part_0"/>
</p:tagLst>
</file>

<file path=ppt/theme/theme1.xml><?xml version="1.0" encoding="utf-8"?>
<a:theme xmlns:a="http://schemas.openxmlformats.org/drawingml/2006/main" name="ECMWF Light 4:3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CMWF_4.3_light_blue.potx" id="{5DF975CC-1A98-4276-8049-E01E3834041B}" vid="{AE17BB0E-D833-477C-9F37-6C929F8489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ECMWF_4.3_light_blue</Template>
  <TotalTime>12189</TotalTime>
  <Words>1828</Words>
  <Application>Microsoft Office PowerPoint</Application>
  <PresentationFormat>On-screen Show (4:3)</PresentationFormat>
  <Paragraphs>285</Paragraphs>
  <Slides>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Helvetica Neue</vt:lpstr>
      <vt:lpstr>Times New Roman</vt:lpstr>
      <vt:lpstr>Wingdings</vt:lpstr>
      <vt:lpstr>ECMWF Light 4:3 blue</vt:lpstr>
      <vt:lpstr>PowerPoint Presentation</vt:lpstr>
      <vt:lpstr>Aerosol Lidars/Ceilometers assimilation at ECMWF</vt:lpstr>
      <vt:lpstr>What aerosol profile information can we assimilate?</vt:lpstr>
      <vt:lpstr> IFS in CAMS configuration</vt:lpstr>
      <vt:lpstr>PowerPoint Presentation</vt:lpstr>
      <vt:lpstr>Scientific motivation for the A3S project</vt:lpstr>
      <vt:lpstr>AEOLUS/EARTHCARE AEROSOL ASSIMILATION STUDIES (A3S)</vt:lpstr>
      <vt:lpstr>AEOLUS/EARTHCARE AEROSOL ASSIMILATION STUDIES (A3S) continued…</vt:lpstr>
      <vt:lpstr>MOCAGE/IFS simulation</vt:lpstr>
      <vt:lpstr>PowerPoint Presentation</vt:lpstr>
      <vt:lpstr>PowerPoint Presentation</vt:lpstr>
      <vt:lpstr>ASSIMILATION EXPERIMENTS </vt:lpstr>
      <vt:lpstr>MOCAGE EXPERIMEnTS</vt:lpstr>
      <vt:lpstr>MEAN OBSERVATIONS and DEPARTURES 10-20 June 2012</vt:lpstr>
      <vt:lpstr>Verification using AERONET Aerosol Optical Depth</vt:lpstr>
      <vt:lpstr>CALIPSO EXPERIMENTS</vt:lpstr>
      <vt:lpstr>CALIPSO dataset 1 Jan 2007</vt:lpstr>
      <vt:lpstr>Average profiles: ERROR SENSITIVITY</vt:lpstr>
      <vt:lpstr>AEOLUS DATA</vt:lpstr>
      <vt:lpstr>AEOLUS BACKSCATTER 13 Jan 2019(*)</vt:lpstr>
      <vt:lpstr>TRUE COLOR CORERECTED REFLECTANCE &amp; MODIS AOD 13 Jan 2019</vt:lpstr>
      <vt:lpstr>AVERAGE PROFILES </vt:lpstr>
      <vt:lpstr>PowerPoint Presentation</vt:lpstr>
      <vt:lpstr>Other studies with lidars or ceilometers</vt:lpstr>
      <vt:lpstr>ACTRIS-2</vt:lpstr>
      <vt:lpstr>Aerosol light scattering verification </vt:lpstr>
      <vt:lpstr>Assimilation of ground-based LIDAR data in CAMS </vt:lpstr>
      <vt:lpstr>E-PROFILE Ceilometers network Case study: 19th to 21st July 2018 Wild fires in northern America and saharan dust layer in southern europe.</vt:lpstr>
      <vt:lpstr>Cases: Volcanic eruptions</vt:lpstr>
      <vt:lpstr>PowerPoint Presentation</vt:lpstr>
      <vt:lpstr>EUNADICS-AV Case of the Eyjafjallajökull (April-May 2010): Impact of Lidars on IFS (AOD)</vt:lpstr>
      <vt:lpstr>Impact of Lidars on IFS (AOD)</vt:lpstr>
      <vt:lpstr>General conclusions and future works</vt:lpstr>
    </vt:vector>
  </TitlesOfParts>
  <Company>ECMWF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Letertre-Danczak</dc:creator>
  <cp:lastModifiedBy>Julie Letertre-Danczak</cp:lastModifiedBy>
  <cp:revision>68</cp:revision>
  <cp:lastPrinted>2014-11-19T12:15:44Z</cp:lastPrinted>
  <dcterms:created xsi:type="dcterms:W3CDTF">2019-07-12T09:39:06Z</dcterms:created>
  <dcterms:modified xsi:type="dcterms:W3CDTF">2020-05-01T14:24:33Z</dcterms:modified>
</cp:coreProperties>
</file>