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89" r:id="rId3"/>
    <p:sldMasterId id="2147483716" r:id="rId4"/>
    <p:sldMasterId id="2147483747" r:id="rId5"/>
    <p:sldMasterId id="2147483760" r:id="rId6"/>
  </p:sldMasterIdLst>
  <p:notesMasterIdLst>
    <p:notesMasterId r:id="rId25"/>
  </p:notesMasterIdLst>
  <p:handoutMasterIdLst>
    <p:handoutMasterId r:id="rId26"/>
  </p:handoutMasterIdLst>
  <p:sldIdLst>
    <p:sldId id="262" r:id="rId7"/>
    <p:sldId id="453" r:id="rId8"/>
    <p:sldId id="417" r:id="rId9"/>
    <p:sldId id="438" r:id="rId10"/>
    <p:sldId id="441" r:id="rId11"/>
    <p:sldId id="442" r:id="rId12"/>
    <p:sldId id="439" r:id="rId13"/>
    <p:sldId id="440" r:id="rId14"/>
    <p:sldId id="443" r:id="rId15"/>
    <p:sldId id="431" r:id="rId16"/>
    <p:sldId id="432" r:id="rId17"/>
    <p:sldId id="444" r:id="rId18"/>
    <p:sldId id="436" r:id="rId19"/>
    <p:sldId id="450" r:id="rId20"/>
    <p:sldId id="451" r:id="rId21"/>
    <p:sldId id="446" r:id="rId22"/>
    <p:sldId id="452" r:id="rId23"/>
    <p:sldId id="448" r:id="rId24"/>
  </p:sldIdLst>
  <p:sldSz cx="24384000" cy="13716000"/>
  <p:notesSz cx="6669088" cy="9775825"/>
  <p:defaultTextStyle>
    <a:defPPr marL="0" marR="0" indent="0" algn="l" defTabSz="9131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288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6585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4883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3166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1456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69746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598036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6329" algn="ctr" defTabSz="82042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29A9244-98F6-4FBF-84CF-AD5993123B45}">
          <p14:sldIdLst>
            <p14:sldId id="262"/>
            <p14:sldId id="453"/>
            <p14:sldId id="417"/>
            <p14:sldId id="438"/>
            <p14:sldId id="441"/>
            <p14:sldId id="442"/>
            <p14:sldId id="439"/>
            <p14:sldId id="440"/>
            <p14:sldId id="443"/>
            <p14:sldId id="431"/>
            <p14:sldId id="432"/>
            <p14:sldId id="444"/>
            <p14:sldId id="436"/>
            <p14:sldId id="450"/>
            <p14:sldId id="451"/>
            <p14:sldId id="446"/>
            <p14:sldId id="452"/>
            <p14:sldId id="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sav" initials="e" lastIdx="2" clrIdx="0"/>
  <p:cmAuthor id="1" name="1" initials="1" lastIdx="1" clrIdx="1"/>
  <p:cmAuthor id="2" name="Fedor" initials="F" lastIdx="3" clrIdx="2">
    <p:extLst/>
  </p:cmAuthor>
  <p:cmAuthor id="3" name="valentina" initials="v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543E"/>
    <a:srgbClr val="EFE2F0"/>
    <a:srgbClr val="E0C2DA"/>
    <a:srgbClr val="D496BB"/>
    <a:srgbClr val="D4EF99"/>
    <a:srgbClr val="E5F5C1"/>
    <a:srgbClr val="EAF7BF"/>
    <a:srgbClr val="DFF6C0"/>
    <a:srgbClr val="ECF5C1"/>
    <a:srgbClr val="E0F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8AA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7" autoAdjust="0"/>
    <p:restoredTop sz="89371" autoAdjust="0"/>
  </p:normalViewPr>
  <p:slideViewPr>
    <p:cSldViewPr>
      <p:cViewPr varScale="1">
        <p:scale>
          <a:sx n="53" d="100"/>
          <a:sy n="53" d="100"/>
        </p:scale>
        <p:origin x="912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>
      <p:cViewPr>
        <p:scale>
          <a:sx n="68" d="100"/>
          <a:sy n="68" d="100"/>
        </p:scale>
        <p:origin x="-4290" y="-546"/>
      </p:cViewPr>
      <p:guideLst>
        <p:guide orient="horz" pos="3079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70C3B-B457-4A54-B076-753A5182F5A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DB08E-DC36-44FF-8BC4-01AD80F59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92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55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889212" y="4643517"/>
            <a:ext cx="4890665" cy="439912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086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288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6585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4883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3166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1456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69746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8036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6329" defTabSz="456585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34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88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70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91544" tIns="45772" rIns="91544" bIns="45772"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21755" y="6456870"/>
            <a:ext cx="4302552" cy="339721"/>
          </a:xfrm>
          <a:prstGeom prst="rect">
            <a:avLst/>
          </a:prstGeom>
        </p:spPr>
        <p:txBody>
          <a:bodyPr lIns="91544" tIns="45772" rIns="91544" bIns="45772"/>
          <a:lstStyle/>
          <a:p>
            <a:fld id="{8B3DC6C3-4D37-4364-9AB3-59B7DEEE33D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10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Реализованная</a:t>
            </a:r>
            <a:r>
              <a:rPr lang="ru-RU" baseline="0" dirty="0" smtClean="0"/>
              <a:t> в </a:t>
            </a:r>
            <a:r>
              <a:rPr lang="en-US" baseline="0" dirty="0" err="1" smtClean="0"/>
              <a:t>GeRa</a:t>
            </a:r>
            <a:r>
              <a:rPr lang="en-US" baseline="0" dirty="0" smtClean="0"/>
              <a:t> </a:t>
            </a:r>
            <a:r>
              <a:rPr lang="ru-RU" baseline="0" dirty="0" smtClean="0"/>
              <a:t>трехмерная модель позволяет учитывать основные конструкционные особенности захоронения, заданные в рамках одного из вариантов проекта. Учитываются транспортные тоннели, камеры для РАО 2го класса, скважины для РАО 1го класса, буровые камеры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7335" y="9285315"/>
            <a:ext cx="2890197" cy="4889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39A906-A06F-4669-BC18-204515503D6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30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Модель конструкции интегрирована в</a:t>
            </a:r>
            <a:r>
              <a:rPr lang="ru-RU" baseline="0" dirty="0" smtClean="0"/>
              <a:t> трехмерную гидрогеологическую модель. В этой модели фильтрация рассматривается в напорно-безнапорной постановке, среда разбита на 4 слоя с различными мощностями и коэффициентами фильтрации. Общее количество ячеек расчетной сетки превышает 10 млн. Возможен расчет переноса консервативного трассера.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7335" y="9285315"/>
            <a:ext cx="2890197" cy="4889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39A906-A06F-4669-BC18-204515503D6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9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учета</a:t>
            </a:r>
            <a:r>
              <a:rPr lang="ru-RU" baseline="0" dirty="0" smtClean="0"/>
              <a:t> внемасштабных разрывных нарушений в </a:t>
            </a:r>
            <a:r>
              <a:rPr lang="en-US" baseline="0" dirty="0" err="1" smtClean="0"/>
              <a:t>GeRa</a:t>
            </a:r>
            <a:r>
              <a:rPr lang="en-US" baseline="0" dirty="0" smtClean="0"/>
              <a:t> </a:t>
            </a:r>
            <a:r>
              <a:rPr lang="ru-RU" baseline="0" dirty="0" smtClean="0"/>
              <a:t>реализована модель сетей дискретных трещин </a:t>
            </a:r>
            <a:r>
              <a:rPr lang="en-US" baseline="0" dirty="0" smtClean="0"/>
              <a:t>(DFN)</a:t>
            </a:r>
            <a:r>
              <a:rPr lang="ru-RU" baseline="0" dirty="0" smtClean="0"/>
              <a:t>. В ней зоны </a:t>
            </a:r>
            <a:r>
              <a:rPr lang="ru-RU" baseline="0" dirty="0" err="1" smtClean="0"/>
              <a:t>трещиноватости</a:t>
            </a:r>
            <a:r>
              <a:rPr lang="ru-RU" baseline="0" dirty="0" smtClean="0"/>
              <a:t> явно включаются в гидрогеологическую модель. При этом они представляют собой двумерную поверхность с краем, течение моделируется напрямую в системе трещин и в пористой среде с учетом </a:t>
            </a:r>
            <a:r>
              <a:rPr lang="ru-RU" baseline="0" dirty="0" err="1" smtClean="0"/>
              <a:t>водообмена</a:t>
            </a:r>
            <a:r>
              <a:rPr lang="ru-RU" baseline="0" dirty="0" smtClean="0"/>
              <a:t> между ними.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Дискретизация </a:t>
            </a:r>
            <a:r>
              <a:rPr lang="en-US" baseline="0" dirty="0" smtClean="0"/>
              <a:t>DFN </a:t>
            </a:r>
            <a:r>
              <a:rPr lang="ru-RU" baseline="0" dirty="0" smtClean="0"/>
              <a:t>модели построена следующим образом: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Изначально построенная сетка для пористой среды разрезается двумерными поверхностями, заданными триангуляцией.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След разреза 3Д сетки составляет сетку на трещине.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Пространственная дискретизация осуществляется с помощью метода конечных объемов по линейной двухточечной схеме.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При этом степени свободы связаны с 3хмерными ячейками пористой среды и двумерными гранями, относящимися к трещине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aseline="0" dirty="0" smtClean="0"/>
              <a:t>Такая сетка является конформной сетке в пористой среде: ячейки сетки на трещине являются гранями ячеек сетки в пористой среде, что облегчает дискретизацию потоком </a:t>
            </a:r>
            <a:r>
              <a:rPr lang="ru-RU" baseline="0" dirty="0" err="1" smtClean="0"/>
              <a:t>водообмена</a:t>
            </a:r>
            <a:r>
              <a:rPr lang="ru-RU" baseline="0" dirty="0" smtClean="0"/>
              <a:t> между трещинами и пористой средой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8250" y="9285288"/>
            <a:ext cx="2889250" cy="488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39A906-A06F-4669-BC18-204515503D6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46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DFN</a:t>
            </a:r>
            <a:r>
              <a:rPr lang="en-US" baseline="0" dirty="0" smtClean="0"/>
              <a:t> </a:t>
            </a:r>
            <a:r>
              <a:rPr lang="ru-RU" baseline="0" dirty="0" smtClean="0"/>
              <a:t>модель была применена для расчета </a:t>
            </a:r>
            <a:r>
              <a:rPr lang="ru-RU" baseline="0" dirty="0" err="1" smtClean="0"/>
              <a:t>водопритока</a:t>
            </a:r>
            <a:r>
              <a:rPr lang="ru-RU" baseline="0" dirty="0" smtClean="0"/>
              <a:t> к конструкции захоронения на стадии строительства (на стенках ПГЗРО ставилось условие просачивания), а также для расчета потока воды через захоронение после его консервации. В обоих моделях рассматривались ситуации, когда трещина проходит через ПГЗРО (случай 1), и когда трещина проходит рядом с ПГЗРО (случай 2). И для модели </a:t>
            </a:r>
            <a:r>
              <a:rPr lang="ru-RU" baseline="0" dirty="0" err="1" smtClean="0"/>
              <a:t>водопритока</a:t>
            </a:r>
            <a:r>
              <a:rPr lang="ru-RU" baseline="0" dirty="0" smtClean="0"/>
              <a:t>, для модели потока подземных вод через ПГЗРО выявлены идентичные закономерности: в случае 1 с ростом проводимости трещины растет рассчитываемый </a:t>
            </a:r>
            <a:r>
              <a:rPr lang="ru-RU" baseline="0" dirty="0" err="1" smtClean="0"/>
              <a:t>водоприток</a:t>
            </a:r>
            <a:r>
              <a:rPr lang="ru-RU" baseline="0" dirty="0" smtClean="0"/>
              <a:t> и поток (наблюдается фокусировка потока трещиной), в случае 2 </a:t>
            </a:r>
            <a:r>
              <a:rPr lang="ru-RU" baseline="0" smtClean="0"/>
              <a:t>изменения рассчитываемой </a:t>
            </a:r>
            <a:r>
              <a:rPr lang="ru-RU" baseline="0" dirty="0" smtClean="0"/>
              <a:t>величины незначительны.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7335" y="9285315"/>
            <a:ext cx="2890197" cy="4889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39A906-A06F-4669-BC18-204515503D6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84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71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489196" y="3844664"/>
            <a:ext cx="15840381" cy="6026672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32" name="cover_bg_0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24671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4073"/>
            <a:ext cx="20726400" cy="2724150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500"/>
            </a:lvl1pPr>
            <a:lvl2pPr marL="1037672" indent="0">
              <a:buNone/>
              <a:defRPr sz="4000"/>
            </a:lvl2pPr>
            <a:lvl3pPr marL="2075350" indent="0">
              <a:buNone/>
              <a:defRPr sz="3800"/>
            </a:lvl3pPr>
            <a:lvl4pPr marL="3113024" indent="0">
              <a:buNone/>
              <a:defRPr sz="3100"/>
            </a:lvl4pPr>
            <a:lvl5pPr marL="4150702" indent="0">
              <a:buNone/>
              <a:defRPr sz="3100"/>
            </a:lvl5pPr>
            <a:lvl6pPr marL="5188372" indent="0">
              <a:buNone/>
              <a:defRPr sz="3100"/>
            </a:lvl6pPr>
            <a:lvl7pPr marL="6226046" indent="0">
              <a:buNone/>
              <a:defRPr sz="3100"/>
            </a:lvl7pPr>
            <a:lvl8pPr marL="7263724" indent="0">
              <a:buNone/>
              <a:defRPr sz="3100"/>
            </a:lvl8pPr>
            <a:lvl9pPr marL="8301396" indent="0">
              <a:buNone/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5204-0CA0-4A47-B8F6-5B0FF794A5B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495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48945" y="2251087"/>
            <a:ext cx="11027832" cy="10296526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683251" y="2251087"/>
            <a:ext cx="11032069" cy="10296526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22A28-1998-4BBA-9C8C-7C81E27E5C2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94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3" y="549280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4" y="3070231"/>
            <a:ext cx="10773837" cy="1279526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37672" indent="0">
              <a:buNone/>
              <a:defRPr sz="4500" b="1"/>
            </a:lvl2pPr>
            <a:lvl3pPr marL="2075350" indent="0">
              <a:buNone/>
              <a:defRPr sz="4000" b="1"/>
            </a:lvl3pPr>
            <a:lvl4pPr marL="3113024" indent="0">
              <a:buNone/>
              <a:defRPr sz="3800" b="1"/>
            </a:lvl4pPr>
            <a:lvl5pPr marL="4150702" indent="0">
              <a:buNone/>
              <a:defRPr sz="3800" b="1"/>
            </a:lvl5pPr>
            <a:lvl6pPr marL="5188372" indent="0">
              <a:buNone/>
              <a:defRPr sz="3800" b="1"/>
            </a:lvl6pPr>
            <a:lvl7pPr marL="6226046" indent="0">
              <a:buNone/>
              <a:defRPr sz="3800" b="1"/>
            </a:lvl7pPr>
            <a:lvl8pPr marL="7263724" indent="0">
              <a:buNone/>
              <a:defRPr sz="3800" b="1"/>
            </a:lvl8pPr>
            <a:lvl9pPr marL="8301396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4" y="4349748"/>
            <a:ext cx="10773837" cy="7902576"/>
          </a:xfrm>
        </p:spPr>
        <p:txBody>
          <a:bodyPr/>
          <a:lstStyle>
            <a:lvl1pPr>
              <a:defRPr sz="5700"/>
            </a:lvl1pPr>
            <a:lvl2pPr>
              <a:defRPr sz="4500"/>
            </a:lvl2pPr>
            <a:lvl3pPr>
              <a:defRPr sz="40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44" y="3070231"/>
            <a:ext cx="10778069" cy="1279526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37672" indent="0">
              <a:buNone/>
              <a:defRPr sz="4500" b="1"/>
            </a:lvl2pPr>
            <a:lvl3pPr marL="2075350" indent="0">
              <a:buNone/>
              <a:defRPr sz="4000" b="1"/>
            </a:lvl3pPr>
            <a:lvl4pPr marL="3113024" indent="0">
              <a:buNone/>
              <a:defRPr sz="3800" b="1"/>
            </a:lvl4pPr>
            <a:lvl5pPr marL="4150702" indent="0">
              <a:buNone/>
              <a:defRPr sz="3800" b="1"/>
            </a:lvl5pPr>
            <a:lvl6pPr marL="5188372" indent="0">
              <a:buNone/>
              <a:defRPr sz="3800" b="1"/>
            </a:lvl6pPr>
            <a:lvl7pPr marL="6226046" indent="0">
              <a:buNone/>
              <a:defRPr sz="3800" b="1"/>
            </a:lvl7pPr>
            <a:lvl8pPr marL="7263724" indent="0">
              <a:buNone/>
              <a:defRPr sz="3800" b="1"/>
            </a:lvl8pPr>
            <a:lvl9pPr marL="8301396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44" y="4349748"/>
            <a:ext cx="10778069" cy="7902576"/>
          </a:xfrm>
        </p:spPr>
        <p:txBody>
          <a:bodyPr/>
          <a:lstStyle>
            <a:lvl1pPr>
              <a:defRPr sz="5700"/>
            </a:lvl1pPr>
            <a:lvl2pPr>
              <a:defRPr sz="4500"/>
            </a:lvl2pPr>
            <a:lvl3pPr>
              <a:defRPr sz="40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7CE5C-26CF-46DD-AC9C-D92A7EDB02C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561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AC6E-6332-40A8-925C-E9912F055EF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9080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0CD8-4903-443F-A36C-218A7F78972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91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7" y="546103"/>
            <a:ext cx="8022168" cy="2324102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5" y="546116"/>
            <a:ext cx="13631333" cy="11706228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7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17" y="2870223"/>
            <a:ext cx="8022168" cy="9382126"/>
          </a:xfrm>
        </p:spPr>
        <p:txBody>
          <a:bodyPr/>
          <a:lstStyle>
            <a:lvl1pPr marL="0" indent="0">
              <a:buNone/>
              <a:defRPr sz="3100"/>
            </a:lvl1pPr>
            <a:lvl2pPr marL="1037672" indent="0">
              <a:buNone/>
              <a:defRPr sz="2600"/>
            </a:lvl2pPr>
            <a:lvl3pPr marL="2075350" indent="0">
              <a:buNone/>
              <a:defRPr sz="2400"/>
            </a:lvl3pPr>
            <a:lvl4pPr marL="3113024" indent="0">
              <a:buNone/>
              <a:defRPr sz="1900"/>
            </a:lvl4pPr>
            <a:lvl5pPr marL="4150702" indent="0">
              <a:buNone/>
              <a:defRPr sz="1900"/>
            </a:lvl5pPr>
            <a:lvl6pPr marL="5188372" indent="0">
              <a:buNone/>
              <a:defRPr sz="1900"/>
            </a:lvl6pPr>
            <a:lvl7pPr marL="6226046" indent="0">
              <a:buNone/>
              <a:defRPr sz="1900"/>
            </a:lvl7pPr>
            <a:lvl8pPr marL="7263724" indent="0">
              <a:buNone/>
              <a:defRPr sz="1900"/>
            </a:lvl8pPr>
            <a:lvl9pPr marL="830139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08DB5-ED52-40DD-9F9E-2624560AECC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1405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7" y="9601207"/>
            <a:ext cx="14630400" cy="1133478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7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37672" indent="0">
              <a:buNone/>
              <a:defRPr sz="6400"/>
            </a:lvl2pPr>
            <a:lvl3pPr marL="2075350" indent="0">
              <a:buNone/>
              <a:defRPr sz="5700"/>
            </a:lvl3pPr>
            <a:lvl4pPr marL="3113024" indent="0">
              <a:buNone/>
              <a:defRPr sz="4500"/>
            </a:lvl4pPr>
            <a:lvl5pPr marL="4150702" indent="0">
              <a:buNone/>
              <a:defRPr sz="4500"/>
            </a:lvl5pPr>
            <a:lvl6pPr marL="5188372" indent="0">
              <a:buNone/>
              <a:defRPr sz="4500"/>
            </a:lvl6pPr>
            <a:lvl7pPr marL="6226046" indent="0">
              <a:buNone/>
              <a:defRPr sz="4500"/>
            </a:lvl7pPr>
            <a:lvl8pPr marL="7263724" indent="0">
              <a:buNone/>
              <a:defRPr sz="4500"/>
            </a:lvl8pPr>
            <a:lvl9pPr marL="8301396" indent="0">
              <a:buNone/>
              <a:defRPr sz="4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7" y="10734699"/>
            <a:ext cx="14630400" cy="1609726"/>
          </a:xfrm>
        </p:spPr>
        <p:txBody>
          <a:bodyPr/>
          <a:lstStyle>
            <a:lvl1pPr marL="0" indent="0">
              <a:buNone/>
              <a:defRPr sz="3100"/>
            </a:lvl1pPr>
            <a:lvl2pPr marL="1037672" indent="0">
              <a:buNone/>
              <a:defRPr sz="2600"/>
            </a:lvl2pPr>
            <a:lvl3pPr marL="2075350" indent="0">
              <a:buNone/>
              <a:defRPr sz="2400"/>
            </a:lvl3pPr>
            <a:lvl4pPr marL="3113024" indent="0">
              <a:buNone/>
              <a:defRPr sz="1900"/>
            </a:lvl4pPr>
            <a:lvl5pPr marL="4150702" indent="0">
              <a:buNone/>
              <a:defRPr sz="1900"/>
            </a:lvl5pPr>
            <a:lvl6pPr marL="5188372" indent="0">
              <a:buNone/>
              <a:defRPr sz="1900"/>
            </a:lvl6pPr>
            <a:lvl7pPr marL="6226046" indent="0">
              <a:buNone/>
              <a:defRPr sz="1900"/>
            </a:lvl7pPr>
            <a:lvl8pPr marL="7263724" indent="0">
              <a:buNone/>
              <a:defRPr sz="1900"/>
            </a:lvl8pPr>
            <a:lvl9pPr marL="8301396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E1F-7BC5-41FB-AF36-21972DA5CF5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678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5336-5E35-4826-8729-E0DD296EEB4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225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8101761" y="4"/>
            <a:ext cx="5613400" cy="1254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48868" y="4"/>
            <a:ext cx="16446499" cy="1254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3ED7E-528A-4FB7-80D6-7D0DAFA6531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754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28" name="Rectangle 15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23"/>
          <a:ext cx="423333" cy="317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71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"/>
                        <a:ext cx="423333" cy="3175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 cstate="print"/>
          <a:srcRect l="19760" t="20378" r="11069" b="63089"/>
          <a:stretch>
            <a:fillRect/>
          </a:stretch>
        </p:blipFill>
        <p:spPr bwMode="auto">
          <a:xfrm>
            <a:off x="31284" y="381011"/>
            <a:ext cx="24352739" cy="368935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7" cstate="print"/>
          <a:srcRect l="43388" t="65187" r="11069" b="12440"/>
          <a:stretch>
            <a:fillRect/>
          </a:stretch>
        </p:blipFill>
        <p:spPr bwMode="auto">
          <a:xfrm>
            <a:off x="10304601" y="9353576"/>
            <a:ext cx="14114584" cy="439102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</p:pic>
    </p:spTree>
    <p:extLst>
      <p:ext uri="{BB962C8B-B14F-4D97-AF65-F5344CB8AC3E}">
        <p14:creationId xmlns:p14="http://schemas.microsoft.com/office/powerpoint/2010/main" val="27451129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quarter" idx="13"/>
          </p:nvPr>
        </p:nvSpPr>
        <p:spPr>
          <a:xfrm>
            <a:off x="12495615" y="7161623"/>
            <a:ext cx="7500941" cy="5304238"/>
          </a:xfrm>
          <a:prstGeom prst="rect">
            <a:avLst/>
          </a:prstGeom>
        </p:spPr>
        <p:txBody>
          <a:bodyPr lIns="91315" tIns="45666" rIns="91315" bIns="45666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12504362" y="1250167"/>
            <a:ext cx="7500941" cy="5304238"/>
          </a:xfrm>
          <a:prstGeom prst="rect">
            <a:avLst/>
          </a:prstGeom>
        </p:spPr>
        <p:txBody>
          <a:bodyPr lIns="91315" tIns="45666" rIns="91315" bIns="45666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half" idx="15"/>
          </p:nvPr>
        </p:nvSpPr>
        <p:spPr>
          <a:xfrm>
            <a:off x="4387460" y="1250162"/>
            <a:ext cx="7500941" cy="11215688"/>
          </a:xfrm>
          <a:prstGeom prst="rect">
            <a:avLst/>
          </a:prstGeom>
        </p:spPr>
        <p:txBody>
          <a:bodyPr lIns="91315" tIns="45666" rIns="91315" bIns="45666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19981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59945" y="3019443"/>
            <a:ext cx="22064136" cy="9226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85542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57" y="587394"/>
            <a:ext cx="4466168" cy="296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4088" y="4362731"/>
            <a:ext cx="22081067" cy="2063750"/>
          </a:xfrm>
          <a:ln/>
        </p:spPr>
        <p:txBody>
          <a:bodyPr/>
          <a:lstStyle>
            <a:lvl1pPr>
              <a:lnSpc>
                <a:spcPct val="130000"/>
              </a:lnSpc>
              <a:defRPr sz="3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34097" y="6569087"/>
            <a:ext cx="9982200" cy="1298574"/>
          </a:xfrm>
          <a:ln/>
        </p:spPr>
        <p:txBody>
          <a:bodyPr anchor="ctr"/>
          <a:lstStyle>
            <a:lvl1pPr marL="0" indent="0">
              <a:buFontTx/>
              <a:buNone/>
              <a:defRPr sz="29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557986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FEA7-CD93-439D-A07B-4093727F4B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865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4089"/>
            <a:ext cx="20726400" cy="2724150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/>
            </a:lvl1pPr>
            <a:lvl2pPr marL="913166" indent="0">
              <a:buNone/>
              <a:defRPr sz="3800"/>
            </a:lvl2pPr>
            <a:lvl3pPr marL="1826329" indent="0">
              <a:buNone/>
              <a:defRPr sz="3100"/>
            </a:lvl3pPr>
            <a:lvl4pPr marL="2739490" indent="0">
              <a:buNone/>
              <a:defRPr sz="2900"/>
            </a:lvl4pPr>
            <a:lvl5pPr marL="3652660" indent="0">
              <a:buNone/>
              <a:defRPr sz="2900"/>
            </a:lvl5pPr>
            <a:lvl6pPr marL="4565826" indent="0">
              <a:buNone/>
              <a:defRPr sz="2900"/>
            </a:lvl6pPr>
            <a:lvl7pPr marL="5478989" indent="0">
              <a:buNone/>
              <a:defRPr sz="2900"/>
            </a:lvl7pPr>
            <a:lvl8pPr marL="6392155" indent="0">
              <a:buNone/>
              <a:defRPr sz="2900"/>
            </a:lvl8pPr>
            <a:lvl9pPr marL="7305313" indent="0">
              <a:buNone/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5204-0CA0-4A47-B8F6-5B0FF794A5B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6821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48945" y="2251087"/>
            <a:ext cx="11027832" cy="1029652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0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683259" y="2251087"/>
            <a:ext cx="11032069" cy="1029652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0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22A28-1998-4BBA-9C8C-7C81E27E5C2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7256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3" y="549280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4" y="3070231"/>
            <a:ext cx="10773837" cy="12795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166" indent="0">
              <a:buNone/>
              <a:defRPr sz="4000" b="1"/>
            </a:lvl2pPr>
            <a:lvl3pPr marL="1826329" indent="0">
              <a:buNone/>
              <a:defRPr sz="3800" b="1"/>
            </a:lvl3pPr>
            <a:lvl4pPr marL="2739490" indent="0">
              <a:buNone/>
              <a:defRPr sz="3100" b="1"/>
            </a:lvl4pPr>
            <a:lvl5pPr marL="3652660" indent="0">
              <a:buNone/>
              <a:defRPr sz="3100" b="1"/>
            </a:lvl5pPr>
            <a:lvl6pPr marL="4565826" indent="0">
              <a:buNone/>
              <a:defRPr sz="3100" b="1"/>
            </a:lvl6pPr>
            <a:lvl7pPr marL="5478989" indent="0">
              <a:buNone/>
              <a:defRPr sz="3100" b="1"/>
            </a:lvl7pPr>
            <a:lvl8pPr marL="6392155" indent="0">
              <a:buNone/>
              <a:defRPr sz="3100" b="1"/>
            </a:lvl8pPr>
            <a:lvl9pPr marL="7305313" indent="0">
              <a:buNone/>
              <a:defRPr sz="3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4" y="4349748"/>
            <a:ext cx="1077383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44" y="3070231"/>
            <a:ext cx="10778069" cy="12795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166" indent="0">
              <a:buNone/>
              <a:defRPr sz="4000" b="1"/>
            </a:lvl2pPr>
            <a:lvl3pPr marL="1826329" indent="0">
              <a:buNone/>
              <a:defRPr sz="3800" b="1"/>
            </a:lvl3pPr>
            <a:lvl4pPr marL="2739490" indent="0">
              <a:buNone/>
              <a:defRPr sz="3100" b="1"/>
            </a:lvl4pPr>
            <a:lvl5pPr marL="3652660" indent="0">
              <a:buNone/>
              <a:defRPr sz="3100" b="1"/>
            </a:lvl5pPr>
            <a:lvl6pPr marL="4565826" indent="0">
              <a:buNone/>
              <a:defRPr sz="3100" b="1"/>
            </a:lvl6pPr>
            <a:lvl7pPr marL="5478989" indent="0">
              <a:buNone/>
              <a:defRPr sz="3100" b="1"/>
            </a:lvl7pPr>
            <a:lvl8pPr marL="6392155" indent="0">
              <a:buNone/>
              <a:defRPr sz="3100" b="1"/>
            </a:lvl8pPr>
            <a:lvl9pPr marL="7305313" indent="0">
              <a:buNone/>
              <a:defRPr sz="3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44" y="4349748"/>
            <a:ext cx="1077806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7CE5C-26CF-46DD-AC9C-D92A7EDB02C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527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AC6E-6332-40A8-925C-E9912F055EF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928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0CD8-4903-443F-A36C-218A7F78972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859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7" y="546103"/>
            <a:ext cx="8022168" cy="232410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5" y="546116"/>
            <a:ext cx="13631333" cy="11706228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17" y="2870223"/>
            <a:ext cx="8022168" cy="9382126"/>
          </a:xfrm>
        </p:spPr>
        <p:txBody>
          <a:bodyPr/>
          <a:lstStyle>
            <a:lvl1pPr marL="0" indent="0">
              <a:buNone/>
              <a:defRPr sz="2900"/>
            </a:lvl1pPr>
            <a:lvl2pPr marL="913166" indent="0">
              <a:buNone/>
              <a:defRPr sz="2400"/>
            </a:lvl2pPr>
            <a:lvl3pPr marL="1826329" indent="0">
              <a:buNone/>
              <a:defRPr sz="1900"/>
            </a:lvl3pPr>
            <a:lvl4pPr marL="2739490" indent="0">
              <a:buNone/>
              <a:defRPr sz="1900"/>
            </a:lvl4pPr>
            <a:lvl5pPr marL="3652660" indent="0">
              <a:buNone/>
              <a:defRPr sz="1900"/>
            </a:lvl5pPr>
            <a:lvl6pPr marL="4565826" indent="0">
              <a:buNone/>
              <a:defRPr sz="1900"/>
            </a:lvl6pPr>
            <a:lvl7pPr marL="5478989" indent="0">
              <a:buNone/>
              <a:defRPr sz="1900"/>
            </a:lvl7pPr>
            <a:lvl8pPr marL="6392155" indent="0">
              <a:buNone/>
              <a:defRPr sz="1900"/>
            </a:lvl8pPr>
            <a:lvl9pPr marL="7305313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08DB5-ED52-40DD-9F9E-2624560AECC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195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7" y="9601207"/>
            <a:ext cx="14630400" cy="113347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7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3166" indent="0">
              <a:buNone/>
              <a:defRPr sz="5700"/>
            </a:lvl2pPr>
            <a:lvl3pPr marL="1826329" indent="0">
              <a:buNone/>
              <a:defRPr sz="4800"/>
            </a:lvl3pPr>
            <a:lvl4pPr marL="2739490" indent="0">
              <a:buNone/>
              <a:defRPr sz="4000"/>
            </a:lvl4pPr>
            <a:lvl5pPr marL="3652660" indent="0">
              <a:buNone/>
              <a:defRPr sz="4000"/>
            </a:lvl5pPr>
            <a:lvl6pPr marL="4565826" indent="0">
              <a:buNone/>
              <a:defRPr sz="4000"/>
            </a:lvl6pPr>
            <a:lvl7pPr marL="5478989" indent="0">
              <a:buNone/>
              <a:defRPr sz="4000"/>
            </a:lvl7pPr>
            <a:lvl8pPr marL="6392155" indent="0">
              <a:buNone/>
              <a:defRPr sz="4000"/>
            </a:lvl8pPr>
            <a:lvl9pPr marL="7305313" indent="0">
              <a:buNone/>
              <a:defRPr sz="4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7" y="10734699"/>
            <a:ext cx="14630400" cy="1609726"/>
          </a:xfrm>
        </p:spPr>
        <p:txBody>
          <a:bodyPr/>
          <a:lstStyle>
            <a:lvl1pPr marL="0" indent="0">
              <a:buNone/>
              <a:defRPr sz="2900"/>
            </a:lvl1pPr>
            <a:lvl2pPr marL="913166" indent="0">
              <a:buNone/>
              <a:defRPr sz="2400"/>
            </a:lvl2pPr>
            <a:lvl3pPr marL="1826329" indent="0">
              <a:buNone/>
              <a:defRPr sz="1900"/>
            </a:lvl3pPr>
            <a:lvl4pPr marL="2739490" indent="0">
              <a:buNone/>
              <a:defRPr sz="1900"/>
            </a:lvl4pPr>
            <a:lvl5pPr marL="3652660" indent="0">
              <a:buNone/>
              <a:defRPr sz="1900"/>
            </a:lvl5pPr>
            <a:lvl6pPr marL="4565826" indent="0">
              <a:buNone/>
              <a:defRPr sz="1900"/>
            </a:lvl6pPr>
            <a:lvl7pPr marL="5478989" indent="0">
              <a:buNone/>
              <a:defRPr sz="1900"/>
            </a:lvl7pPr>
            <a:lvl8pPr marL="6392155" indent="0">
              <a:buNone/>
              <a:defRPr sz="1900"/>
            </a:lvl8pPr>
            <a:lvl9pPr marL="7305313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E1F-7BC5-41FB-AF36-21972DA5CF5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709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4833959" y="8947564"/>
            <a:ext cx="14716125" cy="62113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4833959" y="6010810"/>
            <a:ext cx="14716125" cy="9443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57985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5336-5E35-4826-8729-E0DD296EEB4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3615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8101761" y="4"/>
            <a:ext cx="5613400" cy="1254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48868" y="4"/>
            <a:ext cx="16446499" cy="1254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3ED7E-528A-4FB7-80D6-7D0DAFA6531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9052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59961" y="3019443"/>
            <a:ext cx="22064136" cy="9226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087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28" name="Rectangle 15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23"/>
          <a:ext cx="423333" cy="317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6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24728" name="Rectangle 15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"/>
                        <a:ext cx="423333" cy="3175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 cstate="print"/>
          <a:srcRect l="19760" t="20378" r="11069" b="63089"/>
          <a:stretch>
            <a:fillRect/>
          </a:stretch>
        </p:blipFill>
        <p:spPr bwMode="auto">
          <a:xfrm>
            <a:off x="31292" y="381011"/>
            <a:ext cx="24352739" cy="368935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7" cstate="print"/>
          <a:srcRect l="43388" t="65187" r="11069" b="12440"/>
          <a:stretch>
            <a:fillRect/>
          </a:stretch>
        </p:blipFill>
        <p:spPr bwMode="auto">
          <a:xfrm>
            <a:off x="10304609" y="9353588"/>
            <a:ext cx="14114584" cy="439102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</p:pic>
    </p:spTree>
    <p:extLst>
      <p:ext uri="{BB962C8B-B14F-4D97-AF65-F5344CB8AC3E}">
        <p14:creationId xmlns:p14="http://schemas.microsoft.com/office/powerpoint/2010/main" val="39193162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59961" y="3019443"/>
            <a:ext cx="22064136" cy="9226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02427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57" y="587394"/>
            <a:ext cx="4466168" cy="296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4088" y="4362719"/>
            <a:ext cx="22081067" cy="2063750"/>
          </a:xfrm>
          <a:ln/>
        </p:spPr>
        <p:txBody>
          <a:bodyPr/>
          <a:lstStyle>
            <a:lvl1pPr>
              <a:lnSpc>
                <a:spcPct val="130000"/>
              </a:lnSpc>
              <a:defRPr sz="3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34097" y="6569087"/>
            <a:ext cx="9982200" cy="1298574"/>
          </a:xfrm>
          <a:ln/>
        </p:spPr>
        <p:txBody>
          <a:bodyPr anchor="ctr"/>
          <a:lstStyle>
            <a:lvl1pPr marL="0" indent="0">
              <a:buFontTx/>
              <a:buNone/>
              <a:defRPr sz="29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877795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FEA7-CD93-439D-A07B-4093727F4B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9185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4079"/>
            <a:ext cx="20726400" cy="2724150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/>
            </a:lvl1pPr>
            <a:lvl2pPr marL="913166" indent="0">
              <a:buNone/>
              <a:defRPr sz="3800"/>
            </a:lvl2pPr>
            <a:lvl3pPr marL="1826329" indent="0">
              <a:buNone/>
              <a:defRPr sz="3100"/>
            </a:lvl3pPr>
            <a:lvl4pPr marL="2739490" indent="0">
              <a:buNone/>
              <a:defRPr sz="2900"/>
            </a:lvl4pPr>
            <a:lvl5pPr marL="3652660" indent="0">
              <a:buNone/>
              <a:defRPr sz="2900"/>
            </a:lvl5pPr>
            <a:lvl6pPr marL="4565826" indent="0">
              <a:buNone/>
              <a:defRPr sz="2900"/>
            </a:lvl6pPr>
            <a:lvl7pPr marL="5478989" indent="0">
              <a:buNone/>
              <a:defRPr sz="2900"/>
            </a:lvl7pPr>
            <a:lvl8pPr marL="6392155" indent="0">
              <a:buNone/>
              <a:defRPr sz="2900"/>
            </a:lvl8pPr>
            <a:lvl9pPr marL="7305313" indent="0">
              <a:buNone/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5204-0CA0-4A47-B8F6-5B0FF794A5B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3498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48945" y="2251087"/>
            <a:ext cx="11027832" cy="1029652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0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683251" y="2251087"/>
            <a:ext cx="11032069" cy="1029652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0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22A28-1998-4BBA-9C8C-7C81E27E5C2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254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3" y="549280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4" y="3070231"/>
            <a:ext cx="10773837" cy="12795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166" indent="0">
              <a:buNone/>
              <a:defRPr sz="4000" b="1"/>
            </a:lvl2pPr>
            <a:lvl3pPr marL="1826329" indent="0">
              <a:buNone/>
              <a:defRPr sz="3800" b="1"/>
            </a:lvl3pPr>
            <a:lvl4pPr marL="2739490" indent="0">
              <a:buNone/>
              <a:defRPr sz="3100" b="1"/>
            </a:lvl4pPr>
            <a:lvl5pPr marL="3652660" indent="0">
              <a:buNone/>
              <a:defRPr sz="3100" b="1"/>
            </a:lvl5pPr>
            <a:lvl6pPr marL="4565826" indent="0">
              <a:buNone/>
              <a:defRPr sz="3100" b="1"/>
            </a:lvl6pPr>
            <a:lvl7pPr marL="5478989" indent="0">
              <a:buNone/>
              <a:defRPr sz="3100" b="1"/>
            </a:lvl7pPr>
            <a:lvl8pPr marL="6392155" indent="0">
              <a:buNone/>
              <a:defRPr sz="3100" b="1"/>
            </a:lvl8pPr>
            <a:lvl9pPr marL="7305313" indent="0">
              <a:buNone/>
              <a:defRPr sz="3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04" y="4349748"/>
            <a:ext cx="1077383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44" y="3070231"/>
            <a:ext cx="10778069" cy="12795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166" indent="0">
              <a:buNone/>
              <a:defRPr sz="4000" b="1"/>
            </a:lvl2pPr>
            <a:lvl3pPr marL="1826329" indent="0">
              <a:buNone/>
              <a:defRPr sz="3800" b="1"/>
            </a:lvl3pPr>
            <a:lvl4pPr marL="2739490" indent="0">
              <a:buNone/>
              <a:defRPr sz="3100" b="1"/>
            </a:lvl4pPr>
            <a:lvl5pPr marL="3652660" indent="0">
              <a:buNone/>
              <a:defRPr sz="3100" b="1"/>
            </a:lvl5pPr>
            <a:lvl6pPr marL="4565826" indent="0">
              <a:buNone/>
              <a:defRPr sz="3100" b="1"/>
            </a:lvl6pPr>
            <a:lvl7pPr marL="5478989" indent="0">
              <a:buNone/>
              <a:defRPr sz="3100" b="1"/>
            </a:lvl7pPr>
            <a:lvl8pPr marL="6392155" indent="0">
              <a:buNone/>
              <a:defRPr sz="3100" b="1"/>
            </a:lvl8pPr>
            <a:lvl9pPr marL="7305313" indent="0">
              <a:buNone/>
              <a:defRPr sz="3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44" y="4349748"/>
            <a:ext cx="10778069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7CE5C-26CF-46DD-AC9C-D92A7EDB02C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201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315" tIns="45666" rIns="91315" bIns="45666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039842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AC6E-6332-40A8-925C-E9912F055EF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1147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0CD8-4903-443F-A36C-218A7F78972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5732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7" y="546103"/>
            <a:ext cx="8022168" cy="232410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75" y="546116"/>
            <a:ext cx="13631333" cy="11706228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17" y="2870223"/>
            <a:ext cx="8022168" cy="9382126"/>
          </a:xfrm>
        </p:spPr>
        <p:txBody>
          <a:bodyPr/>
          <a:lstStyle>
            <a:lvl1pPr marL="0" indent="0">
              <a:buNone/>
              <a:defRPr sz="2900"/>
            </a:lvl1pPr>
            <a:lvl2pPr marL="913166" indent="0">
              <a:buNone/>
              <a:defRPr sz="2400"/>
            </a:lvl2pPr>
            <a:lvl3pPr marL="1826329" indent="0">
              <a:buNone/>
              <a:defRPr sz="1900"/>
            </a:lvl3pPr>
            <a:lvl4pPr marL="2739490" indent="0">
              <a:buNone/>
              <a:defRPr sz="1900"/>
            </a:lvl4pPr>
            <a:lvl5pPr marL="3652660" indent="0">
              <a:buNone/>
              <a:defRPr sz="1900"/>
            </a:lvl5pPr>
            <a:lvl6pPr marL="4565826" indent="0">
              <a:buNone/>
              <a:defRPr sz="1900"/>
            </a:lvl6pPr>
            <a:lvl7pPr marL="5478989" indent="0">
              <a:buNone/>
              <a:defRPr sz="1900"/>
            </a:lvl7pPr>
            <a:lvl8pPr marL="6392155" indent="0">
              <a:buNone/>
              <a:defRPr sz="1900"/>
            </a:lvl8pPr>
            <a:lvl9pPr marL="7305313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08DB5-ED52-40DD-9F9E-2624560AECC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058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7" y="9601207"/>
            <a:ext cx="14630400" cy="113347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7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3166" indent="0">
              <a:buNone/>
              <a:defRPr sz="5700"/>
            </a:lvl2pPr>
            <a:lvl3pPr marL="1826329" indent="0">
              <a:buNone/>
              <a:defRPr sz="4800"/>
            </a:lvl3pPr>
            <a:lvl4pPr marL="2739490" indent="0">
              <a:buNone/>
              <a:defRPr sz="4000"/>
            </a:lvl4pPr>
            <a:lvl5pPr marL="3652660" indent="0">
              <a:buNone/>
              <a:defRPr sz="4000"/>
            </a:lvl5pPr>
            <a:lvl6pPr marL="4565826" indent="0">
              <a:buNone/>
              <a:defRPr sz="4000"/>
            </a:lvl6pPr>
            <a:lvl7pPr marL="5478989" indent="0">
              <a:buNone/>
              <a:defRPr sz="4000"/>
            </a:lvl7pPr>
            <a:lvl8pPr marL="6392155" indent="0">
              <a:buNone/>
              <a:defRPr sz="4000"/>
            </a:lvl8pPr>
            <a:lvl9pPr marL="7305313" indent="0">
              <a:buNone/>
              <a:defRPr sz="4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7" y="10734699"/>
            <a:ext cx="14630400" cy="1609726"/>
          </a:xfrm>
        </p:spPr>
        <p:txBody>
          <a:bodyPr/>
          <a:lstStyle>
            <a:lvl1pPr marL="0" indent="0">
              <a:buNone/>
              <a:defRPr sz="2900"/>
            </a:lvl1pPr>
            <a:lvl2pPr marL="913166" indent="0">
              <a:buNone/>
              <a:defRPr sz="2400"/>
            </a:lvl2pPr>
            <a:lvl3pPr marL="1826329" indent="0">
              <a:buNone/>
              <a:defRPr sz="1900"/>
            </a:lvl3pPr>
            <a:lvl4pPr marL="2739490" indent="0">
              <a:buNone/>
              <a:defRPr sz="1900"/>
            </a:lvl4pPr>
            <a:lvl5pPr marL="3652660" indent="0">
              <a:buNone/>
              <a:defRPr sz="1900"/>
            </a:lvl5pPr>
            <a:lvl6pPr marL="4565826" indent="0">
              <a:buNone/>
              <a:defRPr sz="1900"/>
            </a:lvl6pPr>
            <a:lvl7pPr marL="5478989" indent="0">
              <a:buNone/>
              <a:defRPr sz="1900"/>
            </a:lvl7pPr>
            <a:lvl8pPr marL="6392155" indent="0">
              <a:buNone/>
              <a:defRPr sz="1900"/>
            </a:lvl8pPr>
            <a:lvl9pPr marL="7305313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E1F-7BC5-41FB-AF36-21972DA5CF5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0358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5336-5E35-4826-8729-E0DD296EEB4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2178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8101761" y="4"/>
            <a:ext cx="5613400" cy="12547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48868" y="4"/>
            <a:ext cx="16446499" cy="12547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3ED7E-528A-4FB7-80D6-7D0DAFA6531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883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59953" y="3019443"/>
            <a:ext cx="22064136" cy="9226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021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28" name="Rectangle 15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23"/>
          <a:ext cx="423333" cy="317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01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24728" name="Rectangle 15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"/>
                        <a:ext cx="423333" cy="3175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 cstate="print"/>
          <a:srcRect l="19760" t="20378" r="11069" b="63089"/>
          <a:stretch>
            <a:fillRect/>
          </a:stretch>
        </p:blipFill>
        <p:spPr bwMode="auto">
          <a:xfrm>
            <a:off x="31284" y="381011"/>
            <a:ext cx="24352739" cy="368935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7" cstate="print"/>
          <a:srcRect l="43388" t="65187" r="11069" b="12440"/>
          <a:stretch>
            <a:fillRect/>
          </a:stretch>
        </p:blipFill>
        <p:spPr bwMode="auto">
          <a:xfrm>
            <a:off x="10304601" y="9353580"/>
            <a:ext cx="14114584" cy="439102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/>
        </p:spPr>
      </p:pic>
    </p:spTree>
    <p:extLst>
      <p:ext uri="{BB962C8B-B14F-4D97-AF65-F5344CB8AC3E}">
        <p14:creationId xmlns:p14="http://schemas.microsoft.com/office/powerpoint/2010/main" val="321556707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59953" y="3019443"/>
            <a:ext cx="22064136" cy="9226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67518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5233819"/>
            <a:ext cx="20726400" cy="9941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9100275"/>
            <a:ext cx="17068800" cy="849463"/>
          </a:xfrm>
        </p:spPr>
        <p:txBody>
          <a:bodyPr/>
          <a:lstStyle>
            <a:lvl1pPr marL="0" indent="0" algn="ctr">
              <a:buNone/>
              <a:defRPr/>
            </a:lvl1pPr>
            <a:lvl2pPr marL="1217580" indent="0" algn="ctr">
              <a:buNone/>
              <a:defRPr/>
            </a:lvl2pPr>
            <a:lvl3pPr marL="2435154" indent="0" algn="ctr">
              <a:buNone/>
              <a:defRPr/>
            </a:lvl3pPr>
            <a:lvl4pPr marL="3652729" indent="0" algn="ctr">
              <a:buNone/>
              <a:defRPr/>
            </a:lvl4pPr>
            <a:lvl5pPr marL="4870302" indent="0" algn="ctr">
              <a:buNone/>
              <a:defRPr/>
            </a:lvl5pPr>
            <a:lvl6pPr marL="6087876" indent="0" algn="ctr">
              <a:buNone/>
              <a:defRPr/>
            </a:lvl6pPr>
            <a:lvl7pPr marL="7305451" indent="0" algn="ctr">
              <a:buNone/>
              <a:defRPr/>
            </a:lvl7pPr>
            <a:lvl8pPr marL="8523032" indent="0" algn="ctr">
              <a:buNone/>
              <a:defRPr/>
            </a:lvl8pPr>
            <a:lvl9pPr marL="974061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1026" name="Picture 2" descr="C:\ibrae_tmp\21.05.2018\презентация index\INDEX 2018 footprint for Oral Present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22" y="13010971"/>
            <a:ext cx="13365395" cy="7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49618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921122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5" y="625309"/>
            <a:ext cx="20832960" cy="9941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9424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7"/>
            <a:ext cx="20726400" cy="1399614"/>
          </a:xfrm>
        </p:spPr>
        <p:txBody>
          <a:bodyPr anchor="t"/>
          <a:lstStyle>
            <a:lvl1pPr algn="l">
              <a:defRPr sz="10700" b="1" cap="all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8173638"/>
            <a:ext cx="20726400" cy="640175"/>
          </a:xfrm>
        </p:spPr>
        <p:txBody>
          <a:bodyPr anchor="b"/>
          <a:lstStyle>
            <a:lvl1pPr marL="0" indent="0">
              <a:buNone/>
              <a:defRPr sz="5200"/>
            </a:lvl1pPr>
            <a:lvl2pPr marL="1217580" indent="0">
              <a:buNone/>
              <a:defRPr sz="4800"/>
            </a:lvl2pPr>
            <a:lvl3pPr marL="2435154" indent="0">
              <a:buNone/>
              <a:defRPr sz="4300"/>
            </a:lvl3pPr>
            <a:lvl4pPr marL="3652729" indent="0">
              <a:buNone/>
              <a:defRPr sz="3800"/>
            </a:lvl4pPr>
            <a:lvl5pPr marL="4870302" indent="0">
              <a:buNone/>
              <a:defRPr sz="3800"/>
            </a:lvl5pPr>
            <a:lvl6pPr marL="6087876" indent="0">
              <a:buNone/>
              <a:defRPr sz="3800"/>
            </a:lvl6pPr>
            <a:lvl7pPr marL="7305451" indent="0">
              <a:buNone/>
              <a:defRPr sz="3800"/>
            </a:lvl7pPr>
            <a:lvl8pPr marL="8523032" indent="0">
              <a:buNone/>
              <a:defRPr sz="3800"/>
            </a:lvl8pPr>
            <a:lvl9pPr marL="9740610" indent="0">
              <a:buNone/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059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5295339"/>
            <a:ext cx="10769600" cy="4687437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95200" y="5295339"/>
            <a:ext cx="10769600" cy="4687437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724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3" y="704599"/>
            <a:ext cx="21945600" cy="99411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4" y="3561851"/>
            <a:ext cx="10773837" cy="787908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7580" indent="0">
              <a:buNone/>
              <a:defRPr sz="5200" b="1"/>
            </a:lvl2pPr>
            <a:lvl3pPr marL="2435154" indent="0">
              <a:buNone/>
              <a:defRPr sz="4800" b="1"/>
            </a:lvl3pPr>
            <a:lvl4pPr marL="3652729" indent="0">
              <a:buNone/>
              <a:defRPr sz="4300" b="1"/>
            </a:lvl4pPr>
            <a:lvl5pPr marL="4870302" indent="0">
              <a:buNone/>
              <a:defRPr sz="4300" b="1"/>
            </a:lvl5pPr>
            <a:lvl6pPr marL="6087876" indent="0">
              <a:buNone/>
              <a:defRPr sz="4300" b="1"/>
            </a:lvl6pPr>
            <a:lvl7pPr marL="7305451" indent="0">
              <a:buNone/>
              <a:defRPr sz="4300" b="1"/>
            </a:lvl7pPr>
            <a:lvl8pPr marL="8523032" indent="0">
              <a:buNone/>
              <a:defRPr sz="4300" b="1"/>
            </a:lvl8pPr>
            <a:lvl9pPr marL="9740610" indent="0">
              <a:buNone/>
              <a:defRPr sz="4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4" y="6261249"/>
            <a:ext cx="10773837" cy="4079578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53" y="3561851"/>
            <a:ext cx="10778067" cy="787908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7580" indent="0">
              <a:buNone/>
              <a:defRPr sz="5200" b="1"/>
            </a:lvl2pPr>
            <a:lvl3pPr marL="2435154" indent="0">
              <a:buNone/>
              <a:defRPr sz="4800" b="1"/>
            </a:lvl3pPr>
            <a:lvl4pPr marL="3652729" indent="0">
              <a:buNone/>
              <a:defRPr sz="4300" b="1"/>
            </a:lvl4pPr>
            <a:lvl5pPr marL="4870302" indent="0">
              <a:buNone/>
              <a:defRPr sz="4300" b="1"/>
            </a:lvl5pPr>
            <a:lvl6pPr marL="6087876" indent="0">
              <a:buNone/>
              <a:defRPr sz="4300" b="1"/>
            </a:lvl6pPr>
            <a:lvl7pPr marL="7305451" indent="0">
              <a:buNone/>
              <a:defRPr sz="4300" b="1"/>
            </a:lvl7pPr>
            <a:lvl8pPr marL="8523032" indent="0">
              <a:buNone/>
              <a:defRPr sz="4300" b="1"/>
            </a:lvl8pPr>
            <a:lvl9pPr marL="9740610" indent="0">
              <a:buNone/>
              <a:defRPr sz="4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53" y="6261249"/>
            <a:ext cx="10778067" cy="4079578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386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0691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389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25" y="922785"/>
            <a:ext cx="8022168" cy="680186"/>
          </a:xfrm>
        </p:spPr>
        <p:txBody>
          <a:bodyPr anchor="b"/>
          <a:lstStyle>
            <a:lvl1pPr algn="l">
              <a:defRPr sz="52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72" y="3710802"/>
            <a:ext cx="13631333" cy="5376857"/>
          </a:xfrm>
        </p:spPr>
        <p:txBody>
          <a:bodyPr/>
          <a:lstStyle>
            <a:lvl1pPr>
              <a:defRPr sz="8600"/>
            </a:lvl1pPr>
            <a:lvl2pPr>
              <a:defRPr sz="7600"/>
            </a:lvl2pPr>
            <a:lvl3pPr>
              <a:defRPr sz="64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25" y="7327362"/>
            <a:ext cx="8022168" cy="467820"/>
          </a:xfrm>
        </p:spPr>
        <p:txBody>
          <a:bodyPr/>
          <a:lstStyle>
            <a:lvl1pPr marL="0" indent="0">
              <a:buNone/>
              <a:defRPr sz="3800"/>
            </a:lvl1pPr>
            <a:lvl2pPr marL="1217580" indent="0">
              <a:buNone/>
              <a:defRPr sz="3100"/>
            </a:lvl2pPr>
            <a:lvl3pPr marL="2435154" indent="0">
              <a:buNone/>
              <a:defRPr sz="2600"/>
            </a:lvl3pPr>
            <a:lvl4pPr marL="3652729" indent="0">
              <a:buNone/>
              <a:defRPr sz="2400"/>
            </a:lvl4pPr>
            <a:lvl5pPr marL="4870302" indent="0">
              <a:buNone/>
              <a:defRPr sz="2400"/>
            </a:lvl5pPr>
            <a:lvl6pPr marL="6087876" indent="0">
              <a:buNone/>
              <a:defRPr sz="2400"/>
            </a:lvl6pPr>
            <a:lvl7pPr marL="7305451" indent="0">
              <a:buNone/>
              <a:defRPr sz="2400"/>
            </a:lvl7pPr>
            <a:lvl8pPr marL="8523032" indent="0">
              <a:buNone/>
              <a:defRPr sz="2400"/>
            </a:lvl8pPr>
            <a:lvl9pPr marL="9740610" indent="0">
              <a:buNone/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5510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7" y="10054501"/>
            <a:ext cx="14630400" cy="680186"/>
          </a:xfrm>
        </p:spPr>
        <p:txBody>
          <a:bodyPr anchor="b"/>
          <a:lstStyle>
            <a:lvl1pPr algn="l">
              <a:defRPr sz="5200"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7" y="4810977"/>
            <a:ext cx="14630400" cy="1058751"/>
          </a:xfrm>
        </p:spPr>
        <p:txBody>
          <a:bodyPr/>
          <a:lstStyle>
            <a:lvl1pPr marL="0" indent="0">
              <a:buNone/>
              <a:defRPr sz="8600"/>
            </a:lvl1pPr>
            <a:lvl2pPr marL="1217580" indent="0">
              <a:buNone/>
              <a:defRPr sz="7600"/>
            </a:lvl2pPr>
            <a:lvl3pPr marL="2435154" indent="0">
              <a:buNone/>
              <a:defRPr sz="6400"/>
            </a:lvl3pPr>
            <a:lvl4pPr marL="3652729" indent="0">
              <a:buNone/>
              <a:defRPr sz="5200"/>
            </a:lvl4pPr>
            <a:lvl5pPr marL="4870302" indent="0">
              <a:buNone/>
              <a:defRPr sz="5200"/>
            </a:lvl5pPr>
            <a:lvl6pPr marL="6087876" indent="0">
              <a:buNone/>
              <a:defRPr sz="5200"/>
            </a:lvl6pPr>
            <a:lvl7pPr marL="7305451" indent="0">
              <a:buNone/>
              <a:defRPr sz="5200"/>
            </a:lvl7pPr>
            <a:lvl8pPr marL="8523032" indent="0">
              <a:buNone/>
              <a:defRPr sz="5200"/>
            </a:lvl8pPr>
            <a:lvl9pPr marL="9740610" indent="0">
              <a:buNone/>
              <a:defRPr sz="52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7" y="11305642"/>
            <a:ext cx="14630400" cy="467820"/>
          </a:xfrm>
        </p:spPr>
        <p:txBody>
          <a:bodyPr/>
          <a:lstStyle>
            <a:lvl1pPr marL="0" indent="0">
              <a:buNone/>
              <a:defRPr sz="3800"/>
            </a:lvl1pPr>
            <a:lvl2pPr marL="1217580" indent="0">
              <a:buNone/>
              <a:defRPr sz="3100"/>
            </a:lvl2pPr>
            <a:lvl3pPr marL="2435154" indent="0">
              <a:buNone/>
              <a:defRPr sz="2600"/>
            </a:lvl3pPr>
            <a:lvl4pPr marL="3652729" indent="0">
              <a:buNone/>
              <a:defRPr sz="2400"/>
            </a:lvl4pPr>
            <a:lvl5pPr marL="4870302" indent="0">
              <a:buNone/>
              <a:defRPr sz="2400"/>
            </a:lvl5pPr>
            <a:lvl6pPr marL="6087876" indent="0">
              <a:buNone/>
              <a:defRPr sz="2400"/>
            </a:lvl6pPr>
            <a:lvl7pPr marL="7305451" indent="0">
              <a:buNone/>
              <a:defRPr sz="2400"/>
            </a:lvl7pPr>
            <a:lvl8pPr marL="8523032" indent="0">
              <a:buNone/>
              <a:defRPr sz="2400"/>
            </a:lvl8pPr>
            <a:lvl9pPr marL="9740610" indent="0">
              <a:buNone/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6011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73407" y="3017579"/>
            <a:ext cx="10221260" cy="7030342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7852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0341882" y="2987617"/>
            <a:ext cx="1988237" cy="86709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29220" y="2987617"/>
            <a:ext cx="6023187" cy="86709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424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86BE-63CD-4F73-A104-222C6479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15743771" y="1727202"/>
            <a:ext cx="8547099" cy="533400"/>
          </a:xfrm>
          <a:prstGeom prst="rect">
            <a:avLst/>
          </a:prstGeom>
          <a:ln/>
        </p:spPr>
        <p:txBody>
          <a:bodyPr lIns="217429" tIns="108719" rIns="217429" bIns="10871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0322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489194" y="6360951"/>
            <a:ext cx="15840381" cy="99411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32" name="cover_bg_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4343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5233819"/>
            <a:ext cx="20726400" cy="9941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9100275"/>
            <a:ext cx="17068800" cy="849463"/>
          </a:xfrm>
        </p:spPr>
        <p:txBody>
          <a:bodyPr/>
          <a:lstStyle>
            <a:lvl1pPr marL="0" indent="0" algn="ctr">
              <a:buNone/>
              <a:defRPr/>
            </a:lvl1pPr>
            <a:lvl2pPr marL="1217640" indent="0" algn="ctr">
              <a:buNone/>
              <a:defRPr/>
            </a:lvl2pPr>
            <a:lvl3pPr marL="2435273" indent="0" algn="ctr">
              <a:buNone/>
              <a:defRPr/>
            </a:lvl3pPr>
            <a:lvl4pPr marL="3652908" indent="0" algn="ctr">
              <a:buNone/>
              <a:defRPr/>
            </a:lvl4pPr>
            <a:lvl5pPr marL="4870543" indent="0" algn="ctr">
              <a:buNone/>
              <a:defRPr/>
            </a:lvl5pPr>
            <a:lvl6pPr marL="6088180" indent="0" algn="ctr">
              <a:buNone/>
              <a:defRPr/>
            </a:lvl6pPr>
            <a:lvl7pPr marL="7305815" indent="0" algn="ctr">
              <a:buNone/>
              <a:defRPr/>
            </a:lvl7pPr>
            <a:lvl8pPr marL="8523455" indent="0" algn="ctr">
              <a:buNone/>
              <a:defRPr/>
            </a:lvl8pPr>
            <a:lvl9pPr marL="97410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1026" name="Picture 2" descr="C:\ibrae_tmp\21.05.2018\презентация index\INDEX 2018 footprint for Oral Present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17" y="13010965"/>
            <a:ext cx="13365395" cy="7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185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5" y="625309"/>
            <a:ext cx="20832960" cy="9941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9442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7"/>
            <a:ext cx="20726400" cy="1399614"/>
          </a:xfrm>
        </p:spPr>
        <p:txBody>
          <a:bodyPr anchor="t"/>
          <a:lstStyle>
            <a:lvl1pPr algn="l">
              <a:defRPr sz="10700" b="1" cap="all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8173632"/>
            <a:ext cx="20726400" cy="640175"/>
          </a:xfrm>
        </p:spPr>
        <p:txBody>
          <a:bodyPr anchor="b"/>
          <a:lstStyle>
            <a:lvl1pPr marL="0" indent="0">
              <a:buNone/>
              <a:defRPr sz="5200"/>
            </a:lvl1pPr>
            <a:lvl2pPr marL="1217640" indent="0">
              <a:buNone/>
              <a:defRPr sz="4800"/>
            </a:lvl2pPr>
            <a:lvl3pPr marL="2435273" indent="0">
              <a:buNone/>
              <a:defRPr sz="4300"/>
            </a:lvl3pPr>
            <a:lvl4pPr marL="3652908" indent="0">
              <a:buNone/>
              <a:defRPr sz="3800"/>
            </a:lvl4pPr>
            <a:lvl5pPr marL="4870543" indent="0">
              <a:buNone/>
              <a:defRPr sz="3800"/>
            </a:lvl5pPr>
            <a:lvl6pPr marL="6088180" indent="0">
              <a:buNone/>
              <a:defRPr sz="3800"/>
            </a:lvl6pPr>
            <a:lvl7pPr marL="7305815" indent="0">
              <a:buNone/>
              <a:defRPr sz="3800"/>
            </a:lvl7pPr>
            <a:lvl8pPr marL="8523455" indent="0">
              <a:buNone/>
              <a:defRPr sz="3800"/>
            </a:lvl8pPr>
            <a:lvl9pPr marL="9741095" indent="0">
              <a:buNone/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030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5295339"/>
            <a:ext cx="10769600" cy="4687437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95200" y="5295339"/>
            <a:ext cx="10769600" cy="4687437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2781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13" y="704599"/>
            <a:ext cx="21945600" cy="99411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4" y="3561851"/>
            <a:ext cx="10773837" cy="787908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7640" indent="0">
              <a:buNone/>
              <a:defRPr sz="5200" b="1"/>
            </a:lvl2pPr>
            <a:lvl3pPr marL="2435273" indent="0">
              <a:buNone/>
              <a:defRPr sz="4800" b="1"/>
            </a:lvl3pPr>
            <a:lvl4pPr marL="3652908" indent="0">
              <a:buNone/>
              <a:defRPr sz="4300" b="1"/>
            </a:lvl4pPr>
            <a:lvl5pPr marL="4870543" indent="0">
              <a:buNone/>
              <a:defRPr sz="4300" b="1"/>
            </a:lvl5pPr>
            <a:lvl6pPr marL="6088180" indent="0">
              <a:buNone/>
              <a:defRPr sz="4300" b="1"/>
            </a:lvl6pPr>
            <a:lvl7pPr marL="7305815" indent="0">
              <a:buNone/>
              <a:defRPr sz="4300" b="1"/>
            </a:lvl7pPr>
            <a:lvl8pPr marL="8523455" indent="0">
              <a:buNone/>
              <a:defRPr sz="4300" b="1"/>
            </a:lvl8pPr>
            <a:lvl9pPr marL="9741095" indent="0">
              <a:buNone/>
              <a:defRPr sz="4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4" y="6261249"/>
            <a:ext cx="10773837" cy="4079578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48" y="3561851"/>
            <a:ext cx="10778067" cy="787908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7640" indent="0">
              <a:buNone/>
              <a:defRPr sz="5200" b="1"/>
            </a:lvl2pPr>
            <a:lvl3pPr marL="2435273" indent="0">
              <a:buNone/>
              <a:defRPr sz="4800" b="1"/>
            </a:lvl3pPr>
            <a:lvl4pPr marL="3652908" indent="0">
              <a:buNone/>
              <a:defRPr sz="4300" b="1"/>
            </a:lvl4pPr>
            <a:lvl5pPr marL="4870543" indent="0">
              <a:buNone/>
              <a:defRPr sz="4300" b="1"/>
            </a:lvl5pPr>
            <a:lvl6pPr marL="6088180" indent="0">
              <a:buNone/>
              <a:defRPr sz="4300" b="1"/>
            </a:lvl6pPr>
            <a:lvl7pPr marL="7305815" indent="0">
              <a:buNone/>
              <a:defRPr sz="4300" b="1"/>
            </a:lvl7pPr>
            <a:lvl8pPr marL="8523455" indent="0">
              <a:buNone/>
              <a:defRPr sz="4300" b="1"/>
            </a:lvl8pPr>
            <a:lvl9pPr marL="9741095" indent="0">
              <a:buNone/>
              <a:defRPr sz="4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48" y="6261249"/>
            <a:ext cx="10778067" cy="4079578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3274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0505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066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25" y="922785"/>
            <a:ext cx="8022168" cy="680186"/>
          </a:xfrm>
        </p:spPr>
        <p:txBody>
          <a:bodyPr anchor="b"/>
          <a:lstStyle>
            <a:lvl1pPr algn="l">
              <a:defRPr sz="52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72" y="3710802"/>
            <a:ext cx="13631333" cy="5376857"/>
          </a:xfrm>
        </p:spPr>
        <p:txBody>
          <a:bodyPr/>
          <a:lstStyle>
            <a:lvl1pPr>
              <a:defRPr sz="8600"/>
            </a:lvl1pPr>
            <a:lvl2pPr>
              <a:defRPr sz="7600"/>
            </a:lvl2pPr>
            <a:lvl3pPr>
              <a:defRPr sz="64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25" y="7327360"/>
            <a:ext cx="8022168" cy="467820"/>
          </a:xfrm>
        </p:spPr>
        <p:txBody>
          <a:bodyPr/>
          <a:lstStyle>
            <a:lvl1pPr marL="0" indent="0">
              <a:buNone/>
              <a:defRPr sz="3800"/>
            </a:lvl1pPr>
            <a:lvl2pPr marL="1217640" indent="0">
              <a:buNone/>
              <a:defRPr sz="3100"/>
            </a:lvl2pPr>
            <a:lvl3pPr marL="2435273" indent="0">
              <a:buNone/>
              <a:defRPr sz="2600"/>
            </a:lvl3pPr>
            <a:lvl4pPr marL="3652908" indent="0">
              <a:buNone/>
              <a:defRPr sz="2400"/>
            </a:lvl4pPr>
            <a:lvl5pPr marL="4870543" indent="0">
              <a:buNone/>
              <a:defRPr sz="2400"/>
            </a:lvl5pPr>
            <a:lvl6pPr marL="6088180" indent="0">
              <a:buNone/>
              <a:defRPr sz="2400"/>
            </a:lvl6pPr>
            <a:lvl7pPr marL="7305815" indent="0">
              <a:buNone/>
              <a:defRPr sz="2400"/>
            </a:lvl7pPr>
            <a:lvl8pPr marL="8523455" indent="0">
              <a:buNone/>
              <a:defRPr sz="2400"/>
            </a:lvl8pPr>
            <a:lvl9pPr marL="9741095" indent="0">
              <a:buNone/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4078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7" y="10054501"/>
            <a:ext cx="14630400" cy="680186"/>
          </a:xfrm>
        </p:spPr>
        <p:txBody>
          <a:bodyPr anchor="b"/>
          <a:lstStyle>
            <a:lvl1pPr algn="l">
              <a:defRPr sz="5200"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7" y="4810977"/>
            <a:ext cx="14630400" cy="1058751"/>
          </a:xfrm>
        </p:spPr>
        <p:txBody>
          <a:bodyPr/>
          <a:lstStyle>
            <a:lvl1pPr marL="0" indent="0">
              <a:buNone/>
              <a:defRPr sz="8600"/>
            </a:lvl1pPr>
            <a:lvl2pPr marL="1217640" indent="0">
              <a:buNone/>
              <a:defRPr sz="7600"/>
            </a:lvl2pPr>
            <a:lvl3pPr marL="2435273" indent="0">
              <a:buNone/>
              <a:defRPr sz="6400"/>
            </a:lvl3pPr>
            <a:lvl4pPr marL="3652908" indent="0">
              <a:buNone/>
              <a:defRPr sz="5200"/>
            </a:lvl4pPr>
            <a:lvl5pPr marL="4870543" indent="0">
              <a:buNone/>
              <a:defRPr sz="5200"/>
            </a:lvl5pPr>
            <a:lvl6pPr marL="6088180" indent="0">
              <a:buNone/>
              <a:defRPr sz="5200"/>
            </a:lvl6pPr>
            <a:lvl7pPr marL="7305815" indent="0">
              <a:buNone/>
              <a:defRPr sz="5200"/>
            </a:lvl7pPr>
            <a:lvl8pPr marL="8523455" indent="0">
              <a:buNone/>
              <a:defRPr sz="5200"/>
            </a:lvl8pPr>
            <a:lvl9pPr marL="9741095" indent="0">
              <a:buNone/>
              <a:defRPr sz="52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7" y="11305636"/>
            <a:ext cx="14630400" cy="467820"/>
          </a:xfrm>
        </p:spPr>
        <p:txBody>
          <a:bodyPr/>
          <a:lstStyle>
            <a:lvl1pPr marL="0" indent="0">
              <a:buNone/>
              <a:defRPr sz="3800"/>
            </a:lvl1pPr>
            <a:lvl2pPr marL="1217640" indent="0">
              <a:buNone/>
              <a:defRPr sz="3100"/>
            </a:lvl2pPr>
            <a:lvl3pPr marL="2435273" indent="0">
              <a:buNone/>
              <a:defRPr sz="2600"/>
            </a:lvl3pPr>
            <a:lvl4pPr marL="3652908" indent="0">
              <a:buNone/>
              <a:defRPr sz="2400"/>
            </a:lvl4pPr>
            <a:lvl5pPr marL="4870543" indent="0">
              <a:buNone/>
              <a:defRPr sz="2400"/>
            </a:lvl5pPr>
            <a:lvl6pPr marL="6088180" indent="0">
              <a:buNone/>
              <a:defRPr sz="2400"/>
            </a:lvl6pPr>
            <a:lvl7pPr marL="7305815" indent="0">
              <a:buNone/>
              <a:defRPr sz="2400"/>
            </a:lvl7pPr>
            <a:lvl8pPr marL="8523455" indent="0">
              <a:buNone/>
              <a:defRPr sz="2400"/>
            </a:lvl8pPr>
            <a:lvl9pPr marL="9741095" indent="0">
              <a:buNone/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242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bg>
      <p:bgPr>
        <a:blipFill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"/>
          </p:nvPr>
        </p:nvSpPr>
        <p:spPr>
          <a:xfrm>
            <a:off x="4833953" y="7072325"/>
            <a:ext cx="14716125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/>
            </a:lvl1pPr>
            <a:lvl2pPr marL="0" indent="228300" algn="ctr">
              <a:spcBef>
                <a:spcPts val="0"/>
              </a:spcBef>
              <a:buSzTx/>
              <a:buNone/>
              <a:defRPr sz="4500"/>
            </a:lvl2pPr>
            <a:lvl3pPr marL="0" indent="456607" algn="ctr">
              <a:spcBef>
                <a:spcPts val="0"/>
              </a:spcBef>
              <a:buSzTx/>
              <a:buNone/>
              <a:defRPr sz="4500"/>
            </a:lvl3pPr>
            <a:lvl4pPr marL="0" indent="684911" algn="ctr">
              <a:spcBef>
                <a:spcPts val="0"/>
              </a:spcBef>
              <a:buSzTx/>
              <a:buNone/>
              <a:defRPr sz="4500"/>
            </a:lvl4pPr>
            <a:lvl5pPr marL="0" indent="913204" algn="ctr">
              <a:spcBef>
                <a:spcPts val="0"/>
              </a:spcBef>
              <a:buSzTx/>
              <a:buNone/>
              <a:defRPr sz="45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23733773" y="13189202"/>
            <a:ext cx="520792" cy="513417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085288" y="83340"/>
            <a:ext cx="19246549" cy="194626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45618" y="13188089"/>
            <a:ext cx="2502103" cy="513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346" tIns="71346" rIns="71346" bIns="71346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62935631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273399" y="3017579"/>
            <a:ext cx="10221260" cy="7030342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3148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0341882" y="2987615"/>
            <a:ext cx="1988237" cy="867092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29215" y="2987615"/>
            <a:ext cx="6023187" cy="86709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lumMod val="9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876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57" y="587394"/>
            <a:ext cx="4466168" cy="296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4088" y="4362713"/>
            <a:ext cx="22081067" cy="2063750"/>
          </a:xfrm>
          <a:ln/>
        </p:spPr>
        <p:txBody>
          <a:bodyPr/>
          <a:lstStyle>
            <a:lvl1pPr>
              <a:lnSpc>
                <a:spcPct val="130000"/>
              </a:lnSpc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34097" y="6569087"/>
            <a:ext cx="9982200" cy="1298574"/>
          </a:xfrm>
          <a:ln/>
        </p:spPr>
        <p:txBody>
          <a:bodyPr anchor="ctr"/>
          <a:lstStyle>
            <a:lvl1pPr marL="0" indent="0">
              <a:buFontTx/>
              <a:buNone/>
              <a:defRPr sz="31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4647148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FEA7-CD93-439D-A07B-4093727F4B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824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6" Type="http://schemas.openxmlformats.org/officeDocument/2006/relationships/tags" Target="../tags/tag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2.xml"/><Relationship Id="rId16" Type="http://schemas.openxmlformats.org/officeDocument/2006/relationships/vmlDrawing" Target="../drawings/vmlDrawing3.v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30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36.xml"/><Relationship Id="rId16" Type="http://schemas.openxmlformats.org/officeDocument/2006/relationships/vmlDrawing" Target="../drawings/vmlDrawing5.v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44.xml"/><Relationship Id="rId19" Type="http://schemas.openxmlformats.org/officeDocument/2006/relationships/oleObject" Target="../embeddings/oleObject5.bin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67" y="625095"/>
            <a:ext cx="15609093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346" tIns="71346" rIns="71346" bIns="71346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67" y="3661180"/>
            <a:ext cx="15609093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346" tIns="71346" rIns="71346" bIns="71346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22689" y="13010560"/>
            <a:ext cx="520792" cy="513417"/>
          </a:xfrm>
          <a:prstGeom prst="rect">
            <a:avLst/>
          </a:prstGeom>
          <a:ln w="12700">
            <a:miter lim="400000"/>
          </a:ln>
        </p:spPr>
        <p:txBody>
          <a:bodyPr wrap="none" lIns="71346" tIns="71346" rIns="71346" bIns="71346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54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  <p:sldLayoutId id="2147483671" r:id="rId4"/>
    <p:sldLayoutId id="2147483672" r:id="rId5"/>
    <p:sldLayoutId id="2147483745" r:id="rId6"/>
    <p:sldLayoutId id="2147483746" r:id="rId7"/>
  </p:sldLayoutIdLst>
  <p:transition spd="med"/>
  <p:hf hdr="0" ftr="0" dt="0"/>
  <p:txStyles>
    <p:titleStyle>
      <a:lvl1pPr marL="0" marR="0" indent="0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288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6585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4883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3166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1456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69746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598036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6329" algn="l" defTabSz="82042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616522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0424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4326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48231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2126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6026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79923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3825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7720" marR="0" indent="-616522" algn="l" defTabSz="82042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288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6585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4883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3166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1456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69746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98036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6329" algn="ctr" defTabSz="82042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3940" y="3185"/>
          <a:ext cx="3907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47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" y="3185"/>
                        <a:ext cx="3907" cy="3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026062" y="12897120"/>
            <a:ext cx="1672165" cy="75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hlin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3166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7A9C2BB-8FBB-497D-B939-8CD71750A2FF}" type="slidenum">
              <a:rPr lang="ru-RU" sz="3100" kern="1200" smtClean="0">
                <a:solidFill>
                  <a:srgbClr val="003274"/>
                </a:solidFill>
              </a:rPr>
              <a:pPr defTabSz="913166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100" kern="120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8848" y="2251087"/>
            <a:ext cx="22466299" cy="10296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48837" y="20"/>
            <a:ext cx="20353867" cy="19240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348704" y="212732"/>
            <a:ext cx="2366432" cy="15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10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5pPr>
      <a:lvl6pPr marL="1037672" algn="l" rtl="0" fontAlgn="base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6pPr>
      <a:lvl7pPr marL="2075350" algn="l" rtl="0" fontAlgn="base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7pPr>
      <a:lvl8pPr marL="3113024" algn="l" rtl="0" fontAlgn="base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8pPr>
      <a:lvl9pPr marL="4150702" algn="l" rtl="0" fontAlgn="base">
        <a:spcBef>
          <a:spcPct val="0"/>
        </a:spcBef>
        <a:spcAft>
          <a:spcPct val="0"/>
        </a:spcAft>
        <a:defRPr sz="45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410753" indent="-410753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1"/>
        </a:buBlip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17894" indent="-403536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2"/>
        </a:buBlip>
        <a:defRPr sz="3100">
          <a:solidFill>
            <a:schemeClr val="tx1"/>
          </a:solidFill>
          <a:latin typeface="+mn-lt"/>
          <a:cs typeface="+mn-cs"/>
        </a:defRPr>
      </a:lvl2pPr>
      <a:lvl3pPr marL="2637418" indent="-608915" algn="l" rtl="0" eaLnBrk="0" fontAlgn="base" hangingPunct="0">
        <a:spcBef>
          <a:spcPct val="0"/>
        </a:spcBef>
        <a:spcAft>
          <a:spcPct val="30000"/>
        </a:spcAft>
        <a:buBlip>
          <a:blip r:embed="rId22"/>
        </a:buBlip>
        <a:defRPr sz="5200">
          <a:solidFill>
            <a:schemeClr val="tx1"/>
          </a:solidFill>
          <a:latin typeface="+mn-lt"/>
          <a:cs typeface="+mn-cs"/>
        </a:defRPr>
      </a:lvl3pPr>
      <a:lvl4pPr marL="3779584" indent="-518836" algn="l" rtl="0" eaLnBrk="0" fontAlgn="base" hangingPunct="0">
        <a:spcBef>
          <a:spcPct val="20000"/>
        </a:spcBef>
        <a:spcAft>
          <a:spcPct val="0"/>
        </a:spcAft>
        <a:buChar char="–"/>
        <a:defRPr sz="4500">
          <a:solidFill>
            <a:schemeClr val="tx1"/>
          </a:solidFill>
          <a:latin typeface="+mn-lt"/>
          <a:cs typeface="+mn-cs"/>
        </a:defRPr>
      </a:lvl4pPr>
      <a:lvl5pPr marL="4705563" indent="-518836" algn="l" rtl="0" eaLnBrk="0" fontAlgn="base" hangingPunct="0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  <a:cs typeface="+mn-cs"/>
        </a:defRPr>
      </a:lvl5pPr>
      <a:lvl6pPr marL="5743240" indent="-518836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  <a:cs typeface="+mn-cs"/>
        </a:defRPr>
      </a:lvl6pPr>
      <a:lvl7pPr marL="6780915" indent="-518836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  <a:cs typeface="+mn-cs"/>
        </a:defRPr>
      </a:lvl7pPr>
      <a:lvl8pPr marL="7818592" indent="-518836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  <a:cs typeface="+mn-cs"/>
        </a:defRPr>
      </a:lvl8pPr>
      <a:lvl9pPr marL="8856260" indent="-518836" algn="l" rtl="0" fontAlgn="base">
        <a:spcBef>
          <a:spcPct val="20000"/>
        </a:spcBef>
        <a:spcAft>
          <a:spcPct val="0"/>
        </a:spcAft>
        <a:buChar char="»"/>
        <a:defRPr sz="4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7672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5350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3024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0702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88372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26046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63724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01396" algn="l" defTabSz="2075350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3951" y="3187"/>
          <a:ext cx="3907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62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" y="3187"/>
                        <a:ext cx="3907" cy="3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026062" y="12897136"/>
            <a:ext cx="1672165" cy="75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hlin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A9C2BB-8FBB-497D-B939-8CD71750A2FF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8848" y="2251087"/>
            <a:ext cx="22466299" cy="10296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48837" y="20"/>
            <a:ext cx="20353867" cy="19240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348704" y="212732"/>
            <a:ext cx="2366432" cy="15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6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5pPr>
      <a:lvl6pPr marL="913166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6pPr>
      <a:lvl7pPr marL="1826329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7pPr>
      <a:lvl8pPr marL="2739490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8pPr>
      <a:lvl9pPr marL="3652660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361466" indent="-361466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2"/>
        </a:buBlip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19748" indent="-355121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3"/>
        </a:buBlip>
        <a:defRPr sz="2900">
          <a:solidFill>
            <a:schemeClr val="tx1"/>
          </a:solidFill>
          <a:latin typeface="+mn-lt"/>
          <a:cs typeface="+mn-cs"/>
        </a:defRPr>
      </a:lvl2pPr>
      <a:lvl3pPr marL="2320961" indent="-535852" algn="l" rtl="0" eaLnBrk="0" fontAlgn="base" hangingPunct="0">
        <a:spcBef>
          <a:spcPct val="0"/>
        </a:spcBef>
        <a:spcAft>
          <a:spcPct val="30000"/>
        </a:spcAft>
        <a:buBlip>
          <a:blip r:embed="rId23"/>
        </a:buBlip>
        <a:defRPr sz="4300">
          <a:solidFill>
            <a:schemeClr val="tx1"/>
          </a:solidFill>
          <a:latin typeface="+mn-lt"/>
          <a:cs typeface="+mn-cs"/>
        </a:defRPr>
      </a:lvl3pPr>
      <a:lvl4pPr marL="3326079" indent="-456585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cs typeface="+mn-cs"/>
        </a:defRPr>
      </a:lvl4pPr>
      <a:lvl5pPr marL="4140949" indent="-456585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5pPr>
      <a:lvl6pPr marL="5054115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6pPr>
      <a:lvl7pPr marL="5967278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7pPr>
      <a:lvl8pPr marL="6880437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8pPr>
      <a:lvl9pPr marL="7793607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166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6329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39490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2660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65826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78989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2155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05313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7"/>
            </p:custDataLst>
            <p:extLst/>
          </p:nvPr>
        </p:nvGraphicFramePr>
        <p:xfrm>
          <a:off x="3940" y="3187"/>
          <a:ext cx="3907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7" name="think-cell Slide" r:id="rId19" imgW="360" imgH="360" progId="">
                  <p:embed/>
                </p:oleObj>
              </mc:Choice>
              <mc:Fallback>
                <p:oleObj name="think-cell Slide" r:id="rId19" imgW="360" imgH="360" progId="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" y="3187"/>
                        <a:ext cx="3907" cy="3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026062" y="12897122"/>
            <a:ext cx="1672165" cy="75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hlin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fld id="{C7A9C2BB-8FBB-497D-B939-8CD71750A2FF}" type="slidenum">
              <a:rPr lang="ru-RU">
                <a:solidFill>
                  <a:srgbClr val="003274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8848" y="2251087"/>
            <a:ext cx="22466299" cy="10296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48837" y="20"/>
            <a:ext cx="20353867" cy="19240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348704" y="212732"/>
            <a:ext cx="2366432" cy="15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6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5pPr>
      <a:lvl6pPr marL="913166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6pPr>
      <a:lvl7pPr marL="1826329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7pPr>
      <a:lvl8pPr marL="2739490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8pPr>
      <a:lvl9pPr marL="3652660" algn="l" rtl="0" fontAlgn="base">
        <a:spcBef>
          <a:spcPct val="0"/>
        </a:spcBef>
        <a:spcAft>
          <a:spcPct val="0"/>
        </a:spcAft>
        <a:defRPr sz="4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361466" indent="-361466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2"/>
        </a:buBlip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19748" indent="-355121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3"/>
        </a:buBlip>
        <a:defRPr sz="2900">
          <a:solidFill>
            <a:schemeClr val="tx1"/>
          </a:solidFill>
          <a:latin typeface="+mn-lt"/>
          <a:cs typeface="+mn-cs"/>
        </a:defRPr>
      </a:lvl2pPr>
      <a:lvl3pPr marL="2320961" indent="-535852" algn="l" rtl="0" eaLnBrk="0" fontAlgn="base" hangingPunct="0">
        <a:spcBef>
          <a:spcPct val="0"/>
        </a:spcBef>
        <a:spcAft>
          <a:spcPct val="30000"/>
        </a:spcAft>
        <a:buBlip>
          <a:blip r:embed="rId23"/>
        </a:buBlip>
        <a:defRPr sz="4300">
          <a:solidFill>
            <a:schemeClr val="tx1"/>
          </a:solidFill>
          <a:latin typeface="+mn-lt"/>
          <a:cs typeface="+mn-cs"/>
        </a:defRPr>
      </a:lvl3pPr>
      <a:lvl4pPr marL="3326079" indent="-456585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cs typeface="+mn-cs"/>
        </a:defRPr>
      </a:lvl4pPr>
      <a:lvl5pPr marL="4140949" indent="-456585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5pPr>
      <a:lvl6pPr marL="5054115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6pPr>
      <a:lvl7pPr marL="5967278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7pPr>
      <a:lvl8pPr marL="6880437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8pPr>
      <a:lvl9pPr marL="7793607" indent="-456585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3166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6329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739490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652660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565826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478989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392155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305313" algn="l" defTabSz="1826329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11.04.2018\семинар по специальности\source\Рисунок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13" y="5267642"/>
            <a:ext cx="21945600" cy="474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3146" y="13204108"/>
            <a:ext cx="1629835" cy="3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43521" tIns="121759" rIns="243521" bIns="121759" numCol="1" anchor="ctr" anchorCtr="1" compatLnSpc="1">
            <a:prstTxWarp prst="textNoShape">
              <a:avLst/>
            </a:prstTxWarp>
          </a:bodyPr>
          <a:lstStyle>
            <a:lvl1pPr algn="ctr">
              <a:defRPr sz="43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2435154" hangingPunct="1"/>
            <a:fld id="{B19B0651-EE4F-4900-A07F-96A6BFA9D0F0}" type="slidenum">
              <a:rPr lang="ru-RU" kern="1200" smtClean="0">
                <a:solidFill>
                  <a:srgbClr val="FFFFFF">
                    <a:lumMod val="95000"/>
                  </a:srgbClr>
                </a:solidFill>
              </a:rPr>
              <a:pPr defTabSz="2435154" hangingPunct="1"/>
              <a:t>‹#›</a:t>
            </a:fld>
            <a:endParaRPr lang="ru-RU" kern="12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1639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4" y="625309"/>
            <a:ext cx="21024981" cy="99411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21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ransition/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5pPr>
      <a:lvl6pPr marL="121758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6pPr>
      <a:lvl7pPr marL="2435154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7pPr>
      <a:lvl8pPr marL="3652729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8pPr>
      <a:lvl9pPr marL="4870302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9pPr>
    </p:titleStyle>
    <p:bodyStyle>
      <a:lvl1pPr marL="913180" indent="-91318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umimoji="1" sz="6900">
          <a:solidFill>
            <a:srgbClr val="4D4D4D"/>
          </a:solidFill>
          <a:latin typeface="+mn-lt"/>
          <a:ea typeface="Arial" charset="0"/>
          <a:cs typeface="Arial" pitchFamily="34" charset="0"/>
        </a:defRPr>
      </a:lvl1pPr>
      <a:lvl2pPr marL="1978564" indent="-76098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6400">
          <a:solidFill>
            <a:srgbClr val="4D4D4D"/>
          </a:solidFill>
          <a:latin typeface="+mn-lt"/>
          <a:ea typeface="Arial" charset="0"/>
          <a:cs typeface="Arial" pitchFamily="34" charset="0"/>
        </a:defRPr>
      </a:lvl2pPr>
      <a:lvl3pPr marL="3043943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kumimoji="1" sz="5200">
          <a:solidFill>
            <a:srgbClr val="4D4D4D"/>
          </a:solidFill>
          <a:latin typeface="+mn-lt"/>
          <a:ea typeface="Arial" charset="0"/>
          <a:cs typeface="Arial" pitchFamily="34" charset="0"/>
        </a:defRPr>
      </a:lvl3pPr>
      <a:lvl4pPr marL="4261518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–"/>
        <a:defRPr kumimoji="1" sz="5200">
          <a:solidFill>
            <a:srgbClr val="4D4D4D"/>
          </a:solidFill>
          <a:latin typeface="+mn-lt"/>
          <a:ea typeface="Arial" charset="0"/>
          <a:cs typeface="Arial" pitchFamily="34" charset="0"/>
        </a:defRPr>
      </a:lvl4pPr>
      <a:lvl5pPr marL="5479099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kumimoji="1" sz="5200">
          <a:solidFill>
            <a:srgbClr val="4D4D4D"/>
          </a:solidFill>
          <a:latin typeface="+mn-lt"/>
          <a:ea typeface="Arial" charset="0"/>
          <a:cs typeface="Arial" pitchFamily="34" charset="0"/>
        </a:defRPr>
      </a:lvl5pPr>
      <a:lvl6pPr marL="6696667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6pPr>
      <a:lvl7pPr marL="7914250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7pPr>
      <a:lvl8pPr marL="9131818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8pPr>
      <a:lvl9pPr marL="10349398" indent="-608787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9pPr>
    </p:bodyStyle>
    <p:otherStyle>
      <a:defPPr>
        <a:defRPr lang="ru-RU"/>
      </a:defPPr>
      <a:lvl1pPr marL="0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7580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5154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2729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0302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87876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05451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23032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40610" algn="l" defTabSz="243515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11.04.2018\семинар по специальности\source\Рисунок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13" y="5267642"/>
            <a:ext cx="21945600" cy="474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3146" y="13204108"/>
            <a:ext cx="1629835" cy="3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43528" tIns="121764" rIns="243528" bIns="121764" numCol="1" anchor="ctr" anchorCtr="1" compatLnSpc="1">
            <a:prstTxWarp prst="textNoShape">
              <a:avLst/>
            </a:prstTxWarp>
          </a:bodyPr>
          <a:lstStyle>
            <a:lvl1pPr algn="ctr">
              <a:defRPr sz="43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2435273" hangingPunct="1"/>
            <a:fld id="{B19B0651-EE4F-4900-A07F-96A6BFA9D0F0}" type="slidenum">
              <a:rPr lang="ru-RU" kern="1200" smtClean="0">
                <a:solidFill>
                  <a:srgbClr val="FFFFFF">
                    <a:lumMod val="95000"/>
                  </a:srgbClr>
                </a:solidFill>
              </a:rPr>
              <a:pPr defTabSz="2435273" hangingPunct="1"/>
              <a:t>‹#›</a:t>
            </a:fld>
            <a:endParaRPr lang="ru-RU" kern="12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1639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4" y="625309"/>
            <a:ext cx="21024981" cy="99411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973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5pPr>
      <a:lvl6pPr marL="121764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6pPr>
      <a:lvl7pPr marL="2435273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7pPr>
      <a:lvl8pPr marL="3652908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8pPr>
      <a:lvl9pPr marL="4870543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7600" b="1">
          <a:solidFill>
            <a:schemeClr val="bg1"/>
          </a:solidFill>
          <a:latin typeface="Arial" charset="0"/>
        </a:defRPr>
      </a:lvl9pPr>
    </p:titleStyle>
    <p:bodyStyle>
      <a:lvl1pPr marL="913230" indent="-91323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umimoji="1" sz="6900">
          <a:solidFill>
            <a:srgbClr val="4D4D4D"/>
          </a:solidFill>
          <a:latin typeface="+mn-lt"/>
          <a:ea typeface="Arial" charset="0"/>
          <a:cs typeface="Arial" pitchFamily="34" charset="0"/>
        </a:defRPr>
      </a:lvl1pPr>
      <a:lvl2pPr marL="1978659" indent="-761024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6400">
          <a:solidFill>
            <a:srgbClr val="4D4D4D"/>
          </a:solidFill>
          <a:latin typeface="+mn-lt"/>
          <a:ea typeface="Arial" charset="0"/>
          <a:cs typeface="Arial" pitchFamily="34" charset="0"/>
        </a:defRPr>
      </a:lvl2pPr>
      <a:lvl3pPr marL="3044095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kumimoji="1" sz="5200">
          <a:solidFill>
            <a:srgbClr val="4D4D4D"/>
          </a:solidFill>
          <a:latin typeface="+mn-lt"/>
          <a:ea typeface="Arial" charset="0"/>
          <a:cs typeface="Arial" pitchFamily="34" charset="0"/>
        </a:defRPr>
      </a:lvl3pPr>
      <a:lvl4pPr marL="4261732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–"/>
        <a:defRPr kumimoji="1" sz="5200">
          <a:solidFill>
            <a:srgbClr val="4D4D4D"/>
          </a:solidFill>
          <a:latin typeface="+mn-lt"/>
          <a:ea typeface="Arial" charset="0"/>
          <a:cs typeface="Arial" pitchFamily="34" charset="0"/>
        </a:defRPr>
      </a:lvl4pPr>
      <a:lvl5pPr marL="5479368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kumimoji="1" sz="5200">
          <a:solidFill>
            <a:srgbClr val="4D4D4D"/>
          </a:solidFill>
          <a:latin typeface="+mn-lt"/>
          <a:ea typeface="Arial" charset="0"/>
          <a:cs typeface="Arial" pitchFamily="34" charset="0"/>
        </a:defRPr>
      </a:lvl5pPr>
      <a:lvl6pPr marL="6697003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6pPr>
      <a:lvl7pPr marL="7914638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7pPr>
      <a:lvl8pPr marL="9132278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8pPr>
      <a:lvl9pPr marL="10349910" indent="-608818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5200">
          <a:solidFill>
            <a:srgbClr val="4D4D4D"/>
          </a:solidFill>
          <a:latin typeface="+mn-lt"/>
        </a:defRPr>
      </a:lvl9pPr>
    </p:bodyStyle>
    <p:otherStyle>
      <a:defPPr>
        <a:defRPr lang="ru-RU"/>
      </a:defPPr>
      <a:lvl1pPr marL="0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7640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5273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2908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0543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88180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05815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23455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41095" algn="l" defTabSz="243527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3.wmf"/><Relationship Id="rId2" Type="http://schemas.microsoft.com/office/2007/relationships/media" Target="../media/media2.mp4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7.bin"/><Relationship Id="rId5" Type="http://schemas.openxmlformats.org/officeDocument/2006/relationships/video" Target="../media/media3.mp4"/><Relationship Id="rId10" Type="http://schemas.openxmlformats.org/officeDocument/2006/relationships/image" Target="../media/image40.png"/><Relationship Id="rId4" Type="http://schemas.microsoft.com/office/2007/relationships/media" Target="../media/media3.mp4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ao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0" y="2360889"/>
            <a:ext cx="19104768" cy="50731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7200" dirty="0"/>
              <a:t>3D hydrogeological </a:t>
            </a:r>
            <a:r>
              <a:rPr lang="en-US" sz="7200" dirty="0" smtClean="0"/>
              <a:t>modelling </a:t>
            </a:r>
            <a:r>
              <a:rPr lang="en-US" sz="7200" dirty="0"/>
              <a:t>of Deep Geological Disposal in the </a:t>
            </a:r>
            <a:r>
              <a:rPr lang="en-US" sz="7200" dirty="0" err="1"/>
              <a:t>Nizhnekansky</a:t>
            </a:r>
            <a:r>
              <a:rPr lang="en-US" sz="7200" dirty="0"/>
              <a:t> Rock massif</a:t>
            </a:r>
            <a:endParaRPr lang="ru-RU" sz="7200" dirty="0"/>
          </a:p>
        </p:txBody>
      </p:sp>
      <p:sp>
        <p:nvSpPr>
          <p:cNvPr id="122" name="Shape 122"/>
          <p:cNvSpPr/>
          <p:nvPr/>
        </p:nvSpPr>
        <p:spPr>
          <a:xfrm>
            <a:off x="-2713656" y="12114584"/>
            <a:ext cx="15985776" cy="88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346" tIns="71346" rIns="71346" bIns="71346" anchor="b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EGU2020 </a:t>
            </a:r>
            <a:r>
              <a:rPr lang="en-GB" sz="4800" dirty="0">
                <a:solidFill>
                  <a:schemeClr val="bg1"/>
                </a:solidFill>
              </a:rPr>
              <a:t>Sharing Geoscience Online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7" name="Shape 121"/>
          <p:cNvSpPr txBox="1">
            <a:spLocks/>
          </p:cNvSpPr>
          <p:nvPr/>
        </p:nvSpPr>
        <p:spPr>
          <a:xfrm>
            <a:off x="526704" y="7938116"/>
            <a:ext cx="16705869" cy="302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346" tIns="71346" rIns="71346" bIns="71346" anchor="ctr">
            <a:normAutofit fontScale="97500"/>
          </a:bodyPr>
          <a:lstStyle>
            <a:lvl1pPr marL="0" marR="0" indent="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i="1" u="sng" dirty="0" err="1"/>
              <a:t>Georgii</a:t>
            </a:r>
            <a:r>
              <a:rPr lang="en-US" i="1" u="sng" dirty="0"/>
              <a:t> </a:t>
            </a:r>
            <a:r>
              <a:rPr lang="en-US" i="1" u="sng" dirty="0" err="1"/>
              <a:t>Neuvazhaev</a:t>
            </a:r>
            <a:r>
              <a:rPr lang="en-US" dirty="0"/>
              <a:t>, Alexander </a:t>
            </a:r>
            <a:r>
              <a:rPr lang="en-US" dirty="0" err="1"/>
              <a:t>Rastorguev</a:t>
            </a:r>
            <a:r>
              <a:rPr lang="en-US" dirty="0"/>
              <a:t>, Oleg </a:t>
            </a:r>
            <a:r>
              <a:rPr lang="en-US" dirty="0" err="1"/>
              <a:t>Morozov</a:t>
            </a:r>
            <a:r>
              <a:rPr lang="en-US" dirty="0"/>
              <a:t>, Ivan </a:t>
            </a:r>
            <a:r>
              <a:rPr lang="en-US" dirty="0" err="1"/>
              <a:t>Kapyrin</a:t>
            </a:r>
            <a:r>
              <a:rPr lang="en-US" dirty="0"/>
              <a:t>, </a:t>
            </a:r>
            <a:r>
              <a:rPr lang="en-US" dirty="0" err="1"/>
              <a:t>Fedor</a:t>
            </a:r>
            <a:r>
              <a:rPr lang="en-US" dirty="0"/>
              <a:t> </a:t>
            </a:r>
            <a:r>
              <a:rPr lang="en-US" dirty="0" err="1"/>
              <a:t>Grigorev</a:t>
            </a:r>
            <a:endParaRPr lang="ru-RU" dirty="0"/>
          </a:p>
          <a:p>
            <a:pPr algn="r" hangingPunct="1">
              <a:lnSpc>
                <a:spcPct val="120000"/>
              </a:lnSpc>
              <a:defRPr sz="4800"/>
            </a:pPr>
            <a:endParaRPr lang="ru-RU" sz="4000" b="0" dirty="0" smtClean="0"/>
          </a:p>
        </p:txBody>
      </p:sp>
    </p:spTree>
    <p:extLst>
      <p:ext uri="{BB962C8B-B14F-4D97-AF65-F5344CB8AC3E}">
        <p14:creationId xmlns:p14="http://schemas.microsoft.com/office/powerpoint/2010/main" val="1302099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23733775" y="13189199"/>
            <a:ext cx="486243" cy="513603"/>
          </a:xfrm>
        </p:spPr>
        <p:txBody>
          <a:bodyPr/>
          <a:lstStyle/>
          <a:p>
            <a:pPr>
              <a:defRPr/>
            </a:pPr>
            <a:fld id="{61B13873-78EA-4FD0-B015-943BCF2212A8}" type="slidenum">
              <a:rPr lang="en-US" altLang="ru-RU" smtClean="0"/>
              <a:pPr>
                <a:defRPr/>
              </a:pPr>
              <a:t>10</a:t>
            </a:fld>
            <a:endParaRPr lang="en-US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65" y="231212"/>
            <a:ext cx="21036235" cy="1946268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Parameterization of the groundwater 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flow model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5" y="12222687"/>
            <a:ext cx="828001" cy="82800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848978"/>
              </p:ext>
            </p:extLst>
          </p:nvPr>
        </p:nvGraphicFramePr>
        <p:xfrm>
          <a:off x="1183172" y="8351770"/>
          <a:ext cx="9073008" cy="44028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23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493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6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EGS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Range of variation</a:t>
                      </a:r>
                      <a:endParaRPr lang="ru-RU" sz="24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Quaternary sediments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(1,0∙10</a:t>
                      </a:r>
                      <a:r>
                        <a:rPr lang="ru-RU" sz="2400" baseline="30000" dirty="0">
                          <a:effectLst/>
                        </a:rPr>
                        <a:t>–3</a:t>
                      </a:r>
                      <a:r>
                        <a:rPr lang="ru-RU" sz="2400" dirty="0">
                          <a:effectLst/>
                        </a:rPr>
                        <a:t>, 5,0∙10</a:t>
                      </a:r>
                      <a:r>
                        <a:rPr lang="ru-RU" sz="2400" baseline="30000" dirty="0">
                          <a:effectLst/>
                        </a:rPr>
                        <a:t>–1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Weathering crust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(1,0∙10</a:t>
                      </a:r>
                      <a:r>
                        <a:rPr lang="ru-RU" sz="2400" baseline="30000" dirty="0">
                          <a:effectLst/>
                        </a:rPr>
                        <a:t>–3</a:t>
                      </a:r>
                      <a:r>
                        <a:rPr lang="ru-RU" sz="2400" dirty="0">
                          <a:effectLst/>
                        </a:rPr>
                        <a:t>, 1)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Fissured dikes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(1,0∙10</a:t>
                      </a:r>
                      <a:r>
                        <a:rPr lang="ru-RU" sz="2400" baseline="30000" dirty="0">
                          <a:effectLst/>
                        </a:rPr>
                        <a:t>–6</a:t>
                      </a:r>
                      <a:r>
                        <a:rPr lang="ru-RU" sz="2400" dirty="0">
                          <a:effectLst/>
                        </a:rPr>
                        <a:t>, 3,5∙10</a:t>
                      </a:r>
                      <a:r>
                        <a:rPr lang="ru-RU" sz="2400" baseline="30000" dirty="0">
                          <a:effectLst/>
                        </a:rPr>
                        <a:t>–2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Dikes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(1,0∙10</a:t>
                      </a:r>
                      <a:r>
                        <a:rPr lang="ru-RU" sz="2400" baseline="30000" dirty="0">
                          <a:effectLst/>
                        </a:rPr>
                        <a:t>-6</a:t>
                      </a:r>
                      <a:r>
                        <a:rPr lang="ru-RU" sz="2400" dirty="0">
                          <a:effectLst/>
                        </a:rPr>
                        <a:t>, 1,0∙10</a:t>
                      </a:r>
                      <a:r>
                        <a:rPr lang="ru-RU" sz="2400" baseline="30000" dirty="0">
                          <a:effectLst/>
                        </a:rPr>
                        <a:t>-2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04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Fissured gneiss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(5,0∙10</a:t>
                      </a:r>
                      <a:r>
                        <a:rPr lang="ru-RU" sz="2400" baseline="30000" dirty="0">
                          <a:effectLst/>
                        </a:rPr>
                        <a:t>–3</a:t>
                      </a:r>
                      <a:r>
                        <a:rPr lang="ru-RU" sz="2400" dirty="0">
                          <a:effectLst/>
                        </a:rPr>
                        <a:t>, 1,0∙10</a:t>
                      </a:r>
                      <a:r>
                        <a:rPr lang="ru-RU" sz="2400" baseline="30000" dirty="0">
                          <a:effectLst/>
                        </a:rPr>
                        <a:t>–1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Crushing zone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(1,0∙10</a:t>
                      </a:r>
                      <a:r>
                        <a:rPr lang="ru-RU" sz="2400" baseline="30000" dirty="0">
                          <a:effectLst/>
                        </a:rPr>
                        <a:t>–2</a:t>
                      </a:r>
                      <a:r>
                        <a:rPr lang="ru-RU" sz="2400" dirty="0">
                          <a:effectLst/>
                        </a:rPr>
                        <a:t>, 1,0)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Gneiss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(1,0∙10</a:t>
                      </a:r>
                      <a:r>
                        <a:rPr lang="ru-RU" sz="2400" baseline="30000" dirty="0">
                          <a:effectLst/>
                        </a:rPr>
                        <a:t>–6</a:t>
                      </a:r>
                      <a:r>
                        <a:rPr lang="ru-RU" sz="2400" dirty="0">
                          <a:effectLst/>
                        </a:rPr>
                        <a:t>, 1,0∙10</a:t>
                      </a:r>
                      <a:r>
                        <a:rPr lang="ru-RU" sz="2400" baseline="30000" dirty="0">
                          <a:effectLst/>
                        </a:rPr>
                        <a:t>–3</a:t>
                      </a:r>
                      <a:r>
                        <a:rPr lang="ru-RU" sz="2400" dirty="0">
                          <a:effectLst/>
                        </a:rPr>
                        <a:t>)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81758" y="7517432"/>
            <a:ext cx="4427494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GB" sz="3200" dirty="0"/>
              <a:t>Hydraulic </a:t>
            </a:r>
            <a:r>
              <a:rPr lang="en-GB" sz="3200" dirty="0" smtClean="0"/>
              <a:t>conductivities</a:t>
            </a:r>
            <a:endParaRPr kumimoji="0" lang="ru-RU" sz="3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65232" y="10842363"/>
            <a:ext cx="394018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GB" sz="3600" b="1" dirty="0"/>
              <a:t>Calibration result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101276" y="11633175"/>
            <a:ext cx="28680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RMS=</a:t>
            </a:r>
            <a:r>
              <a:rPr lang="ru-RU" sz="4400" dirty="0" smtClean="0"/>
              <a:t>5</a:t>
            </a:r>
            <a:r>
              <a:rPr lang="en-US" sz="4400" dirty="0" smtClean="0"/>
              <a:t>.</a:t>
            </a:r>
            <a:r>
              <a:rPr lang="en-GB" sz="4400" dirty="0"/>
              <a:t>5</a:t>
            </a:r>
            <a:r>
              <a:rPr lang="en-GB" sz="4400" dirty="0" smtClean="0"/>
              <a:t>5</a:t>
            </a:r>
            <a:endParaRPr lang="ru-RU" sz="4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984088" y="2408691"/>
            <a:ext cx="105480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l"/>
            <a:r>
              <a:rPr lang="en-GB" sz="3600" b="1" dirty="0"/>
              <a:t>Sensitivity analysis </a:t>
            </a:r>
            <a:r>
              <a:rPr lang="en-US" sz="3600" dirty="0" smtClean="0"/>
              <a:t>:</a:t>
            </a:r>
            <a:r>
              <a:rPr lang="ru-RU" sz="3600" dirty="0" smtClean="0"/>
              <a:t> </a:t>
            </a:r>
            <a:r>
              <a:rPr lang="en-GB" sz="3600" dirty="0" smtClean="0"/>
              <a:t>H</a:t>
            </a:r>
            <a:r>
              <a:rPr lang="en-GB" sz="3200" dirty="0" smtClean="0"/>
              <a:t>ydraulic conductivities are not significant in comparison to the boundary conditions</a:t>
            </a:r>
            <a:endParaRPr lang="ru-RU" sz="3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401888"/>
            <a:ext cx="11086213" cy="4862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740" y="4338560"/>
            <a:ext cx="12420278" cy="39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82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23733775" y="13189199"/>
            <a:ext cx="486243" cy="513603"/>
          </a:xfrm>
        </p:spPr>
        <p:txBody>
          <a:bodyPr/>
          <a:lstStyle/>
          <a:p>
            <a:pPr>
              <a:defRPr/>
            </a:pPr>
            <a:fld id="{61B13873-78EA-4FD0-B015-943BCF2212A8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680" y="87196"/>
            <a:ext cx="19246549" cy="194626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Result of the groundwater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flow model calibration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52" y="7694165"/>
            <a:ext cx="13905683" cy="5437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092" y="2393504"/>
            <a:ext cx="13905683" cy="5437562"/>
          </a:xfrm>
          <a:prstGeom prst="rect">
            <a:avLst/>
          </a:prstGeom>
        </p:spPr>
      </p:pic>
      <p:sp>
        <p:nvSpPr>
          <p:cNvPr id="25" name="Умножение 24"/>
          <p:cNvSpPr/>
          <p:nvPr/>
        </p:nvSpPr>
        <p:spPr>
          <a:xfrm>
            <a:off x="21120992" y="3693208"/>
            <a:ext cx="1402682" cy="1653959"/>
          </a:xfrm>
          <a:prstGeom prst="mathMultiply">
            <a:avLst>
              <a:gd name="adj1" fmla="val 12018"/>
            </a:avLst>
          </a:prstGeom>
          <a:solidFill>
            <a:srgbClr val="C00000">
              <a:alpha val="50196"/>
            </a:srgbClr>
          </a:solidFill>
          <a:ln w="12700" cap="flat">
            <a:solidFill>
              <a:srgbClr val="C0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81636" y="5376911"/>
            <a:ext cx="33634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RMS= </a:t>
            </a:r>
            <a:r>
              <a:rPr lang="ru-RU" sz="4800" kern="1200" dirty="0" smtClean="0">
                <a:solidFill>
                  <a:schemeClr val="tx1"/>
                </a:solidFill>
              </a:rPr>
              <a:t>5.58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562328" y="10737576"/>
            <a:ext cx="33634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RMS= </a:t>
            </a:r>
            <a:r>
              <a:rPr lang="ru-RU" sz="4800" kern="1200" dirty="0">
                <a:solidFill>
                  <a:schemeClr val="tx1"/>
                </a:solidFill>
              </a:rPr>
              <a:t>5.55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1515562" y="8725638"/>
            <a:ext cx="1008112" cy="1913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500" b="1" i="0" u="none" strike="noStrike" normalizeH="0" baseline="0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v</a:t>
            </a:r>
            <a:endParaRPr kumimoji="0" lang="ru-RU" sz="11500" b="1" i="0" u="none" strike="noStrike" normalizeH="0" baseline="0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05077"/>
              </p:ext>
            </p:extLst>
          </p:nvPr>
        </p:nvGraphicFramePr>
        <p:xfrm>
          <a:off x="216140" y="4905914"/>
          <a:ext cx="9671604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89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 err="1" smtClean="0"/>
                        <a:t>Hygrogeological</a:t>
                      </a:r>
                      <a:r>
                        <a:rPr lang="en-GB" sz="3200" baseline="0" dirty="0" smtClean="0"/>
                        <a:t> structure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Range of variation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Result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Quaternary deposits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(1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-6</a:t>
                      </a:r>
                      <a:r>
                        <a:rPr lang="en-GB" sz="3200" baseline="0" dirty="0" smtClean="0"/>
                        <a:t>, </a:t>
                      </a:r>
                      <a:r>
                        <a:rPr lang="en-GB" sz="3200" dirty="0" smtClean="0"/>
                        <a:t>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-2</a:t>
                      </a:r>
                      <a:r>
                        <a:rPr lang="en-GB" sz="3200" baseline="0" dirty="0" smtClean="0"/>
                        <a:t>)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3.7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-5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820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 smtClean="0"/>
                        <a:t>Water-bearing zone</a:t>
                      </a:r>
                      <a:r>
                        <a:rPr lang="ru-RU" sz="3200" baseline="0" dirty="0" smtClean="0"/>
                        <a:t> а</a:t>
                      </a:r>
                      <a:r>
                        <a:rPr lang="en-GB" sz="3200" dirty="0" err="1" smtClean="0"/>
                        <a:t>rchaean</a:t>
                      </a:r>
                      <a:r>
                        <a:rPr lang="en-GB" sz="3200" dirty="0" smtClean="0"/>
                        <a:t> gneisses</a:t>
                      </a:r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0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 smtClean="0"/>
                        <a:t>(1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-6</a:t>
                      </a:r>
                      <a:r>
                        <a:rPr lang="en-GB" sz="3200" baseline="0" dirty="0" smtClean="0"/>
                        <a:t>, </a:t>
                      </a:r>
                      <a:r>
                        <a:rPr lang="en-GB" sz="3200" dirty="0" smtClean="0"/>
                        <a:t>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-2</a:t>
                      </a:r>
                      <a:r>
                        <a:rPr lang="en-GB" sz="3200" baseline="0" dirty="0" smtClean="0"/>
                        <a:t>)</a:t>
                      </a:r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0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 smtClean="0"/>
                        <a:t>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-3</a:t>
                      </a:r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Impermeable</a:t>
                      </a:r>
                      <a:r>
                        <a:rPr lang="ru-RU" sz="3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r>
                        <a:rPr lang="en-GB" sz="32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a</a:t>
                      </a:r>
                      <a:r>
                        <a:rPr lang="en-GB" sz="3200" dirty="0" err="1" smtClean="0"/>
                        <a:t>rchaean</a:t>
                      </a:r>
                      <a:r>
                        <a:rPr lang="en-GB" sz="3200" dirty="0" smtClean="0"/>
                        <a:t> gneisses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0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 smtClean="0"/>
                        <a:t>(1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-6</a:t>
                      </a:r>
                      <a:r>
                        <a:rPr lang="en-GB" sz="3200" baseline="0" dirty="0" smtClean="0"/>
                        <a:t>, </a:t>
                      </a:r>
                      <a:r>
                        <a:rPr lang="en-GB" sz="3200" dirty="0" smtClean="0"/>
                        <a:t>1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-2</a:t>
                      </a:r>
                      <a:r>
                        <a:rPr lang="en-GB" sz="3200" baseline="0" dirty="0" smtClean="0"/>
                        <a:t>)</a:t>
                      </a:r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0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 smtClean="0"/>
                        <a:t>7</a:t>
                      </a:r>
                      <a:r>
                        <a:rPr lang="en-GB" sz="3200" baseline="0" dirty="0" smtClean="0"/>
                        <a:t> x 10</a:t>
                      </a:r>
                      <a:r>
                        <a:rPr lang="en-GB" sz="3200" baseline="30000" dirty="0" smtClean="0"/>
                        <a:t>-4</a:t>
                      </a:r>
                      <a:endParaRPr lang="ru-RU" sz="3200" dirty="0" smtClean="0"/>
                    </a:p>
                    <a:p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008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680" y="83340"/>
            <a:ext cx="20594288" cy="1946268"/>
          </a:xfrm>
        </p:spPr>
        <p:txBody>
          <a:bodyPr>
            <a:normAutofit/>
          </a:bodyPr>
          <a:lstStyle/>
          <a:p>
            <a:r>
              <a:rPr lang="en-US" sz="5400" dirty="0"/>
              <a:t>Groundwater flow structure </a:t>
            </a:r>
            <a:r>
              <a:rPr lang="en-US" sz="5400" dirty="0" smtClean="0"/>
              <a:t>on </a:t>
            </a:r>
            <a:r>
              <a:rPr lang="en-US" sz="5400" dirty="0"/>
              <a:t>the </a:t>
            </a:r>
            <a:r>
              <a:rPr lang="en-US" sz="5400" dirty="0" smtClean="0"/>
              <a:t>cross-sectional </a:t>
            </a:r>
            <a:r>
              <a:rPr lang="en-US" sz="5400" dirty="0"/>
              <a:t>model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16" y="3329608"/>
            <a:ext cx="21818424" cy="853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Conservative tracer </a:t>
            </a:r>
            <a:r>
              <a:rPr lang="en-GB" sz="5400" dirty="0"/>
              <a:t>m</a:t>
            </a:r>
            <a:r>
              <a:rPr lang="en-GB" sz="5400" dirty="0" smtClean="0"/>
              <a:t>igration</a:t>
            </a:r>
            <a:endParaRPr lang="ru-RU" sz="5400" baseline="30000" dirty="0"/>
          </a:p>
        </p:txBody>
      </p:sp>
      <p:pic>
        <p:nvPicPr>
          <p:cNvPr id="2" name="I_129_50000let_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413" y="2105472"/>
            <a:ext cx="22250472" cy="11027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05168" y="2465512"/>
            <a:ext cx="14494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(</a:t>
            </a:r>
            <a:r>
              <a:rPr lang="en-US" sz="4800" baseline="30000" dirty="0"/>
              <a:t>129</a:t>
            </a:r>
            <a:r>
              <a:rPr lang="en-US" sz="4800" dirty="0"/>
              <a:t>I</a:t>
            </a:r>
            <a:r>
              <a:rPr lang="ru-RU" sz="4800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743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3D model of </a:t>
            </a:r>
            <a:r>
              <a:rPr lang="en-US" dirty="0" smtClean="0">
                <a:solidFill>
                  <a:schemeClr val="bg1"/>
                </a:solidFill>
              </a:rPr>
              <a:t>deep geological disposal (DGD)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 descr="tonnels1">
            <a:extLst>
              <a:ext uri="{FF2B5EF4-FFF2-40B4-BE49-F238E27FC236}">
                <a16:creationId xmlns:a16="http://schemas.microsoft.com/office/drawing/2014/main" xmlns="" id="{F1A6CF9B-966B-404B-8A46-1DF131D3D5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" y="5615481"/>
            <a:ext cx="11953328" cy="584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A56C5EE-768C-4B64-8AD1-F7B85246912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116" y="2431353"/>
            <a:ext cx="10154124" cy="50027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58380FF-AEA4-4C4C-9E37-434F6335DA3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957" y="8082136"/>
            <a:ext cx="9410251" cy="4636221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 bwMode="auto">
          <a:xfrm flipV="1">
            <a:off x="10967864" y="3761656"/>
            <a:ext cx="3096344" cy="208823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/>
          <p:nvPr/>
        </p:nvCxnSpPr>
        <p:spPr bwMode="auto">
          <a:xfrm>
            <a:off x="9887744" y="9594304"/>
            <a:ext cx="3313952" cy="142563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9075031" y="11178480"/>
            <a:ext cx="41240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800" dirty="0"/>
              <a:t>Lower level</a:t>
            </a:r>
            <a:r>
              <a:rPr lang="en-US" sz="2800" dirty="0" smtClean="0"/>
              <a:t>: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Borehole chambers;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RW class 2 chambers</a:t>
            </a:r>
          </a:p>
          <a:p>
            <a:pPr algn="l" eaLnBrk="1" hangingPunct="1">
              <a:defRPr/>
            </a:pPr>
            <a:endParaRPr lang="en-US" sz="28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7367464" y="2585189"/>
            <a:ext cx="43940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800" dirty="0"/>
              <a:t>Upper level</a:t>
            </a:r>
            <a:r>
              <a:rPr lang="en-US" sz="2800" dirty="0" smtClean="0"/>
              <a:t>: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Transport tunnels;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RW class 2 chambers;</a:t>
            </a:r>
          </a:p>
          <a:p>
            <a:pPr algn="l"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77068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56" y="87197"/>
            <a:ext cx="21314368" cy="194626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Deep </a:t>
            </a:r>
            <a:r>
              <a:rPr lang="en-US" sz="5400" dirty="0"/>
              <a:t>Geological Disposal: </a:t>
            </a:r>
            <a:r>
              <a:rPr lang="en-US" sz="5400" dirty="0" smtClean="0"/>
              <a:t>far </a:t>
            </a:r>
            <a:r>
              <a:rPr lang="en-US" sz="5400" dirty="0"/>
              <a:t>field model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4" y="2321496"/>
            <a:ext cx="8136904" cy="5363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5"/>
          <a:stretch/>
        </p:blipFill>
        <p:spPr>
          <a:xfrm>
            <a:off x="166664" y="7976499"/>
            <a:ext cx="9217024" cy="5147511"/>
          </a:xfrm>
          <a:prstGeom prst="rect">
            <a:avLst/>
          </a:prstGeom>
        </p:spPr>
      </p:pic>
      <p:pic>
        <p:nvPicPr>
          <p:cNvPr id="15" name="Рисунок 14" descr="tonnels1">
            <a:extLst>
              <a:ext uri="{FF2B5EF4-FFF2-40B4-BE49-F238E27FC236}">
                <a16:creationId xmlns:a16="http://schemas.microsoft.com/office/drawing/2014/main" xmlns="" id="{F1A6CF9B-966B-404B-8A46-1DF131D3D5D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44" y="2321496"/>
            <a:ext cx="7605023" cy="3719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Прямая со стрелкой 15"/>
          <p:cNvCxnSpPr/>
          <p:nvPr/>
        </p:nvCxnSpPr>
        <p:spPr bwMode="auto">
          <a:xfrm flipH="1">
            <a:off x="5495256" y="5003050"/>
            <a:ext cx="2664296" cy="14229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9312156" y="7540589"/>
          <a:ext cx="5716570" cy="307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9" name="Equation" r:id="rId11" imgW="1993680" imgH="1066680" progId="Equation.DSMT4">
                  <p:embed/>
                </p:oleObj>
              </mc:Choice>
              <mc:Fallback>
                <p:oleObj name="Equation" r:id="rId11" imgW="199368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2156" y="7540589"/>
                        <a:ext cx="5716570" cy="3076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91A164E-736C-43FF-81E6-0B70F1398F83}"/>
              </a:ext>
            </a:extLst>
          </p:cNvPr>
          <p:cNvSpPr/>
          <p:nvPr/>
        </p:nvSpPr>
        <p:spPr>
          <a:xfrm>
            <a:off x="9993804" y="5705872"/>
            <a:ext cx="5770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Processes: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051B2043-EB91-479F-B216-858701C1987A}"/>
              </a:ext>
            </a:extLst>
          </p:cNvPr>
          <p:cNvSpPr txBox="1">
            <a:spLocks/>
          </p:cNvSpPr>
          <p:nvPr/>
        </p:nvSpPr>
        <p:spPr>
          <a:xfrm>
            <a:off x="8973647" y="6201603"/>
            <a:ext cx="6790927" cy="1232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>
            <a:noAutofit/>
          </a:bodyPr>
          <a:lstStyle>
            <a:lvl1pPr marL="0" marR="0" indent="0" algn="ctr" defTabSz="82153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153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153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153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839861" marR="0" indent="-617361" algn="l" defTabSz="821531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284361" marR="0" indent="-617361" algn="l" defTabSz="821531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728861" marR="0" indent="-617361" algn="l" defTabSz="821531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173361" marR="0" indent="-617361" algn="l" defTabSz="821531" rtl="0" eaLnBrk="1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Steady-state flow in unconfined regime;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Conservative tracer transport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051B2043-EB91-479F-B216-858701C1987A}"/>
              </a:ext>
            </a:extLst>
          </p:cNvPr>
          <p:cNvSpPr txBox="1">
            <a:spLocks/>
          </p:cNvSpPr>
          <p:nvPr/>
        </p:nvSpPr>
        <p:spPr bwMode="auto">
          <a:xfrm>
            <a:off x="8973648" y="10602416"/>
            <a:ext cx="7250800" cy="252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4D4D4D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–"/>
              <a:defRPr sz="2000">
                <a:solidFill>
                  <a:srgbClr val="4D4D4D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4 layers with different thickness;</a:t>
            </a:r>
          </a:p>
          <a:p>
            <a:r>
              <a:rPr lang="en-US" sz="2800" dirty="0">
                <a:solidFill>
                  <a:schemeClr val="tx1"/>
                </a:solidFill>
              </a:rPr>
              <a:t>Different hydraulic conductivities (from </a:t>
            </a:r>
            <a:r>
              <a:rPr lang="en-US" sz="2800" dirty="0" smtClean="0">
                <a:solidFill>
                  <a:schemeClr val="tx1"/>
                </a:solidFill>
              </a:rPr>
              <a:t>1e-1 to1e-4 </a:t>
            </a:r>
            <a:r>
              <a:rPr lang="en-US" sz="2800" dirty="0">
                <a:solidFill>
                  <a:schemeClr val="tx1"/>
                </a:solidFill>
              </a:rPr>
              <a:t>m/day;</a:t>
            </a:r>
          </a:p>
          <a:p>
            <a:r>
              <a:rPr lang="en-US" sz="2800" dirty="0">
                <a:solidFill>
                  <a:schemeClr val="tx1"/>
                </a:solidFill>
              </a:rPr>
              <a:t>The number of cells: </a:t>
            </a:r>
            <a:r>
              <a:rPr lang="en-US" sz="2800" dirty="0" smtClean="0">
                <a:solidFill>
                  <a:schemeClr val="tx1"/>
                </a:solidFill>
              </a:rPr>
              <a:t>&gt;1e7;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The main design features of the disposal is taken into account</a:t>
            </a:r>
          </a:p>
        </p:txBody>
      </p:sp>
      <p:pic>
        <p:nvPicPr>
          <p:cNvPr id="22" name="PGZRO_Far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764575" y="2443294"/>
            <a:ext cx="8551774" cy="4342697"/>
          </a:xfrm>
          <a:prstGeom prst="rect">
            <a:avLst/>
          </a:prstGeom>
        </p:spPr>
      </p:pic>
      <p:pic>
        <p:nvPicPr>
          <p:cNvPr id="23" name="PGZRO_Near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4"/>
          <a:srcRect l="23010"/>
          <a:stretch/>
        </p:blipFill>
        <p:spPr>
          <a:xfrm>
            <a:off x="16471751" y="7199683"/>
            <a:ext cx="750931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84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60" y="375228"/>
            <a:ext cx="19246549" cy="1946268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GeRa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code: </a:t>
            </a:r>
            <a:r>
              <a:rPr lang="en-GB" dirty="0">
                <a:solidFill>
                  <a:schemeClr val="bg1"/>
                </a:solidFill>
              </a:rPr>
              <a:t>Implementation of faults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18168664" y="8615101"/>
            <a:ext cx="52817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/>
              <a:t>An example of a simulation area with two fractures</a:t>
            </a:r>
          </a:p>
          <a:p>
            <a:pPr algn="l" eaLnBrk="1" hangingPunct="1">
              <a:defRPr/>
            </a:pPr>
            <a:endParaRPr lang="en-US" sz="28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166664" y="2321496"/>
            <a:ext cx="14617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800" dirty="0"/>
              <a:t>Fracture zones (fractures) are explicitly included in hydrogeological model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166664" y="2875000"/>
            <a:ext cx="14617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Fractures are two-dimensional surfaces with an edge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Direct modeling of the flow in system of fractures and in porous matrix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Direct modeling of the water exchange between fractures and porous matrix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5C0694C-8F4C-40CA-87A7-622D210BD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520" y="2321496"/>
            <a:ext cx="6120680" cy="62963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34D92CD-7598-4F97-8617-516787124EF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" y="5417839"/>
            <a:ext cx="6336704" cy="568522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622109" y="11250488"/>
            <a:ext cx="52817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/>
              <a:t>An example of a simulation area with two meshed fractures</a:t>
            </a:r>
          </a:p>
          <a:p>
            <a:pPr eaLnBrk="1" hangingPunct="1">
              <a:defRPr/>
            </a:pPr>
            <a:endParaRPr lang="en-US" sz="28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6431360" y="8425412"/>
            <a:ext cx="10765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3D model mesh for porous medium created in </a:t>
            </a:r>
            <a:r>
              <a:rPr lang="en-US" sz="2800" dirty="0" err="1"/>
              <a:t>GeRa</a:t>
            </a:r>
            <a:r>
              <a:rPr lang="en-US" sz="2800" dirty="0"/>
              <a:t> is cut by arbitrary two-dimensional surfaces defined by triangulation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trace of a cut 3D mesh forms a mesh on a fracture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Spatial discretization by finite volume method: two-point scheme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Degrees of freedom are associated with porous medium cells and fracture faces</a:t>
            </a:r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 flipH="1">
            <a:off x="6719392" y="5777880"/>
            <a:ext cx="10153128" cy="18722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719BB58-926D-4B3B-A5F8-D29CEDA0F256}"/>
              </a:ext>
            </a:extLst>
          </p:cNvPr>
          <p:cNvSpPr/>
          <p:nvPr/>
        </p:nvSpPr>
        <p:spPr>
          <a:xfrm>
            <a:off x="6719392" y="11406002"/>
            <a:ext cx="16273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800" b="1" dirty="0"/>
              <a:t>This mesh is conformal to porous media mesh: fracture cells are faces of porous media cells</a:t>
            </a:r>
          </a:p>
        </p:txBody>
      </p:sp>
    </p:spTree>
    <p:extLst>
      <p:ext uri="{BB962C8B-B14F-4D97-AF65-F5344CB8AC3E}">
        <p14:creationId xmlns:p14="http://schemas.microsoft.com/office/powerpoint/2010/main" val="1050415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6"/>
          <a:stretch/>
        </p:blipFill>
        <p:spPr>
          <a:xfrm>
            <a:off x="8375576" y="7690273"/>
            <a:ext cx="7488832" cy="5109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695"/>
          <a:stretch/>
        </p:blipFill>
        <p:spPr>
          <a:xfrm>
            <a:off x="8447584" y="2285396"/>
            <a:ext cx="7272808" cy="510933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824" y="83335"/>
            <a:ext cx="20692136" cy="194626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DGD </a:t>
            </a:r>
            <a:r>
              <a:rPr lang="en-US" sz="5400" dirty="0"/>
              <a:t>water </a:t>
            </a:r>
            <a:r>
              <a:rPr lang="en-US" sz="5400" dirty="0" smtClean="0"/>
              <a:t>inflow and water flow: </a:t>
            </a:r>
            <a:r>
              <a:rPr lang="en-US" sz="5400" dirty="0"/>
              <a:t>model with fractured zones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3" y="2605666"/>
            <a:ext cx="7991383" cy="526719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16A1AC-1FB7-4DDA-8AB1-F8165076C7DC}"/>
              </a:ext>
            </a:extLst>
          </p:cNvPr>
          <p:cNvSpPr/>
          <p:nvPr/>
        </p:nvSpPr>
        <p:spPr>
          <a:xfrm>
            <a:off x="-121368" y="8740819"/>
            <a:ext cx="83529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just"/>
            <a:r>
              <a:rPr lang="en-US" sz="4000" dirty="0" smtClean="0"/>
              <a:t>Boundary conditions</a:t>
            </a:r>
            <a:r>
              <a:rPr lang="ru-RU" sz="4000" dirty="0" smtClean="0"/>
              <a:t>:</a:t>
            </a:r>
          </a:p>
          <a:p>
            <a:pPr marL="1028700" lvl="1" indent="-571500" algn="just">
              <a:buFont typeface="Wingdings" panose="05000000000000000000" pitchFamily="2" charset="2"/>
              <a:buChar char="§"/>
            </a:pPr>
            <a:r>
              <a:rPr lang="en-US" sz="4000" dirty="0">
                <a:cs typeface="Times New Roman" panose="02020603050405020304" pitchFamily="18" charset="0"/>
              </a:rPr>
              <a:t>Seepage BC on the DGDF walls </a:t>
            </a:r>
            <a:r>
              <a:rPr lang="en-US" sz="4000" dirty="0" smtClean="0">
                <a:cs typeface="Times New Roman" panose="02020603050405020304" pitchFamily="18" charset="0"/>
              </a:rPr>
              <a:t>(water inflow case)</a:t>
            </a:r>
          </a:p>
          <a:p>
            <a:pPr marL="1028700" lvl="1" indent="-571500" algn="just">
              <a:buFont typeface="Wingdings" panose="05000000000000000000" pitchFamily="2" charset="2"/>
              <a:buChar char="§"/>
            </a:pPr>
            <a:r>
              <a:rPr lang="en-US" sz="4000" dirty="0" smtClean="0"/>
              <a:t>Surface water</a:t>
            </a:r>
            <a:endParaRPr lang="ru-RU" sz="4000" dirty="0" smtClean="0"/>
          </a:p>
          <a:p>
            <a:pPr marL="1028700" lvl="1" indent="-571500" algn="just">
              <a:buFont typeface="Wingdings" panose="05000000000000000000" pitchFamily="2" charset="2"/>
              <a:buChar char="§"/>
            </a:pPr>
            <a:r>
              <a:rPr lang="en-US" sz="4000" dirty="0" smtClean="0"/>
              <a:t>Rainfall recharge</a:t>
            </a:r>
            <a:endParaRPr lang="ru-RU" sz="4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9BA882F-6D37-43F0-B9A5-589F7CA1B63F}"/>
              </a:ext>
            </a:extLst>
          </p:cNvPr>
          <p:cNvSpPr/>
          <p:nvPr/>
        </p:nvSpPr>
        <p:spPr>
          <a:xfrm>
            <a:off x="7437967" y="2897560"/>
            <a:ext cx="3241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/>
            <a:r>
              <a:rPr lang="en-US" altLang="ru-RU" sz="3200" b="1" dirty="0">
                <a:solidFill>
                  <a:schemeClr val="tx1">
                    <a:lumMod val="50000"/>
                  </a:schemeClr>
                </a:solidFill>
              </a:rPr>
              <a:t>Case</a:t>
            </a:r>
            <a:r>
              <a:rPr lang="ru-RU" altLang="ru-RU" sz="3200" b="1" dirty="0">
                <a:solidFill>
                  <a:schemeClr val="tx1">
                    <a:lumMod val="50000"/>
                  </a:schemeClr>
                </a:solidFill>
              </a:rPr>
              <a:t> 1</a:t>
            </a:r>
            <a:endParaRPr lang="en-US" alt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9BA882F-6D37-43F0-B9A5-589F7CA1B63F}"/>
              </a:ext>
            </a:extLst>
          </p:cNvPr>
          <p:cNvSpPr/>
          <p:nvPr/>
        </p:nvSpPr>
        <p:spPr>
          <a:xfrm>
            <a:off x="8158047" y="8145433"/>
            <a:ext cx="3241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/>
            <a:r>
              <a:rPr lang="en-US" altLang="ru-RU" sz="3200" b="1" dirty="0">
                <a:solidFill>
                  <a:schemeClr val="tx1">
                    <a:lumMod val="50000"/>
                  </a:schemeClr>
                </a:solidFill>
              </a:rPr>
              <a:t>Case</a:t>
            </a:r>
            <a:r>
              <a:rPr lang="ru-RU" altLang="ru-RU" sz="3200" b="1" dirty="0">
                <a:solidFill>
                  <a:schemeClr val="tx1">
                    <a:lumMod val="50000"/>
                  </a:schemeClr>
                </a:solidFill>
              </a:rPr>
              <a:t> 2</a:t>
            </a:r>
            <a:endParaRPr lang="en-US" alt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610557"/>
              </p:ext>
            </p:extLst>
          </p:nvPr>
        </p:nvGraphicFramePr>
        <p:xfrm>
          <a:off x="16224448" y="2432171"/>
          <a:ext cx="6552728" cy="3302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6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8799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К</a:t>
                      </a:r>
                      <a:r>
                        <a:rPr lang="ru-RU" sz="2800" baseline="-25000" dirty="0" smtClean="0">
                          <a:effectLst/>
                        </a:rPr>
                        <a:t>, </a:t>
                      </a:r>
                      <a:r>
                        <a:rPr lang="en-US" sz="2800" baseline="0" dirty="0" smtClean="0">
                          <a:effectLst/>
                        </a:rPr>
                        <a:t>m</a:t>
                      </a:r>
                      <a:r>
                        <a:rPr lang="ru-RU" sz="2800" dirty="0" smtClean="0">
                          <a:effectLst/>
                        </a:rPr>
                        <a:t>/</a:t>
                      </a:r>
                      <a:r>
                        <a:rPr lang="en-US" sz="2800" dirty="0" smtClean="0">
                          <a:effectLst/>
                        </a:rPr>
                        <a:t>day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Water inflow</a:t>
                      </a:r>
                      <a:r>
                        <a:rPr lang="ru-RU" sz="2800" dirty="0" smtClean="0">
                          <a:effectLst/>
                        </a:rPr>
                        <a:t>, </a:t>
                      </a:r>
                      <a:r>
                        <a:rPr lang="en-US" sz="2800" dirty="0" smtClean="0">
                          <a:effectLst/>
                        </a:rPr>
                        <a:t>m</a:t>
                      </a:r>
                      <a:r>
                        <a:rPr lang="ru-RU" sz="2800" baseline="30000" dirty="0" smtClean="0">
                          <a:effectLst/>
                        </a:rPr>
                        <a:t>3</a:t>
                      </a:r>
                      <a:r>
                        <a:rPr lang="ru-RU" sz="2800" dirty="0" smtClean="0">
                          <a:effectLst/>
                        </a:rPr>
                        <a:t>/</a:t>
                      </a:r>
                      <a:r>
                        <a:rPr lang="en-US" sz="2800" dirty="0" smtClean="0">
                          <a:effectLst/>
                        </a:rPr>
                        <a:t>day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1 </a:t>
                      </a:r>
                      <a:r>
                        <a:rPr lang="en-GB" sz="2800" dirty="0" smtClean="0">
                          <a:effectLst/>
                        </a:rPr>
                        <a:t>variant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450215" algn="just" defTabSz="82042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effectLst/>
                        </a:rPr>
                        <a:t>2 </a:t>
                      </a:r>
                      <a:r>
                        <a:rPr lang="en-GB" sz="2800" dirty="0" smtClean="0">
                          <a:effectLst/>
                        </a:rPr>
                        <a:t>variant</a:t>
                      </a:r>
                      <a:endParaRPr lang="ru-RU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0.001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142.8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</a:rPr>
                        <a:t>123.6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0.01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159.1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>
                          <a:effectLst/>
                        </a:rPr>
                        <a:t>124.4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0.1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261.8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126.7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616A1AC-1FB7-4DDA-8AB1-F8165076C7DC}"/>
              </a:ext>
            </a:extLst>
          </p:cNvPr>
          <p:cNvSpPr/>
          <p:nvPr/>
        </p:nvSpPr>
        <p:spPr>
          <a:xfrm>
            <a:off x="15790387" y="5909842"/>
            <a:ext cx="907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just"/>
            <a:r>
              <a:rPr lang="en-US" sz="2800" dirty="0"/>
              <a:t>Water inflow in the model without fracture zone:</a:t>
            </a:r>
          </a:p>
          <a:p>
            <a:pPr marL="457200" lvl="1" indent="0" algn="just"/>
            <a:r>
              <a:rPr lang="en-US" sz="2800" dirty="0"/>
              <a:t>124.7 </a:t>
            </a:r>
            <a:r>
              <a:rPr lang="en-US" sz="2800" dirty="0" smtClean="0"/>
              <a:t>m</a:t>
            </a:r>
            <a:r>
              <a:rPr lang="ru-RU" sz="2800" baseline="30000" dirty="0"/>
              <a:t>3</a:t>
            </a:r>
            <a:r>
              <a:rPr lang="en-US" sz="2800" dirty="0" smtClean="0"/>
              <a:t>/day</a:t>
            </a:r>
            <a:endParaRPr lang="en-US" sz="28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361794"/>
              </p:ext>
            </p:extLst>
          </p:nvPr>
        </p:nvGraphicFramePr>
        <p:xfrm>
          <a:off x="16224448" y="7028196"/>
          <a:ext cx="6552728" cy="3302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6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8799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К</a:t>
                      </a:r>
                      <a:r>
                        <a:rPr lang="ru-RU" sz="2800" baseline="-25000" dirty="0" smtClean="0">
                          <a:effectLst/>
                        </a:rPr>
                        <a:t>, </a:t>
                      </a:r>
                      <a:r>
                        <a:rPr lang="en-US" sz="2800" baseline="0" dirty="0" smtClean="0">
                          <a:effectLst/>
                        </a:rPr>
                        <a:t>m</a:t>
                      </a:r>
                      <a:r>
                        <a:rPr lang="ru-RU" sz="2800" dirty="0" smtClean="0">
                          <a:effectLst/>
                        </a:rPr>
                        <a:t>/</a:t>
                      </a:r>
                      <a:r>
                        <a:rPr lang="en-US" sz="2800" dirty="0" smtClean="0">
                          <a:effectLst/>
                        </a:rPr>
                        <a:t>day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Water flow</a:t>
                      </a:r>
                      <a:r>
                        <a:rPr lang="ru-RU" sz="2800" dirty="0" smtClean="0">
                          <a:effectLst/>
                        </a:rPr>
                        <a:t>, </a:t>
                      </a:r>
                      <a:r>
                        <a:rPr lang="en-US" sz="2800" dirty="0" smtClean="0">
                          <a:effectLst/>
                        </a:rPr>
                        <a:t>m</a:t>
                      </a:r>
                      <a:r>
                        <a:rPr lang="ru-RU" sz="2800" baseline="30000" dirty="0" smtClean="0">
                          <a:effectLst/>
                        </a:rPr>
                        <a:t>3</a:t>
                      </a:r>
                      <a:r>
                        <a:rPr lang="ru-RU" sz="2800" dirty="0" smtClean="0">
                          <a:effectLst/>
                        </a:rPr>
                        <a:t>/</a:t>
                      </a:r>
                      <a:r>
                        <a:rPr lang="en-US" sz="2800" dirty="0" smtClean="0">
                          <a:effectLst/>
                        </a:rPr>
                        <a:t>day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1 </a:t>
                      </a:r>
                      <a:r>
                        <a:rPr lang="en-GB" sz="2800" dirty="0" smtClean="0">
                          <a:effectLst/>
                        </a:rPr>
                        <a:t>variant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2 </a:t>
                      </a:r>
                      <a:r>
                        <a:rPr lang="en-GB" sz="2800" dirty="0" smtClean="0">
                          <a:effectLst/>
                        </a:rPr>
                        <a:t>variant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0.001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2.124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1.769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0.01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2.243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1.768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7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dirty="0">
                          <a:effectLst/>
                        </a:rPr>
                        <a:t>0.1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3.002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1.745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616A1AC-1FB7-4DDA-8AB1-F8165076C7DC}"/>
              </a:ext>
            </a:extLst>
          </p:cNvPr>
          <p:cNvSpPr/>
          <p:nvPr/>
        </p:nvSpPr>
        <p:spPr>
          <a:xfrm>
            <a:off x="15718379" y="11538520"/>
            <a:ext cx="907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2800" dirty="0"/>
              <a:t>Water </a:t>
            </a:r>
            <a:r>
              <a:rPr lang="en-US" sz="2800" dirty="0" smtClean="0"/>
              <a:t>flow through the DGDF </a:t>
            </a:r>
            <a:r>
              <a:rPr lang="en-US" sz="2800" dirty="0"/>
              <a:t>without fracture zone:</a:t>
            </a:r>
          </a:p>
          <a:p>
            <a:pPr marL="457200" lvl="1" indent="0" algn="just"/>
            <a:r>
              <a:rPr lang="ru-RU" sz="2800" dirty="0" smtClean="0"/>
              <a:t> </a:t>
            </a:r>
            <a:r>
              <a:rPr lang="ru-RU" sz="2800" dirty="0"/>
              <a:t>1.708 </a:t>
            </a:r>
            <a:r>
              <a:rPr lang="en-US" sz="2800" dirty="0"/>
              <a:t>m</a:t>
            </a:r>
            <a:r>
              <a:rPr lang="ru-RU" sz="2800" baseline="30000" dirty="0"/>
              <a:t>3</a:t>
            </a:r>
            <a:r>
              <a:rPr lang="en-US" sz="2800" dirty="0"/>
              <a:t>/day</a:t>
            </a:r>
          </a:p>
        </p:txBody>
      </p:sp>
    </p:spTree>
    <p:extLst>
      <p:ext uri="{BB962C8B-B14F-4D97-AF65-F5344CB8AC3E}">
        <p14:creationId xmlns:p14="http://schemas.microsoft.com/office/powerpoint/2010/main" val="11331254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"/>
          </p:nvPr>
        </p:nvSpPr>
        <p:spPr>
          <a:xfrm>
            <a:off x="382688" y="2393504"/>
            <a:ext cx="23330592" cy="10441160"/>
          </a:xfrm>
        </p:spPr>
        <p:txBody>
          <a:bodyPr>
            <a:normAutofit/>
          </a:bodyPr>
          <a:lstStyle/>
          <a:p>
            <a:pPr marL="1143000" indent="-1143000" algn="just">
              <a:buAutoNum type="arabicPeriod"/>
            </a:pPr>
            <a:r>
              <a:rPr lang="en-US" sz="4400" dirty="0" smtClean="0">
                <a:solidFill>
                  <a:schemeClr val="tx1"/>
                </a:solidFill>
              </a:rPr>
              <a:t>The </a:t>
            </a:r>
            <a:r>
              <a:rPr lang="en-US" sz="4400" dirty="0">
                <a:solidFill>
                  <a:schemeClr val="tx1"/>
                </a:solidFill>
              </a:rPr>
              <a:t>preliminary calculations </a:t>
            </a:r>
            <a:r>
              <a:rPr lang="en-US" sz="4400" dirty="0" smtClean="0">
                <a:solidFill>
                  <a:schemeClr val="tx1"/>
                </a:solidFill>
              </a:rPr>
              <a:t>show </a:t>
            </a:r>
            <a:r>
              <a:rPr lang="en-US" sz="4400" dirty="0">
                <a:solidFill>
                  <a:schemeClr val="tx1"/>
                </a:solidFill>
              </a:rPr>
              <a:t>that including additional structural elements (to a greater extent dykes and crushing zones) into the model </a:t>
            </a:r>
            <a:r>
              <a:rPr lang="en-US" sz="4400" dirty="0" smtClean="0">
                <a:solidFill>
                  <a:schemeClr val="tx1"/>
                </a:solidFill>
              </a:rPr>
              <a:t>leads </a:t>
            </a:r>
            <a:r>
              <a:rPr lang="en-US" sz="4400" dirty="0">
                <a:solidFill>
                  <a:schemeClr val="tx1"/>
                </a:solidFill>
              </a:rPr>
              <a:t>to a better </a:t>
            </a:r>
            <a:r>
              <a:rPr lang="en-US" sz="4400" dirty="0" smtClean="0">
                <a:solidFill>
                  <a:schemeClr val="tx1"/>
                </a:solidFill>
              </a:rPr>
              <a:t>fit </a:t>
            </a:r>
            <a:r>
              <a:rPr lang="en-US" sz="4400" dirty="0">
                <a:solidFill>
                  <a:schemeClr val="tx1"/>
                </a:solidFill>
              </a:rPr>
              <a:t>between observed and </a:t>
            </a:r>
            <a:r>
              <a:rPr lang="en-US" sz="4400" dirty="0" smtClean="0">
                <a:solidFill>
                  <a:schemeClr val="tx1"/>
                </a:solidFill>
              </a:rPr>
              <a:t>simulated hydraulic heads. This means the necessity </a:t>
            </a:r>
            <a:r>
              <a:rPr lang="en-US" sz="4400" dirty="0">
                <a:solidFill>
                  <a:schemeClr val="tx1"/>
                </a:solidFill>
              </a:rPr>
              <a:t>of </a:t>
            </a:r>
            <a:r>
              <a:rPr lang="en-US" sz="4400" dirty="0" smtClean="0">
                <a:solidFill>
                  <a:schemeClr val="tx1"/>
                </a:solidFill>
              </a:rPr>
              <a:t>taking the </a:t>
            </a:r>
            <a:r>
              <a:rPr lang="en-US" sz="4400" dirty="0">
                <a:solidFill>
                  <a:schemeClr val="tx1"/>
                </a:solidFill>
              </a:rPr>
              <a:t>structural </a:t>
            </a:r>
            <a:r>
              <a:rPr lang="en-US" sz="4400" dirty="0" smtClean="0">
                <a:solidFill>
                  <a:schemeClr val="tx1"/>
                </a:solidFill>
              </a:rPr>
              <a:t>elements into </a:t>
            </a:r>
            <a:r>
              <a:rPr lang="en-US" sz="4400" dirty="0">
                <a:solidFill>
                  <a:schemeClr val="tx1"/>
                </a:solidFill>
              </a:rPr>
              <a:t>account </a:t>
            </a:r>
            <a:r>
              <a:rPr lang="en-US" sz="4400" dirty="0" smtClean="0">
                <a:solidFill>
                  <a:schemeClr val="tx1"/>
                </a:solidFill>
              </a:rPr>
              <a:t>more precisely. </a:t>
            </a:r>
          </a:p>
          <a:p>
            <a:pPr marL="1143000" indent="-1143000" algn="just">
              <a:buAutoNum type="arabicPeriod"/>
            </a:pPr>
            <a:endParaRPr lang="en-US" sz="4400" dirty="0" smtClean="0">
              <a:solidFill>
                <a:schemeClr val="tx1"/>
              </a:solidFill>
            </a:endParaRPr>
          </a:p>
          <a:p>
            <a:pPr marL="1143000" indent="-1143000" algn="just">
              <a:buAutoNum type="arabicPeriod"/>
            </a:pPr>
            <a:r>
              <a:rPr lang="en-US" sz="4400" dirty="0" smtClean="0">
                <a:solidFill>
                  <a:schemeClr val="tx1"/>
                </a:solidFill>
              </a:rPr>
              <a:t>The </a:t>
            </a:r>
            <a:r>
              <a:rPr lang="en-US" sz="4400" dirty="0">
                <a:solidFill>
                  <a:schemeClr val="tx1"/>
                </a:solidFill>
              </a:rPr>
              <a:t>migration of a conservative tracer was </a:t>
            </a:r>
            <a:r>
              <a:rPr lang="en-US" sz="4400" dirty="0" smtClean="0">
                <a:solidFill>
                  <a:schemeClr val="tx1"/>
                </a:solidFill>
              </a:rPr>
              <a:t>estimated based on </a:t>
            </a:r>
            <a:r>
              <a:rPr lang="en-US" sz="4400" dirty="0">
                <a:solidFill>
                  <a:schemeClr val="tx1"/>
                </a:solidFill>
              </a:rPr>
              <a:t>the </a:t>
            </a:r>
            <a:r>
              <a:rPr lang="en-US" sz="4400" dirty="0" smtClean="0">
                <a:solidFill>
                  <a:schemeClr val="tx1"/>
                </a:solidFill>
              </a:rPr>
              <a:t>developed groundwater </a:t>
            </a:r>
            <a:r>
              <a:rPr lang="en-US" sz="4400" dirty="0">
                <a:solidFill>
                  <a:schemeClr val="tx1"/>
                </a:solidFill>
              </a:rPr>
              <a:t>flow </a:t>
            </a:r>
            <a:r>
              <a:rPr lang="en-US" sz="4400" dirty="0" smtClean="0">
                <a:solidFill>
                  <a:schemeClr val="tx1"/>
                </a:solidFill>
              </a:rPr>
              <a:t>model.</a:t>
            </a:r>
          </a:p>
          <a:p>
            <a:pPr marL="1143000" indent="-1143000" algn="just">
              <a:buAutoNum type="arabicPeriod"/>
            </a:pPr>
            <a:endParaRPr lang="en-GB" sz="4400" dirty="0">
              <a:solidFill>
                <a:schemeClr val="tx1"/>
              </a:solidFill>
            </a:endParaRPr>
          </a:p>
          <a:p>
            <a:pPr marL="1143000" indent="-1143000" algn="just">
              <a:buAutoNum type="arabicPeriod"/>
            </a:pPr>
            <a:r>
              <a:rPr lang="en-US" sz="4400" dirty="0" smtClean="0">
                <a:solidFill>
                  <a:schemeClr val="tx1"/>
                </a:solidFill>
              </a:rPr>
              <a:t>The heterogeneity </a:t>
            </a:r>
            <a:r>
              <a:rPr lang="en-US" sz="4400" dirty="0">
                <a:solidFill>
                  <a:schemeClr val="tx1"/>
                </a:solidFill>
              </a:rPr>
              <a:t>near the Deep Geological Disposal is </a:t>
            </a:r>
            <a:r>
              <a:rPr lang="en-US" sz="4400" dirty="0" smtClean="0">
                <a:solidFill>
                  <a:schemeClr val="tx1"/>
                </a:solidFill>
              </a:rPr>
              <a:t>3D </a:t>
            </a:r>
            <a:r>
              <a:rPr lang="en-US" sz="4400" dirty="0">
                <a:solidFill>
                  <a:schemeClr val="tx1"/>
                </a:solidFill>
              </a:rPr>
              <a:t>in nature and it is impossible to implement it particularly in a </a:t>
            </a:r>
            <a:r>
              <a:rPr lang="ru-RU" sz="4400" dirty="0" smtClean="0">
                <a:solidFill>
                  <a:schemeClr val="tx1"/>
                </a:solidFill>
              </a:rPr>
              <a:t>2</a:t>
            </a:r>
            <a:r>
              <a:rPr lang="en-US" sz="4400" dirty="0" smtClean="0">
                <a:solidFill>
                  <a:schemeClr val="tx1"/>
                </a:solidFill>
              </a:rPr>
              <a:t>D </a:t>
            </a:r>
            <a:r>
              <a:rPr lang="en-US" sz="4400" dirty="0">
                <a:solidFill>
                  <a:schemeClr val="tx1"/>
                </a:solidFill>
              </a:rPr>
              <a:t>setting without approximations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  <a:r>
              <a:rPr lang="ru-RU" sz="4400" dirty="0" smtClean="0">
                <a:solidFill>
                  <a:schemeClr val="tx1"/>
                </a:solidFill>
              </a:rPr>
              <a:t> 3</a:t>
            </a:r>
            <a:r>
              <a:rPr lang="en-US" sz="4400" dirty="0" smtClean="0">
                <a:solidFill>
                  <a:schemeClr val="tx1"/>
                </a:solidFill>
              </a:rPr>
              <a:t>D simulations are required.</a:t>
            </a:r>
          </a:p>
          <a:p>
            <a:pPr marL="1143000" indent="-1143000" algn="just">
              <a:buAutoNum type="arabicPeriod"/>
            </a:pPr>
            <a:endParaRPr lang="en-US" sz="4400" dirty="0" smtClean="0">
              <a:solidFill>
                <a:schemeClr val="tx1"/>
              </a:solidFill>
            </a:endParaRPr>
          </a:p>
          <a:p>
            <a:pPr marL="1143000" indent="-1143000" algn="just">
              <a:buAutoNum type="arabicPeriod"/>
            </a:pPr>
            <a:r>
              <a:rPr lang="en-US" sz="4400" dirty="0" smtClean="0">
                <a:solidFill>
                  <a:schemeClr val="tx1"/>
                </a:solidFill>
              </a:rPr>
              <a:t>3D </a:t>
            </a:r>
            <a:r>
              <a:rPr lang="en-US" sz="4400" dirty="0">
                <a:solidFill>
                  <a:schemeClr val="tx1"/>
                </a:solidFill>
              </a:rPr>
              <a:t>numerical flow and transport models are developed using the </a:t>
            </a:r>
            <a:r>
              <a:rPr lang="en-US" sz="4400" dirty="0" err="1">
                <a:solidFill>
                  <a:schemeClr val="tx1"/>
                </a:solidFill>
              </a:rPr>
              <a:t>GeRa</a:t>
            </a:r>
            <a:r>
              <a:rPr lang="en-US" sz="4400" dirty="0">
                <a:solidFill>
                  <a:schemeClr val="tx1"/>
                </a:solidFill>
              </a:rPr>
              <a:t> code</a:t>
            </a:r>
            <a:r>
              <a:rPr lang="en-US" sz="4400" dirty="0" smtClean="0">
                <a:solidFill>
                  <a:schemeClr val="tx1"/>
                </a:solidFill>
              </a:rPr>
              <a:t>. Further development of these models requires additional investigations of the geological features</a:t>
            </a:r>
            <a:endParaRPr lang="ru-RU" sz="6000" b="1" dirty="0" smtClean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Conclusion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992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-1" y="2178696"/>
            <a:ext cx="10352703" cy="10944000"/>
          </a:xfrm>
          <a:prstGeom prst="rect">
            <a:avLst/>
          </a:prstGeom>
          <a:solidFill>
            <a:srgbClr val="024C90">
              <a:alpha val="902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defTabSz="821467"/>
            <a:endParaRPr lang="ru-RU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23733775" y="13189199"/>
            <a:ext cx="486243" cy="513603"/>
          </a:xfrm>
        </p:spPr>
        <p:txBody>
          <a:bodyPr/>
          <a:lstStyle/>
          <a:p>
            <a:pPr>
              <a:defRPr/>
            </a:pPr>
            <a:fld id="{61B13873-78EA-4FD0-B015-943BCF2212A8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293" y="231212"/>
            <a:ext cx="19246549" cy="1946268"/>
          </a:xfrm>
        </p:spPr>
        <p:txBody>
          <a:bodyPr>
            <a:normAutofit/>
          </a:bodyPr>
          <a:lstStyle/>
          <a:p>
            <a:r>
              <a:rPr lang="en-US" sz="6700" dirty="0" smtClean="0">
                <a:latin typeface="Arial" panose="020B0604020202020204" pitchFamily="34" charset="0"/>
                <a:cs typeface="Arial" panose="020B0604020202020204" pitchFamily="34" charset="0"/>
              </a:rPr>
              <a:t>Underground Research Facility Information</a:t>
            </a:r>
            <a:endParaRPr lang="ru-RU" sz="6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928245"/>
              </p:ext>
            </p:extLst>
          </p:nvPr>
        </p:nvGraphicFramePr>
        <p:xfrm>
          <a:off x="670720" y="2667413"/>
          <a:ext cx="9681983" cy="8778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57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dirty="0" smtClean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RWM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(Russian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Operator on Radioactive Waste Management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»)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5220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Krasnoyarsk region, 26 km from Krasnoyarsk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236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US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specific: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purpose built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</a:t>
                      </a:r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Crystalline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archean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gneisses)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Depth from ground surface </a:t>
                      </a:r>
                      <a:endParaRPr lang="en-US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450-525 m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galleries </a:t>
                      </a:r>
                      <a:endParaRPr lang="en-US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km (planned)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get underground 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shaft type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of decision to develop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1980s – principal decision;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  - governmental decision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site approved 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started</a:t>
                      </a:r>
                    </a:p>
                    <a:p>
                      <a:pPr algn="r"/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Underground mining  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method 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drilling-and-blasting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properties 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galleries in the vicinity of «Mining and Chemical Combine» and planned SNF reprocessing plant</a:t>
                      </a:r>
                      <a:endParaRPr lang="ru-RU" sz="2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66864" y="11987047"/>
            <a:ext cx="7352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for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www.norao.ru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77" y="2393504"/>
            <a:ext cx="801687" cy="801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55" y="11803880"/>
            <a:ext cx="828001" cy="828001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10463808" y="2141544"/>
            <a:ext cx="0" cy="10981152"/>
          </a:xfrm>
          <a:prstGeom prst="line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lgDash"/>
          </a:ln>
          <a:effectLst/>
        </p:spPr>
      </p:cxnSp>
      <p:cxnSp>
        <p:nvCxnSpPr>
          <p:cNvPr id="26" name="Прямая соединительная линия 25"/>
          <p:cNvCxnSpPr/>
          <p:nvPr/>
        </p:nvCxnSpPr>
        <p:spPr>
          <a:xfrm>
            <a:off x="382688" y="2141544"/>
            <a:ext cx="0" cy="612000"/>
          </a:xfrm>
          <a:prstGeom prst="line">
            <a:avLst/>
          </a:prstGeom>
          <a:noFill/>
          <a:ln w="25400" cap="flat">
            <a:solidFill>
              <a:srgbClr val="34495E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82688" y="2753544"/>
            <a:ext cx="580700" cy="0"/>
          </a:xfrm>
          <a:prstGeom prst="line">
            <a:avLst/>
          </a:prstGeom>
          <a:noFill/>
          <a:ln w="25400" cap="flat">
            <a:solidFill>
              <a:srgbClr val="34495E"/>
            </a:solidFill>
            <a:prstDash val="solid"/>
            <a:miter lim="400000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914" y="3473624"/>
            <a:ext cx="13774167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548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>
          <a:xfrm>
            <a:off x="23733776" y="13189200"/>
            <a:ext cx="487128" cy="513417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Constriction site</a:t>
            </a:r>
            <a:r>
              <a:rPr lang="ru-RU" dirty="0" smtClean="0"/>
              <a:t> (</a:t>
            </a:r>
            <a:r>
              <a:rPr lang="en-US" dirty="0" smtClean="0"/>
              <a:t>2019, </a:t>
            </a:r>
            <a:r>
              <a:rPr lang="en-GB" dirty="0"/>
              <a:t>S</a:t>
            </a:r>
            <a:r>
              <a:rPr lang="en-GB" dirty="0" smtClean="0"/>
              <a:t>ummer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598712" y="2249488"/>
            <a:ext cx="22947436" cy="10364935"/>
            <a:chOff x="598712" y="2133820"/>
            <a:chExt cx="23657152" cy="10685500"/>
          </a:xfrm>
        </p:grpSpPr>
        <p:pic>
          <p:nvPicPr>
            <p:cNvPr id="59395" name="Picture 3" descr="D:\Documents\04.10.19\презентация НТС октябрь 2019\фото\8d2ede858870c7a0713926fef2bbe6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12" y="2133820"/>
              <a:ext cx="9796339" cy="522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4" name="Picture 2" descr="D:\Documents\04.10.19\презентация НТС октябрь 2019\фото\4e0724c7e87c993c2f0131fd36aa4aa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944" y="7466268"/>
              <a:ext cx="10040939" cy="535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6" name="Picture 4" descr="D:\Documents\04.10.19\презентация НТС октябрь 2019\фото\220721567eaf135d78d0cd42e66b77a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4925" y="7513894"/>
              <a:ext cx="10040939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7" name="Picture 5" descr="D:\Documents\04.10.19\презентация НТС октябрь 2019\фото\cfbc1188dea12a72e827f1a667f57a47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2193162"/>
              <a:ext cx="10069512" cy="515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303618" y="12661031"/>
            <a:ext cx="5703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http://www.norao.ru/press/news/2365/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3" y="12330608"/>
            <a:ext cx="828001" cy="8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7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data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21" y="4428938"/>
            <a:ext cx="13509948" cy="756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2" y="4428938"/>
            <a:ext cx="9833972" cy="756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0353319" y="3408747"/>
            <a:ext cx="13609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3D </a:t>
            </a:r>
            <a:r>
              <a:rPr lang="en-US" sz="3200" b="1" dirty="0"/>
              <a:t>geological model based on geological </a:t>
            </a:r>
            <a:r>
              <a:rPr lang="en-US" sz="3200" b="1" dirty="0" smtClean="0"/>
              <a:t>data built </a:t>
            </a:r>
            <a:r>
              <a:rPr lang="en-US" sz="3200" b="1" dirty="0"/>
              <a:t>in </a:t>
            </a:r>
            <a:r>
              <a:rPr lang="en-US" sz="3200" b="1" dirty="0" err="1"/>
              <a:t>Micromine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9010" y="3136558"/>
            <a:ext cx="8854678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US" sz="3200" b="1" dirty="0" smtClean="0"/>
              <a:t>Exploratory drilling wells, kern extraction, </a:t>
            </a:r>
            <a:r>
              <a:rPr lang="en-US" sz="3200" b="1" dirty="0"/>
              <a:t>fracture </a:t>
            </a:r>
            <a:r>
              <a:rPr lang="en-US" sz="3200" b="1" dirty="0" smtClean="0"/>
              <a:t>modulus analysis</a:t>
            </a:r>
            <a:endParaRPr lang="ru-RU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069236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Hydrogeological measurement </a:t>
            </a:r>
            <a:r>
              <a:rPr lang="en-GB" dirty="0" smtClean="0"/>
              <a:t>data</a:t>
            </a:r>
            <a:endParaRPr lang="ru-RU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1" y="3617639"/>
            <a:ext cx="11908680" cy="84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309" y="3565795"/>
            <a:ext cx="10121784" cy="846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626340" y="2754020"/>
            <a:ext cx="8845723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GB" sz="3200" b="1" dirty="0" smtClean="0"/>
              <a:t>Hydraulic conductivity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4627" y="2754020"/>
            <a:ext cx="9452908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Distribution of groundwater heads</a:t>
            </a:r>
            <a:r>
              <a:rPr kumimoji="0" lang="en-GB" sz="3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in the massif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2016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Hydrogeological data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404" y="3361624"/>
            <a:ext cx="6762048" cy="95478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86" y="3769437"/>
            <a:ext cx="11528179" cy="91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11052" y="2585302"/>
            <a:ext cx="12942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1531"/>
            <a:r>
              <a:rPr lang="en-US" sz="3200" b="1" dirty="0"/>
              <a:t>Groundwater monitoring data</a:t>
            </a:r>
          </a:p>
          <a:p>
            <a:pPr defTabSz="821531"/>
            <a:r>
              <a:rPr lang="en-US" sz="3200" b="1" dirty="0"/>
              <a:t>in exploratory wells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920192" y="2805555"/>
            <a:ext cx="9590472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Groundwater heads in plan and cross-section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9519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8672" y="83340"/>
            <a:ext cx="20877815" cy="1946268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Development of a regional </a:t>
            </a:r>
            <a:r>
              <a:rPr lang="en-US" sz="6000" dirty="0" smtClean="0"/>
              <a:t>model </a:t>
            </a:r>
            <a:r>
              <a:rPr lang="en-US" sz="6000" dirty="0"/>
              <a:t>based on the method of analytical elements</a:t>
            </a:r>
            <a:endParaRPr lang="ru-RU" sz="60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2" y="4265570"/>
            <a:ext cx="9148660" cy="683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0074187" y="4520324"/>
            <a:ext cx="6566617" cy="75460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742728" y="2872947"/>
            <a:ext cx="7308337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GB" sz="3200" b="1" dirty="0"/>
              <a:t>The regional </a:t>
            </a:r>
            <a:r>
              <a:rPr lang="en-GB" sz="3200" b="1" dirty="0" smtClean="0"/>
              <a:t>plan </a:t>
            </a:r>
            <a:r>
              <a:rPr lang="en-GB" sz="3200" b="1" dirty="0"/>
              <a:t>model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73556" y="2704510"/>
            <a:ext cx="676787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US" sz="3200" b="1" dirty="0"/>
              <a:t>Fragment of </a:t>
            </a:r>
            <a:r>
              <a:rPr lang="en-US" sz="3200" b="1" dirty="0" smtClean="0"/>
              <a:t>the model </a:t>
            </a:r>
            <a:r>
              <a:rPr lang="en-US" sz="3200" b="1" dirty="0"/>
              <a:t>without </a:t>
            </a:r>
            <a:endParaRPr lang="ru-RU" sz="3200" b="1" dirty="0" smtClean="0"/>
          </a:p>
          <a:p>
            <a:pPr defTabSz="821531"/>
            <a:r>
              <a:rPr lang="en-US" sz="3200" b="1" dirty="0" smtClean="0"/>
              <a:t>structural </a:t>
            </a:r>
            <a:r>
              <a:rPr lang="en-US" sz="3200" b="1" dirty="0"/>
              <a:t>elements within the site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7727504" y="4769768"/>
            <a:ext cx="2322038" cy="184565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727504" y="7687596"/>
            <a:ext cx="2322038" cy="444358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09221"/>
              </p:ext>
            </p:extLst>
          </p:nvPr>
        </p:nvGraphicFramePr>
        <p:xfrm>
          <a:off x="17989869" y="6736983"/>
          <a:ext cx="5743904" cy="2381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3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3830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Name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Value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Hydraulic conductivity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0,0009 </a:t>
                      </a: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</a:t>
                      </a: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/</a:t>
                      </a: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day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Infiltration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0,00005 </a:t>
                      </a: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</a:t>
                      </a: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/</a:t>
                      </a: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day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Hydraulic conductivity of water bodies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0,0015 </a:t>
                      </a: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</a:t>
                      </a: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/</a:t>
                      </a: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day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927060" y="5692597"/>
            <a:ext cx="2378855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Parameters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0795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Assessment </a:t>
            </a:r>
            <a:r>
              <a:rPr lang="en-US" dirty="0"/>
              <a:t>of the structural </a:t>
            </a:r>
            <a:r>
              <a:rPr lang="en-US" dirty="0" smtClean="0"/>
              <a:t>elements’ </a:t>
            </a:r>
            <a:r>
              <a:rPr lang="en-US" dirty="0"/>
              <a:t>influence </a:t>
            </a:r>
            <a:r>
              <a:rPr lang="en-US" dirty="0" smtClean="0"/>
              <a:t>on groundwater flow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66664" y="4916331"/>
            <a:ext cx="5256584" cy="659121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639272" y="4910936"/>
            <a:ext cx="5400600" cy="659660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1255896" y="4883310"/>
            <a:ext cx="5256584" cy="6568333"/>
          </a:xfrm>
          <a:prstGeom prst="rect">
            <a:avLst/>
          </a:prstGeom>
          <a:ln>
            <a:solidFill>
              <a:srgbClr val="4F81BD"/>
            </a:solidFill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92928"/>
              </p:ext>
            </p:extLst>
          </p:nvPr>
        </p:nvGraphicFramePr>
        <p:xfrm>
          <a:off x="16728504" y="4013720"/>
          <a:ext cx="7511481" cy="81728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97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90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28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6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№№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variants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Element geological structure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T</a:t>
                      </a:r>
                      <a:r>
                        <a:rPr lang="en-US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he ratio of the hydraulic conductivity of the </a:t>
                      </a:r>
                      <a:r>
                        <a:rPr lang="en-US" sz="2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geostructural</a:t>
                      </a:r>
                      <a:r>
                        <a:rPr lang="en-US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element to the hydraulic conductivity of the matrix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Sum of squared differences of observed and simulated values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0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Homogeneous structure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467,8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0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Dikes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448,5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8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Dikes and fissure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448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27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smtClean="0"/>
                        <a:t>dikes</a:t>
                      </a:r>
                      <a:r>
                        <a:rPr lang="ru-RU" sz="2000" dirty="0" smtClean="0"/>
                        <a:t>,</a:t>
                      </a:r>
                      <a:r>
                        <a:rPr lang="en-GB" sz="2000" dirty="0" smtClean="0"/>
                        <a:t>fissure</a:t>
                      </a:r>
                      <a:r>
                        <a:rPr lang="ru-RU" sz="2000" dirty="0" smtClean="0"/>
                        <a:t> </a:t>
                      </a:r>
                      <a:r>
                        <a:rPr lang="en-GB" sz="2000" dirty="0" smtClean="0"/>
                        <a:t>and</a:t>
                      </a:r>
                      <a:r>
                        <a:rPr lang="ru-RU" sz="2000" dirty="0" smtClean="0"/>
                        <a:t> </a:t>
                      </a:r>
                      <a:r>
                        <a:rPr lang="en-GB" sz="2000" dirty="0" smtClean="0"/>
                        <a:t>fracture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425,3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728504" y="2844989"/>
            <a:ext cx="7538432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en-US" sz="2800" dirty="0"/>
              <a:t>Comparison of actual and model </a:t>
            </a:r>
            <a:r>
              <a:rPr lang="en-US" sz="2800" dirty="0" smtClean="0"/>
              <a:t>heads </a:t>
            </a:r>
            <a:r>
              <a:rPr lang="en-US" sz="2800" dirty="0"/>
              <a:t>for various options </a:t>
            </a:r>
            <a:r>
              <a:rPr lang="en-US" sz="2800" dirty="0" smtClean="0"/>
              <a:t>of </a:t>
            </a:r>
            <a:r>
              <a:rPr lang="en-US" sz="2800" dirty="0"/>
              <a:t>setting structural elements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12106" y="3598803"/>
            <a:ext cx="49657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dirty="0" smtClean="0"/>
              <a:t>Realization with dikes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9272" y="3352582"/>
            <a:ext cx="5400600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Realization</a:t>
            </a:r>
            <a:r>
              <a:rPr kumimoji="0" lang="ru-RU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with </a:t>
            </a:r>
            <a:r>
              <a:rPr kumimoji="0" lang="en-GB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dikes and fissure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5897" y="3352582"/>
            <a:ext cx="5256584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821531"/>
            <a:r>
              <a:rPr lang="en-GB" sz="3200" b="1" dirty="0"/>
              <a:t>Realization</a:t>
            </a:r>
            <a:r>
              <a:rPr lang="ru-RU" sz="3200" b="1" dirty="0"/>
              <a:t> </a:t>
            </a:r>
            <a:r>
              <a:rPr lang="en-US" sz="3200" b="1" dirty="0" smtClean="0"/>
              <a:t>with </a:t>
            </a:r>
            <a:r>
              <a:rPr lang="en-GB" sz="3200" b="1" dirty="0" smtClean="0"/>
              <a:t>dikes</a:t>
            </a:r>
            <a:r>
              <a:rPr lang="ru-RU" sz="3200" b="1" dirty="0" smtClean="0"/>
              <a:t>,</a:t>
            </a:r>
            <a:r>
              <a:rPr lang="en-GB" sz="3200" b="1" dirty="0" smtClean="0"/>
              <a:t> fissures</a:t>
            </a:r>
            <a:r>
              <a:rPr lang="ru-RU" sz="3200" b="1" dirty="0" smtClean="0"/>
              <a:t> </a:t>
            </a:r>
            <a:r>
              <a:rPr lang="en-GB" sz="3200" b="1" dirty="0" smtClean="0"/>
              <a:t>and</a:t>
            </a:r>
            <a:r>
              <a:rPr lang="ru-RU" sz="3200" b="1" dirty="0" smtClean="0"/>
              <a:t> </a:t>
            </a:r>
            <a:r>
              <a:rPr lang="en-GB" sz="3200" b="1" dirty="0" smtClean="0"/>
              <a:t>fracture</a:t>
            </a:r>
            <a:endParaRPr kumimoji="0" lang="ru-RU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1510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680" y="83340"/>
            <a:ext cx="21458384" cy="1946268"/>
          </a:xfrm>
        </p:spPr>
        <p:txBody>
          <a:bodyPr>
            <a:normAutofit/>
          </a:bodyPr>
          <a:lstStyle/>
          <a:p>
            <a:r>
              <a:rPr lang="en-GB" sz="4800" dirty="0" smtClean="0"/>
              <a:t>Cross-sectional </a:t>
            </a:r>
            <a:r>
              <a:rPr lang="en-GB" sz="4800" dirty="0"/>
              <a:t>model based on </a:t>
            </a:r>
            <a:r>
              <a:rPr lang="en-US" sz="4800" dirty="0" err="1" smtClean="0"/>
              <a:t>GeRa</a:t>
            </a:r>
            <a:r>
              <a:rPr lang="en-US" sz="4800" dirty="0" smtClean="0"/>
              <a:t> code</a:t>
            </a:r>
            <a:r>
              <a:rPr lang="ru-RU" sz="4800" dirty="0" smtClean="0"/>
              <a:t> (</a:t>
            </a:r>
            <a:r>
              <a:rPr lang="en-GB" sz="4800" dirty="0"/>
              <a:t>finite volume </a:t>
            </a:r>
            <a:r>
              <a:rPr lang="en-GB" sz="4800" dirty="0" smtClean="0"/>
              <a:t>approach</a:t>
            </a:r>
            <a:r>
              <a:rPr lang="ru-RU" sz="4800" dirty="0" smtClean="0"/>
              <a:t>)</a:t>
            </a:r>
            <a:endParaRPr lang="ru-RU" sz="4800" dirty="0"/>
          </a:p>
        </p:txBody>
      </p:sp>
      <p:pic>
        <p:nvPicPr>
          <p:cNvPr id="10" name="Picture 3" descr="D:\jora\2019\По диссертации\TOmsk\томск\Сетка+разре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0" y="2605229"/>
            <a:ext cx="24010009" cy="79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9760" y="10725843"/>
            <a:ext cx="22322480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4800" b="1" dirty="0" smtClean="0">
                <a:cs typeface="Arial" panose="020B0604020202020204" pitchFamily="34" charset="0"/>
              </a:rPr>
              <a:t>Experimental data</a:t>
            </a:r>
            <a:r>
              <a:rPr lang="ru-RU" sz="4800" b="1" dirty="0" smtClean="0">
                <a:cs typeface="Arial" panose="020B0604020202020204" pitchFamily="34" charset="0"/>
              </a:rPr>
              <a:t>: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Heads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results of packer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4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00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hky7w4wE6bSOi0sBy1p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NwYh86LkCj_zYv4bHY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hky7w4wE6bSOi0sBy1p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NwYh86LkCj_zYv4bHY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hky7w4wE6bSOi0sBy1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NwYh86LkCj_zYv4bHYv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9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0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db2004208gl">
  <a:themeElements>
    <a:clrScheme name="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db2004208gl">
  <a:themeElements>
    <a:clrScheme name="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12141</TotalTime>
  <Words>1346</Words>
  <Application>Microsoft Office PowerPoint</Application>
  <PresentationFormat>Произвольный</PresentationFormat>
  <Paragraphs>234</Paragraphs>
  <Slides>18</Slides>
  <Notes>9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Arial</vt:lpstr>
      <vt:lpstr>Calibri</vt:lpstr>
      <vt:lpstr>Helvetica</vt:lpstr>
      <vt:lpstr>Helvetica Light</vt:lpstr>
      <vt:lpstr>Helvetica Neue</vt:lpstr>
      <vt:lpstr>Times New Roman</vt:lpstr>
      <vt:lpstr>Wingdings</vt:lpstr>
      <vt:lpstr>1_White</vt:lpstr>
      <vt:lpstr>38_b-default</vt:lpstr>
      <vt:lpstr>39_b-default</vt:lpstr>
      <vt:lpstr>40_b-default</vt:lpstr>
      <vt:lpstr>cdb2004208gl</vt:lpstr>
      <vt:lpstr>1_cdb2004208gl</vt:lpstr>
      <vt:lpstr>think-cell Slide</vt:lpstr>
      <vt:lpstr>Equation</vt:lpstr>
      <vt:lpstr>3D hydrogeological modelling of Deep Geological Disposal in the Nizhnekansky Rock massif</vt:lpstr>
      <vt:lpstr>Underground Research Facility Information</vt:lpstr>
      <vt:lpstr>Constriction site (2019, Summer)</vt:lpstr>
      <vt:lpstr>Geological data</vt:lpstr>
      <vt:lpstr>Hydrogeological measurement data</vt:lpstr>
      <vt:lpstr>Hydrogeological data</vt:lpstr>
      <vt:lpstr>Development of a regional model based on the method of analytical elements</vt:lpstr>
      <vt:lpstr>Assessment of the structural elements’ influence on groundwater flow</vt:lpstr>
      <vt:lpstr>Cross-sectional model based on GeRa code (finite volume approach)</vt:lpstr>
      <vt:lpstr>Parameterization of the groundwater flow model</vt:lpstr>
      <vt:lpstr>Result of the groundwater flow model calibration</vt:lpstr>
      <vt:lpstr>Groundwater flow structure on the cross-sectional model</vt:lpstr>
      <vt:lpstr>Conservative tracer migration</vt:lpstr>
      <vt:lpstr>3D model of deep geological disposal (DGD)</vt:lpstr>
      <vt:lpstr>Deep Geological Disposal: far field model</vt:lpstr>
      <vt:lpstr>GeRa code: Implementation of faults </vt:lpstr>
      <vt:lpstr>DGD water inflow and water flow: model with fractured zones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Расчетно-прогностический комплекс CORIDA   для  прогнозирования  характеристик источников ионизирующего излучения и создаваемых ими радиационных полей</dc:title>
  <dc:creator>olga</dc:creator>
  <cp:lastModifiedBy>Gosha</cp:lastModifiedBy>
  <cp:revision>830</cp:revision>
  <cp:lastPrinted>2018-08-03T08:35:58Z</cp:lastPrinted>
  <dcterms:modified xsi:type="dcterms:W3CDTF">2020-04-29T06:02:34Z</dcterms:modified>
</cp:coreProperties>
</file>