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0" r:id="rId1"/>
    <p:sldMasterId id="2147483676" r:id="rId2"/>
    <p:sldMasterId id="2147483678" r:id="rId3"/>
    <p:sldMasterId id="2147483672" r:id="rId4"/>
    <p:sldMasterId id="2147483695" r:id="rId5"/>
  </p:sldMasterIdLst>
  <p:notesMasterIdLst>
    <p:notesMasterId r:id="rId17"/>
  </p:notesMasterIdLst>
  <p:handoutMasterIdLst>
    <p:handoutMasterId r:id="rId18"/>
  </p:handoutMasterIdLst>
  <p:sldIdLst>
    <p:sldId id="257" r:id="rId6"/>
    <p:sldId id="266" r:id="rId7"/>
    <p:sldId id="295" r:id="rId8"/>
    <p:sldId id="267" r:id="rId9"/>
    <p:sldId id="294" r:id="rId10"/>
    <p:sldId id="268" r:id="rId11"/>
    <p:sldId id="293" r:id="rId12"/>
    <p:sldId id="289" r:id="rId13"/>
    <p:sldId id="290" r:id="rId14"/>
    <p:sldId id="296" r:id="rId15"/>
    <p:sldId id="256" r:id="rId16"/>
  </p:sldIdLst>
  <p:sldSz cx="9144000" cy="5143500" type="screen16x9"/>
  <p:notesSz cx="6805613" cy="9944100"/>
  <p:embeddedFontLst>
    <p:embeddedFont>
      <p:font typeface="Tahoma" panose="020B0604030504040204" pitchFamily="34" charset="0"/>
      <p:regular r:id="rId19"/>
      <p:bold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4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90" autoAdjust="0"/>
    <p:restoredTop sz="89050" autoAdjust="0"/>
  </p:normalViewPr>
  <p:slideViewPr>
    <p:cSldViewPr snapToGrid="0" snapToObjects="1">
      <p:cViewPr>
        <p:scale>
          <a:sx n="100" d="100"/>
          <a:sy n="100" d="100"/>
        </p:scale>
        <p:origin x="324" y="3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2" d="100"/>
          <a:sy n="72" d="100"/>
        </p:scale>
        <p:origin x="2910" y="27"/>
      </p:cViewPr>
      <p:guideLst>
        <p:guide orient="horz" pos="3132"/>
        <p:guide pos="21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A549D-CF83-467B-81F0-52CD6D61939A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632CA-6FC9-49F6-8044-93829899E5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742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D90EF-FFA9-462E-BB5B-48B79E688443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43537" cy="4475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944D0-F41F-411A-8AE9-E4AC4E073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8900" y="4722813"/>
            <a:ext cx="6629400" cy="4475162"/>
          </a:xfrm>
        </p:spPr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944D0-F41F-411A-8AE9-E4AC4E0739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565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8900" y="4722813"/>
            <a:ext cx="6629400" cy="4475162"/>
          </a:xfrm>
        </p:spPr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944D0-F41F-411A-8AE9-E4AC4E0739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74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944D0-F41F-411A-8AE9-E4AC4E0739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09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8900" y="4722813"/>
            <a:ext cx="6629400" cy="4475162"/>
          </a:xfrm>
        </p:spPr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944D0-F41F-411A-8AE9-E4AC4E0739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70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8900" y="4722813"/>
            <a:ext cx="6629400" cy="4475162"/>
          </a:xfrm>
        </p:spPr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944D0-F41F-411A-8AE9-E4AC4E0739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25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8900" y="4722813"/>
            <a:ext cx="6629400" cy="4475162"/>
          </a:xfrm>
        </p:spPr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944D0-F41F-411A-8AE9-E4AC4E0739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8900" y="4722813"/>
            <a:ext cx="6629400" cy="4475162"/>
          </a:xfrm>
        </p:spPr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944D0-F41F-411A-8AE9-E4AC4E0739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82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8900" y="4722813"/>
            <a:ext cx="6629400" cy="4475162"/>
          </a:xfrm>
        </p:spPr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944D0-F41F-411A-8AE9-E4AC4E0739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51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8900" y="4722813"/>
            <a:ext cx="6035675" cy="4475162"/>
          </a:xfrm>
        </p:spPr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944D0-F41F-411A-8AE9-E4AC4E0739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34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944D0-F41F-411A-8AE9-E4AC4E0739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83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944D0-F41F-411A-8AE9-E4AC4E0739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79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010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360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860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235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884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646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904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459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841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921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219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06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883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461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621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CD71D9-AD77-4B48-8CDC-BDD993C0B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684" y="3874364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your presentation’s Title</a:t>
            </a:r>
            <a:br>
              <a:rPr lang="en-US" dirty="0"/>
            </a:br>
            <a:r>
              <a:rPr lang="en-US" dirty="0"/>
              <a:t>Font: Arial Bold 24pt</a:t>
            </a:r>
            <a:br>
              <a:rPr lang="en-US" dirty="0"/>
            </a:br>
            <a:r>
              <a:rPr lang="en-US" dirty="0"/>
              <a:t>Alignment: left</a:t>
            </a:r>
            <a:br>
              <a:rPr lang="en-US" dirty="0"/>
            </a:br>
            <a:r>
              <a:rPr lang="en-US" dirty="0"/>
              <a:t>Font color: Black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D4854B-F46C-1345-9A7B-17C01DF0D7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5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CD9796-9867-4B4F-BFF2-8C76B290BE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8CC90B-BDDE-2748-8E8A-76B1964FD3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567"/>
            <a:ext cx="9144000" cy="513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51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53621D0-CA3E-8A48-B51E-40FE71F57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1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CD9796-9867-4B4F-BFF2-8C76B290BE4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1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6075BD-367F-C341-A38B-023671C53A64}"/>
              </a:ext>
            </a:extLst>
          </p:cNvPr>
          <p:cNvSpPr txBox="1"/>
          <p:nvPr/>
        </p:nvSpPr>
        <p:spPr>
          <a:xfrm>
            <a:off x="272005" y="3677747"/>
            <a:ext cx="85999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GIMO -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 new geospatial tool for On-site Inspection data collection and techniques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Gustavo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Haquin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Gerade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On-Site Inspection Division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Comprehensive Test Ban Treaty Organization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90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239350" y="1280253"/>
            <a:ext cx="8612550" cy="324094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Conclusions</a:t>
            </a:r>
            <a:endParaRPr lang="en-US" sz="1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An OSI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 one of the elements of the verification regime of the CTBT;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It is conducted under well defined constraints;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Use of approved scientific activities and techniques;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Information-led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earch-logic is used to have an efficient and unbiased inspection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GIMO – comprehensive tool for planning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and conducting inspection activities, management of inspection data and reporting;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Integration of data acquired according to location, time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and techniques;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Inspection team leadership have an integrative view any given time during the conduct of the inspection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GIMO tested in training and </a:t>
            </a:r>
            <a:r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field exercises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43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09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239350" y="1280253"/>
            <a:ext cx="8612550" cy="324094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On Site Inspections</a:t>
            </a:r>
            <a:endParaRPr lang="en-US" sz="16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 smtClean="0"/>
              <a:t>On-site inspections </a:t>
            </a:r>
            <a:r>
              <a:rPr lang="en-GB" sz="1800" dirty="0"/>
              <a:t>(OSI) </a:t>
            </a:r>
            <a:r>
              <a:rPr lang="en-GB" sz="1800" dirty="0" smtClean="0"/>
              <a:t>are one of the elements of the CTBT verification regime.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 smtClean="0"/>
              <a:t>An OSI is </a:t>
            </a:r>
            <a:r>
              <a:rPr lang="en-GB" sz="1800" dirty="0"/>
              <a:t>conducted to clarify whether a nuclear weapon test explosion or any other nuclear explosion has been carried out in violation of the </a:t>
            </a:r>
            <a:r>
              <a:rPr lang="en-GB" sz="1800" dirty="0"/>
              <a:t>Treaty, </a:t>
            </a:r>
            <a:r>
              <a:rPr lang="en-GB" sz="1800" dirty="0" smtClean="0"/>
              <a:t>and</a:t>
            </a:r>
            <a:r>
              <a:rPr lang="en-GB" sz="1800" dirty="0"/>
              <a:t>, to the extent possible, to gather any facts, which might assist in identifying any possible violator.</a:t>
            </a:r>
            <a:endParaRPr lang="en-GB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 smtClean="0"/>
              <a:t>The </a:t>
            </a:r>
            <a:r>
              <a:rPr lang="en-GB" sz="1800" dirty="0"/>
              <a:t>conduct of inspection activities requires an approach that takes into account the operational, technical and time constraints specified in the Treaty. </a:t>
            </a:r>
            <a:endParaRPr lang="en-GB" sz="1800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400" dirty="0" smtClean="0"/>
              <a:t>Inspection area (IA) up to 1,000 km</a:t>
            </a:r>
            <a:r>
              <a:rPr lang="en-GB" sz="1400" baseline="30000" dirty="0" smtClean="0"/>
              <a:t>2</a:t>
            </a:r>
            <a:r>
              <a:rPr lang="en-GB" sz="1400" dirty="0"/>
              <a:t>;</a:t>
            </a:r>
            <a:endParaRPr lang="en-GB" sz="1400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400" dirty="0" smtClean="0"/>
              <a:t>Inspection Team (IT) up to 40 inspectors;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400" dirty="0" smtClean="0"/>
              <a:t>Inspection duration up to 130 days (60 days + 70 d extension);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400" dirty="0" smtClean="0"/>
              <a:t>Use of approved inspection equipment and implementation of geophysical techniques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24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239350" y="1280253"/>
            <a:ext cx="8612550" cy="324094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Signatures of underground nuclear test </a:t>
            </a:r>
            <a:endParaRPr lang="en-US" sz="16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Natural signatures caused by UNE</a:t>
            </a:r>
          </a:p>
          <a:p>
            <a:pPr marL="358775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Radiation anomalies;</a:t>
            </a:r>
          </a:p>
          <a:p>
            <a:pPr marL="358775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Cavity;</a:t>
            </a:r>
          </a:p>
          <a:p>
            <a:pPr marL="358775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Damaged lithology and mass movement;</a:t>
            </a:r>
          </a:p>
          <a:p>
            <a:pPr marL="358775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Aftershocks; </a:t>
            </a:r>
          </a:p>
          <a:p>
            <a:pPr marL="358775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Craters;</a:t>
            </a:r>
          </a:p>
          <a:p>
            <a:pPr marL="358775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Geophysical signatures.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Man-made signatures</a:t>
            </a:r>
          </a:p>
          <a:p>
            <a:pPr marL="358775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Roads, tracks;</a:t>
            </a:r>
          </a:p>
          <a:p>
            <a:pPr marL="358775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Mining or drilling equipment;</a:t>
            </a:r>
          </a:p>
          <a:p>
            <a:pPr marL="358775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Drilling pads, mud pits;</a:t>
            </a:r>
          </a:p>
          <a:p>
            <a:pPr marL="358775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Cables and cable runs, etc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380" y="480611"/>
            <a:ext cx="3419520" cy="424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2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239350" y="1280253"/>
            <a:ext cx="8612550" cy="324094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5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391750" y="1432653"/>
            <a:ext cx="4544190" cy="324094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Inspection activities and techniques</a:t>
            </a:r>
            <a:endParaRPr lang="en-US" sz="16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Initial period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Position finding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Visual observations including overflights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Video and still photography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Multi-spectral imaging including MSIR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Measurements of level of radioactivity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Gamma energy resolution measurements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Environmental sampling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Particulates (fission/activation products)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Noble gases (</a:t>
            </a:r>
            <a:r>
              <a:rPr lang="en-GB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GB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radioisotopes, radio Argon)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Passive seismological monitoring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875040" y="1896679"/>
            <a:ext cx="3918667" cy="277692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Continuation period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Active seismic surveys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Resonance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seismometry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Magnetic field mapping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Gravitational field mapping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Ground penetrating radar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Electrical conductivity measurements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After approval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Drilling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43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239350" y="1280253"/>
            <a:ext cx="8612550" cy="324094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Data Flow during an OSI</a:t>
            </a:r>
            <a:endParaRPr lang="en-US" sz="16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concept of OSI data flow and data protection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implement Treaty provisions such as: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Use approved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inspection techniques and collects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related to the purpose of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inspection;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IT respects the confidentiality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the Inspected State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Party (ISP);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authenticity, integrity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confidentiality.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pplication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the need-to-know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principle;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IT reports data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collected by applying inspection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techniques;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Systematic unbiased approach based on information-led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search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logic.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core of the search logic is inspection data acquired. </a:t>
            </a: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Inspection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Team Functionality (ITF)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having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the most updated inspection data readily available to inspectors to facilitate the planning, processing and reporting.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68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239350" y="1280253"/>
            <a:ext cx="8612550" cy="324094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Geospatial Information Management for OSI – GIMO</a:t>
            </a:r>
            <a:endParaRPr lang="en-US" sz="16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Map centric tool to support IT work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Facilitation of ITF concept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Planning tool for IT to conduct inspection activities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 and repository of inspection data during an OSI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Integration of data acquired by implementation of techniques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Reporting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Internal reports – Field team reports, technical mission reports and search zone summary reports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External reports – progress inspection report and preliminary finding document. 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95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014" y="1311785"/>
            <a:ext cx="6850204" cy="336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6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2361" y="1199069"/>
            <a:ext cx="589380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Spatial information layers</a:t>
            </a:r>
          </a:p>
          <a:p>
            <a:endParaRPr lang="en-US" sz="1600" dirty="0" smtClean="0"/>
          </a:p>
          <a:p>
            <a:r>
              <a:rPr lang="en-US" sz="1600" u="sng" dirty="0" smtClean="0"/>
              <a:t>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Background information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Geophysical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Geology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Radiation maps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Routes, etc..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Search zones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Missions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Reports</a:t>
            </a:r>
            <a:endParaRPr lang="en-US" sz="1600" dirty="0"/>
          </a:p>
          <a:p>
            <a:r>
              <a:rPr lang="en-US" sz="1600" dirty="0" smtClean="0"/>
              <a:t> </a:t>
            </a:r>
            <a:endParaRPr lang="en-GB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554" y="1413448"/>
            <a:ext cx="2104320" cy="28229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347" y="1413448"/>
            <a:ext cx="2228754" cy="280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5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2361" y="1127624"/>
            <a:ext cx="58938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Inspection data integration</a:t>
            </a:r>
          </a:p>
          <a:p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Missions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Location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Field team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Tasks to perform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Equipment to use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Techniques to apply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Search zones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Missions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Technical reports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Interest level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093" y="1873722"/>
            <a:ext cx="2553031" cy="1338452"/>
          </a:xfrm>
          <a:prstGeom prst="rect">
            <a:avLst/>
          </a:prstGeom>
        </p:spPr>
      </p:pic>
      <p:pic>
        <p:nvPicPr>
          <p:cNvPr id="16" name="Picture 15" descr="A picture containing building&#10;&#10;Description automatically generated">
            <a:extLst>
              <a:ext uri="{FF2B5EF4-FFF2-40B4-BE49-F238E27FC236}">
                <a16:creationId xmlns:a16="http://schemas.microsoft.com/office/drawing/2014/main" id="{329525B1-6ED1-4927-9C37-A96CC21BE5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7" b="13045"/>
          <a:stretch/>
        </p:blipFill>
        <p:spPr>
          <a:xfrm>
            <a:off x="6324599" y="1530594"/>
            <a:ext cx="2615563" cy="1748603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016" y="3531774"/>
            <a:ext cx="6113146" cy="100339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444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eneric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losur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860</TotalTime>
  <Words>619</Words>
  <Application>Microsoft Office PowerPoint</Application>
  <PresentationFormat>On-screen Show (16:9)</PresentationFormat>
  <Paragraphs>116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Tahoma</vt:lpstr>
      <vt:lpstr>Calibri Light</vt:lpstr>
      <vt:lpstr>Calibri</vt:lpstr>
      <vt:lpstr>Custom Design</vt:lpstr>
      <vt:lpstr>Generic Slide</vt:lpstr>
      <vt:lpstr>Section Break</vt:lpstr>
      <vt:lpstr>Closure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HAQUIN GERADE Gustavo</cp:lastModifiedBy>
  <cp:revision>61</cp:revision>
  <cp:lastPrinted>2020-02-24T11:15:50Z</cp:lastPrinted>
  <dcterms:created xsi:type="dcterms:W3CDTF">2019-04-05T13:56:09Z</dcterms:created>
  <dcterms:modified xsi:type="dcterms:W3CDTF">2020-05-03T16:54:35Z</dcterms:modified>
</cp:coreProperties>
</file>