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68" r:id="rId2"/>
    <p:sldId id="308" r:id="rId3"/>
    <p:sldId id="288" r:id="rId4"/>
    <p:sldId id="291" r:id="rId5"/>
    <p:sldId id="292" r:id="rId6"/>
    <p:sldId id="309" r:id="rId7"/>
    <p:sldId id="295" r:id="rId8"/>
    <p:sldId id="313" r:id="rId9"/>
    <p:sldId id="296" r:id="rId10"/>
    <p:sldId id="307" r:id="rId11"/>
    <p:sldId id="310" r:id="rId12"/>
    <p:sldId id="314" r:id="rId13"/>
    <p:sldId id="311" r:id="rId14"/>
    <p:sldId id="312" r:id="rId15"/>
    <p:sldId id="299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7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1600" autoAdjust="0"/>
  </p:normalViewPr>
  <p:slideViewPr>
    <p:cSldViewPr snapToGrid="0" snapToObjects="1">
      <p:cViewPr varScale="1">
        <p:scale>
          <a:sx n="77" d="100"/>
          <a:sy n="77" d="100"/>
        </p:scale>
        <p:origin x="18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8C24F-63AA-9E40-9271-C4C5F65DA339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DCAF5-E7E5-E647-A07A-5C7C4293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229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Hello everyone, </a:t>
            </a:r>
            <a:r>
              <a:rPr lang="en-US" altLang="zh-CN" dirty="0"/>
              <a:t>I am Xiaoguang Wang</a:t>
            </a:r>
            <a:r>
              <a:rPr lang="fr-FR" dirty="0"/>
              <a:t> from HydrocSiences Montpellier. </a:t>
            </a:r>
          </a:p>
          <a:p>
            <a:endParaRPr lang="fr-FR" dirty="0"/>
          </a:p>
          <a:p>
            <a:r>
              <a:rPr lang="en-US" altLang="zh-CN" dirty="0"/>
              <a:t>Today I am going to talk about the impact of in-situ stresses on incipient karst generation in natural fracture networks. </a:t>
            </a:r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DCAF5-E7E5-E647-A07A-5C7C4293298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0377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further analyze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stress effects 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breakthrough times.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the reactive flow occurs in the x direction, the breakthrough time is quite different for different stress loadings.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breakthrough onsets several tens of years earlier in the case of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n-US" sz="1200" b="0" i="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15 MPa and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n-US" sz="1200" b="0" i="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5 MPa than the no-stress case.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contrast, in the case of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n-US" sz="1200" b="0" i="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5 MPa and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n-US" sz="1200" b="0" i="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15 MPa, breakthrough occurs several tens of years later.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the reactive flow is along the y direction, the breakthrough of the two stressed cases occurs at a similar time, which is later than that of the zero stress case.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9DCAF5-E7E5-E647-A07A-5C7C4293298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4803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 we discuss the results for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variable initial aperture cases.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Before dissolution, the preferential paths with correlated apertures are difficult to observe even for the anisotropic stress scenario, comparing to the constant initial aperture case.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reactive flow occurs in the x direction, only one conduit network develops in the case of zero stress loading, which is different from the constant initial aperture case.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anisotropic stress loading conditions lead to an alternation in the location of main karst conduits, comparing to the zero stress case.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reactive flow occurs in the y direction and no stress loading is applied, the location of the most developed conduit network near the inlet is similar to the respective case with a constant initial aperture, but becomes different close to the outlet.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the two anisotropic stress cases, the developed conduit networks are very tortuous and located in different areas of the model domain. 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9DCAF5-E7E5-E647-A07A-5C7C4293298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8283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 we discuss the results for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variable initial aperture cases.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Before dissolution, the preferential paths with correlated apertures are difficult to observe even for the anisotropic stress scenario, comparing to the constant initial aperture case.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reactive flow occurs in the x direction, only one conduit network develops in the case of zero stress loading, which is different from the constant initial aperture case.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anisotropic stress loading conditions lead to an alternation in the location of main karst conduits, comparing to the zero stress case.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reactive flow occurs in the y direction and no stress loading is applied, the location of the most developed conduit network near the inlet is similar to the respective case with a constant initial aperture, but becomes different close to the outlet.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the two anisotropic stress cases, the developed conduit networks are very tortuous and located in different areas of the model domain. 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9DCAF5-E7E5-E647-A07A-5C7C4293298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9032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 are the flow fields for the variable initial aperture cases.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reactive flow occurs in the x direction, a very heterogeneous flow pattern emerges under zero stress loading due to the presence of initial aperture variability.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anisotropic stress loading of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n-US" sz="1200" b="0" i="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5 MPa and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n-US" sz="1200" b="0" i="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15 MPa decreases flow magnitude but increases velocity correlation.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highly heterogeneous flow field characterized by profound flow channelization occurs in the network when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n-US" sz="1200" b="0" i="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15 MPa and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n-US" sz="1200" b="0" i="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5 MPa.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the breakthrough, in general, the developed flow conduits correspond to the portion of the fracture network that shows correlated spatial flow organization.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reactive flow occurs in the y direction, the initial flow field under no stress loading is also more heterogeneous compared to that of the corresponding constant initial aperture case.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application of anisotropic stress loading leads to a higher flow heterogeneity and a stronger correlation of large velocities.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evolved conduit networks, the location of the high velocity paths seems to match well to the initially correlated high velocity regions.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Moreover, the location of the most developed conduit network in the variable initial aperture case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different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the constant initial aperture case.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indicates that the karst genesis is not only regularized by the network geometry but by the interplay among fracture network, aperture variability and in-situ stress strongly impacts karst genesis.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9DCAF5-E7E5-E647-A07A-5C7C4293298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6848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impact of stress loading on karst genesis is further analyzed based on the breakthrough curves.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reactive flow occurs in the x direction, the anisotropic stress loading with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n-US" sz="1200" b="0" i="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15 MPa and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n-US" sz="1200" b="0" i="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5 MPa leads to an earlier breakthrough due to the presence of dilated fractures.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contrast, the breakthrough time of the stress case of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n-US" sz="1200" b="0" i="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5 MPa and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n-US" sz="1200" b="0" i="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15 MPa is severely delayed due to the closure of the through-going fractures.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the reactive flow is along the y direction, both anisotropic stress loading conditions lead to delayed breakthrough.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breakthrough occurs much later in the stress case of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n-US" sz="1200" b="0" i="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5 MPa and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n-US" sz="1200" b="0" i="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15 MPa compared to that of the case with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n-US" sz="1200" b="0" i="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15 MPa and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n-US" sz="1200" b="0" i="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5 MPa, which is different from what we observe for the constant initial aperture case.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9DCAF5-E7E5-E647-A07A-5C7C4293298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3083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summary,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report that the in-situ stress plays a critical role in the early-stage karstification processes in fractured carbonate rocks.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extent of the stress impact depends on the relative relationship between flow and structural anisotropies as well as aperture variability.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the reactive flow direction is aligned with the set of persistent fractures, stress loading direction may alter the dissolution pattern significantly and reduce the karstification extent.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contrast, when the reactive flow direction is along the set of short fractures, the evolved karst patterns are insensitive to stress loading.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Aperture variability may enhance the stress effects in both flow conditions such that more profound effects are observed when the maximum stress is oriented normal to the long fractures.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results highlight the critical importance of incorporating realistic fracture network geometry and stress-dependent fracture aperture in karst genesis modeling.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conventional approaches that neglect these effects may lead to biased prediction of karst pattern and breakthrough time.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9DCAF5-E7E5-E647-A07A-5C7C4293298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66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66979618-47FE-42CA-A06B-5F20A13FFC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FFF28FB2-7DAF-4081-B4A3-27C9342A98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zh-CN" dirty="0"/>
              <a:t>We all know that karsts are highly heterogeneous features, which are created by the chemical dissolution in fractured carbonate rocks. </a:t>
            </a:r>
          </a:p>
          <a:p>
            <a:pPr>
              <a:spcBef>
                <a:spcPct val="0"/>
              </a:spcBef>
            </a:pPr>
            <a:endParaRPr lang="en-US" altLang="zh-CN" dirty="0"/>
          </a:p>
          <a:p>
            <a:pPr>
              <a:spcBef>
                <a:spcPct val="0"/>
              </a:spcBef>
            </a:pPr>
            <a:r>
              <a:rPr lang="en-US" altLang="zh-CN" dirty="0"/>
              <a:t>The high heterogeneity of karst is largely caused by structural complexities in fracture geometries and heterogeneous distribution of fracture apertures. </a:t>
            </a:r>
          </a:p>
          <a:p>
            <a:pPr>
              <a:spcBef>
                <a:spcPct val="0"/>
              </a:spcBef>
            </a:pPr>
            <a:endParaRPr lang="en-US" altLang="zh-CN" dirty="0"/>
          </a:p>
          <a:p>
            <a:pPr>
              <a:spcBef>
                <a:spcPct val="0"/>
              </a:spcBef>
            </a:pPr>
            <a:r>
              <a:rPr lang="en-US" altLang="zh-CN" dirty="0"/>
              <a:t>In a recent paper, we have shown that the fracture network topology have a significant impact on the early-stage karst development. </a:t>
            </a:r>
          </a:p>
          <a:p>
            <a:pPr>
              <a:spcBef>
                <a:spcPct val="0"/>
              </a:spcBef>
            </a:pPr>
            <a:endParaRPr lang="en-US" altLang="zh-CN" dirty="0"/>
          </a:p>
          <a:p>
            <a:pPr>
              <a:spcBef>
                <a:spcPct val="0"/>
              </a:spcBef>
            </a:pPr>
            <a:r>
              <a:rPr lang="en-US" altLang="zh-CN" dirty="0"/>
              <a:t>Here we wish explore the effect of the other structural complexity, the fracture aperture distribution.</a:t>
            </a:r>
          </a:p>
          <a:p>
            <a:pPr>
              <a:spcBef>
                <a:spcPct val="0"/>
              </a:spcBef>
            </a:pPr>
            <a:endParaRPr lang="en-US" altLang="zh-CN" dirty="0"/>
          </a:p>
          <a:p>
            <a:pPr>
              <a:spcBef>
                <a:spcPct val="0"/>
              </a:spcBef>
            </a:pPr>
            <a:r>
              <a:rPr lang="en-US" altLang="zh-CN" dirty="0"/>
              <a:t>Under natural states, fracture apertures are jointly determined by the fracture network geometry and in-situ stresses. </a:t>
            </a:r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r>
              <a:rPr lang="en-US" altLang="en-US" dirty="0"/>
              <a:t>So, </a:t>
            </a:r>
            <a:r>
              <a:rPr lang="en-US" altLang="zh-CN" dirty="0"/>
              <a:t>here we extend our previous work to investigate the impact of in-situ stress on incipient karst generation in nature fracture networks.</a:t>
            </a:r>
            <a:endParaRPr lang="en-GB" altLang="en-US" dirty="0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E98E5A28-1591-4764-B03C-CE432A0437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4EBD673-8A39-4E1F-96D3-361D09BBD0B4}" type="slidenum">
              <a:rPr lang="en-GB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fracture network that we have used in this work were mapped from an outcrop located in the Bristol channel area of UK. </a:t>
            </a:r>
          </a:p>
          <a:p>
            <a:endParaRPr lang="en-US" dirty="0"/>
          </a:p>
          <a:p>
            <a:r>
              <a:rPr lang="en-US" dirty="0"/>
              <a:t>The fracture network consists of two major fracture sets.</a:t>
            </a:r>
          </a:p>
          <a:p>
            <a:endParaRPr lang="en-US" dirty="0"/>
          </a:p>
          <a:p>
            <a:r>
              <a:rPr lang="en-US" dirty="0"/>
              <a:t>Along x direction, we have persistent fractures.</a:t>
            </a:r>
          </a:p>
          <a:p>
            <a:endParaRPr lang="en-US" dirty="0"/>
          </a:p>
          <a:p>
            <a:r>
              <a:rPr lang="en-US" dirty="0"/>
              <a:t>Along y direction, the fractures are short and abut the persistent fractures in the x direction.</a:t>
            </a:r>
          </a:p>
          <a:p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emergent ladder pattern represents a typical hierarchical morphology of natural joint networks in carbonate rocks</a:t>
            </a:r>
            <a:r>
              <a:rPr lang="en-US" dirty="0"/>
              <a:t>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9DCAF5-E7E5-E647-A07A-5C7C4293298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49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conduct geomechanical simulations to model the deformation of 2-D fracture networks in response to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in-situ stress conditions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geomechanical model is formulated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based on a hybrid finite-discrete element method (FDEM).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 empirical joint constitutive model has been implemented to capture the nonlinear displacement behavior of natural rough fractures in response to mixed normal and shear loadings.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geomechanical model can realistically mimic the deformation of intact rocks, variability of local stresses, displacement of pre-existing fractures, and propagation of new fractures. </a:t>
            </a:r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9DCAF5-E7E5-E647-A07A-5C7C4293298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05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flow and reactive transport processes are simulated using a finite difference method.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Fluid flow is assumed to only occur on fractures with the fracture-matrix interaction omitted.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flow and transport problems in the fracture network are solved by assuming mass conservation at fracture intersections.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flux-weighted formula is adopted in deriving the concentration field.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aperture growths are calculated based on the linear reaction kinetics.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9DCAF5-E7E5-E647-A07A-5C7C4293298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60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geomechanical modelling, we apply effective far-field stresses orthogonally to the domain and we consider two anisotropic stress conditions: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n-US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5.0 MPa,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n-US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15.0 MPa, and (ii)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n-US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15.0 MPa,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n-US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5.0 MPa.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assume that the initial aperture field of the fracture network follows a lognormal distribution with a mean value of 1 mm and a variance of 0 (i.e., constant initial aperture scenario) or 1 (i.e., variable initial aperture scenario).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variable initial aperture case, lognormally-distributed aperture values are assigned to fracture segments randomly.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used constant head boundary conditions for solving single-phase flow simulations. We simulate flow along x and y directions.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9DCAF5-E7E5-E647-A07A-5C7C4293298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731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 we analyses the results. We will start with the constant initial aperture case and then move on to the variable initial aperture case. 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Here, we show the aperture fields for different far-field stress conditions before dissolution and at breakthrough time. 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better comparison, the fracture apertures are normalized by the no stress case. 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 before dissolution, w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can see here, in the case of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n-US" sz="1200" b="0" i="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5MPa and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n-US" sz="1200" b="0" i="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15MPa, there is a global reduction in aperture distribution and the resulting aperture field is fairly uniform. 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contrast, in the case of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n-US" sz="1200" b="0" i="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15MPa and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n-US" sz="1200" b="0" i="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5MPa, several through-going fractures exhibit enhanced openings due to the shear dilation effect.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reactive flow occurs in the x direction,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for the no stress case,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two main conduit networks develop toward the outlet for the no stress case.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the two anisotropic stress loading cases,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only one conduit pathway develops,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and location and the shape of the evolved conduit structure are different in the two cases.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The conduit pattern of in the stress case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similar to the no-stress case.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While it is different in the case for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n-US" sz="1200" b="0" i="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15 MPa and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n-US" sz="1200" b="0" i="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5 MPa.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extent of the developed conduit network is much larger.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 In this case, the location of the developed conduits matches that of the shear-induced preferential path with large openings.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reactive flow occurs in the y direction, if no stress is applied, multiple conduit networks develop in the middle of the model domain and the one with larger lateral extent reaches the outlet.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n-US" sz="1200" b="0" i="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5 MPa and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n-US" sz="1200" b="0" i="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15 MPa, the geometry of the most developed conduit network is similar to that in the no-stress case with only slight differences observed in the downstream side.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stress case of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n-US" sz="1200" b="0" i="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15 MPa and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n-US" sz="1200" b="0" i="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5 MPa, we observe a much larger extent of highly dissolved fractures, particularly near the outlet, due to the presence of the curved long fractures,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highly dilated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However, the trajectory of the most developed conduits in the three stress cases is rather similar in the upstream region.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9DCAF5-E7E5-E647-A07A-5C7C4293298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934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 we analyses the results. We will start with the constant initial aperture case and then move on to the variable initial aperture case. 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Here, we show the aperture fields for different far-field stress conditions before dissolution and at breakthrough time. 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better comparison, the fracture apertures are normalized by the no stress case. 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 before dissolution, w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can see here, in the case of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n-US" sz="1200" b="0" i="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5MPa and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n-US" sz="1200" b="0" i="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15MPa, there is a global reduction in aperture distribution and the resulting aperture field is fairly uniform. 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contrast, in the case of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n-US" sz="1200" b="0" i="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15MPa and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n-US" sz="1200" b="0" i="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5MPa, several through-going fractures exhibit enhanced openings due to the shear dilation effect.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reactive flow occurs in the x direction,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for the no stress case,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two main conduit networks develop toward the outlet for the no stress case.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the two anisotropic stress loading cases,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only one conduit pathway develops,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and location and the shape of the evolved conduit structure are different in the two cases.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The conduit pattern of in the stress case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similar to the no-stress case.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While it is different in the case for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n-US" sz="1200" b="0" i="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15 MPa and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n-US" sz="1200" b="0" i="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5 MPa.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extent of the developed conduit network is much larger.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 In this case, the location of the developed conduits matches that of the shear-induced preferential path with large openings.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reactive flow occurs in the y direction, if no stress is applied, multiple conduit networks develop in the middle of the model domain and the one with larger lateral extent reaches the outlet.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n-US" sz="1200" b="0" i="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5 MPa and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n-US" sz="1200" b="0" i="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15 MPa, the geometry of the most developed conduit network is similar to that in the no-stress case with only slight differences observed in the downstream side.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stress case of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n-US" sz="1200" b="0" i="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15 MPa and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n-US" sz="1200" b="0" i="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5 MPa, we observe a much larger extent of highly dissolved fractures, particularly near the outlet, due to the presence of the curved long fractures,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highly dilated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However, the trajectory of the most developed conduits in the three stress cases is rather similar in the upstream region.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9DCAF5-E7E5-E647-A07A-5C7C4293298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20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Here, we present the velocity fields at the initial and breakthrough times for different stress cases.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reactive flow occurs along the x direction, the initial flow field is quite homogeneous under no stress loading.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n-US" sz="1200" b="0" i="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5 MPa and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n-US" sz="1200" b="0" i="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15 MPa, the flow field is still fairly homogeneous; however, the flow magnitude is reduced due to compression-induced aperture reduction.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Also, flow channelization with correlated velocities emerges due to shear-induced dilations along the two through-going fractures.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the breakthrough, flow channelization occurs in all cases as a result of dissolution.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the no-stress case and the case of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n-US" sz="1200" b="0" i="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5 MPa and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n-US" sz="1200" b="0" i="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15 MPa, no obvious correlation between the flow fields before dissolution and at the breakthrough time can be found.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hile for the stress case of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n-US" sz="1200" b="0" i="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5 MPa and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n-US" sz="1200" b="0" i="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15 MPa, the emergent high-flow paths at breakthrough clearly correlate to the channelized flow structure before dissolution.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reactive flow occurs along the y direction, a different flow evolution behavior is observed. At the initial time, the flow field is similar among the three stress conditions. The flow field of the case of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n-US" sz="1200" b="0" i="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5 MPa and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n-US" sz="1200" b="0" i="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15 MPa has a slightly higher heterogeneity.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the breakthrough time, the emergent flow structures for the no-stress case and the case of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n-US" sz="1200" b="0" i="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5 MPa and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n-US" sz="1200" b="0" i="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15 MPa are similar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While,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 the case of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n-US" sz="1200" b="0" i="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15 MPa and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n-US" sz="1200" b="0" i="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5 MPa, the flow paths are slightly different in the downstream side, due to the presence of the highly dilated fractures that promote the lateral spreading of the dissolution.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all the cases, the location of emergent main flow paths seems to match the location of channels with high initial flow velocities.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9DCAF5-E7E5-E647-A07A-5C7C4293298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71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3B804-99A2-4E9D-91BA-4B466162FC23}" type="datetime1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5838F-3394-BC46-87B2-653398A37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391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1078-8A41-4B6B-995A-A0B33231A43C}" type="datetime1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5838F-3394-BC46-87B2-653398A37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260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0478-3349-417E-A467-E48E642A4156}" type="datetime1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5838F-3394-BC46-87B2-653398A37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645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F46AC-B012-4200-BF3A-FE93BF8E7450}" type="datetime1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5838F-3394-BC46-87B2-653398A37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855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9BF8-9F8D-4BBD-9470-60E823FF7BEB}" type="datetime1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5838F-3394-BC46-87B2-653398A37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245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6D4E2-A530-42BA-B3ED-693B7FCC27DA}" type="datetime1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5838F-3394-BC46-87B2-653398A37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9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D5796-8D16-4A54-9F3F-7EBDFCE4BF5A}" type="datetime1">
              <a:rPr lang="en-US" smtClean="0"/>
              <a:t>5/7/2020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5838F-3394-BC46-87B2-653398A37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20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0A494-CCDC-4235-814D-F5BB00AA00C3}" type="datetime1">
              <a:rPr lang="en-US" smtClean="0"/>
              <a:t>5/7/2020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5838F-3394-BC46-87B2-653398A37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691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E8B9-79A6-4EFF-9504-3245255ECA69}" type="datetime1">
              <a:rPr lang="en-US" smtClean="0"/>
              <a:t>5/7/2020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5838F-3394-BC46-87B2-653398A37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539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6AB15-E8B2-438C-BA31-DC1D99C2A0B5}" type="datetime1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5838F-3394-BC46-87B2-653398A37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3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944A4-F1EF-4679-89B2-5BDED7F77FFE}" type="datetime1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5838F-3394-BC46-87B2-653398A37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470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E6C4F-2D9C-4063-89FD-5750F8DFA77D}" type="datetime1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5838F-3394-BC46-87B2-653398A37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704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12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9.wmf"/><Relationship Id="rId1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8.wmf"/><Relationship Id="rId4" Type="http://schemas.openxmlformats.org/officeDocument/2006/relationships/image" Target="../media/image13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0.pn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0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295400"/>
            <a:ext cx="8434526" cy="5183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3600" b="1" dirty="0">
              <a:latin typeface="+mj-lt"/>
              <a:cs typeface="Times New Roman" panose="02020603050405020304" pitchFamily="18" charset="0"/>
            </a:endParaRPr>
          </a:p>
          <a:p>
            <a:pPr algn="ctr"/>
            <a:endParaRPr lang="en-US" altLang="zh-CN" sz="3200" b="1" dirty="0"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/>
              <a:t>Incipient karst generation in natural fracture networks: influence of aperture variability</a:t>
            </a:r>
            <a:endParaRPr lang="en-US" sz="2800" dirty="0"/>
          </a:p>
          <a:p>
            <a:endParaRPr lang="en-GB" sz="3200" dirty="0">
              <a:latin typeface="+mj-lt"/>
              <a:cs typeface="Times New Roman" panose="02020603050405020304" pitchFamily="18" charset="0"/>
            </a:endParaRPr>
          </a:p>
          <a:p>
            <a:pPr algn="ctr">
              <a:lnSpc>
                <a:spcPct val="200000"/>
              </a:lnSpc>
            </a:pPr>
            <a:r>
              <a:rPr lang="en-US" altLang="zh-CN" sz="2000" dirty="0">
                <a:cs typeface="Times New Roman" panose="02020603050405020304" pitchFamily="18" charset="0"/>
              </a:rPr>
              <a:t>Xiaoguang Wang</a:t>
            </a:r>
            <a:r>
              <a:rPr lang="en-US" altLang="zh-CN" sz="2000" baseline="30000" dirty="0">
                <a:cs typeface="Times New Roman" panose="02020603050405020304" pitchFamily="18" charset="0"/>
              </a:rPr>
              <a:t>1</a:t>
            </a:r>
            <a:r>
              <a:rPr lang="en-US" altLang="zh-CN" sz="2000" dirty="0">
                <a:cs typeface="Times New Roman" panose="02020603050405020304" pitchFamily="18" charset="0"/>
              </a:rPr>
              <a:t>, Mohammed Aliouache</a:t>
            </a:r>
            <a:r>
              <a:rPr lang="en-US" altLang="zh-CN" sz="2000" baseline="30000" dirty="0">
                <a:cs typeface="Times New Roman" panose="02020603050405020304" pitchFamily="18" charset="0"/>
              </a:rPr>
              <a:t>1</a:t>
            </a:r>
            <a:r>
              <a:rPr lang="en-US" altLang="zh-CN" sz="2000" dirty="0">
                <a:cs typeface="Times New Roman" panose="02020603050405020304" pitchFamily="18" charset="0"/>
              </a:rPr>
              <a:t>, Qinghua Lei</a:t>
            </a:r>
            <a:r>
              <a:rPr lang="en-US" altLang="zh-CN" sz="2000" baseline="30000" dirty="0">
                <a:cs typeface="Times New Roman" panose="02020603050405020304" pitchFamily="18" charset="0"/>
              </a:rPr>
              <a:t>2</a:t>
            </a:r>
            <a:r>
              <a:rPr lang="en-US" altLang="zh-CN" sz="2000" dirty="0">
                <a:cs typeface="Times New Roman" panose="02020603050405020304" pitchFamily="18" charset="0"/>
              </a:rPr>
              <a:t>, Herve Jourde</a:t>
            </a:r>
            <a:r>
              <a:rPr lang="en-US" altLang="zh-CN" sz="2000" baseline="30000" dirty="0">
                <a:cs typeface="Times New Roman" panose="02020603050405020304" pitchFamily="18" charset="0"/>
              </a:rPr>
              <a:t>1</a:t>
            </a:r>
            <a:r>
              <a:rPr lang="en-US" altLang="zh-CN" sz="2000" dirty="0"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200000"/>
              </a:lnSpc>
            </a:pPr>
            <a:r>
              <a:rPr lang="en-GB" sz="2800" baseline="30000" dirty="0">
                <a:latin typeface="+mj-lt"/>
                <a:cs typeface="Times New Roman" panose="02020603050405020304" pitchFamily="18" charset="0"/>
              </a:rPr>
              <a:t>1. </a:t>
            </a:r>
            <a:r>
              <a:rPr lang="en-GB" sz="2800" baseline="30000" dirty="0" err="1">
                <a:latin typeface="+mj-lt"/>
                <a:cs typeface="Times New Roman" panose="02020603050405020304" pitchFamily="18" charset="0"/>
              </a:rPr>
              <a:t>HydroSciences</a:t>
            </a:r>
            <a:r>
              <a:rPr lang="en-GB" sz="2800" baseline="30000" dirty="0">
                <a:latin typeface="+mj-lt"/>
                <a:cs typeface="Times New Roman" panose="02020603050405020304" pitchFamily="18" charset="0"/>
              </a:rPr>
              <a:t> Montpellier, UMR 5569 CNRS-IRD-UM, France</a:t>
            </a:r>
          </a:p>
          <a:p>
            <a:pPr algn="ctr">
              <a:lnSpc>
                <a:spcPct val="200000"/>
              </a:lnSpc>
            </a:pPr>
            <a:r>
              <a:rPr lang="en-US" sz="2800" baseline="30000" dirty="0">
                <a:latin typeface="+mj-lt"/>
                <a:cs typeface="Times New Roman" panose="02020603050405020304" pitchFamily="18" charset="0"/>
              </a:rPr>
              <a:t>2. Department of Earth Sciences, ETH Zurich, Switzerland</a:t>
            </a:r>
            <a:endParaRPr lang="en-GB" sz="2800" baseline="30000" dirty="0">
              <a:latin typeface="+mj-lt"/>
              <a:cs typeface="Times New Roman" panose="02020603050405020304" pitchFamily="18" charset="0"/>
            </a:endParaRPr>
          </a:p>
          <a:p>
            <a:pPr>
              <a:spcAft>
                <a:spcPts val="500"/>
              </a:spcAft>
            </a:pPr>
            <a:endParaRPr lang="en-GB" sz="1600" b="1" dirty="0"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en-GB" sz="2000" dirty="0">
                <a:latin typeface="+mj-lt"/>
                <a:cs typeface="Times New Roman" panose="02020603050405020304" pitchFamily="18" charset="0"/>
              </a:rPr>
              <a:t>8 </a:t>
            </a:r>
            <a:r>
              <a:rPr lang="en-US" altLang="zh-CN" sz="2000" dirty="0">
                <a:latin typeface="+mj-lt"/>
                <a:cs typeface="Times New Roman" panose="02020603050405020304" pitchFamily="18" charset="0"/>
              </a:rPr>
              <a:t>May</a:t>
            </a:r>
            <a:r>
              <a:rPr lang="en-GB" sz="2000" dirty="0">
                <a:latin typeface="+mj-lt"/>
                <a:cs typeface="Times New Roman" panose="02020603050405020304" pitchFamily="18" charset="0"/>
              </a:rPr>
              <a:t> 2020</a:t>
            </a:r>
          </a:p>
          <a:p>
            <a:pPr algn="ctr"/>
            <a:r>
              <a:rPr lang="en-GB" sz="2000" dirty="0">
                <a:latin typeface="+mj-lt"/>
                <a:cs typeface="Times New Roman" panose="02020603050405020304" pitchFamily="18" charset="0"/>
              </a:rPr>
              <a:t>Vienna, Austria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525223"/>
            <a:ext cx="9144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>
            <a:extLst>
              <a:ext uri="{FF2B5EF4-FFF2-40B4-BE49-F238E27FC236}">
                <a16:creationId xmlns:a16="http://schemas.microsoft.com/office/drawing/2014/main" id="{177EC517-F930-4F88-8977-DC54CFB7B7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058"/>
          <a:stretch/>
        </p:blipFill>
        <p:spPr>
          <a:xfrm>
            <a:off x="4049082" y="192509"/>
            <a:ext cx="1171095" cy="122233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84544F-D027-4D65-8615-623DED12A7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0554" y="311587"/>
            <a:ext cx="1434096" cy="9841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277362-CB97-4F77-870E-DFACE1B840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274" y="154018"/>
            <a:ext cx="2946862" cy="128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198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4">
            <a:extLst>
              <a:ext uri="{FF2B5EF4-FFF2-40B4-BE49-F238E27FC236}">
                <a16:creationId xmlns:a16="http://schemas.microsoft.com/office/drawing/2014/main" id="{CA8784C9-EC87-49C7-8C6D-0E3A7792C9C1}"/>
              </a:ext>
            </a:extLst>
          </p:cNvPr>
          <p:cNvCxnSpPr/>
          <p:nvPr/>
        </p:nvCxnSpPr>
        <p:spPr>
          <a:xfrm>
            <a:off x="0" y="848715"/>
            <a:ext cx="9144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5">
            <a:extLst>
              <a:ext uri="{FF2B5EF4-FFF2-40B4-BE49-F238E27FC236}">
                <a16:creationId xmlns:a16="http://schemas.microsoft.com/office/drawing/2014/main" id="{48215700-4092-40F7-BC51-CDBA4D123764}"/>
              </a:ext>
            </a:extLst>
          </p:cNvPr>
          <p:cNvSpPr txBox="1"/>
          <p:nvPr/>
        </p:nvSpPr>
        <p:spPr>
          <a:xfrm>
            <a:off x="398316" y="179283"/>
            <a:ext cx="8517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Results: breakthrough curves</a:t>
            </a:r>
            <a:endParaRPr lang="en-US" sz="3200" dirty="0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93B58845-0E41-495C-B315-ABC69A88759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942174"/>
            <a:ext cx="7315199" cy="5664217"/>
          </a:xfrm>
          <a:prstGeom prst="rect">
            <a:avLst/>
          </a:prstGeom>
          <a:noFill/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89577AAF-667F-43BB-B82F-E77CB92F0005}"/>
              </a:ext>
            </a:extLst>
          </p:cNvPr>
          <p:cNvSpPr txBox="1"/>
          <p:nvPr/>
        </p:nvSpPr>
        <p:spPr>
          <a:xfrm>
            <a:off x="4737100" y="857516"/>
            <a:ext cx="4406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Case 1 – constant initial apertures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37522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F02F37B6-BCC3-4B3D-B16B-79158C2A1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18808"/>
            <a:ext cx="665135" cy="539192"/>
          </a:xfrm>
          <a:prstGeom prst="rect">
            <a:avLst/>
          </a:prstGeom>
        </p:spPr>
      </p:pic>
      <p:cxnSp>
        <p:nvCxnSpPr>
          <p:cNvPr id="14" name="Straight Connector 4">
            <a:extLst>
              <a:ext uri="{FF2B5EF4-FFF2-40B4-BE49-F238E27FC236}">
                <a16:creationId xmlns:a16="http://schemas.microsoft.com/office/drawing/2014/main" id="{CA8784C9-EC87-49C7-8C6D-0E3A7792C9C1}"/>
              </a:ext>
            </a:extLst>
          </p:cNvPr>
          <p:cNvCxnSpPr/>
          <p:nvPr/>
        </p:nvCxnSpPr>
        <p:spPr>
          <a:xfrm>
            <a:off x="0" y="848715"/>
            <a:ext cx="9144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5">
            <a:extLst>
              <a:ext uri="{FF2B5EF4-FFF2-40B4-BE49-F238E27FC236}">
                <a16:creationId xmlns:a16="http://schemas.microsoft.com/office/drawing/2014/main" id="{48215700-4092-40F7-BC51-CDBA4D123764}"/>
              </a:ext>
            </a:extLst>
          </p:cNvPr>
          <p:cNvSpPr txBox="1"/>
          <p:nvPr/>
        </p:nvSpPr>
        <p:spPr>
          <a:xfrm>
            <a:off x="398316" y="179283"/>
            <a:ext cx="8517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Results: aperture fields</a:t>
            </a:r>
            <a:endParaRPr lang="en-US" sz="32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3E15DCA-3477-4799-98ED-45C1B204DC3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93" y="932566"/>
            <a:ext cx="6326371" cy="5734347"/>
          </a:xfrm>
          <a:prstGeom prst="rect">
            <a:avLst/>
          </a:prstGeom>
          <a:noFill/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50BE0A3-A96B-4545-A65B-6CAE57EBDD24}"/>
              </a:ext>
            </a:extLst>
          </p:cNvPr>
          <p:cNvSpPr txBox="1"/>
          <p:nvPr/>
        </p:nvSpPr>
        <p:spPr>
          <a:xfrm>
            <a:off x="4572000" y="272328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Case 2 – lognormal initial apertures</a:t>
            </a:r>
            <a:endParaRPr lang="en-US" sz="24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E625AD2-D5E9-4A16-BA86-2412ED441074}"/>
              </a:ext>
            </a:extLst>
          </p:cNvPr>
          <p:cNvSpPr txBox="1"/>
          <p:nvPr/>
        </p:nvSpPr>
        <p:spPr>
          <a:xfrm>
            <a:off x="6788150" y="5502716"/>
            <a:ext cx="2396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Different main conduits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3187678-E121-4EC7-B500-D735411B14C9}"/>
              </a:ext>
            </a:extLst>
          </p:cNvPr>
          <p:cNvSpPr txBox="1"/>
          <p:nvPr/>
        </p:nvSpPr>
        <p:spPr>
          <a:xfrm>
            <a:off x="6800850" y="3825984"/>
            <a:ext cx="2396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Different main conduits</a:t>
            </a:r>
          </a:p>
        </p:txBody>
      </p:sp>
    </p:spTree>
    <p:extLst>
      <p:ext uri="{BB962C8B-B14F-4D97-AF65-F5344CB8AC3E}">
        <p14:creationId xmlns:p14="http://schemas.microsoft.com/office/powerpoint/2010/main" val="3737624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F02F37B6-BCC3-4B3D-B16B-79158C2A1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18808"/>
            <a:ext cx="665135" cy="539192"/>
          </a:xfrm>
          <a:prstGeom prst="rect">
            <a:avLst/>
          </a:prstGeom>
        </p:spPr>
      </p:pic>
      <p:cxnSp>
        <p:nvCxnSpPr>
          <p:cNvPr id="14" name="Straight Connector 4">
            <a:extLst>
              <a:ext uri="{FF2B5EF4-FFF2-40B4-BE49-F238E27FC236}">
                <a16:creationId xmlns:a16="http://schemas.microsoft.com/office/drawing/2014/main" id="{CA8784C9-EC87-49C7-8C6D-0E3A7792C9C1}"/>
              </a:ext>
            </a:extLst>
          </p:cNvPr>
          <p:cNvCxnSpPr/>
          <p:nvPr/>
        </p:nvCxnSpPr>
        <p:spPr>
          <a:xfrm>
            <a:off x="0" y="848715"/>
            <a:ext cx="9144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5">
            <a:extLst>
              <a:ext uri="{FF2B5EF4-FFF2-40B4-BE49-F238E27FC236}">
                <a16:creationId xmlns:a16="http://schemas.microsoft.com/office/drawing/2014/main" id="{48215700-4092-40F7-BC51-CDBA4D123764}"/>
              </a:ext>
            </a:extLst>
          </p:cNvPr>
          <p:cNvSpPr txBox="1"/>
          <p:nvPr/>
        </p:nvSpPr>
        <p:spPr>
          <a:xfrm>
            <a:off x="398316" y="179283"/>
            <a:ext cx="8517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Results: aperture fields</a:t>
            </a:r>
            <a:endParaRPr lang="en-US" sz="32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50BE0A3-A96B-4545-A65B-6CAE57EBDD24}"/>
              </a:ext>
            </a:extLst>
          </p:cNvPr>
          <p:cNvSpPr txBox="1"/>
          <p:nvPr/>
        </p:nvSpPr>
        <p:spPr>
          <a:xfrm>
            <a:off x="4572000" y="272328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Case 2 – lognormal initial apertures</a:t>
            </a:r>
            <a:endParaRPr lang="en-US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713D4E9-0D47-4E17-9637-73BAC359652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222" y="1091565"/>
            <a:ext cx="5943600" cy="576643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F0C5D8A-19BC-4533-827F-1A7D5E3EE324}"/>
              </a:ext>
            </a:extLst>
          </p:cNvPr>
          <p:cNvSpPr txBox="1"/>
          <p:nvPr/>
        </p:nvSpPr>
        <p:spPr>
          <a:xfrm>
            <a:off x="0" y="963438"/>
            <a:ext cx="1791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Evolution of aperture PDFs</a:t>
            </a:r>
          </a:p>
        </p:txBody>
      </p:sp>
    </p:spTree>
    <p:extLst>
      <p:ext uri="{BB962C8B-B14F-4D97-AF65-F5344CB8AC3E}">
        <p14:creationId xmlns:p14="http://schemas.microsoft.com/office/powerpoint/2010/main" val="488307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4">
            <a:extLst>
              <a:ext uri="{FF2B5EF4-FFF2-40B4-BE49-F238E27FC236}">
                <a16:creationId xmlns:a16="http://schemas.microsoft.com/office/drawing/2014/main" id="{CA8784C9-EC87-49C7-8C6D-0E3A7792C9C1}"/>
              </a:ext>
            </a:extLst>
          </p:cNvPr>
          <p:cNvCxnSpPr/>
          <p:nvPr/>
        </p:nvCxnSpPr>
        <p:spPr>
          <a:xfrm>
            <a:off x="0" y="848715"/>
            <a:ext cx="9144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5">
            <a:extLst>
              <a:ext uri="{FF2B5EF4-FFF2-40B4-BE49-F238E27FC236}">
                <a16:creationId xmlns:a16="http://schemas.microsoft.com/office/drawing/2014/main" id="{48215700-4092-40F7-BC51-CDBA4D123764}"/>
              </a:ext>
            </a:extLst>
          </p:cNvPr>
          <p:cNvSpPr txBox="1"/>
          <p:nvPr/>
        </p:nvSpPr>
        <p:spPr>
          <a:xfrm>
            <a:off x="398316" y="150708"/>
            <a:ext cx="8517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Results: flow fields </a:t>
            </a:r>
            <a:endParaRPr lang="en-US" sz="32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4FA08FF-9DC3-4C1C-ADE9-C5F0CAF73B4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736" y="958308"/>
            <a:ext cx="5061969" cy="5902561"/>
          </a:xfrm>
          <a:prstGeom prst="rect">
            <a:avLst/>
          </a:prstGeom>
          <a:noFill/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414282FE-35B3-469D-94CB-3EFDD5074E0E}"/>
              </a:ext>
            </a:extLst>
          </p:cNvPr>
          <p:cNvSpPr txBox="1"/>
          <p:nvPr/>
        </p:nvSpPr>
        <p:spPr>
          <a:xfrm>
            <a:off x="4572000" y="272328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Case 2 – lognormal initial apertures</a:t>
            </a:r>
            <a:endParaRPr lang="en-US" sz="24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22EB51F-B4B7-4E07-82F6-0E4F6EF7D133}"/>
              </a:ext>
            </a:extLst>
          </p:cNvPr>
          <p:cNvSpPr txBox="1"/>
          <p:nvPr/>
        </p:nvSpPr>
        <p:spPr>
          <a:xfrm>
            <a:off x="6496050" y="5477316"/>
            <a:ext cx="2443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D</a:t>
            </a:r>
            <a:r>
              <a:rPr lang="en-US" dirty="0"/>
              <a:t>ifferent main conduits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Very different paths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B934511-4313-4F72-8EA3-8C80C54FDA99}"/>
              </a:ext>
            </a:extLst>
          </p:cNvPr>
          <p:cNvSpPr txBox="1"/>
          <p:nvPr/>
        </p:nvSpPr>
        <p:spPr>
          <a:xfrm>
            <a:off x="6597650" y="3165584"/>
            <a:ext cx="2396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Different main conduits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7E261B3F-8CBB-4CED-B75F-DE21DFA937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18808"/>
            <a:ext cx="665135" cy="53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211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4">
            <a:extLst>
              <a:ext uri="{FF2B5EF4-FFF2-40B4-BE49-F238E27FC236}">
                <a16:creationId xmlns:a16="http://schemas.microsoft.com/office/drawing/2014/main" id="{CA8784C9-EC87-49C7-8C6D-0E3A7792C9C1}"/>
              </a:ext>
            </a:extLst>
          </p:cNvPr>
          <p:cNvCxnSpPr/>
          <p:nvPr/>
        </p:nvCxnSpPr>
        <p:spPr>
          <a:xfrm>
            <a:off x="0" y="848715"/>
            <a:ext cx="9144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5">
            <a:extLst>
              <a:ext uri="{FF2B5EF4-FFF2-40B4-BE49-F238E27FC236}">
                <a16:creationId xmlns:a16="http://schemas.microsoft.com/office/drawing/2014/main" id="{48215700-4092-40F7-BC51-CDBA4D123764}"/>
              </a:ext>
            </a:extLst>
          </p:cNvPr>
          <p:cNvSpPr txBox="1"/>
          <p:nvPr/>
        </p:nvSpPr>
        <p:spPr>
          <a:xfrm>
            <a:off x="398316" y="179283"/>
            <a:ext cx="8517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Results: breakthrough curves</a:t>
            </a:r>
            <a:endParaRPr lang="en-US" sz="32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BBA532F-F91B-4EC6-99D2-FA926D094A7A}"/>
              </a:ext>
            </a:extLst>
          </p:cNvPr>
          <p:cNvSpPr txBox="1"/>
          <p:nvPr/>
        </p:nvSpPr>
        <p:spPr>
          <a:xfrm>
            <a:off x="4572000" y="958128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Case 2 – lognormal initial apertures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78F04B-3EF3-4B36-8D84-053F26216EEB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62"/>
          <a:stretch/>
        </p:blipFill>
        <p:spPr bwMode="auto">
          <a:xfrm>
            <a:off x="325676" y="1529205"/>
            <a:ext cx="8492647" cy="52032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8005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4">
            <a:extLst>
              <a:ext uri="{FF2B5EF4-FFF2-40B4-BE49-F238E27FC236}">
                <a16:creationId xmlns:a16="http://schemas.microsoft.com/office/drawing/2014/main" id="{CA8784C9-EC87-49C7-8C6D-0E3A7792C9C1}"/>
              </a:ext>
            </a:extLst>
          </p:cNvPr>
          <p:cNvCxnSpPr/>
          <p:nvPr/>
        </p:nvCxnSpPr>
        <p:spPr>
          <a:xfrm>
            <a:off x="0" y="848715"/>
            <a:ext cx="9144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5">
            <a:extLst>
              <a:ext uri="{FF2B5EF4-FFF2-40B4-BE49-F238E27FC236}">
                <a16:creationId xmlns:a16="http://schemas.microsoft.com/office/drawing/2014/main" id="{48215700-4092-40F7-BC51-CDBA4D123764}"/>
              </a:ext>
            </a:extLst>
          </p:cNvPr>
          <p:cNvSpPr txBox="1"/>
          <p:nvPr/>
        </p:nvSpPr>
        <p:spPr>
          <a:xfrm>
            <a:off x="398316" y="179283"/>
            <a:ext cx="8517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Conclusions</a:t>
            </a:r>
            <a:endParaRPr lang="en-US" sz="3200" dirty="0"/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E609E1B2-6AC0-46FD-AD38-1B5018C44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054" y="1198349"/>
            <a:ext cx="8903946" cy="565965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zh-CN" dirty="0">
                <a:latin typeface="+mj-lt"/>
              </a:rPr>
              <a:t>We use numerical simulations to investigate </a:t>
            </a:r>
            <a:r>
              <a:rPr lang="en-US" altLang="zh-CN" b="1" dirty="0">
                <a:latin typeface="+mj-lt"/>
              </a:rPr>
              <a:t>in-situ stress effects</a:t>
            </a:r>
            <a:r>
              <a:rPr lang="en-US" altLang="zh-CN" dirty="0">
                <a:latin typeface="+mj-lt"/>
              </a:rPr>
              <a:t> on </a:t>
            </a:r>
            <a:r>
              <a:rPr lang="en-US" altLang="zh-CN" b="1" dirty="0">
                <a:latin typeface="+mj-lt"/>
              </a:rPr>
              <a:t>incipient</a:t>
            </a:r>
            <a:r>
              <a:rPr lang="en-US" altLang="zh-CN" dirty="0">
                <a:latin typeface="+mj-lt"/>
              </a:rPr>
              <a:t> </a:t>
            </a:r>
            <a:r>
              <a:rPr lang="en-US" altLang="zh-CN" b="1" dirty="0">
                <a:latin typeface="+mj-lt"/>
              </a:rPr>
              <a:t>karstification</a:t>
            </a:r>
            <a:r>
              <a:rPr lang="en-US" altLang="zh-CN" dirty="0">
                <a:latin typeface="+mj-lt"/>
              </a:rPr>
              <a:t> in a </a:t>
            </a:r>
            <a:r>
              <a:rPr lang="en-US" altLang="zh-CN" b="1" dirty="0">
                <a:latin typeface="+mj-lt"/>
              </a:rPr>
              <a:t>2-D natural joint network</a:t>
            </a:r>
            <a:r>
              <a:rPr lang="en-US" altLang="zh-CN" dirty="0">
                <a:latin typeface="+mj-lt"/>
              </a:rPr>
              <a:t>.</a:t>
            </a:r>
          </a:p>
          <a:p>
            <a:pPr marL="0" indent="0">
              <a:buNone/>
            </a:pPr>
            <a:endParaRPr lang="en-US" altLang="zh-CN" dirty="0">
              <a:latin typeface="+mj-lt"/>
            </a:endParaRPr>
          </a:p>
          <a:p>
            <a:pPr marL="0" indent="0">
              <a:buNone/>
            </a:pPr>
            <a:r>
              <a:rPr lang="en-US" dirty="0">
                <a:latin typeface="+mj-lt"/>
              </a:rPr>
              <a:t>We found that: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r>
              <a:rPr lang="en-US" dirty="0">
                <a:solidFill>
                  <a:srgbClr val="000000"/>
                </a:solidFill>
                <a:latin typeface="+mj-lt"/>
                <a:ea typeface="DengXian" panose="02010600030101010101" pitchFamily="2" charset="-122"/>
              </a:rPr>
              <a:t>How stress affects karstification is controlled by the </a:t>
            </a:r>
            <a:r>
              <a:rPr lang="en-US" b="1" dirty="0">
                <a:solidFill>
                  <a:srgbClr val="000000"/>
                </a:solidFill>
                <a:latin typeface="+mj-lt"/>
                <a:ea typeface="DengXian" panose="02010600030101010101" pitchFamily="2" charset="-122"/>
              </a:rPr>
              <a:t>stress orientation</a:t>
            </a:r>
            <a:r>
              <a:rPr lang="en-US" dirty="0">
                <a:solidFill>
                  <a:srgbClr val="000000"/>
                </a:solidFill>
                <a:latin typeface="+mj-lt"/>
                <a:ea typeface="DengXian" panose="02010600030101010101" pitchFamily="2" charset="-122"/>
              </a:rPr>
              <a:t>, </a:t>
            </a:r>
            <a:r>
              <a:rPr lang="en-US" b="1" dirty="0">
                <a:solidFill>
                  <a:srgbClr val="000000"/>
                </a:solidFill>
                <a:latin typeface="+mj-lt"/>
                <a:ea typeface="DengXian" panose="02010600030101010101" pitchFamily="2" charset="-122"/>
              </a:rPr>
              <a:t>flow direction</a:t>
            </a:r>
            <a:r>
              <a:rPr lang="en-US" dirty="0">
                <a:solidFill>
                  <a:srgbClr val="000000"/>
                </a:solidFill>
                <a:latin typeface="+mj-lt"/>
                <a:ea typeface="DengXian" panose="02010600030101010101" pitchFamily="2" charset="-122"/>
              </a:rPr>
              <a:t> and </a:t>
            </a:r>
            <a:r>
              <a:rPr lang="en-US" b="1" dirty="0">
                <a:solidFill>
                  <a:srgbClr val="000000"/>
                </a:solidFill>
                <a:latin typeface="+mj-lt"/>
                <a:ea typeface="DengXian" panose="02010600030101010101" pitchFamily="2" charset="-122"/>
              </a:rPr>
              <a:t>initial aperture variability</a:t>
            </a:r>
            <a:r>
              <a:rPr lang="en-US" dirty="0">
                <a:solidFill>
                  <a:srgbClr val="000000"/>
                </a:solidFill>
                <a:latin typeface="+mj-lt"/>
                <a:ea typeface="DengXian" panose="02010600030101010101" pitchFamily="2" charset="-122"/>
              </a:rPr>
              <a:t> 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+mj-lt"/>
              <a:ea typeface="DengXian" panose="02010600030101010101" pitchFamily="2" charset="-122"/>
            </a:endParaRPr>
          </a:p>
          <a:p>
            <a:r>
              <a:rPr lang="en-US" dirty="0">
                <a:solidFill>
                  <a:srgbClr val="000000"/>
                </a:solidFill>
                <a:latin typeface="+mj-lt"/>
                <a:ea typeface="DengXian" panose="02010600030101010101" pitchFamily="2" charset="-122"/>
              </a:rPr>
              <a:t>Reactive flow in direction of dominant fracture set</a:t>
            </a:r>
          </a:p>
          <a:p>
            <a:pPr lvl="1"/>
            <a:r>
              <a:rPr lang="en-US" altLang="zh-CN" dirty="0">
                <a:solidFill>
                  <a:srgbClr val="000000"/>
                </a:solidFill>
                <a:latin typeface="+mj-lt"/>
                <a:ea typeface="DengXian" panose="02010600030101010101" pitchFamily="2" charset="-122"/>
              </a:rPr>
              <a:t>stress loading may </a:t>
            </a:r>
            <a:r>
              <a:rPr lang="en-US" altLang="zh-CN" b="1" dirty="0">
                <a:solidFill>
                  <a:srgbClr val="000000"/>
                </a:solidFill>
                <a:latin typeface="+mj-lt"/>
                <a:ea typeface="DengXian" panose="02010600030101010101" pitchFamily="2" charset="-122"/>
              </a:rPr>
              <a:t>alter</a:t>
            </a:r>
            <a:r>
              <a:rPr lang="en-US" altLang="zh-CN" dirty="0">
                <a:solidFill>
                  <a:srgbClr val="000000"/>
                </a:solidFill>
                <a:latin typeface="+mj-lt"/>
                <a:ea typeface="DengXian" panose="02010600030101010101" pitchFamily="2" charset="-122"/>
              </a:rPr>
              <a:t> dissolution pattern and breakthrough time </a:t>
            </a:r>
            <a:r>
              <a:rPr lang="en-US" altLang="zh-CN" b="1" dirty="0">
                <a:solidFill>
                  <a:srgbClr val="000000"/>
                </a:solidFill>
                <a:latin typeface="+mj-lt"/>
                <a:ea typeface="DengXian" panose="02010600030101010101" pitchFamily="2" charset="-122"/>
              </a:rPr>
              <a:t>significantly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+mj-lt"/>
                <a:ea typeface="DengXian" panose="02010600030101010101" pitchFamily="2" charset="-122"/>
              </a:rPr>
              <a:t>stress loading </a:t>
            </a:r>
            <a:r>
              <a:rPr lang="en-US" b="1" dirty="0">
                <a:solidFill>
                  <a:srgbClr val="000000"/>
                </a:solidFill>
                <a:latin typeface="+mj-lt"/>
                <a:ea typeface="DengXian" panose="02010600030101010101" pitchFamily="2" charset="-122"/>
              </a:rPr>
              <a:t>reduce</a:t>
            </a:r>
            <a:r>
              <a:rPr lang="en-US" dirty="0">
                <a:solidFill>
                  <a:srgbClr val="000000"/>
                </a:solidFill>
                <a:latin typeface="+mj-lt"/>
                <a:ea typeface="DengXian" panose="02010600030101010101" pitchFamily="2" charset="-122"/>
              </a:rPr>
              <a:t> the karstification extent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solidFill>
                  <a:srgbClr val="000000"/>
                </a:solidFill>
                <a:latin typeface="+mj-lt"/>
                <a:ea typeface="DengXian" panose="02010600030101010101" pitchFamily="2" charset="-122"/>
              </a:rPr>
              <a:t>Reactive flow in direction of secondary fracture set</a:t>
            </a:r>
          </a:p>
          <a:p>
            <a:pPr lvl="1"/>
            <a:r>
              <a:rPr lang="en-US" sz="2900" dirty="0">
                <a:solidFill>
                  <a:srgbClr val="000000"/>
                </a:solidFill>
                <a:latin typeface="+mj-lt"/>
                <a:ea typeface="DengXian" panose="02010600030101010101" pitchFamily="2" charset="-122"/>
              </a:rPr>
              <a:t>stress loading has a </a:t>
            </a:r>
            <a:r>
              <a:rPr lang="en-US" sz="2900" b="1" dirty="0">
                <a:solidFill>
                  <a:srgbClr val="000000"/>
                </a:solidFill>
                <a:latin typeface="+mj-lt"/>
                <a:ea typeface="DengXian" panose="02010600030101010101" pitchFamily="2" charset="-122"/>
              </a:rPr>
              <a:t>negligible impact</a:t>
            </a:r>
            <a:r>
              <a:rPr lang="en-US" sz="2900" dirty="0">
                <a:solidFill>
                  <a:srgbClr val="000000"/>
                </a:solidFill>
                <a:latin typeface="+mj-lt"/>
                <a:ea typeface="DengXian" panose="02010600030101010101" pitchFamily="2" charset="-122"/>
              </a:rPr>
              <a:t> on the emergent dissolution pattern</a:t>
            </a:r>
          </a:p>
          <a:p>
            <a:pPr lvl="1"/>
            <a:r>
              <a:rPr lang="en-US" sz="2900" dirty="0">
                <a:solidFill>
                  <a:srgbClr val="000000"/>
                </a:solidFill>
                <a:latin typeface="+mj-lt"/>
                <a:ea typeface="DengXian" panose="02010600030101010101" pitchFamily="2" charset="-122"/>
              </a:rPr>
              <a:t>some impacts on the onset time of breakthrough</a:t>
            </a:r>
          </a:p>
          <a:p>
            <a:endParaRPr lang="en-US" dirty="0">
              <a:latin typeface="+mj-lt"/>
            </a:endParaRPr>
          </a:p>
          <a:p>
            <a:r>
              <a:rPr lang="en-US" altLang="zh-CN" dirty="0">
                <a:solidFill>
                  <a:srgbClr val="000000"/>
                </a:solidFill>
                <a:latin typeface="+mj-lt"/>
                <a:ea typeface="DengXian" panose="02010600030101010101" pitchFamily="2" charset="-122"/>
              </a:rPr>
              <a:t>I</a:t>
            </a:r>
            <a:r>
              <a:rPr lang="en-US" dirty="0">
                <a:solidFill>
                  <a:srgbClr val="000000"/>
                </a:solidFill>
                <a:latin typeface="+mj-lt"/>
                <a:ea typeface="DengXian" panose="02010600030101010101" pitchFamily="2" charset="-122"/>
              </a:rPr>
              <a:t>nitial aperture variability enhances the stress impact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+mj-lt"/>
                <a:ea typeface="DengXian" panose="02010600030101010101" pitchFamily="2" charset="-122"/>
              </a:rPr>
              <a:t>significant change in the dissolution pattern 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+mj-lt"/>
                <a:ea typeface="DengXian" panose="02010600030101010101" pitchFamily="2" charset="-122"/>
              </a:rPr>
              <a:t>significant change in the breakthrough time</a:t>
            </a:r>
            <a:endParaRPr lang="en-US" dirty="0">
              <a:latin typeface="+mj-lt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52845D1-1BD1-4C0E-9281-829FA41B4568}"/>
              </a:ext>
            </a:extLst>
          </p:cNvPr>
          <p:cNvSpPr txBox="1"/>
          <p:nvPr/>
        </p:nvSpPr>
        <p:spPr>
          <a:xfrm flipH="1">
            <a:off x="4287516" y="1828800"/>
            <a:ext cx="4767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Wang et al., </a:t>
            </a:r>
            <a:r>
              <a:rPr lang="en-US" altLang="zh-CN" dirty="0"/>
              <a:t>under review</a:t>
            </a:r>
            <a:r>
              <a:rPr lang="en-US" dirty="0"/>
              <a:t> </a:t>
            </a:r>
          </a:p>
          <a:p>
            <a:r>
              <a:rPr lang="en-US" dirty="0"/>
              <a:t>Tunneling and Underground Space Technology</a:t>
            </a:r>
          </a:p>
        </p:txBody>
      </p:sp>
    </p:spTree>
    <p:extLst>
      <p:ext uri="{BB962C8B-B14F-4D97-AF65-F5344CB8AC3E}">
        <p14:creationId xmlns:p14="http://schemas.microsoft.com/office/powerpoint/2010/main" val="321761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4737" y="2469777"/>
            <a:ext cx="843452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4400" dirty="0"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en-GB" sz="4000" dirty="0">
                <a:latin typeface="+mj-lt"/>
                <a:cs typeface="Times New Roman" panose="02020603050405020304" pitchFamily="18" charset="0"/>
              </a:rPr>
              <a:t>Thank you!</a:t>
            </a:r>
          </a:p>
          <a:p>
            <a:endParaRPr lang="en-GB" sz="3600" dirty="0">
              <a:latin typeface="+mj-lt"/>
              <a:cs typeface="Times New Roman" panose="02020603050405020304" pitchFamily="18" charset="0"/>
            </a:endParaRPr>
          </a:p>
          <a:p>
            <a:endParaRPr lang="en-GB" sz="3600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6">
            <a:extLst>
              <a:ext uri="{FF2B5EF4-FFF2-40B4-BE49-F238E27FC236}">
                <a16:creationId xmlns:a16="http://schemas.microsoft.com/office/drawing/2014/main" id="{0189CA1A-C80B-4A6E-8216-82AD433962A7}"/>
              </a:ext>
            </a:extLst>
          </p:cNvPr>
          <p:cNvCxnSpPr/>
          <p:nvPr/>
        </p:nvCxnSpPr>
        <p:spPr>
          <a:xfrm>
            <a:off x="0" y="1525223"/>
            <a:ext cx="9144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>
            <a:extLst>
              <a:ext uri="{FF2B5EF4-FFF2-40B4-BE49-F238E27FC236}">
                <a16:creationId xmlns:a16="http://schemas.microsoft.com/office/drawing/2014/main" id="{3EDCD0F1-61DD-4816-89BA-D4AC32EBC7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058"/>
          <a:stretch/>
        </p:blipFill>
        <p:spPr>
          <a:xfrm>
            <a:off x="857639" y="118387"/>
            <a:ext cx="1171095" cy="122233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22D0514-F01E-4B16-8259-6335A0EB18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3756" y="237464"/>
            <a:ext cx="1434096" cy="9841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07727E-4942-465B-9F56-E5E9B418F9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569" y="4224976"/>
            <a:ext cx="2946862" cy="128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924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4EDDE3F-6CE4-40A3-AEB8-FEC00F43FE0A}"/>
              </a:ext>
            </a:extLst>
          </p:cNvPr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C64309F-76F7-4207-8B5F-25A2563550F4}"/>
              </a:ext>
            </a:extLst>
          </p:cNvPr>
          <p:cNvSpPr txBox="1"/>
          <p:nvPr/>
        </p:nvSpPr>
        <p:spPr>
          <a:xfrm>
            <a:off x="398463" y="314325"/>
            <a:ext cx="8516937" cy="5857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zh-CN" sz="3200">
                <a:cs typeface="Georgia" panose="02040502050405020303" pitchFamily="18" charset="0"/>
              </a:rPr>
              <a:t>Research background</a:t>
            </a:r>
            <a:endParaRPr lang="en-GB" altLang="en-US" sz="3200">
              <a:ea typeface="宋体" panose="02010600030101010101" pitchFamily="2" charset="-122"/>
              <a:cs typeface="Georgia" panose="02040502050405020303" pitchFamily="18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ADE403D-01B7-42AC-8F0E-492400EA475C}"/>
              </a:ext>
            </a:extLst>
          </p:cNvPr>
          <p:cNvSpPr txBox="1"/>
          <p:nvPr/>
        </p:nvSpPr>
        <p:spPr>
          <a:xfrm>
            <a:off x="250825" y="1077908"/>
            <a:ext cx="8664575" cy="52768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</a:rPr>
              <a:t>Karst development in limestone aquifers are often highly heterogenous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</a:rPr>
              <a:t>The high heterogeneity is caused by structural complexity in </a:t>
            </a:r>
            <a:r>
              <a:rPr lang="en-US" sz="2000" b="1" dirty="0">
                <a:latin typeface="+mn-lt"/>
              </a:rPr>
              <a:t>fracture network geometry</a:t>
            </a:r>
            <a:r>
              <a:rPr lang="en-US" sz="2000" dirty="0">
                <a:latin typeface="+mn-lt"/>
              </a:rPr>
              <a:t> and </a:t>
            </a:r>
            <a:r>
              <a:rPr lang="en-US" sz="2000" b="1" dirty="0">
                <a:latin typeface="+mn-lt"/>
              </a:rPr>
              <a:t>initial aperture distribution</a:t>
            </a:r>
            <a:r>
              <a:rPr lang="en-US" sz="2000" dirty="0"/>
              <a:t>, which determined initial flow field.</a:t>
            </a:r>
            <a:endParaRPr lang="en-US" altLang="zh-CN" sz="2000" dirty="0">
              <a:latin typeface="+mn-lt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000" dirty="0">
              <a:latin typeface="+mn-lt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latin typeface="+mn-lt"/>
              </a:rPr>
              <a:t>Our recent paper (Aliouache et al., </a:t>
            </a:r>
            <a:r>
              <a:rPr lang="en-US" altLang="zh-CN" sz="2000" dirty="0" err="1">
                <a:latin typeface="+mn-lt"/>
              </a:rPr>
              <a:t>JoH</a:t>
            </a:r>
            <a:r>
              <a:rPr lang="en-US" altLang="zh-CN" sz="2000" dirty="0">
                <a:latin typeface="+mn-lt"/>
              </a:rPr>
              <a:t> 2019) shows:</a:t>
            </a:r>
          </a:p>
          <a:p>
            <a:pPr lvl="1">
              <a:lnSpc>
                <a:spcPct val="150000"/>
              </a:lnSpc>
              <a:defRPr/>
            </a:pPr>
            <a:r>
              <a:rPr lang="en-US" sz="2000" dirty="0"/>
              <a:t>The impact of </a:t>
            </a:r>
            <a:r>
              <a:rPr lang="en-US" sz="2000" b="1" dirty="0"/>
              <a:t>fracture</a:t>
            </a:r>
            <a:r>
              <a:rPr lang="en-US" sz="2000" dirty="0"/>
              <a:t> </a:t>
            </a:r>
            <a:r>
              <a:rPr lang="en-US" sz="2000" b="1" dirty="0"/>
              <a:t>network topology</a:t>
            </a:r>
            <a:r>
              <a:rPr lang="en-US" sz="2000" dirty="0"/>
              <a:t> on incipient karst generation</a:t>
            </a:r>
          </a:p>
          <a:p>
            <a:pPr>
              <a:lnSpc>
                <a:spcPct val="150000"/>
              </a:lnSpc>
              <a:defRPr/>
            </a:pPr>
            <a:endParaRPr lang="en-US" altLang="zh-CN" sz="2000" dirty="0"/>
          </a:p>
          <a:p>
            <a:pPr>
              <a:lnSpc>
                <a:spcPct val="150000"/>
              </a:lnSpc>
              <a:defRPr/>
            </a:pPr>
            <a:r>
              <a:rPr lang="en-US" altLang="zh-CN" sz="2000" b="1" dirty="0"/>
              <a:t>Fracture apertures</a:t>
            </a:r>
            <a:r>
              <a:rPr lang="en-US" altLang="zh-CN" sz="2000" dirty="0"/>
              <a:t> are determined jointly by </a:t>
            </a:r>
            <a:r>
              <a:rPr lang="en-US" altLang="zh-CN" sz="2000" b="1" dirty="0"/>
              <a:t>network geometry</a:t>
            </a:r>
            <a:r>
              <a:rPr lang="en-US" altLang="zh-CN" sz="2000" dirty="0"/>
              <a:t> and </a:t>
            </a:r>
            <a:r>
              <a:rPr lang="en-US" altLang="zh-CN" sz="2000" b="1" dirty="0"/>
              <a:t>in-situ stresses</a:t>
            </a:r>
          </a:p>
          <a:p>
            <a:pPr>
              <a:lnSpc>
                <a:spcPct val="150000"/>
              </a:lnSpc>
              <a:defRPr/>
            </a:pPr>
            <a:endParaRPr lang="en-US" altLang="zh-CN" sz="2000" b="1" dirty="0"/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</a:rPr>
              <a:t>Objective of this work: </a:t>
            </a:r>
          </a:p>
          <a:p>
            <a:pPr lvl="1">
              <a:lnSpc>
                <a:spcPct val="150000"/>
              </a:lnSpc>
              <a:defRPr/>
            </a:pPr>
            <a:r>
              <a:rPr lang="en-US" sz="2000" dirty="0"/>
              <a:t>The impact of </a:t>
            </a:r>
            <a:r>
              <a:rPr lang="en-US" sz="2000" b="1" dirty="0"/>
              <a:t>in-situ stresses</a:t>
            </a:r>
            <a:r>
              <a:rPr lang="en-US" sz="2000" dirty="0"/>
              <a:t> on incipient karst generation</a:t>
            </a:r>
            <a:endParaRPr lang="en-US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4">
            <a:extLst>
              <a:ext uri="{FF2B5EF4-FFF2-40B4-BE49-F238E27FC236}">
                <a16:creationId xmlns:a16="http://schemas.microsoft.com/office/drawing/2014/main" id="{CA8784C9-EC87-49C7-8C6D-0E3A7792C9C1}"/>
              </a:ext>
            </a:extLst>
          </p:cNvPr>
          <p:cNvCxnSpPr/>
          <p:nvPr/>
        </p:nvCxnSpPr>
        <p:spPr>
          <a:xfrm>
            <a:off x="0" y="848715"/>
            <a:ext cx="9144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5">
            <a:extLst>
              <a:ext uri="{FF2B5EF4-FFF2-40B4-BE49-F238E27FC236}">
                <a16:creationId xmlns:a16="http://schemas.microsoft.com/office/drawing/2014/main" id="{48215700-4092-40F7-BC51-CDBA4D123764}"/>
              </a:ext>
            </a:extLst>
          </p:cNvPr>
          <p:cNvSpPr txBox="1"/>
          <p:nvPr/>
        </p:nvSpPr>
        <p:spPr>
          <a:xfrm>
            <a:off x="398316" y="179283"/>
            <a:ext cx="8517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Natural joint network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6C3F1E8-00B1-4533-9264-F8F20830B7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135" y="935787"/>
            <a:ext cx="7815749" cy="574293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1F820626-4646-442F-BBEE-6E0A4001D7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483" y="2889808"/>
            <a:ext cx="665135" cy="53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934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4">
            <a:extLst>
              <a:ext uri="{FF2B5EF4-FFF2-40B4-BE49-F238E27FC236}">
                <a16:creationId xmlns:a16="http://schemas.microsoft.com/office/drawing/2014/main" id="{CA8784C9-EC87-49C7-8C6D-0E3A7792C9C1}"/>
              </a:ext>
            </a:extLst>
          </p:cNvPr>
          <p:cNvCxnSpPr/>
          <p:nvPr/>
        </p:nvCxnSpPr>
        <p:spPr>
          <a:xfrm>
            <a:off x="0" y="848715"/>
            <a:ext cx="9144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5">
            <a:extLst>
              <a:ext uri="{FF2B5EF4-FFF2-40B4-BE49-F238E27FC236}">
                <a16:creationId xmlns:a16="http://schemas.microsoft.com/office/drawing/2014/main" id="{48215700-4092-40F7-BC51-CDBA4D123764}"/>
              </a:ext>
            </a:extLst>
          </p:cNvPr>
          <p:cNvSpPr txBox="1"/>
          <p:nvPr/>
        </p:nvSpPr>
        <p:spPr>
          <a:xfrm>
            <a:off x="398316" y="179283"/>
            <a:ext cx="8517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Geomechanical model</a:t>
            </a:r>
            <a:endParaRPr lang="en-US" sz="32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6606980-A8CD-41E3-8C5C-C6B70DCEA6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4342" y="1102487"/>
            <a:ext cx="4986337" cy="2946544"/>
          </a:xfrm>
          <a:prstGeom prst="rect">
            <a:avLst/>
          </a:prstGeom>
        </p:spPr>
      </p:pic>
      <p:sp>
        <p:nvSpPr>
          <p:cNvPr id="17" name="Inhaltsplatzhalter 10">
            <a:extLst>
              <a:ext uri="{FF2B5EF4-FFF2-40B4-BE49-F238E27FC236}">
                <a16:creationId xmlns:a16="http://schemas.microsoft.com/office/drawing/2014/main" id="{C0270090-4AB8-45E9-B28E-55C71470C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63" y="4402843"/>
            <a:ext cx="7416824" cy="2301054"/>
          </a:xfrm>
        </p:spPr>
        <p:txBody>
          <a:bodyPr/>
          <a:lstStyle/>
          <a:p>
            <a:pPr marL="0" indent="0">
              <a:spcAft>
                <a:spcPts val="1500"/>
              </a:spcAft>
              <a:buNone/>
            </a:pPr>
            <a:r>
              <a:rPr lang="en-GB" sz="1400" dirty="0">
                <a:solidFill>
                  <a:schemeClr val="tx1"/>
                </a:solidFill>
                <a:latin typeface="+mj-lt"/>
              </a:rPr>
              <a:t>Normal deformation:</a:t>
            </a:r>
          </a:p>
          <a:p>
            <a:pPr marL="0" indent="0">
              <a:spcAft>
                <a:spcPts val="1500"/>
              </a:spcAft>
              <a:buNone/>
            </a:pPr>
            <a:r>
              <a:rPr lang="en-GB" sz="1400" dirty="0">
                <a:solidFill>
                  <a:schemeClr val="tx1"/>
                </a:solidFill>
                <a:latin typeface="+mj-lt"/>
              </a:rPr>
              <a:t>Shear strength:</a:t>
            </a:r>
          </a:p>
          <a:p>
            <a:pPr marL="0" indent="0">
              <a:spcAft>
                <a:spcPts val="1500"/>
              </a:spcAft>
              <a:buNone/>
            </a:pPr>
            <a:r>
              <a:rPr lang="en-GB" sz="1400" dirty="0">
                <a:solidFill>
                  <a:schemeClr val="tx1"/>
                </a:solidFill>
                <a:latin typeface="+mj-lt"/>
              </a:rPr>
              <a:t>		where</a:t>
            </a:r>
            <a:endParaRPr lang="en-US" sz="1400" dirty="0">
              <a:solidFill>
                <a:schemeClr val="tx1"/>
              </a:solidFill>
              <a:latin typeface="+mj-lt"/>
            </a:endParaRPr>
          </a:p>
          <a:p>
            <a:pPr marL="0" indent="0">
              <a:spcAft>
                <a:spcPts val="1500"/>
              </a:spcAft>
              <a:buNone/>
            </a:pPr>
            <a:r>
              <a:rPr lang="en-US" sz="1400" dirty="0">
                <a:solidFill>
                  <a:schemeClr val="tx1"/>
                </a:solidFill>
                <a:latin typeface="+mj-lt"/>
              </a:rPr>
              <a:t>Shear dilation:</a:t>
            </a:r>
          </a:p>
          <a:p>
            <a:pPr marL="0" indent="0">
              <a:spcAft>
                <a:spcPts val="1500"/>
              </a:spcAft>
              <a:buNone/>
            </a:pPr>
            <a:r>
              <a:rPr lang="en-US" sz="1400" dirty="0">
                <a:solidFill>
                  <a:schemeClr val="tx1"/>
                </a:solidFill>
                <a:latin typeface="+mj-lt"/>
              </a:rPr>
              <a:t>Fracture aperture:</a:t>
            </a:r>
          </a:p>
          <a:p>
            <a:pPr marL="0" indent="0">
              <a:spcAft>
                <a:spcPts val="1500"/>
              </a:spcAft>
              <a:buNone/>
            </a:pPr>
            <a:endParaRPr lang="en-GB" sz="1600" dirty="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18" name="Object 9">
            <a:extLst>
              <a:ext uri="{FF2B5EF4-FFF2-40B4-BE49-F238E27FC236}">
                <a16:creationId xmlns:a16="http://schemas.microsoft.com/office/drawing/2014/main" id="{F855F693-0ECC-4ABB-B714-E38A227BF6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4680572"/>
              </p:ext>
            </p:extLst>
          </p:nvPr>
        </p:nvGraphicFramePr>
        <p:xfrm>
          <a:off x="2440779" y="4851907"/>
          <a:ext cx="2362954" cy="28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5" name="Equation" r:id="rId5" imgW="1917700" imgH="241300" progId="Equation.DSMT4">
                  <p:embed/>
                </p:oleObj>
              </mc:Choice>
              <mc:Fallback>
                <p:oleObj name="Equation" r:id="rId5" imgW="1917700" imgH="2413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125A4507-66E7-433D-AAFF-72B0F1FD0C4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0779" y="4851907"/>
                        <a:ext cx="2362954" cy="28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1">
            <a:extLst>
              <a:ext uri="{FF2B5EF4-FFF2-40B4-BE49-F238E27FC236}">
                <a16:creationId xmlns:a16="http://schemas.microsoft.com/office/drawing/2014/main" id="{D471FD87-D311-4C1E-BCC2-BE9F66B6D2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8834556"/>
              </p:ext>
            </p:extLst>
          </p:nvPr>
        </p:nvGraphicFramePr>
        <p:xfrm>
          <a:off x="3089556" y="5148277"/>
          <a:ext cx="1295439" cy="57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6" name="Equation" r:id="rId7" imgW="1130300" imgH="508000" progId="Equation.DSMT4">
                  <p:embed/>
                </p:oleObj>
              </mc:Choice>
              <mc:Fallback>
                <p:oleObj name="Equation" r:id="rId7" imgW="1130300" imgH="5080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FF0B0FE4-7674-4C0B-9A78-9099D275CE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9556" y="5148277"/>
                        <a:ext cx="1295439" cy="57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4">
            <a:extLst>
              <a:ext uri="{FF2B5EF4-FFF2-40B4-BE49-F238E27FC236}">
                <a16:creationId xmlns:a16="http://schemas.microsoft.com/office/drawing/2014/main" id="{AAEC07F0-3535-452A-B84F-63E3AEE518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089074"/>
              </p:ext>
            </p:extLst>
          </p:nvPr>
        </p:nvGraphicFramePr>
        <p:xfrm>
          <a:off x="4572000" y="5036025"/>
          <a:ext cx="2621307" cy="82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7" name="Equation" r:id="rId9" imgW="2387600" imgH="762000" progId="Equation.DSMT4">
                  <p:embed/>
                </p:oleObj>
              </mc:Choice>
              <mc:Fallback>
                <p:oleObj name="Equation" r:id="rId9" imgW="2387600" imgH="76200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10883DD7-120D-44DB-AE96-1F6A2853CF2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036025"/>
                        <a:ext cx="2621307" cy="82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6">
            <a:extLst>
              <a:ext uri="{FF2B5EF4-FFF2-40B4-BE49-F238E27FC236}">
                <a16:creationId xmlns:a16="http://schemas.microsoft.com/office/drawing/2014/main" id="{C437DF43-F376-4242-8069-8B52F10ED6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0948847"/>
              </p:ext>
            </p:extLst>
          </p:nvPr>
        </p:nvGraphicFramePr>
        <p:xfrm>
          <a:off x="7481339" y="5330314"/>
          <a:ext cx="828000" cy="239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8" name="Equation" r:id="rId11" imgW="812447" imgH="228501" progId="Equation.DSMT4">
                  <p:embed/>
                </p:oleObj>
              </mc:Choice>
              <mc:Fallback>
                <p:oleObj name="Equation" r:id="rId11" imgW="812447" imgH="228501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3CAB4EE0-3A19-4F90-AE47-D05D430532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1339" y="5330314"/>
                        <a:ext cx="828000" cy="2394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8">
            <a:extLst>
              <a:ext uri="{FF2B5EF4-FFF2-40B4-BE49-F238E27FC236}">
                <a16:creationId xmlns:a16="http://schemas.microsoft.com/office/drawing/2014/main" id="{6A5431B5-2050-443F-93C3-5222511783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6320492"/>
              </p:ext>
            </p:extLst>
          </p:nvPr>
        </p:nvGraphicFramePr>
        <p:xfrm>
          <a:off x="2440779" y="5770995"/>
          <a:ext cx="1224000" cy="2612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9" name="Equation" r:id="rId13" imgW="965200" imgH="228600" progId="Equation.DSMT4">
                  <p:embed/>
                </p:oleObj>
              </mc:Choice>
              <mc:Fallback>
                <p:oleObj name="Equation" r:id="rId13" imgW="965200" imgH="22860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ED637C1E-94F0-44D8-9024-68AC4284DA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0779" y="5770995"/>
                        <a:ext cx="1224000" cy="2612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0">
            <a:extLst>
              <a:ext uri="{FF2B5EF4-FFF2-40B4-BE49-F238E27FC236}">
                <a16:creationId xmlns:a16="http://schemas.microsoft.com/office/drawing/2014/main" id="{C4D029B3-8A30-4211-ADF7-D52EC20044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0019946"/>
              </p:ext>
            </p:extLst>
          </p:nvPr>
        </p:nvGraphicFramePr>
        <p:xfrm>
          <a:off x="2440779" y="6136267"/>
          <a:ext cx="1825853" cy="57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0" name="Equation" r:id="rId15" imgW="1562100" imgH="482600" progId="Equation.DSMT4">
                  <p:embed/>
                </p:oleObj>
              </mc:Choice>
              <mc:Fallback>
                <p:oleObj name="Equation" r:id="rId15" imgW="1562100" imgH="48260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AF274CE4-9BDA-45A9-BCCC-38678937E1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0779" y="6136267"/>
                        <a:ext cx="1825853" cy="57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19">
            <a:extLst>
              <a:ext uri="{FF2B5EF4-FFF2-40B4-BE49-F238E27FC236}">
                <a16:creationId xmlns:a16="http://schemas.microsoft.com/office/drawing/2014/main" id="{72529981-FFAC-42A0-B7D7-0DF67B6E8054}"/>
              </a:ext>
            </a:extLst>
          </p:cNvPr>
          <p:cNvSpPr/>
          <p:nvPr/>
        </p:nvSpPr>
        <p:spPr>
          <a:xfrm>
            <a:off x="5334333" y="6424267"/>
            <a:ext cx="359059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da-D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9pPr>
          </a:lstStyle>
          <a:p>
            <a:pPr>
              <a:defRPr/>
            </a:pPr>
            <a:r>
              <a:rPr lang="en-US" sz="1200" i="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(Goodman 1976; Saeb &amp; </a:t>
            </a:r>
            <a:r>
              <a:rPr lang="en-US" sz="1200" i="0" dirty="0" err="1">
                <a:solidFill>
                  <a:schemeClr val="tx1">
                    <a:lumMod val="50000"/>
                  </a:schemeClr>
                </a:solidFill>
                <a:latin typeface="+mj-lt"/>
              </a:rPr>
              <a:t>Amadei</a:t>
            </a:r>
            <a:r>
              <a:rPr lang="en-US" sz="1200" i="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, IJRMMS, 1992)</a:t>
            </a:r>
          </a:p>
        </p:txBody>
      </p:sp>
      <p:graphicFrame>
        <p:nvGraphicFramePr>
          <p:cNvPr id="25" name="Object 6">
            <a:extLst>
              <a:ext uri="{FF2B5EF4-FFF2-40B4-BE49-F238E27FC236}">
                <a16:creationId xmlns:a16="http://schemas.microsoft.com/office/drawing/2014/main" id="{0DCC2D7B-6CA5-4FF8-9D21-61C1FADDA7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9578122"/>
              </p:ext>
            </p:extLst>
          </p:nvPr>
        </p:nvGraphicFramePr>
        <p:xfrm>
          <a:off x="2440779" y="4256099"/>
          <a:ext cx="1171564" cy="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1" name="Equation" r:id="rId17" imgW="977900" imgH="431800" progId="Equation.DSMT4">
                  <p:embed/>
                </p:oleObj>
              </mc:Choice>
              <mc:Fallback>
                <p:oleObj name="Equation" r:id="rId17" imgW="977900" imgH="4318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4FD530EA-68B5-4BBD-B6F5-13A8F57BF9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0779" y="4256099"/>
                        <a:ext cx="1171564" cy="54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矩形 25">
            <a:extLst>
              <a:ext uri="{FF2B5EF4-FFF2-40B4-BE49-F238E27FC236}">
                <a16:creationId xmlns:a16="http://schemas.microsoft.com/office/drawing/2014/main" id="{CF1EDA28-2BD2-413B-8E6C-67A374852F6B}"/>
              </a:ext>
            </a:extLst>
          </p:cNvPr>
          <p:cNvSpPr/>
          <p:nvPr/>
        </p:nvSpPr>
        <p:spPr>
          <a:xfrm>
            <a:off x="154779" y="1268557"/>
            <a:ext cx="39295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+mj-lt"/>
                <a:ea typeface="DengXian" panose="02010600030101010101" pitchFamily="2" charset="-122"/>
              </a:rPr>
              <a:t>Hybrid finite-discrete element method (FDEM) 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E07368B3-7C59-4A63-B4A5-A86EA161541F}"/>
              </a:ext>
            </a:extLst>
          </p:cNvPr>
          <p:cNvSpPr/>
          <p:nvPr/>
        </p:nvSpPr>
        <p:spPr>
          <a:xfrm>
            <a:off x="73321" y="2021566"/>
            <a:ext cx="4230216" cy="1709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ea typeface="DengXian" panose="02010600030101010101" pitchFamily="2" charset="-122"/>
              </a:rPr>
              <a:t>Deformation of intact rocks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ea typeface="DengXian" panose="02010600030101010101" pitchFamily="2" charset="-122"/>
              </a:rPr>
              <a:t>Variability of local stresses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ea typeface="DengXian" panose="02010600030101010101" pitchFamily="2" charset="-122"/>
              </a:rPr>
              <a:t>Displacement of pre-existing fractures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ea typeface="DengXian" panose="02010600030101010101" pitchFamily="2" charset="-122"/>
              </a:rPr>
              <a:t>Propagation of new fractures</a:t>
            </a:r>
            <a:endParaRPr lang="en-US" dirty="0">
              <a:latin typeface="+mj-lt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58829586-E549-41D5-8223-7F76F93E7A71}"/>
              </a:ext>
            </a:extLst>
          </p:cNvPr>
          <p:cNvSpPr/>
          <p:nvPr/>
        </p:nvSpPr>
        <p:spPr>
          <a:xfrm>
            <a:off x="154779" y="3943123"/>
            <a:ext cx="2483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Joint constitutive model</a:t>
            </a:r>
            <a:endParaRPr lang="en-US" b="1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E563E8C1-7725-4940-8626-ED2F875AC81A}"/>
              </a:ext>
            </a:extLst>
          </p:cNvPr>
          <p:cNvSpPr txBox="1"/>
          <p:nvPr/>
        </p:nvSpPr>
        <p:spPr>
          <a:xfrm>
            <a:off x="6183051" y="343008"/>
            <a:ext cx="2126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Lei et al., 2015, 2017</a:t>
            </a:r>
          </a:p>
        </p:txBody>
      </p:sp>
    </p:spTree>
    <p:extLst>
      <p:ext uri="{BB962C8B-B14F-4D97-AF65-F5344CB8AC3E}">
        <p14:creationId xmlns:p14="http://schemas.microsoft.com/office/powerpoint/2010/main" val="176539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4">
            <a:extLst>
              <a:ext uri="{FF2B5EF4-FFF2-40B4-BE49-F238E27FC236}">
                <a16:creationId xmlns:a16="http://schemas.microsoft.com/office/drawing/2014/main" id="{CA8784C9-EC87-49C7-8C6D-0E3A7792C9C1}"/>
              </a:ext>
            </a:extLst>
          </p:cNvPr>
          <p:cNvCxnSpPr/>
          <p:nvPr/>
        </p:nvCxnSpPr>
        <p:spPr>
          <a:xfrm>
            <a:off x="0" y="848715"/>
            <a:ext cx="9144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5">
            <a:extLst>
              <a:ext uri="{FF2B5EF4-FFF2-40B4-BE49-F238E27FC236}">
                <a16:creationId xmlns:a16="http://schemas.microsoft.com/office/drawing/2014/main" id="{48215700-4092-40F7-BC51-CDBA4D123764}"/>
              </a:ext>
            </a:extLst>
          </p:cNvPr>
          <p:cNvSpPr txBox="1"/>
          <p:nvPr/>
        </p:nvSpPr>
        <p:spPr>
          <a:xfrm>
            <a:off x="398316" y="179283"/>
            <a:ext cx="8517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Fluid flow and reactive transport models</a:t>
            </a:r>
            <a:endParaRPr lang="en-US" sz="3200" dirty="0"/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E53AEB98-DCC2-4657-92A5-5E4156786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015838F-3394-BC46-87B2-653398A37840}" type="slidenum">
              <a:rPr lang="en-US" smtClean="0">
                <a:latin typeface="+mj-lt"/>
              </a:rPr>
              <a:t>5</a:t>
            </a:fld>
            <a:endParaRPr lang="en-US">
              <a:latin typeface="+mj-lt"/>
            </a:endParaRPr>
          </a:p>
        </p:txBody>
      </p:sp>
      <p:cxnSp>
        <p:nvCxnSpPr>
          <p:cNvPr id="13" name="Connecteur droit 5">
            <a:extLst>
              <a:ext uri="{FF2B5EF4-FFF2-40B4-BE49-F238E27FC236}">
                <a16:creationId xmlns:a16="http://schemas.microsoft.com/office/drawing/2014/main" id="{9DAD850B-4A2D-43AC-8DB5-511D196BB869}"/>
              </a:ext>
            </a:extLst>
          </p:cNvPr>
          <p:cNvCxnSpPr/>
          <p:nvPr/>
        </p:nvCxnSpPr>
        <p:spPr>
          <a:xfrm>
            <a:off x="4844402" y="1400375"/>
            <a:ext cx="0" cy="117185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6">
            <a:extLst>
              <a:ext uri="{FF2B5EF4-FFF2-40B4-BE49-F238E27FC236}">
                <a16:creationId xmlns:a16="http://schemas.microsoft.com/office/drawing/2014/main" id="{304F47AF-90E3-44A6-ACD9-42F80D1EC526}"/>
              </a:ext>
            </a:extLst>
          </p:cNvPr>
          <p:cNvCxnSpPr/>
          <p:nvPr/>
        </p:nvCxnSpPr>
        <p:spPr>
          <a:xfrm flipH="1">
            <a:off x="4205211" y="1970026"/>
            <a:ext cx="130501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Ellipse 11">
            <a:extLst>
              <a:ext uri="{FF2B5EF4-FFF2-40B4-BE49-F238E27FC236}">
                <a16:creationId xmlns:a16="http://schemas.microsoft.com/office/drawing/2014/main" id="{837E3D5F-F8AF-43A6-9EE1-7E9045DEB9FA}"/>
              </a:ext>
            </a:extLst>
          </p:cNvPr>
          <p:cNvSpPr/>
          <p:nvPr/>
        </p:nvSpPr>
        <p:spPr>
          <a:xfrm>
            <a:off x="4134188" y="1924306"/>
            <a:ext cx="88776" cy="9144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llipse 12">
            <a:extLst>
              <a:ext uri="{FF2B5EF4-FFF2-40B4-BE49-F238E27FC236}">
                <a16:creationId xmlns:a16="http://schemas.microsoft.com/office/drawing/2014/main" id="{51D56709-E9D6-4A9B-9219-E2CD4C1FA3F7}"/>
              </a:ext>
            </a:extLst>
          </p:cNvPr>
          <p:cNvSpPr/>
          <p:nvPr/>
        </p:nvSpPr>
        <p:spPr>
          <a:xfrm>
            <a:off x="4800014" y="1350217"/>
            <a:ext cx="88776" cy="9144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llipse 13">
            <a:extLst>
              <a:ext uri="{FF2B5EF4-FFF2-40B4-BE49-F238E27FC236}">
                <a16:creationId xmlns:a16="http://schemas.microsoft.com/office/drawing/2014/main" id="{D21CC83E-920A-4C2D-B908-2A45957DBC12}"/>
              </a:ext>
            </a:extLst>
          </p:cNvPr>
          <p:cNvSpPr/>
          <p:nvPr/>
        </p:nvSpPr>
        <p:spPr>
          <a:xfrm>
            <a:off x="5465841" y="1924306"/>
            <a:ext cx="88776" cy="9144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llipse 14">
            <a:extLst>
              <a:ext uri="{FF2B5EF4-FFF2-40B4-BE49-F238E27FC236}">
                <a16:creationId xmlns:a16="http://schemas.microsoft.com/office/drawing/2014/main" id="{F42C309F-3E21-405F-BDE1-DCCA27626DC7}"/>
              </a:ext>
            </a:extLst>
          </p:cNvPr>
          <p:cNvSpPr/>
          <p:nvPr/>
        </p:nvSpPr>
        <p:spPr>
          <a:xfrm>
            <a:off x="4800014" y="2503648"/>
            <a:ext cx="88776" cy="9144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17">
                <a:extLst>
                  <a:ext uri="{FF2B5EF4-FFF2-40B4-BE49-F238E27FC236}">
                    <a16:creationId xmlns:a16="http://schemas.microsoft.com/office/drawing/2014/main" id="{0C8447B8-DA9B-4EB3-8FA0-5E63077D8D1B}"/>
                  </a:ext>
                </a:extLst>
              </p:cNvPr>
              <p:cNvSpPr txBox="1"/>
              <p:nvPr/>
            </p:nvSpPr>
            <p:spPr>
              <a:xfrm>
                <a:off x="5576811" y="1877246"/>
                <a:ext cx="2811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ZoneTexte 17">
                <a:extLst>
                  <a:ext uri="{FF2B5EF4-FFF2-40B4-BE49-F238E27FC236}">
                    <a16:creationId xmlns:a16="http://schemas.microsoft.com/office/drawing/2014/main" id="{0C8447B8-DA9B-4EB3-8FA0-5E63077D8D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6811" y="1877246"/>
                <a:ext cx="281166" cy="276999"/>
              </a:xfrm>
              <a:prstGeom prst="rect">
                <a:avLst/>
              </a:prstGeom>
              <a:blipFill>
                <a:blip r:embed="rId3"/>
                <a:stretch>
                  <a:fillRect l="-19565" r="-8696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18">
                <a:extLst>
                  <a:ext uri="{FF2B5EF4-FFF2-40B4-BE49-F238E27FC236}">
                    <a16:creationId xmlns:a16="http://schemas.microsoft.com/office/drawing/2014/main" id="{A3DE6439-040E-4150-915A-43B8327D81BE}"/>
                  </a:ext>
                </a:extLst>
              </p:cNvPr>
              <p:cNvSpPr txBox="1"/>
              <p:nvPr/>
            </p:nvSpPr>
            <p:spPr>
              <a:xfrm>
                <a:off x="4888790" y="2456588"/>
                <a:ext cx="2811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ZoneTexte 18">
                <a:extLst>
                  <a:ext uri="{FF2B5EF4-FFF2-40B4-BE49-F238E27FC236}">
                    <a16:creationId xmlns:a16="http://schemas.microsoft.com/office/drawing/2014/main" id="{A3DE6439-040E-4150-915A-43B8327D81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8790" y="2456588"/>
                <a:ext cx="281166" cy="276999"/>
              </a:xfrm>
              <a:prstGeom prst="rect">
                <a:avLst/>
              </a:prstGeom>
              <a:blipFill>
                <a:blip r:embed="rId4"/>
                <a:stretch>
                  <a:fillRect l="-19565" r="-8696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19">
                <a:extLst>
                  <a:ext uri="{FF2B5EF4-FFF2-40B4-BE49-F238E27FC236}">
                    <a16:creationId xmlns:a16="http://schemas.microsoft.com/office/drawing/2014/main" id="{DF78122B-D0A9-45C3-9BAB-FDF270D61D3A}"/>
                  </a:ext>
                </a:extLst>
              </p:cNvPr>
              <p:cNvSpPr txBox="1"/>
              <p:nvPr/>
            </p:nvSpPr>
            <p:spPr>
              <a:xfrm>
                <a:off x="3859625" y="1641149"/>
                <a:ext cx="2794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ZoneTexte 19">
                <a:extLst>
                  <a:ext uri="{FF2B5EF4-FFF2-40B4-BE49-F238E27FC236}">
                    <a16:creationId xmlns:a16="http://schemas.microsoft.com/office/drawing/2014/main" id="{DF78122B-D0A9-45C3-9BAB-FDF270D61D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9625" y="1641149"/>
                <a:ext cx="279435" cy="276999"/>
              </a:xfrm>
              <a:prstGeom prst="rect">
                <a:avLst/>
              </a:prstGeom>
              <a:blipFill>
                <a:blip r:embed="rId5"/>
                <a:stretch>
                  <a:fillRect l="-19565" r="-10870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Ellipse 20">
            <a:extLst>
              <a:ext uri="{FF2B5EF4-FFF2-40B4-BE49-F238E27FC236}">
                <a16:creationId xmlns:a16="http://schemas.microsoft.com/office/drawing/2014/main" id="{C3478CC9-1CA6-4F10-943C-91A46E6EFFBC}"/>
              </a:ext>
            </a:extLst>
          </p:cNvPr>
          <p:cNvSpPr/>
          <p:nvPr/>
        </p:nvSpPr>
        <p:spPr>
          <a:xfrm>
            <a:off x="4800014" y="1924306"/>
            <a:ext cx="88776" cy="9144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1">
                <a:extLst>
                  <a:ext uri="{FF2B5EF4-FFF2-40B4-BE49-F238E27FC236}">
                    <a16:creationId xmlns:a16="http://schemas.microsoft.com/office/drawing/2014/main" id="{6DFFDE44-63F8-44C3-981C-20AC17E1F739}"/>
                  </a:ext>
                </a:extLst>
              </p:cNvPr>
              <p:cNvSpPr txBox="1"/>
              <p:nvPr/>
            </p:nvSpPr>
            <p:spPr>
              <a:xfrm>
                <a:off x="4857720" y="1502422"/>
                <a:ext cx="38799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1−0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5" name="ZoneTexte 21">
                <a:extLst>
                  <a:ext uri="{FF2B5EF4-FFF2-40B4-BE49-F238E27FC236}">
                    <a16:creationId xmlns:a16="http://schemas.microsoft.com/office/drawing/2014/main" id="{6DFFDE44-63F8-44C3-981C-20AC17E1F7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720" y="1502422"/>
                <a:ext cx="387990" cy="215444"/>
              </a:xfrm>
              <a:prstGeom prst="rect">
                <a:avLst/>
              </a:prstGeom>
              <a:blipFill>
                <a:blip r:embed="rId6"/>
                <a:stretch>
                  <a:fillRect l="-10938" r="-3125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2">
                <a:extLst>
                  <a:ext uri="{FF2B5EF4-FFF2-40B4-BE49-F238E27FC236}">
                    <a16:creationId xmlns:a16="http://schemas.microsoft.com/office/drawing/2014/main" id="{D64D7EC3-81C9-403F-BB21-CAA57B6257C6}"/>
                  </a:ext>
                </a:extLst>
              </p:cNvPr>
              <p:cNvSpPr txBox="1"/>
              <p:nvPr/>
            </p:nvSpPr>
            <p:spPr>
              <a:xfrm>
                <a:off x="5031261" y="1982152"/>
                <a:ext cx="39215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2−0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6" name="ZoneTexte 22">
                <a:extLst>
                  <a:ext uri="{FF2B5EF4-FFF2-40B4-BE49-F238E27FC236}">
                    <a16:creationId xmlns:a16="http://schemas.microsoft.com/office/drawing/2014/main" id="{D64D7EC3-81C9-403F-BB21-CAA57B6257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1261" y="1982152"/>
                <a:ext cx="392159" cy="215444"/>
              </a:xfrm>
              <a:prstGeom prst="rect">
                <a:avLst/>
              </a:prstGeom>
              <a:blipFill>
                <a:blip r:embed="rId7"/>
                <a:stretch>
                  <a:fillRect l="-9231" r="-1538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3">
                <a:extLst>
                  <a:ext uri="{FF2B5EF4-FFF2-40B4-BE49-F238E27FC236}">
                    <a16:creationId xmlns:a16="http://schemas.microsoft.com/office/drawing/2014/main" id="{423B1304-0CDB-4162-9B00-8180EC1B621F}"/>
                  </a:ext>
                </a:extLst>
              </p:cNvPr>
              <p:cNvSpPr txBox="1"/>
              <p:nvPr/>
            </p:nvSpPr>
            <p:spPr>
              <a:xfrm>
                <a:off x="4444564" y="2253513"/>
                <a:ext cx="39215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3−0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7" name="ZoneTexte 23">
                <a:extLst>
                  <a:ext uri="{FF2B5EF4-FFF2-40B4-BE49-F238E27FC236}">
                    <a16:creationId xmlns:a16="http://schemas.microsoft.com/office/drawing/2014/main" id="{423B1304-0CDB-4162-9B00-8180EC1B62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4564" y="2253513"/>
                <a:ext cx="392159" cy="215444"/>
              </a:xfrm>
              <a:prstGeom prst="rect">
                <a:avLst/>
              </a:prstGeom>
              <a:blipFill>
                <a:blip r:embed="rId8"/>
                <a:stretch>
                  <a:fillRect l="-9375" r="-3125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4">
                <a:extLst>
                  <a:ext uri="{FF2B5EF4-FFF2-40B4-BE49-F238E27FC236}">
                    <a16:creationId xmlns:a16="http://schemas.microsoft.com/office/drawing/2014/main" id="{55EC67C2-63DC-46E9-9521-58E90A6481B8}"/>
                  </a:ext>
                </a:extLst>
              </p:cNvPr>
              <p:cNvSpPr txBox="1"/>
              <p:nvPr/>
            </p:nvSpPr>
            <p:spPr>
              <a:xfrm>
                <a:off x="4293216" y="1738926"/>
                <a:ext cx="39215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4−0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8" name="ZoneTexte 24">
                <a:extLst>
                  <a:ext uri="{FF2B5EF4-FFF2-40B4-BE49-F238E27FC236}">
                    <a16:creationId xmlns:a16="http://schemas.microsoft.com/office/drawing/2014/main" id="{55EC67C2-63DC-46E9-9521-58E90A648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3216" y="1738926"/>
                <a:ext cx="392159" cy="215444"/>
              </a:xfrm>
              <a:prstGeom prst="rect">
                <a:avLst/>
              </a:prstGeom>
              <a:blipFill>
                <a:blip r:embed="rId9"/>
                <a:stretch>
                  <a:fillRect l="-9231" r="-1538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Connecteur droit 25">
            <a:extLst>
              <a:ext uri="{FF2B5EF4-FFF2-40B4-BE49-F238E27FC236}">
                <a16:creationId xmlns:a16="http://schemas.microsoft.com/office/drawing/2014/main" id="{C81BC5E9-CD12-4E47-B178-4CD3910BF965}"/>
              </a:ext>
            </a:extLst>
          </p:cNvPr>
          <p:cNvCxnSpPr/>
          <p:nvPr/>
        </p:nvCxnSpPr>
        <p:spPr>
          <a:xfrm>
            <a:off x="4986873" y="3860116"/>
            <a:ext cx="0" cy="117185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Connecteur droit 26">
            <a:extLst>
              <a:ext uri="{FF2B5EF4-FFF2-40B4-BE49-F238E27FC236}">
                <a16:creationId xmlns:a16="http://schemas.microsoft.com/office/drawing/2014/main" id="{0C366C00-2CE5-4267-BE88-FD2C3BC38695}"/>
              </a:ext>
            </a:extLst>
          </p:cNvPr>
          <p:cNvCxnSpPr/>
          <p:nvPr/>
        </p:nvCxnSpPr>
        <p:spPr>
          <a:xfrm flipH="1">
            <a:off x="4347682" y="4429767"/>
            <a:ext cx="130501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Ellipse 27">
            <a:extLst>
              <a:ext uri="{FF2B5EF4-FFF2-40B4-BE49-F238E27FC236}">
                <a16:creationId xmlns:a16="http://schemas.microsoft.com/office/drawing/2014/main" id="{ECFF90BB-0E69-49A0-8A28-9AD4B23BB4B8}"/>
              </a:ext>
            </a:extLst>
          </p:cNvPr>
          <p:cNvSpPr/>
          <p:nvPr/>
        </p:nvSpPr>
        <p:spPr>
          <a:xfrm>
            <a:off x="4276659" y="4384047"/>
            <a:ext cx="88776" cy="9144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Ellipse 28">
            <a:extLst>
              <a:ext uri="{FF2B5EF4-FFF2-40B4-BE49-F238E27FC236}">
                <a16:creationId xmlns:a16="http://schemas.microsoft.com/office/drawing/2014/main" id="{48DB1E31-87DA-4D18-8470-2EFD95AF08BA}"/>
              </a:ext>
            </a:extLst>
          </p:cNvPr>
          <p:cNvSpPr/>
          <p:nvPr/>
        </p:nvSpPr>
        <p:spPr>
          <a:xfrm>
            <a:off x="4942485" y="3809958"/>
            <a:ext cx="88776" cy="9144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Ellipse 29">
            <a:extLst>
              <a:ext uri="{FF2B5EF4-FFF2-40B4-BE49-F238E27FC236}">
                <a16:creationId xmlns:a16="http://schemas.microsoft.com/office/drawing/2014/main" id="{13FA3399-705C-4D92-B616-AC3DED481B01}"/>
              </a:ext>
            </a:extLst>
          </p:cNvPr>
          <p:cNvSpPr/>
          <p:nvPr/>
        </p:nvSpPr>
        <p:spPr>
          <a:xfrm>
            <a:off x="5608312" y="4384047"/>
            <a:ext cx="88776" cy="9144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Ellipse 30">
            <a:extLst>
              <a:ext uri="{FF2B5EF4-FFF2-40B4-BE49-F238E27FC236}">
                <a16:creationId xmlns:a16="http://schemas.microsoft.com/office/drawing/2014/main" id="{784CC985-B127-428F-95FB-A2D0130EF555}"/>
              </a:ext>
            </a:extLst>
          </p:cNvPr>
          <p:cNvSpPr/>
          <p:nvPr/>
        </p:nvSpPr>
        <p:spPr>
          <a:xfrm>
            <a:off x="4942485" y="4963389"/>
            <a:ext cx="88776" cy="9144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ZoneTexte 31">
                <a:extLst>
                  <a:ext uri="{FF2B5EF4-FFF2-40B4-BE49-F238E27FC236}">
                    <a16:creationId xmlns:a16="http://schemas.microsoft.com/office/drawing/2014/main" id="{5E1E784C-2F59-403C-A813-A1463FFC08B7}"/>
                  </a:ext>
                </a:extLst>
              </p:cNvPr>
              <p:cNvSpPr txBox="1"/>
              <p:nvPr/>
            </p:nvSpPr>
            <p:spPr>
              <a:xfrm>
                <a:off x="4638288" y="3501021"/>
                <a:ext cx="27924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ZoneTexte 31">
                <a:extLst>
                  <a:ext uri="{FF2B5EF4-FFF2-40B4-BE49-F238E27FC236}">
                    <a16:creationId xmlns:a16="http://schemas.microsoft.com/office/drawing/2014/main" id="{5E1E784C-2F59-403C-A813-A1463FFC08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8288" y="3501021"/>
                <a:ext cx="279244" cy="276999"/>
              </a:xfrm>
              <a:prstGeom prst="rect">
                <a:avLst/>
              </a:prstGeom>
              <a:blipFill>
                <a:blip r:embed="rId10"/>
                <a:stretch>
                  <a:fillRect l="-21739" r="-6522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ZoneTexte 32">
                <a:extLst>
                  <a:ext uri="{FF2B5EF4-FFF2-40B4-BE49-F238E27FC236}">
                    <a16:creationId xmlns:a16="http://schemas.microsoft.com/office/drawing/2014/main" id="{82D1F90D-89EF-492E-88E7-395273F58B9E}"/>
                  </a:ext>
                </a:extLst>
              </p:cNvPr>
              <p:cNvSpPr txBox="1"/>
              <p:nvPr/>
            </p:nvSpPr>
            <p:spPr>
              <a:xfrm>
                <a:off x="5719282" y="4336987"/>
                <a:ext cx="2845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ZoneTexte 32">
                <a:extLst>
                  <a:ext uri="{FF2B5EF4-FFF2-40B4-BE49-F238E27FC236}">
                    <a16:creationId xmlns:a16="http://schemas.microsoft.com/office/drawing/2014/main" id="{82D1F90D-89EF-492E-88E7-395273F58B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9282" y="4336987"/>
                <a:ext cx="284565" cy="276999"/>
              </a:xfrm>
              <a:prstGeom prst="rect">
                <a:avLst/>
              </a:prstGeom>
              <a:blipFill>
                <a:blip r:embed="rId11"/>
                <a:stretch>
                  <a:fillRect l="-19149" r="-8511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ZoneTexte 33">
                <a:extLst>
                  <a:ext uri="{FF2B5EF4-FFF2-40B4-BE49-F238E27FC236}">
                    <a16:creationId xmlns:a16="http://schemas.microsoft.com/office/drawing/2014/main" id="{08185C5D-5EFE-4B7A-B496-E7446C6383BE}"/>
                  </a:ext>
                </a:extLst>
              </p:cNvPr>
              <p:cNvSpPr txBox="1"/>
              <p:nvPr/>
            </p:nvSpPr>
            <p:spPr>
              <a:xfrm>
                <a:off x="5031261" y="4916329"/>
                <a:ext cx="2845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ZoneTexte 33">
                <a:extLst>
                  <a:ext uri="{FF2B5EF4-FFF2-40B4-BE49-F238E27FC236}">
                    <a16:creationId xmlns:a16="http://schemas.microsoft.com/office/drawing/2014/main" id="{08185C5D-5EFE-4B7A-B496-E7446C6383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1261" y="4916329"/>
                <a:ext cx="284565" cy="276999"/>
              </a:xfrm>
              <a:prstGeom prst="rect">
                <a:avLst/>
              </a:prstGeom>
              <a:blipFill>
                <a:blip r:embed="rId12"/>
                <a:stretch>
                  <a:fillRect l="-19149" r="-8511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ZoneTexte 34">
                <a:extLst>
                  <a:ext uri="{FF2B5EF4-FFF2-40B4-BE49-F238E27FC236}">
                    <a16:creationId xmlns:a16="http://schemas.microsoft.com/office/drawing/2014/main" id="{A155F014-1025-4A83-820F-A2CCB2C17D0D}"/>
                  </a:ext>
                </a:extLst>
              </p:cNvPr>
              <p:cNvSpPr txBox="1"/>
              <p:nvPr/>
            </p:nvSpPr>
            <p:spPr>
              <a:xfrm>
                <a:off x="4002096" y="4100890"/>
                <a:ext cx="2845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ZoneTexte 34">
                <a:extLst>
                  <a:ext uri="{FF2B5EF4-FFF2-40B4-BE49-F238E27FC236}">
                    <a16:creationId xmlns:a16="http://schemas.microsoft.com/office/drawing/2014/main" id="{A155F014-1025-4A83-820F-A2CCB2C17D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2096" y="4100890"/>
                <a:ext cx="284565" cy="276999"/>
              </a:xfrm>
              <a:prstGeom prst="rect">
                <a:avLst/>
              </a:prstGeom>
              <a:blipFill>
                <a:blip r:embed="rId13"/>
                <a:stretch>
                  <a:fillRect l="-21739" r="-8696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Ellipse 35">
            <a:extLst>
              <a:ext uri="{FF2B5EF4-FFF2-40B4-BE49-F238E27FC236}">
                <a16:creationId xmlns:a16="http://schemas.microsoft.com/office/drawing/2014/main" id="{93E1372D-CD73-4B00-8AC6-C35FCDE5C07B}"/>
              </a:ext>
            </a:extLst>
          </p:cNvPr>
          <p:cNvSpPr/>
          <p:nvPr/>
        </p:nvSpPr>
        <p:spPr>
          <a:xfrm>
            <a:off x="4942485" y="4384047"/>
            <a:ext cx="88776" cy="9144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ZoneTexte 38">
                <a:extLst>
                  <a:ext uri="{FF2B5EF4-FFF2-40B4-BE49-F238E27FC236}">
                    <a16:creationId xmlns:a16="http://schemas.microsoft.com/office/drawing/2014/main" id="{AA6CE383-3726-4223-987D-6BC05A634CF2}"/>
                  </a:ext>
                </a:extLst>
              </p:cNvPr>
              <p:cNvSpPr txBox="1"/>
              <p:nvPr/>
            </p:nvSpPr>
            <p:spPr>
              <a:xfrm>
                <a:off x="4482135" y="4700885"/>
                <a:ext cx="49705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3−0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0" name="ZoneTexte 38">
                <a:extLst>
                  <a:ext uri="{FF2B5EF4-FFF2-40B4-BE49-F238E27FC236}">
                    <a16:creationId xmlns:a16="http://schemas.microsoft.com/office/drawing/2014/main" id="{AA6CE383-3726-4223-987D-6BC05A634C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2135" y="4700885"/>
                <a:ext cx="497059" cy="215444"/>
              </a:xfrm>
              <a:prstGeom prst="rect">
                <a:avLst/>
              </a:prstGeom>
              <a:blipFill>
                <a:blip r:embed="rId14"/>
                <a:stretch>
                  <a:fillRect l="-7317" r="-1220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ZoneTexte 39">
                <a:extLst>
                  <a:ext uri="{FF2B5EF4-FFF2-40B4-BE49-F238E27FC236}">
                    <a16:creationId xmlns:a16="http://schemas.microsoft.com/office/drawing/2014/main" id="{21EE782A-241E-4D51-BBA3-67482DFB631D}"/>
                  </a:ext>
                </a:extLst>
              </p:cNvPr>
              <p:cNvSpPr txBox="1"/>
              <p:nvPr/>
            </p:nvSpPr>
            <p:spPr>
              <a:xfrm>
                <a:off x="4402312" y="4170721"/>
                <a:ext cx="49705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4−0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1" name="ZoneTexte 39">
                <a:extLst>
                  <a:ext uri="{FF2B5EF4-FFF2-40B4-BE49-F238E27FC236}">
                    <a16:creationId xmlns:a16="http://schemas.microsoft.com/office/drawing/2014/main" id="{21EE782A-241E-4D51-BBA3-67482DFB63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2312" y="4170721"/>
                <a:ext cx="497059" cy="215444"/>
              </a:xfrm>
              <a:prstGeom prst="rect">
                <a:avLst/>
              </a:prstGeom>
              <a:blipFill>
                <a:blip r:embed="rId15"/>
                <a:stretch>
                  <a:fillRect l="-7317" r="-1220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Flèche droite 40">
            <a:extLst>
              <a:ext uri="{FF2B5EF4-FFF2-40B4-BE49-F238E27FC236}">
                <a16:creationId xmlns:a16="http://schemas.microsoft.com/office/drawing/2014/main" id="{D84777E4-FA99-4B07-9218-E691C8FBA585}"/>
              </a:ext>
            </a:extLst>
          </p:cNvPr>
          <p:cNvSpPr/>
          <p:nvPr/>
        </p:nvSpPr>
        <p:spPr>
          <a:xfrm>
            <a:off x="4631766" y="4475487"/>
            <a:ext cx="98898" cy="4571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lèche droite 41">
            <a:extLst>
              <a:ext uri="{FF2B5EF4-FFF2-40B4-BE49-F238E27FC236}">
                <a16:creationId xmlns:a16="http://schemas.microsoft.com/office/drawing/2014/main" id="{E6794E1F-69A4-457E-B48E-3C0D96A51BEC}"/>
              </a:ext>
            </a:extLst>
          </p:cNvPr>
          <p:cNvSpPr/>
          <p:nvPr/>
        </p:nvSpPr>
        <p:spPr>
          <a:xfrm rot="16200000">
            <a:off x="5017247" y="4693152"/>
            <a:ext cx="98898" cy="4571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lèche droite 42">
            <a:extLst>
              <a:ext uri="{FF2B5EF4-FFF2-40B4-BE49-F238E27FC236}">
                <a16:creationId xmlns:a16="http://schemas.microsoft.com/office/drawing/2014/main" id="{F67F88EF-28B2-4040-94FF-0D2D81E5721D}"/>
              </a:ext>
            </a:extLst>
          </p:cNvPr>
          <p:cNvSpPr/>
          <p:nvPr/>
        </p:nvSpPr>
        <p:spPr>
          <a:xfrm rot="16200000">
            <a:off x="3610295" y="4697659"/>
            <a:ext cx="98898" cy="4571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ZoneTexte 44">
                <a:extLst>
                  <a:ext uri="{FF2B5EF4-FFF2-40B4-BE49-F238E27FC236}">
                    <a16:creationId xmlns:a16="http://schemas.microsoft.com/office/drawing/2014/main" id="{717123ED-DB22-49CC-9FB6-DCF6CC6A331C}"/>
                  </a:ext>
                </a:extLst>
              </p:cNvPr>
              <p:cNvSpPr txBox="1"/>
              <p:nvPr/>
            </p:nvSpPr>
            <p:spPr>
              <a:xfrm>
                <a:off x="3682604" y="4597141"/>
                <a:ext cx="58875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𝑛𝑓𝑙𝑜𝑤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5" name="ZoneTexte 44">
                <a:extLst>
                  <a:ext uri="{FF2B5EF4-FFF2-40B4-BE49-F238E27FC236}">
                    <a16:creationId xmlns:a16="http://schemas.microsoft.com/office/drawing/2014/main" id="{717123ED-DB22-49CC-9FB6-DCF6CC6A33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604" y="4597141"/>
                <a:ext cx="588751" cy="215444"/>
              </a:xfrm>
              <a:prstGeom prst="rect">
                <a:avLst/>
              </a:prstGeom>
              <a:blipFill>
                <a:blip r:embed="rId16"/>
                <a:stretch>
                  <a:fillRect l="-6186" r="-8247"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Flèche droite 45">
            <a:extLst>
              <a:ext uri="{FF2B5EF4-FFF2-40B4-BE49-F238E27FC236}">
                <a16:creationId xmlns:a16="http://schemas.microsoft.com/office/drawing/2014/main" id="{BCC415AC-5742-450C-A957-31823B12B9EB}"/>
              </a:ext>
            </a:extLst>
          </p:cNvPr>
          <p:cNvSpPr/>
          <p:nvPr/>
        </p:nvSpPr>
        <p:spPr>
          <a:xfrm rot="16200000">
            <a:off x="3610295" y="5062151"/>
            <a:ext cx="98898" cy="45719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ZoneTexte 46">
                <a:extLst>
                  <a:ext uri="{FF2B5EF4-FFF2-40B4-BE49-F238E27FC236}">
                    <a16:creationId xmlns:a16="http://schemas.microsoft.com/office/drawing/2014/main" id="{681C1AC7-BFF3-45D0-A86C-6797BBC0CC28}"/>
                  </a:ext>
                </a:extLst>
              </p:cNvPr>
              <p:cNvSpPr txBox="1"/>
              <p:nvPr/>
            </p:nvSpPr>
            <p:spPr>
              <a:xfrm>
                <a:off x="3682604" y="4961633"/>
                <a:ext cx="69935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𝑜𝑢𝑡𝑓𝑙𝑜𝑤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7" name="ZoneTexte 46">
                <a:extLst>
                  <a:ext uri="{FF2B5EF4-FFF2-40B4-BE49-F238E27FC236}">
                    <a16:creationId xmlns:a16="http://schemas.microsoft.com/office/drawing/2014/main" id="{681C1AC7-BFF3-45D0-A86C-6797BBC0CC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604" y="4961633"/>
                <a:ext cx="699359" cy="215444"/>
              </a:xfrm>
              <a:prstGeom prst="rect">
                <a:avLst/>
              </a:prstGeom>
              <a:blipFill>
                <a:blip r:embed="rId17"/>
                <a:stretch>
                  <a:fillRect l="-7826" r="-6957" b="-3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Flèche droite 47">
            <a:extLst>
              <a:ext uri="{FF2B5EF4-FFF2-40B4-BE49-F238E27FC236}">
                <a16:creationId xmlns:a16="http://schemas.microsoft.com/office/drawing/2014/main" id="{1C5B4CDA-6E60-436A-AE67-D540EFEE6C1E}"/>
              </a:ext>
            </a:extLst>
          </p:cNvPr>
          <p:cNvSpPr/>
          <p:nvPr/>
        </p:nvSpPr>
        <p:spPr>
          <a:xfrm rot="16200000">
            <a:off x="5004672" y="4101027"/>
            <a:ext cx="98898" cy="45719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lèche droite 48">
            <a:extLst>
              <a:ext uri="{FF2B5EF4-FFF2-40B4-BE49-F238E27FC236}">
                <a16:creationId xmlns:a16="http://schemas.microsoft.com/office/drawing/2014/main" id="{2A010030-65A5-4D25-8977-71C7308A769A}"/>
              </a:ext>
            </a:extLst>
          </p:cNvPr>
          <p:cNvSpPr/>
          <p:nvPr/>
        </p:nvSpPr>
        <p:spPr>
          <a:xfrm>
            <a:off x="5244349" y="4344615"/>
            <a:ext cx="98898" cy="45719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0" name="Tableau 49">
            <a:extLst>
              <a:ext uri="{FF2B5EF4-FFF2-40B4-BE49-F238E27FC236}">
                <a16:creationId xmlns:a16="http://schemas.microsoft.com/office/drawing/2014/main" id="{ECA813F0-6CC5-4113-91E3-FF5A78F92B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173950"/>
              </p:ext>
            </p:extLst>
          </p:nvPr>
        </p:nvGraphicFramePr>
        <p:xfrm>
          <a:off x="1031030" y="2684066"/>
          <a:ext cx="1188720" cy="11887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48590">
                  <a:extLst>
                    <a:ext uri="{9D8B030D-6E8A-4147-A177-3AD203B41FA5}">
                      <a16:colId xmlns:a16="http://schemas.microsoft.com/office/drawing/2014/main" val="4098200662"/>
                    </a:ext>
                  </a:extLst>
                </a:gridCol>
                <a:gridCol w="148590">
                  <a:extLst>
                    <a:ext uri="{9D8B030D-6E8A-4147-A177-3AD203B41FA5}">
                      <a16:colId xmlns:a16="http://schemas.microsoft.com/office/drawing/2014/main" val="1705601793"/>
                    </a:ext>
                  </a:extLst>
                </a:gridCol>
                <a:gridCol w="148590">
                  <a:extLst>
                    <a:ext uri="{9D8B030D-6E8A-4147-A177-3AD203B41FA5}">
                      <a16:colId xmlns:a16="http://schemas.microsoft.com/office/drawing/2014/main" val="4263436408"/>
                    </a:ext>
                  </a:extLst>
                </a:gridCol>
                <a:gridCol w="148590">
                  <a:extLst>
                    <a:ext uri="{9D8B030D-6E8A-4147-A177-3AD203B41FA5}">
                      <a16:colId xmlns:a16="http://schemas.microsoft.com/office/drawing/2014/main" val="40308754"/>
                    </a:ext>
                  </a:extLst>
                </a:gridCol>
                <a:gridCol w="148590">
                  <a:extLst>
                    <a:ext uri="{9D8B030D-6E8A-4147-A177-3AD203B41FA5}">
                      <a16:colId xmlns:a16="http://schemas.microsoft.com/office/drawing/2014/main" val="3344844237"/>
                    </a:ext>
                  </a:extLst>
                </a:gridCol>
                <a:gridCol w="148590">
                  <a:extLst>
                    <a:ext uri="{9D8B030D-6E8A-4147-A177-3AD203B41FA5}">
                      <a16:colId xmlns:a16="http://schemas.microsoft.com/office/drawing/2014/main" val="2830767760"/>
                    </a:ext>
                  </a:extLst>
                </a:gridCol>
                <a:gridCol w="148590">
                  <a:extLst>
                    <a:ext uri="{9D8B030D-6E8A-4147-A177-3AD203B41FA5}">
                      <a16:colId xmlns:a16="http://schemas.microsoft.com/office/drawing/2014/main" val="3977862458"/>
                    </a:ext>
                  </a:extLst>
                </a:gridCol>
                <a:gridCol w="148590">
                  <a:extLst>
                    <a:ext uri="{9D8B030D-6E8A-4147-A177-3AD203B41FA5}">
                      <a16:colId xmlns:a16="http://schemas.microsoft.com/office/drawing/2014/main" val="4183611017"/>
                    </a:ext>
                  </a:extLst>
                </a:gridCol>
              </a:tblGrid>
              <a:tr h="148590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8474" marR="38474" marT="19234" marB="192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8474" marR="38474" marT="19234" marB="192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8474" marR="38474" marT="19234" marB="192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8474" marR="38474" marT="19234" marB="192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8474" marR="38474" marT="19234" marB="192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8474" marR="38474" marT="19234" marB="192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8474" marR="38474" marT="19234" marB="192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8474" marR="38474" marT="19234" marB="1923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1110835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8474" marR="38474" marT="19234" marB="192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8474" marR="38474" marT="19234" marB="192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8474" marR="38474" marT="19234" marB="192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8474" marR="38474" marT="19234" marB="192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8474" marR="38474" marT="19234" marB="192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8474" marR="38474" marT="19234" marB="192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8474" marR="38474" marT="19234" marB="192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8474" marR="38474" marT="19234" marB="1923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1026474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8474" marR="38474" marT="19234" marB="192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8474" marR="38474" marT="19234" marB="192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8474" marR="38474" marT="19234" marB="192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8474" marR="38474" marT="19234" marB="192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8474" marR="38474" marT="19234" marB="192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8474" marR="38474" marT="19234" marB="192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8474" marR="38474" marT="19234" marB="192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8474" marR="38474" marT="19234" marB="1923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8672405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8474" marR="38474" marT="19234" marB="192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8474" marR="38474" marT="19234" marB="192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8474" marR="38474" marT="19234" marB="192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8474" marR="38474" marT="19234" marB="192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8474" marR="38474" marT="19234" marB="192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8474" marR="38474" marT="19234" marB="192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8474" marR="38474" marT="19234" marB="192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8474" marR="38474" marT="19234" marB="1923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6700579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8474" marR="38474" marT="19234" marB="192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8474" marR="38474" marT="19234" marB="192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8474" marR="38474" marT="19234" marB="192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8474" marR="38474" marT="19234" marB="192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8474" marR="38474" marT="19234" marB="192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8474" marR="38474" marT="19234" marB="192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8474" marR="38474" marT="19234" marB="192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8474" marR="38474" marT="19234" marB="1923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544505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8474" marR="38474" marT="19234" marB="192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8474" marR="38474" marT="19234" marB="192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8474" marR="38474" marT="19234" marB="192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8474" marR="38474" marT="19234" marB="192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8474" marR="38474" marT="19234" marB="192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8474" marR="38474" marT="19234" marB="192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8474" marR="38474" marT="19234" marB="192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8474" marR="38474" marT="19234" marB="1923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4523057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8474" marR="38474" marT="19234" marB="192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8474" marR="38474" marT="19234" marB="192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8474" marR="38474" marT="19234" marB="192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8474" marR="38474" marT="19234" marB="192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8474" marR="38474" marT="19234" marB="192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8474" marR="38474" marT="19234" marB="192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8474" marR="38474" marT="19234" marB="192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8474" marR="38474" marT="19234" marB="1923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4493179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8474" marR="38474" marT="19234" marB="192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8474" marR="38474" marT="19234" marB="192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8474" marR="38474" marT="19234" marB="192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8474" marR="38474" marT="19234" marB="192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8474" marR="38474" marT="19234" marB="192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8474" marR="38474" marT="19234" marB="192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8474" marR="38474" marT="19234" marB="192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8474" marR="38474" marT="19234" marB="1923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75589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1" name="ZoneTexte 50">
                <a:extLst>
                  <a:ext uri="{FF2B5EF4-FFF2-40B4-BE49-F238E27FC236}">
                    <a16:creationId xmlns:a16="http://schemas.microsoft.com/office/drawing/2014/main" id="{8F5E252F-EFB6-471F-9526-A8B4223B2320}"/>
                  </a:ext>
                </a:extLst>
              </p:cNvPr>
              <p:cNvSpPr txBox="1"/>
              <p:nvPr/>
            </p:nvSpPr>
            <p:spPr>
              <a:xfrm>
                <a:off x="6135114" y="1654489"/>
                <a:ext cx="2138983" cy="6707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−0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51" name="ZoneTexte 50">
                <a:extLst>
                  <a:ext uri="{FF2B5EF4-FFF2-40B4-BE49-F238E27FC236}">
                    <a16:creationId xmlns:a16="http://schemas.microsoft.com/office/drawing/2014/main" id="{8F5E252F-EFB6-471F-9526-A8B4223B23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5114" y="1654489"/>
                <a:ext cx="2138983" cy="67076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2" name="Image 51">
            <a:extLst>
              <a:ext uri="{FF2B5EF4-FFF2-40B4-BE49-F238E27FC236}">
                <a16:creationId xmlns:a16="http://schemas.microsoft.com/office/drawing/2014/main" id="{8FD280B7-941A-45E0-A144-2EC27A9F368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76320">
            <a:off x="1767378" y="3463488"/>
            <a:ext cx="2148421" cy="863579"/>
          </a:xfrm>
          <a:prstGeom prst="rect">
            <a:avLst/>
          </a:prstGeom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id="{305D1194-8772-4E65-9762-B553F5DF637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02942" flipH="1" flipV="1">
            <a:off x="1877998" y="2392822"/>
            <a:ext cx="2097186" cy="947315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6259CFB6-41DD-4C23-B26F-5BE4421F1802}"/>
              </a:ext>
            </a:extLst>
          </p:cNvPr>
          <p:cNvSpPr/>
          <p:nvPr/>
        </p:nvSpPr>
        <p:spPr>
          <a:xfrm>
            <a:off x="1648609" y="3172098"/>
            <a:ext cx="231400" cy="207623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AEC9B6BE-CCDA-4D79-8CCA-780A9840E2A3}"/>
              </a:ext>
            </a:extLst>
          </p:cNvPr>
          <p:cNvSpPr txBox="1"/>
          <p:nvPr/>
        </p:nvSpPr>
        <p:spPr>
          <a:xfrm>
            <a:off x="2909903" y="1905708"/>
            <a:ext cx="641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Flow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8DF6E81C-1C59-412D-94F6-B77B41865FD8}"/>
              </a:ext>
            </a:extLst>
          </p:cNvPr>
          <p:cNvSpPr txBox="1"/>
          <p:nvPr/>
        </p:nvSpPr>
        <p:spPr>
          <a:xfrm>
            <a:off x="2696090" y="3295091"/>
            <a:ext cx="1942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Reactive transport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ZoneTexte 56">
                <a:extLst>
                  <a:ext uri="{FF2B5EF4-FFF2-40B4-BE49-F238E27FC236}">
                    <a16:creationId xmlns:a16="http://schemas.microsoft.com/office/drawing/2014/main" id="{61BD345B-816B-4DB0-9B76-CD24044D6376}"/>
                  </a:ext>
                </a:extLst>
              </p:cNvPr>
              <p:cNvSpPr txBox="1"/>
              <p:nvPr/>
            </p:nvSpPr>
            <p:spPr>
              <a:xfrm>
                <a:off x="4631766" y="3022034"/>
                <a:ext cx="4459361" cy="5845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3−0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3−0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−0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−0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3−0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4−0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57" name="ZoneTexte 56">
                <a:extLst>
                  <a:ext uri="{FF2B5EF4-FFF2-40B4-BE49-F238E27FC236}">
                    <a16:creationId xmlns:a16="http://schemas.microsoft.com/office/drawing/2014/main" id="{61BD345B-816B-4DB0-9B76-CD24044D63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1766" y="3022034"/>
                <a:ext cx="4459361" cy="58458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ZoneTexte 60">
                <a:extLst>
                  <a:ext uri="{FF2B5EF4-FFF2-40B4-BE49-F238E27FC236}">
                    <a16:creationId xmlns:a16="http://schemas.microsoft.com/office/drawing/2014/main" id="{6BC6243E-D280-4FF4-A812-B2E1012C8B9D}"/>
                  </a:ext>
                </a:extLst>
              </p:cNvPr>
              <p:cNvSpPr txBox="1"/>
              <p:nvPr/>
            </p:nvSpPr>
            <p:spPr>
              <a:xfrm>
                <a:off x="6152433" y="4462961"/>
                <a:ext cx="2097947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−0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𝑘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𝑠𝑎𝑡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58" name="ZoneTexte 60">
                <a:extLst>
                  <a:ext uri="{FF2B5EF4-FFF2-40B4-BE49-F238E27FC236}">
                    <a16:creationId xmlns:a16="http://schemas.microsoft.com/office/drawing/2014/main" id="{6BC6243E-D280-4FF4-A812-B2E1012C8B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2433" y="4462961"/>
                <a:ext cx="2097947" cy="276999"/>
              </a:xfrm>
              <a:prstGeom prst="rect">
                <a:avLst/>
              </a:prstGeom>
              <a:blipFill>
                <a:blip r:embed="rId21"/>
                <a:stretch>
                  <a:fillRect l="-2035" t="-2174" r="-3779" b="-326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ZoneTexte 84">
                <a:extLst>
                  <a:ext uri="{FF2B5EF4-FFF2-40B4-BE49-F238E27FC236}">
                    <a16:creationId xmlns:a16="http://schemas.microsoft.com/office/drawing/2014/main" id="{443479EC-4CA9-46BD-8E75-02914C7EC535}"/>
                  </a:ext>
                </a:extLst>
              </p:cNvPr>
              <p:cNvSpPr txBox="1"/>
              <p:nvPr/>
            </p:nvSpPr>
            <p:spPr>
              <a:xfrm>
                <a:off x="897610" y="2412213"/>
                <a:ext cx="27488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9" name="ZoneTexte 84">
                <a:extLst>
                  <a:ext uri="{FF2B5EF4-FFF2-40B4-BE49-F238E27FC236}">
                    <a16:creationId xmlns:a16="http://schemas.microsoft.com/office/drawing/2014/main" id="{443479EC-4CA9-46BD-8E75-02914C7EC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610" y="2412213"/>
                <a:ext cx="274883" cy="215444"/>
              </a:xfrm>
              <a:prstGeom prst="rect">
                <a:avLst/>
              </a:prstGeom>
              <a:blipFill>
                <a:blip r:embed="rId22"/>
                <a:stretch>
                  <a:fillRect l="-15556" r="-4444" b="-2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ZoneTexte 85">
                <a:extLst>
                  <a:ext uri="{FF2B5EF4-FFF2-40B4-BE49-F238E27FC236}">
                    <a16:creationId xmlns:a16="http://schemas.microsoft.com/office/drawing/2014/main" id="{5E9429EB-0F52-48C8-81E1-6E841FB20A92}"/>
                  </a:ext>
                </a:extLst>
              </p:cNvPr>
              <p:cNvSpPr txBox="1"/>
              <p:nvPr/>
            </p:nvSpPr>
            <p:spPr>
              <a:xfrm>
                <a:off x="2051157" y="2406826"/>
                <a:ext cx="36433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0" name="ZoneTexte 85">
                <a:extLst>
                  <a:ext uri="{FF2B5EF4-FFF2-40B4-BE49-F238E27FC236}">
                    <a16:creationId xmlns:a16="http://schemas.microsoft.com/office/drawing/2014/main" id="{5E9429EB-0F52-48C8-81E1-6E841FB20A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157" y="2406826"/>
                <a:ext cx="364331" cy="215444"/>
              </a:xfrm>
              <a:prstGeom prst="rect">
                <a:avLst/>
              </a:prstGeom>
              <a:blipFill>
                <a:blip r:embed="rId23"/>
                <a:stretch>
                  <a:fillRect l="-11667" b="-2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文本框 60">
            <a:extLst>
              <a:ext uri="{FF2B5EF4-FFF2-40B4-BE49-F238E27FC236}">
                <a16:creationId xmlns:a16="http://schemas.microsoft.com/office/drawing/2014/main" id="{D5F3EE61-4A15-46C8-8D64-CC5652A4DB1F}"/>
              </a:ext>
            </a:extLst>
          </p:cNvPr>
          <p:cNvSpPr txBox="1"/>
          <p:nvPr/>
        </p:nvSpPr>
        <p:spPr>
          <a:xfrm>
            <a:off x="74032" y="5041802"/>
            <a:ext cx="42736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One dimensional discretization (segments) for flow and transport models</a:t>
            </a:r>
          </a:p>
          <a:p>
            <a:pPr marL="342900" indent="-342900">
              <a:buAutoNum type="arabicPeriod"/>
            </a:pPr>
            <a:endParaRPr lang="en-US" dirty="0"/>
          </a:p>
          <a:p>
            <a:r>
              <a:rPr lang="en-US" dirty="0"/>
              <a:t>2. Mass conservation at nodes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04843C1C-8E8A-4703-AC07-373A9B00E74A}"/>
              </a:ext>
            </a:extLst>
          </p:cNvPr>
          <p:cNvSpPr/>
          <p:nvPr/>
        </p:nvSpPr>
        <p:spPr>
          <a:xfrm>
            <a:off x="94891" y="6398166"/>
            <a:ext cx="78509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3. Model only advective flux in network; complete mixing of solute at nodes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7944066-19BB-4FD1-A617-34FE18B92F9D}"/>
              </a:ext>
            </a:extLst>
          </p:cNvPr>
          <p:cNvSpPr/>
          <p:nvPr/>
        </p:nvSpPr>
        <p:spPr>
          <a:xfrm>
            <a:off x="68465" y="4377889"/>
            <a:ext cx="2283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Aliouache et al., 2019</a:t>
            </a:r>
            <a:endParaRPr lang="en-US" dirty="0"/>
          </a:p>
        </p:txBody>
      </p:sp>
      <p:pic>
        <p:nvPicPr>
          <p:cNvPr id="68" name="图片 7">
            <a:extLst>
              <a:ext uri="{FF2B5EF4-FFF2-40B4-BE49-F238E27FC236}">
                <a16:creationId xmlns:a16="http://schemas.microsoft.com/office/drawing/2014/main" id="{8200A4F1-B506-4391-AE18-40ACA6C83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96" y="1485058"/>
            <a:ext cx="2465388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9" name="直接箭头连接符 68">
            <a:extLst>
              <a:ext uri="{FF2B5EF4-FFF2-40B4-BE49-F238E27FC236}">
                <a16:creationId xmlns:a16="http://schemas.microsoft.com/office/drawing/2014/main" id="{6B80867A-BB24-4B53-A9E3-A8B19AC9ADC8}"/>
              </a:ext>
            </a:extLst>
          </p:cNvPr>
          <p:cNvCxnSpPr/>
          <p:nvPr/>
        </p:nvCxnSpPr>
        <p:spPr>
          <a:xfrm>
            <a:off x="1136646" y="2084671"/>
            <a:ext cx="127000" cy="11334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211A05D4-D216-4AA4-89ED-C96CC79C6B81}"/>
                  </a:ext>
                </a:extLst>
              </p:cNvPr>
              <p:cNvSpPr/>
              <p:nvPr/>
            </p:nvSpPr>
            <p:spPr>
              <a:xfrm>
                <a:off x="6135114" y="5466069"/>
                <a:ext cx="1666675" cy="6767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211A05D4-D216-4AA4-89ED-C96CC79C6B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5114" y="5466069"/>
                <a:ext cx="1666675" cy="676724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5548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4">
            <a:extLst>
              <a:ext uri="{FF2B5EF4-FFF2-40B4-BE49-F238E27FC236}">
                <a16:creationId xmlns:a16="http://schemas.microsoft.com/office/drawing/2014/main" id="{CA8784C9-EC87-49C7-8C6D-0E3A7792C9C1}"/>
              </a:ext>
            </a:extLst>
          </p:cNvPr>
          <p:cNvCxnSpPr/>
          <p:nvPr/>
        </p:nvCxnSpPr>
        <p:spPr>
          <a:xfrm>
            <a:off x="0" y="848715"/>
            <a:ext cx="9144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5">
            <a:extLst>
              <a:ext uri="{FF2B5EF4-FFF2-40B4-BE49-F238E27FC236}">
                <a16:creationId xmlns:a16="http://schemas.microsoft.com/office/drawing/2014/main" id="{48215700-4092-40F7-BC51-CDBA4D123764}"/>
              </a:ext>
            </a:extLst>
          </p:cNvPr>
          <p:cNvSpPr txBox="1"/>
          <p:nvPr/>
        </p:nvSpPr>
        <p:spPr>
          <a:xfrm>
            <a:off x="398316" y="179283"/>
            <a:ext cx="8517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Model set-up</a:t>
            </a:r>
            <a:endParaRPr lang="en-US" sz="3200" dirty="0"/>
          </a:p>
        </p:txBody>
      </p:sp>
      <p:pic>
        <p:nvPicPr>
          <p:cNvPr id="6" name="Picture 21">
            <a:extLst>
              <a:ext uri="{FF2B5EF4-FFF2-40B4-BE49-F238E27FC236}">
                <a16:creationId xmlns:a16="http://schemas.microsoft.com/office/drawing/2014/main" id="{68AF9CEA-9237-4B30-9034-A0148C983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060" y="1166509"/>
            <a:ext cx="1908000" cy="1920373"/>
          </a:xfrm>
          <a:prstGeom prst="rect">
            <a:avLst/>
          </a:prstGeom>
        </p:spPr>
      </p:pic>
      <p:pic>
        <p:nvPicPr>
          <p:cNvPr id="8" name="Picture 22">
            <a:extLst>
              <a:ext uri="{FF2B5EF4-FFF2-40B4-BE49-F238E27FC236}">
                <a16:creationId xmlns:a16="http://schemas.microsoft.com/office/drawing/2014/main" id="{6AFD8970-58DC-4F48-A272-2DA8565D28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0366" y="5183774"/>
            <a:ext cx="1736722" cy="1512000"/>
          </a:xfrm>
          <a:prstGeom prst="rect">
            <a:avLst/>
          </a:prstGeom>
        </p:spPr>
      </p:pic>
      <p:pic>
        <p:nvPicPr>
          <p:cNvPr id="9" name="Picture 23">
            <a:extLst>
              <a:ext uri="{FF2B5EF4-FFF2-40B4-BE49-F238E27FC236}">
                <a16:creationId xmlns:a16="http://schemas.microsoft.com/office/drawing/2014/main" id="{8041D492-9FD5-4211-BB72-F40767D41A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9342" y="4993954"/>
            <a:ext cx="1512000" cy="1768989"/>
          </a:xfrm>
          <a:prstGeom prst="rect">
            <a:avLst/>
          </a:prstGeom>
        </p:spPr>
      </p:pic>
      <p:sp>
        <p:nvSpPr>
          <p:cNvPr id="10" name="Inhaltsplatzhalter 10">
            <a:extLst>
              <a:ext uri="{FF2B5EF4-FFF2-40B4-BE49-F238E27FC236}">
                <a16:creationId xmlns:a16="http://schemas.microsoft.com/office/drawing/2014/main" id="{81723678-1910-409B-871A-0519B9443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509" y="1944000"/>
            <a:ext cx="1593817" cy="592062"/>
          </a:xfrm>
        </p:spPr>
        <p:txBody>
          <a:bodyPr>
            <a:noAutofit/>
          </a:bodyPr>
          <a:lstStyle/>
          <a:p>
            <a:pPr marL="0" indent="0" algn="ctr">
              <a:spcAft>
                <a:spcPts val="1500"/>
              </a:spcAft>
              <a:buNone/>
            </a:pPr>
            <a:r>
              <a:rPr lang="en-GB" sz="1600" dirty="0">
                <a:solidFill>
                  <a:schemeClr val="tx1"/>
                </a:solidFill>
              </a:rPr>
              <a:t>Geomechanical modelling:</a:t>
            </a:r>
            <a:endParaRPr lang="en-US" sz="1600" dirty="0">
              <a:solidFill>
                <a:schemeClr val="tx1"/>
              </a:solidFill>
            </a:endParaRPr>
          </a:p>
          <a:p>
            <a:pPr marL="0" indent="0" algn="ctr">
              <a:spcAft>
                <a:spcPts val="1500"/>
              </a:spcAft>
              <a:buNone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CD7499EA-2FFA-4F20-AAA1-C4E240FCA8E9}"/>
              </a:ext>
            </a:extLst>
          </p:cNvPr>
          <p:cNvSpPr txBox="1">
            <a:spLocks/>
          </p:cNvSpPr>
          <p:nvPr/>
        </p:nvSpPr>
        <p:spPr>
          <a:xfrm>
            <a:off x="307509" y="5697185"/>
            <a:ext cx="1637486" cy="592062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>
            <a:lvl1pPr marL="361950" indent="-3619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Tx/>
              <a:buFont typeface="Wingdings" pitchFamily="2" charset="2"/>
              <a:buChar char="§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627063" indent="-26511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Tx/>
              <a:buFont typeface="Wingdings" pitchFamily="2" charset="2"/>
              <a:buChar char="§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893763" indent="-2667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Tx/>
              <a:buFont typeface="Wingdings" pitchFamily="2" charset="2"/>
              <a:buChar char="§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077913" indent="-1778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Tx/>
              <a:buFont typeface="Wingdings" pitchFamily="2" charset="2"/>
              <a:buChar char="§"/>
              <a:defRPr sz="16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1262063" indent="-18415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Tx/>
              <a:buFont typeface="Wingdings" pitchFamily="2" charset="2"/>
              <a:buChar char="§"/>
              <a:defRPr sz="1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500"/>
              </a:spcAft>
              <a:buFont typeface="Wingdings" pitchFamily="2" charset="2"/>
              <a:buNone/>
            </a:pPr>
            <a:r>
              <a:rPr lang="en-GB" sz="1600" dirty="0">
                <a:solidFill>
                  <a:schemeClr val="tx1"/>
                </a:solidFill>
              </a:rPr>
              <a:t>Single-phase flow simulation: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5EACAD92-FC7C-444E-B452-A89184D54B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6967" y="1542216"/>
            <a:ext cx="1181711" cy="118602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70D6BB2-03A6-4544-A8C8-E4CAD64303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5392" y="5402356"/>
            <a:ext cx="1181711" cy="1186024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0FEF803D-F1B9-46E6-A097-B84EAFA9BF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3909" y="5321174"/>
            <a:ext cx="1181711" cy="118602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360287F9-8A4F-4DCB-874B-0A7621E7FF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78577" y="1625740"/>
            <a:ext cx="1473756" cy="96114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0BC88A03-E4E6-45CA-B5DF-1B3A5A634C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94050" y="1625739"/>
            <a:ext cx="1473756" cy="961145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660B1F32-9879-44C0-B4CD-D7C50699CB63}"/>
              </a:ext>
            </a:extLst>
          </p:cNvPr>
          <p:cNvSpPr txBox="1"/>
          <p:nvPr/>
        </p:nvSpPr>
        <p:spPr>
          <a:xfrm>
            <a:off x="7217322" y="1600636"/>
            <a:ext cx="78416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MPa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3D5787FC-E466-4320-95A9-B3B89138BA38}"/>
              </a:ext>
            </a:extLst>
          </p:cNvPr>
          <p:cNvSpPr txBox="1"/>
          <p:nvPr/>
        </p:nvSpPr>
        <p:spPr>
          <a:xfrm>
            <a:off x="7915456" y="2122391"/>
            <a:ext cx="90989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MPa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60A344E8-D883-48D6-966C-408404E1C5DB}"/>
              </a:ext>
            </a:extLst>
          </p:cNvPr>
          <p:cNvSpPr txBox="1"/>
          <p:nvPr/>
        </p:nvSpPr>
        <p:spPr>
          <a:xfrm>
            <a:off x="5266365" y="1600636"/>
            <a:ext cx="90989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MPa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CFEE786F-7C5F-4783-8550-B36CB796C7E5}"/>
              </a:ext>
            </a:extLst>
          </p:cNvPr>
          <p:cNvSpPr txBox="1"/>
          <p:nvPr/>
        </p:nvSpPr>
        <p:spPr>
          <a:xfrm>
            <a:off x="6067142" y="2116835"/>
            <a:ext cx="78416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MPa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A66D65DB-F3B9-4F23-9266-4C9FEFF5C6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55437" y="3424653"/>
            <a:ext cx="1389723" cy="1301017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94FB0EA0-0129-49D9-868A-71836E17DC7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44906" y="3433490"/>
            <a:ext cx="1364763" cy="12965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7763B98C-EB7C-4954-B20F-9D06051B5E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86810" y="3434862"/>
            <a:ext cx="224903" cy="1309732"/>
          </a:xfrm>
          <a:prstGeom prst="rect">
            <a:avLst/>
          </a:prstGeom>
        </p:spPr>
      </p:pic>
      <p:sp>
        <p:nvSpPr>
          <p:cNvPr id="34" name="Inhaltsplatzhalter 10">
            <a:extLst>
              <a:ext uri="{FF2B5EF4-FFF2-40B4-BE49-F238E27FC236}">
                <a16:creationId xmlns:a16="http://schemas.microsoft.com/office/drawing/2014/main" id="{EE34D996-26F3-4841-B4E1-8E6775A3859B}"/>
              </a:ext>
            </a:extLst>
          </p:cNvPr>
          <p:cNvSpPr txBox="1">
            <a:spLocks/>
          </p:cNvSpPr>
          <p:nvPr/>
        </p:nvSpPr>
        <p:spPr>
          <a:xfrm>
            <a:off x="290939" y="3793697"/>
            <a:ext cx="1593817" cy="592062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>
            <a:lvl1pPr marL="361950" indent="-3619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Tx/>
              <a:buFont typeface="Wingdings" pitchFamily="2" charset="2"/>
              <a:buChar char="§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627063" indent="-26511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Tx/>
              <a:buFont typeface="Wingdings" pitchFamily="2" charset="2"/>
              <a:buChar char="§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893763" indent="-2667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Tx/>
              <a:buFont typeface="Wingdings" pitchFamily="2" charset="2"/>
              <a:buChar char="§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077913" indent="-1778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Tx/>
              <a:buFont typeface="Wingdings" pitchFamily="2" charset="2"/>
              <a:buChar char="§"/>
              <a:defRPr sz="16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1262063" indent="-18415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Tx/>
              <a:buFont typeface="Wingdings" pitchFamily="2" charset="2"/>
              <a:buChar char="§"/>
              <a:defRPr sz="1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500"/>
              </a:spcAft>
              <a:buFont typeface="Wingdings" pitchFamily="2" charset="2"/>
              <a:buNone/>
            </a:pPr>
            <a:r>
              <a:rPr lang="en-US" altLang="zh-CN" sz="1600" dirty="0">
                <a:solidFill>
                  <a:schemeClr val="tx1"/>
                </a:solidFill>
              </a:rPr>
              <a:t>Initial aperture field</a:t>
            </a:r>
            <a:r>
              <a:rPr lang="en-GB" sz="1600" dirty="0">
                <a:solidFill>
                  <a:schemeClr val="tx1"/>
                </a:solidFill>
              </a:rPr>
              <a:t>: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773788EA-95A7-4380-AF7A-6D2CC5CC73ED}"/>
              </a:ext>
            </a:extLst>
          </p:cNvPr>
          <p:cNvSpPr txBox="1"/>
          <p:nvPr/>
        </p:nvSpPr>
        <p:spPr>
          <a:xfrm>
            <a:off x="6762183" y="3990436"/>
            <a:ext cx="2257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Mean: 1 mm</a:t>
            </a:r>
          </a:p>
          <a:p>
            <a:r>
              <a:rPr lang="en-US" dirty="0"/>
              <a:t>Variance: 0 or 1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01A26065-89C1-44C8-8C01-1D6486AFE627}"/>
              </a:ext>
            </a:extLst>
          </p:cNvPr>
          <p:cNvSpPr txBox="1"/>
          <p:nvPr/>
        </p:nvSpPr>
        <p:spPr>
          <a:xfrm>
            <a:off x="6781401" y="5592979"/>
            <a:ext cx="2257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Constant head boundaries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E71093A3-7AE0-418A-8FA6-5F36632D3B10}"/>
              </a:ext>
            </a:extLst>
          </p:cNvPr>
          <p:cNvSpPr txBox="1"/>
          <p:nvPr/>
        </p:nvSpPr>
        <p:spPr>
          <a:xfrm>
            <a:off x="5045942" y="1074497"/>
            <a:ext cx="3581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two far-field stress loading scenarios</a:t>
            </a:r>
          </a:p>
        </p:txBody>
      </p:sp>
      <p:sp>
        <p:nvSpPr>
          <p:cNvPr id="38" name="任意多边形: 形状 37">
            <a:extLst>
              <a:ext uri="{FF2B5EF4-FFF2-40B4-BE49-F238E27FC236}">
                <a16:creationId xmlns:a16="http://schemas.microsoft.com/office/drawing/2014/main" id="{28CA6B72-6FD1-4E3E-885A-A5AD6E90A38E}"/>
              </a:ext>
            </a:extLst>
          </p:cNvPr>
          <p:cNvSpPr/>
          <p:nvPr/>
        </p:nvSpPr>
        <p:spPr>
          <a:xfrm>
            <a:off x="2540000" y="5887559"/>
            <a:ext cx="1384300" cy="209718"/>
          </a:xfrm>
          <a:custGeom>
            <a:avLst/>
            <a:gdLst>
              <a:gd name="connsiteX0" fmla="*/ 0 w 1384300"/>
              <a:gd name="connsiteY0" fmla="*/ 129245 h 209718"/>
              <a:gd name="connsiteX1" fmla="*/ 184150 w 1384300"/>
              <a:gd name="connsiteY1" fmla="*/ 40345 h 209718"/>
              <a:gd name="connsiteX2" fmla="*/ 374650 w 1384300"/>
              <a:gd name="connsiteY2" fmla="*/ 8595 h 209718"/>
              <a:gd name="connsiteX3" fmla="*/ 863600 w 1384300"/>
              <a:gd name="connsiteY3" fmla="*/ 192745 h 209718"/>
              <a:gd name="connsiteX4" fmla="*/ 1238250 w 1384300"/>
              <a:gd name="connsiteY4" fmla="*/ 186395 h 209718"/>
              <a:gd name="connsiteX5" fmla="*/ 1384300 w 1384300"/>
              <a:gd name="connsiteY5" fmla="*/ 59395 h 209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4300" h="209718">
                <a:moveTo>
                  <a:pt x="0" y="129245"/>
                </a:moveTo>
                <a:cubicBezTo>
                  <a:pt x="60854" y="94849"/>
                  <a:pt x="121708" y="60453"/>
                  <a:pt x="184150" y="40345"/>
                </a:cubicBezTo>
                <a:cubicBezTo>
                  <a:pt x="246592" y="20237"/>
                  <a:pt x="261408" y="-16805"/>
                  <a:pt x="374650" y="8595"/>
                </a:cubicBezTo>
                <a:cubicBezTo>
                  <a:pt x="487892" y="33995"/>
                  <a:pt x="719667" y="163112"/>
                  <a:pt x="863600" y="192745"/>
                </a:cubicBezTo>
                <a:cubicBezTo>
                  <a:pt x="1007533" y="222378"/>
                  <a:pt x="1151467" y="208620"/>
                  <a:pt x="1238250" y="186395"/>
                </a:cubicBezTo>
                <a:cubicBezTo>
                  <a:pt x="1325033" y="164170"/>
                  <a:pt x="1354666" y="111782"/>
                  <a:pt x="1384300" y="59395"/>
                </a:cubicBezTo>
              </a:path>
            </a:pathLst>
          </a:custGeom>
          <a:noFill/>
          <a:ln w="5715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任意多边形: 形状 38">
            <a:extLst>
              <a:ext uri="{FF2B5EF4-FFF2-40B4-BE49-F238E27FC236}">
                <a16:creationId xmlns:a16="http://schemas.microsoft.com/office/drawing/2014/main" id="{5B09A1F0-C993-4CD5-9358-8A2A703F7F24}"/>
              </a:ext>
            </a:extLst>
          </p:cNvPr>
          <p:cNvSpPr/>
          <p:nvPr/>
        </p:nvSpPr>
        <p:spPr>
          <a:xfrm rot="5400000">
            <a:off x="4932088" y="5728362"/>
            <a:ext cx="1497769" cy="258553"/>
          </a:xfrm>
          <a:custGeom>
            <a:avLst/>
            <a:gdLst>
              <a:gd name="connsiteX0" fmla="*/ 0 w 1384300"/>
              <a:gd name="connsiteY0" fmla="*/ 129245 h 209718"/>
              <a:gd name="connsiteX1" fmla="*/ 184150 w 1384300"/>
              <a:gd name="connsiteY1" fmla="*/ 40345 h 209718"/>
              <a:gd name="connsiteX2" fmla="*/ 374650 w 1384300"/>
              <a:gd name="connsiteY2" fmla="*/ 8595 h 209718"/>
              <a:gd name="connsiteX3" fmla="*/ 863600 w 1384300"/>
              <a:gd name="connsiteY3" fmla="*/ 192745 h 209718"/>
              <a:gd name="connsiteX4" fmla="*/ 1238250 w 1384300"/>
              <a:gd name="connsiteY4" fmla="*/ 186395 h 209718"/>
              <a:gd name="connsiteX5" fmla="*/ 1384300 w 1384300"/>
              <a:gd name="connsiteY5" fmla="*/ 59395 h 209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4300" h="209718">
                <a:moveTo>
                  <a:pt x="0" y="129245"/>
                </a:moveTo>
                <a:cubicBezTo>
                  <a:pt x="60854" y="94849"/>
                  <a:pt x="121708" y="60453"/>
                  <a:pt x="184150" y="40345"/>
                </a:cubicBezTo>
                <a:cubicBezTo>
                  <a:pt x="246592" y="20237"/>
                  <a:pt x="261408" y="-16805"/>
                  <a:pt x="374650" y="8595"/>
                </a:cubicBezTo>
                <a:cubicBezTo>
                  <a:pt x="487892" y="33995"/>
                  <a:pt x="719667" y="163112"/>
                  <a:pt x="863600" y="192745"/>
                </a:cubicBezTo>
                <a:cubicBezTo>
                  <a:pt x="1007533" y="222378"/>
                  <a:pt x="1151467" y="208620"/>
                  <a:pt x="1238250" y="186395"/>
                </a:cubicBezTo>
                <a:cubicBezTo>
                  <a:pt x="1325033" y="164170"/>
                  <a:pt x="1354666" y="111782"/>
                  <a:pt x="1384300" y="59395"/>
                </a:cubicBezTo>
              </a:path>
            </a:pathLst>
          </a:custGeom>
          <a:noFill/>
          <a:ln w="5715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70119C6-7E97-4C6C-813C-96B104D68145}"/>
              </a:ext>
            </a:extLst>
          </p:cNvPr>
          <p:cNvSpPr txBox="1"/>
          <p:nvPr/>
        </p:nvSpPr>
        <p:spPr>
          <a:xfrm>
            <a:off x="6438020" y="3615548"/>
            <a:ext cx="26648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Lognormal distributions</a:t>
            </a:r>
          </a:p>
        </p:txBody>
      </p:sp>
    </p:spTree>
    <p:extLst>
      <p:ext uri="{BB962C8B-B14F-4D97-AF65-F5344CB8AC3E}">
        <p14:creationId xmlns:p14="http://schemas.microsoft.com/office/powerpoint/2010/main" val="8481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937F0CD4-56F7-416F-AC5D-532E43AA55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18808"/>
            <a:ext cx="665135" cy="539192"/>
          </a:xfrm>
          <a:prstGeom prst="rect">
            <a:avLst/>
          </a:prstGeom>
        </p:spPr>
      </p:pic>
      <p:cxnSp>
        <p:nvCxnSpPr>
          <p:cNvPr id="14" name="Straight Connector 4">
            <a:extLst>
              <a:ext uri="{FF2B5EF4-FFF2-40B4-BE49-F238E27FC236}">
                <a16:creationId xmlns:a16="http://schemas.microsoft.com/office/drawing/2014/main" id="{CA8784C9-EC87-49C7-8C6D-0E3A7792C9C1}"/>
              </a:ext>
            </a:extLst>
          </p:cNvPr>
          <p:cNvCxnSpPr/>
          <p:nvPr/>
        </p:nvCxnSpPr>
        <p:spPr>
          <a:xfrm>
            <a:off x="0" y="848715"/>
            <a:ext cx="9144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5">
            <a:extLst>
              <a:ext uri="{FF2B5EF4-FFF2-40B4-BE49-F238E27FC236}">
                <a16:creationId xmlns:a16="http://schemas.microsoft.com/office/drawing/2014/main" id="{48215700-4092-40F7-BC51-CDBA4D123764}"/>
              </a:ext>
            </a:extLst>
          </p:cNvPr>
          <p:cNvSpPr txBox="1"/>
          <p:nvPr/>
        </p:nvSpPr>
        <p:spPr>
          <a:xfrm>
            <a:off x="398316" y="179283"/>
            <a:ext cx="8517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Results: aperture fields</a:t>
            </a:r>
            <a:endParaRPr lang="en-US" sz="32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AD072BC-926A-4B1E-94AF-A41AF7DC070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973252"/>
            <a:ext cx="6319837" cy="5705465"/>
          </a:xfrm>
          <a:prstGeom prst="rect">
            <a:avLst/>
          </a:prstGeom>
          <a:noFill/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C150F7BA-FE09-4405-A76A-EEEFEF920B61}"/>
              </a:ext>
            </a:extLst>
          </p:cNvPr>
          <p:cNvSpPr txBox="1"/>
          <p:nvPr/>
        </p:nvSpPr>
        <p:spPr>
          <a:xfrm>
            <a:off x="4737100" y="272328"/>
            <a:ext cx="4406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Case 1 – constant initial apertures</a:t>
            </a:r>
            <a:endParaRPr lang="en-US" sz="24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102039A-E927-415C-ADF0-B3B6C1003788}"/>
              </a:ext>
            </a:extLst>
          </p:cNvPr>
          <p:cNvSpPr txBox="1"/>
          <p:nvPr/>
        </p:nvSpPr>
        <p:spPr>
          <a:xfrm>
            <a:off x="6940550" y="5502716"/>
            <a:ext cx="211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Similar main conduit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26AD1B9-E2D4-47F3-A1B9-B7750964A2BF}"/>
              </a:ext>
            </a:extLst>
          </p:cNvPr>
          <p:cNvSpPr txBox="1"/>
          <p:nvPr/>
        </p:nvSpPr>
        <p:spPr>
          <a:xfrm>
            <a:off x="6800850" y="3825984"/>
            <a:ext cx="2396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Different main conduits</a:t>
            </a:r>
          </a:p>
        </p:txBody>
      </p:sp>
    </p:spTree>
    <p:extLst>
      <p:ext uri="{BB962C8B-B14F-4D97-AF65-F5344CB8AC3E}">
        <p14:creationId xmlns:p14="http://schemas.microsoft.com/office/powerpoint/2010/main" val="1209744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937F0CD4-56F7-416F-AC5D-532E43AA55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18808"/>
            <a:ext cx="665135" cy="539192"/>
          </a:xfrm>
          <a:prstGeom prst="rect">
            <a:avLst/>
          </a:prstGeom>
        </p:spPr>
      </p:pic>
      <p:cxnSp>
        <p:nvCxnSpPr>
          <p:cNvPr id="14" name="Straight Connector 4">
            <a:extLst>
              <a:ext uri="{FF2B5EF4-FFF2-40B4-BE49-F238E27FC236}">
                <a16:creationId xmlns:a16="http://schemas.microsoft.com/office/drawing/2014/main" id="{CA8784C9-EC87-49C7-8C6D-0E3A7792C9C1}"/>
              </a:ext>
            </a:extLst>
          </p:cNvPr>
          <p:cNvCxnSpPr/>
          <p:nvPr/>
        </p:nvCxnSpPr>
        <p:spPr>
          <a:xfrm>
            <a:off x="0" y="848715"/>
            <a:ext cx="9144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5">
            <a:extLst>
              <a:ext uri="{FF2B5EF4-FFF2-40B4-BE49-F238E27FC236}">
                <a16:creationId xmlns:a16="http://schemas.microsoft.com/office/drawing/2014/main" id="{48215700-4092-40F7-BC51-CDBA4D123764}"/>
              </a:ext>
            </a:extLst>
          </p:cNvPr>
          <p:cNvSpPr txBox="1"/>
          <p:nvPr/>
        </p:nvSpPr>
        <p:spPr>
          <a:xfrm>
            <a:off x="398316" y="179283"/>
            <a:ext cx="8517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Results: aperture fields</a:t>
            </a:r>
            <a:endParaRPr lang="en-US" sz="3200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150F7BA-FE09-4405-A76A-EEEFEF920B61}"/>
              </a:ext>
            </a:extLst>
          </p:cNvPr>
          <p:cNvSpPr txBox="1"/>
          <p:nvPr/>
        </p:nvSpPr>
        <p:spPr>
          <a:xfrm>
            <a:off x="4737100" y="272328"/>
            <a:ext cx="4406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Case 1 – constant initial apertures</a:t>
            </a:r>
            <a:endParaRPr lang="en-US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9D9DC6-4CA2-4CAC-A901-164F4E3AD57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058" y="963438"/>
            <a:ext cx="5943600" cy="58140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83E897-8B68-49C1-9F0A-6393F7901A76}"/>
              </a:ext>
            </a:extLst>
          </p:cNvPr>
          <p:cNvSpPr txBox="1"/>
          <p:nvPr/>
        </p:nvSpPr>
        <p:spPr>
          <a:xfrm>
            <a:off x="0" y="963438"/>
            <a:ext cx="1791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Evolution of aperture PDFs</a:t>
            </a:r>
          </a:p>
        </p:txBody>
      </p:sp>
    </p:spTree>
    <p:extLst>
      <p:ext uri="{BB962C8B-B14F-4D97-AF65-F5344CB8AC3E}">
        <p14:creationId xmlns:p14="http://schemas.microsoft.com/office/powerpoint/2010/main" val="3318541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4">
            <a:extLst>
              <a:ext uri="{FF2B5EF4-FFF2-40B4-BE49-F238E27FC236}">
                <a16:creationId xmlns:a16="http://schemas.microsoft.com/office/drawing/2014/main" id="{CA8784C9-EC87-49C7-8C6D-0E3A7792C9C1}"/>
              </a:ext>
            </a:extLst>
          </p:cNvPr>
          <p:cNvCxnSpPr/>
          <p:nvPr/>
        </p:nvCxnSpPr>
        <p:spPr>
          <a:xfrm>
            <a:off x="0" y="848715"/>
            <a:ext cx="9144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5">
            <a:extLst>
              <a:ext uri="{FF2B5EF4-FFF2-40B4-BE49-F238E27FC236}">
                <a16:creationId xmlns:a16="http://schemas.microsoft.com/office/drawing/2014/main" id="{48215700-4092-40F7-BC51-CDBA4D123764}"/>
              </a:ext>
            </a:extLst>
          </p:cNvPr>
          <p:cNvSpPr txBox="1"/>
          <p:nvPr/>
        </p:nvSpPr>
        <p:spPr>
          <a:xfrm>
            <a:off x="398316" y="150708"/>
            <a:ext cx="8517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Results: flow fields </a:t>
            </a:r>
            <a:endParaRPr lang="en-US" sz="3200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0425E4BF-5335-4A70-854F-2E9BD260002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222" y="922855"/>
            <a:ext cx="5089693" cy="5935146"/>
          </a:xfrm>
          <a:prstGeom prst="rect">
            <a:avLst/>
          </a:prstGeom>
          <a:noFill/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C1DD94BD-A18D-404F-9EBE-144E4636EE3A}"/>
              </a:ext>
            </a:extLst>
          </p:cNvPr>
          <p:cNvSpPr txBox="1"/>
          <p:nvPr/>
        </p:nvSpPr>
        <p:spPr>
          <a:xfrm>
            <a:off x="4737100" y="272328"/>
            <a:ext cx="4406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Case 1 – constant initial apertures</a:t>
            </a:r>
            <a:endParaRPr lang="en-US" sz="24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F67855B-A1BD-4196-B2F5-52DD1579B54A}"/>
              </a:ext>
            </a:extLst>
          </p:cNvPr>
          <p:cNvSpPr txBox="1"/>
          <p:nvPr/>
        </p:nvSpPr>
        <p:spPr>
          <a:xfrm>
            <a:off x="6661150" y="5959916"/>
            <a:ext cx="211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Similar main conduit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D8B1EC0-1C02-45FD-8EC2-DD4252D79853}"/>
              </a:ext>
            </a:extLst>
          </p:cNvPr>
          <p:cNvSpPr txBox="1"/>
          <p:nvPr/>
        </p:nvSpPr>
        <p:spPr>
          <a:xfrm>
            <a:off x="6521450" y="3267184"/>
            <a:ext cx="2396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Different main conduits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3F2F9E8-7790-4588-A11B-26BFF3929F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18808"/>
            <a:ext cx="665135" cy="53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990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15967</TotalTime>
  <Words>3255</Words>
  <Application>Microsoft Office PowerPoint</Application>
  <PresentationFormat>On-screen Show (4:3)</PresentationFormat>
  <Paragraphs>343</Paragraphs>
  <Slides>16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Cambria Math</vt:lpstr>
      <vt:lpstr>Times New Roman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Imperial College London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Xiaoguang Wang</dc:creator>
  <cp:lastModifiedBy>XIAOGUANG WANG</cp:lastModifiedBy>
  <cp:revision>2094</cp:revision>
  <dcterms:created xsi:type="dcterms:W3CDTF">2014-11-08T11:56:53Z</dcterms:created>
  <dcterms:modified xsi:type="dcterms:W3CDTF">2020-05-07T13:52:19Z</dcterms:modified>
</cp:coreProperties>
</file>