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76" r:id="rId2"/>
    <p:sldMasterId id="2147483678" r:id="rId3"/>
    <p:sldMasterId id="2147483672" r:id="rId4"/>
    <p:sldMasterId id="2147483682" r:id="rId5"/>
  </p:sldMasterIdLst>
  <p:sldIdLst>
    <p:sldId id="257" r:id="rId6"/>
    <p:sldId id="258" r:id="rId7"/>
    <p:sldId id="268" r:id="rId8"/>
    <p:sldId id="270" r:id="rId9"/>
    <p:sldId id="271" r:id="rId10"/>
    <p:sldId id="269" r:id="rId11"/>
    <p:sldId id="278" r:id="rId12"/>
    <p:sldId id="259" r:id="rId13"/>
    <p:sldId id="256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53"/>
  </p:normalViewPr>
  <p:slideViewPr>
    <p:cSldViewPr snapToGrid="0" snapToObjects="1">
      <p:cViewPr varScale="1">
        <p:scale>
          <a:sx n="124" d="100"/>
          <a:sy n="124" d="100"/>
        </p:scale>
        <p:origin x="63" y="6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9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3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80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9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0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9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57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48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45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84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92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6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2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8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1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9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5021"/>
            <a:ext cx="9144000" cy="660654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CD71D9-AD77-4B48-8CDC-BDD993C0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84" y="3874364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your presentation’s Title</a:t>
            </a:r>
            <a:br>
              <a:rPr lang="en-US" dirty="0"/>
            </a:br>
            <a:r>
              <a:rPr lang="en-US" dirty="0"/>
              <a:t>Font: Arial Bold 24pt</a:t>
            </a:r>
            <a:br>
              <a:rPr lang="en-US" dirty="0"/>
            </a:br>
            <a:r>
              <a:rPr lang="en-US" dirty="0"/>
              <a:t>Alignment: left</a:t>
            </a:r>
            <a:br>
              <a:rPr lang="en-US" dirty="0"/>
            </a:br>
            <a:r>
              <a:rPr lang="en-US" dirty="0"/>
              <a:t>Font color: Black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4" y="2581676"/>
            <a:ext cx="5753289" cy="827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806" y="179906"/>
            <a:ext cx="835178" cy="13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5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12" y="227849"/>
            <a:ext cx="1501903" cy="4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8CC90B-BDDE-2748-8E8A-76B1964FD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7"/>
            <a:ext cx="9144000" cy="51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5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1282"/>
            <a:ext cx="9144000" cy="6606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69" y="2181988"/>
            <a:ext cx="2921062" cy="7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1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12" y="227849"/>
            <a:ext cx="1501903" cy="4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9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6075BD-367F-C341-A38B-023671C53A64}"/>
              </a:ext>
            </a:extLst>
          </p:cNvPr>
          <p:cNvSpPr txBox="1"/>
          <p:nvPr/>
        </p:nvSpPr>
        <p:spPr>
          <a:xfrm>
            <a:off x="272005" y="3683542"/>
            <a:ext cx="85999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aspects for the definition of OSI Challenging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Feihong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Gustavo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Haquin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Gerade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EGU2020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Vienna,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39351" y="184727"/>
            <a:ext cx="6974250" cy="58189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Background</a:t>
            </a:r>
            <a:endParaRPr lang="en-GB" sz="2800" b="1" dirty="0">
              <a:solidFill>
                <a:schemeClr val="bg1"/>
              </a:solidFill>
              <a:latin typeface="DINPro-Regular" panose="02000503030000020004" pitchFamily="50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435" y="893497"/>
            <a:ext cx="827772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/>
              <a:t>On-site inspection (OSI) is one of the elements of the verification regime of the Comprehensive Nuclear Test Ban Treaty (CTBT). </a:t>
            </a:r>
            <a:endParaRPr lang="en-GB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 smtClean="0"/>
              <a:t>Its </a:t>
            </a:r>
            <a:r>
              <a:rPr lang="en-GB" dirty="0"/>
              <a:t>sole purpose is to clarify whether a nuclear weapon test explosion or any other nuclear explosion has been carried out in violation of Article I and, to the extent possible, to gather any facts which might assist in identifying any possible violator.  </a:t>
            </a:r>
            <a:endParaRPr lang="en-GB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/>
              <a:t>In regard to nuclear test explosion (NTE), historically it happened in different kinds of scenarios dominated by several key environmental factors. These environmental factors could impact the conduct of an OSI.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/>
              <a:t>Thus, understanding and well defining the environment where </a:t>
            </a:r>
            <a:r>
              <a:rPr lang="en-GB" dirty="0" smtClean="0"/>
              <a:t>an OSI is happened </a:t>
            </a:r>
            <a:r>
              <a:rPr lang="en-GB" dirty="0"/>
              <a:t>is an important way to develop and improve the comprehensive OSI capabilities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3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39351" y="184727"/>
            <a:ext cx="6974250" cy="58189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1"/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Examples of Environmental impacts on OSI</a:t>
            </a:r>
            <a:endParaRPr lang="en-GB" sz="2800" b="1" dirty="0">
              <a:solidFill>
                <a:schemeClr val="bg1"/>
              </a:solidFill>
              <a:latin typeface="DINPro-Regular" panose="02000503030000020004" pitchFamily="50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435" y="930517"/>
            <a:ext cx="827772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/>
              <a:t>Extreme climate conditions could jeopardize the whole inspection. </a:t>
            </a:r>
            <a:endParaRPr lang="en-GB" dirty="0" smtClean="0"/>
          </a:p>
          <a:p>
            <a:pPr algn="ctr">
              <a:spcAft>
                <a:spcPts val="600"/>
              </a:spcAft>
            </a:pPr>
            <a:r>
              <a:rPr lang="en-GB" sz="1400" dirty="0" smtClean="0"/>
              <a:t>The </a:t>
            </a:r>
            <a:r>
              <a:rPr lang="en-GB" sz="1400" dirty="0"/>
              <a:t>2008 Integrated Field Exercise (IFE08) , Kazakhstan, </a:t>
            </a:r>
            <a:r>
              <a:rPr lang="en-GB" sz="1400" dirty="0" smtClean="0"/>
              <a:t>2008</a:t>
            </a:r>
            <a:endParaRPr lang="en-GB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36" y="1653792"/>
            <a:ext cx="4993323" cy="299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2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39351" y="184727"/>
            <a:ext cx="6974250" cy="58189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1"/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Examples of Environmental impacts on OSI</a:t>
            </a:r>
            <a:endParaRPr lang="en-GB" sz="2800" b="1" dirty="0">
              <a:solidFill>
                <a:schemeClr val="bg1"/>
              </a:solidFill>
              <a:latin typeface="DINPro-Regular" panose="02000503030000020004" pitchFamily="50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435" y="930517"/>
            <a:ext cx="827772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/>
              <a:t>High and dense vegetation could cause problems to the </a:t>
            </a:r>
            <a:r>
              <a:rPr lang="en-GB" dirty="0" smtClean="0"/>
              <a:t>IT. </a:t>
            </a:r>
          </a:p>
          <a:p>
            <a:pPr algn="ctr">
              <a:spcAft>
                <a:spcPts val="600"/>
              </a:spcAft>
            </a:pPr>
            <a:r>
              <a:rPr lang="en-GB" sz="1400" dirty="0" smtClean="0"/>
              <a:t>The </a:t>
            </a:r>
            <a:r>
              <a:rPr lang="en-GB" sz="1400" dirty="0"/>
              <a:t>introductory course </a:t>
            </a:r>
            <a:r>
              <a:rPr lang="en-GB" sz="1400" dirty="0" smtClean="0"/>
              <a:t>of </a:t>
            </a:r>
            <a:r>
              <a:rPr lang="en-GB" sz="1400" dirty="0"/>
              <a:t>the second training cycle </a:t>
            </a:r>
            <a:r>
              <a:rPr lang="en-GB" sz="1400" dirty="0" smtClean="0"/>
              <a:t>(IC-2TC), </a:t>
            </a:r>
            <a:r>
              <a:rPr lang="en-GB" sz="1400" dirty="0"/>
              <a:t>Hungary, </a:t>
            </a:r>
            <a:r>
              <a:rPr lang="en-GB" sz="1400" dirty="0" smtClean="0"/>
              <a:t>2010</a:t>
            </a:r>
            <a:endParaRPr lang="en-GB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920" y="1592237"/>
            <a:ext cx="4620717" cy="30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4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39351" y="184727"/>
            <a:ext cx="6974250" cy="58189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1"/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Examples of Environmental impacts on OSI</a:t>
            </a:r>
            <a:endParaRPr lang="en-GB" sz="2800" b="1" dirty="0">
              <a:solidFill>
                <a:schemeClr val="bg1"/>
              </a:solidFill>
              <a:latin typeface="DINPro-Regular" panose="02000503030000020004" pitchFamily="50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435" y="930517"/>
            <a:ext cx="827772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/>
              <a:t>Extreme relief could significantly affect the deployment of the </a:t>
            </a:r>
            <a:r>
              <a:rPr lang="en-GB" dirty="0" smtClean="0"/>
              <a:t>IT. </a:t>
            </a:r>
          </a:p>
          <a:p>
            <a:pPr algn="ctr">
              <a:spcAft>
                <a:spcPts val="600"/>
              </a:spcAft>
            </a:pPr>
            <a:r>
              <a:rPr lang="en-GB" sz="1400" dirty="0" smtClean="0"/>
              <a:t>The </a:t>
            </a:r>
            <a:r>
              <a:rPr lang="en-GB" sz="1400" dirty="0"/>
              <a:t>2014 Integrated Field Exercise (</a:t>
            </a:r>
            <a:r>
              <a:rPr lang="en-GB" sz="1400" dirty="0" smtClean="0"/>
              <a:t>IFE14), </a:t>
            </a:r>
            <a:r>
              <a:rPr lang="en-GB" sz="1400" dirty="0"/>
              <a:t>Jordan, </a:t>
            </a:r>
            <a:r>
              <a:rPr lang="en-GB" sz="1400" dirty="0" smtClean="0"/>
              <a:t>2014</a:t>
            </a:r>
            <a:endParaRPr lang="en-GB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105" y="1592237"/>
            <a:ext cx="4604169" cy="307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39351" y="184727"/>
            <a:ext cx="6974250" cy="58189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1"/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A </a:t>
            </a:r>
            <a:r>
              <a:rPr lang="en-GB" sz="2800" b="1" dirty="0">
                <a:solidFill>
                  <a:schemeClr val="bg1"/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Definition of </a:t>
            </a:r>
            <a:r>
              <a:rPr lang="en-GB" sz="2800" b="1" i="1" dirty="0">
                <a:solidFill>
                  <a:schemeClr val="bg1"/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OSI Environment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429435" y="1071194"/>
            <a:ext cx="8277726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 smtClean="0"/>
              <a:t>From </a:t>
            </a:r>
            <a:r>
              <a:rPr lang="en-GB" dirty="0"/>
              <a:t>the perspective of how physical environmental conditions impact the IT’s ability, an </a:t>
            </a:r>
            <a:r>
              <a:rPr lang="en-GB" i="1" dirty="0"/>
              <a:t>OSI environment </a:t>
            </a:r>
            <a:r>
              <a:rPr lang="en-GB" dirty="0"/>
              <a:t>can be simply defined as follows:</a:t>
            </a:r>
          </a:p>
          <a:p>
            <a:pPr lvl="1" algn="just">
              <a:spcAft>
                <a:spcPts val="600"/>
              </a:spcAft>
            </a:pPr>
            <a:r>
              <a:rPr lang="en-GB" b="1" dirty="0"/>
              <a:t>When an OSI occurs in a specific NTE scenario, a combination of key natural or artificial environmental factors that could constrain and impact on OSI actions and capabilities of the IT is called the </a:t>
            </a:r>
            <a:r>
              <a:rPr lang="en-GB" b="1" i="1" dirty="0"/>
              <a:t>OSI environment</a:t>
            </a:r>
            <a:r>
              <a:rPr lang="en-GB" b="1" dirty="0" smtClean="0"/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 smtClean="0"/>
              <a:t>For underground NTE scenario, among </a:t>
            </a:r>
            <a:r>
              <a:rPr lang="en-GB" dirty="0"/>
              <a:t>the environmental factors, three key natural environmental factors could impact an OSI the most: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Climatic condition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Vegetation coverage, and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Topographic relief </a:t>
            </a:r>
          </a:p>
        </p:txBody>
      </p:sp>
    </p:spTree>
    <p:extLst>
      <p:ext uri="{BB962C8B-B14F-4D97-AF65-F5344CB8AC3E}">
        <p14:creationId xmlns:p14="http://schemas.microsoft.com/office/powerpoint/2010/main" val="35086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72713" y="214343"/>
            <a:ext cx="7142486" cy="58189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Challenge and Prospective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429434" y="1011962"/>
            <a:ext cx="843321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 smtClean="0"/>
              <a:t>The </a:t>
            </a:r>
            <a:r>
              <a:rPr lang="en-GB" dirty="0"/>
              <a:t>Treaty bans all NTEs in all environments, and the purpose of OSI is to collect facts from these explosions, while these facts are of highly environmental dependent. </a:t>
            </a:r>
            <a:endParaRPr lang="en-GB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 smtClean="0"/>
              <a:t>As </a:t>
            </a:r>
            <a:r>
              <a:rPr lang="en-GB" dirty="0"/>
              <a:t>a very preliminary stage, this </a:t>
            </a:r>
            <a:r>
              <a:rPr lang="en-GB" dirty="0" smtClean="0"/>
              <a:t>research </a:t>
            </a:r>
            <a:r>
              <a:rPr lang="en-GB" dirty="0"/>
              <a:t>is served as a start to motivate the development of OSI capability </a:t>
            </a:r>
            <a:r>
              <a:rPr lang="en-GB" dirty="0"/>
              <a:t>with regard to operationalization of OSIs in different </a:t>
            </a:r>
            <a:r>
              <a:rPr lang="en-GB" dirty="0" smtClean="0"/>
              <a:t>environments</a:t>
            </a:r>
            <a:r>
              <a:rPr lang="en-GB" dirty="0"/>
              <a:t>. </a:t>
            </a:r>
            <a:r>
              <a:rPr lang="en-GB" dirty="0" smtClean="0"/>
              <a:t>There </a:t>
            </a:r>
            <a:r>
              <a:rPr lang="en-GB" dirty="0"/>
              <a:t>are still significant challenges ahead.</a:t>
            </a:r>
            <a:endParaRPr lang="en-GB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 smtClean="0"/>
              <a:t>With </a:t>
            </a:r>
            <a:r>
              <a:rPr lang="en-GB" dirty="0"/>
              <a:t>the great supports from the </a:t>
            </a:r>
            <a:r>
              <a:rPr lang="en-GB" dirty="0" smtClean="0"/>
              <a:t>States Signatories </a:t>
            </a:r>
            <a:r>
              <a:rPr lang="en-GB" dirty="0"/>
              <a:t>and the involvements of the international scientific communities, a comprehensive OSI capability with strong </a:t>
            </a:r>
            <a:r>
              <a:rPr lang="en-GB" dirty="0" err="1"/>
              <a:t>climatized</a:t>
            </a:r>
            <a:r>
              <a:rPr lang="en-GB" dirty="0"/>
              <a:t> and environmental adaptability will be established in the near future.</a:t>
            </a:r>
          </a:p>
        </p:txBody>
      </p:sp>
    </p:spTree>
    <p:extLst>
      <p:ext uri="{BB962C8B-B14F-4D97-AF65-F5344CB8AC3E}">
        <p14:creationId xmlns:p14="http://schemas.microsoft.com/office/powerpoint/2010/main" val="2174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A2B550-50A9-F243-BF76-44B6B69DF6B5}"/>
              </a:ext>
            </a:extLst>
          </p:cNvPr>
          <p:cNvSpPr txBox="1"/>
          <p:nvPr/>
        </p:nvSpPr>
        <p:spPr>
          <a:xfrm>
            <a:off x="0" y="17869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you,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attention!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7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0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neric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losur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2859</TotalTime>
  <Words>448</Words>
  <Application>Microsoft Office PowerPoint</Application>
  <PresentationFormat>On-screen Show (16:9)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DINPro-Regular</vt:lpstr>
      <vt:lpstr>等线</vt:lpstr>
      <vt:lpstr>Arial</vt:lpstr>
      <vt:lpstr>Calibri</vt:lpstr>
      <vt:lpstr>Calibri Light</vt:lpstr>
      <vt:lpstr>Wingdings</vt:lpstr>
      <vt:lpstr>Custom Design</vt:lpstr>
      <vt:lpstr>Generic Slide</vt:lpstr>
      <vt:lpstr>Section Break</vt:lpstr>
      <vt:lpstr>Closure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KUANG Feihong</cp:lastModifiedBy>
  <cp:revision>94</cp:revision>
  <dcterms:created xsi:type="dcterms:W3CDTF">2019-04-05T13:56:09Z</dcterms:created>
  <dcterms:modified xsi:type="dcterms:W3CDTF">2020-04-28T06:54:21Z</dcterms:modified>
</cp:coreProperties>
</file>