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02" r:id="rId2"/>
    <p:sldId id="360" r:id="rId3"/>
    <p:sldId id="400" r:id="rId4"/>
    <p:sldId id="401" r:id="rId5"/>
    <p:sldId id="379" r:id="rId6"/>
    <p:sldId id="403" r:id="rId7"/>
    <p:sldId id="382" r:id="rId8"/>
    <p:sldId id="383" r:id="rId9"/>
    <p:sldId id="256" r:id="rId10"/>
    <p:sldId id="388" r:id="rId11"/>
    <p:sldId id="389" r:id="rId12"/>
    <p:sldId id="391" r:id="rId13"/>
    <p:sldId id="392" r:id="rId14"/>
    <p:sldId id="394" r:id="rId15"/>
    <p:sldId id="395" r:id="rId16"/>
    <p:sldId id="393" r:id="rId17"/>
    <p:sldId id="397" r:id="rId18"/>
    <p:sldId id="398" r:id="rId19"/>
    <p:sldId id="399" r:id="rId20"/>
    <p:sldId id="404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73">
          <p15:clr>
            <a:srgbClr val="A4A3A4"/>
          </p15:clr>
        </p15:guide>
        <p15:guide id="2" pos="37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42E3AD-19AE-4E76-A96A-AD7D89F0B540}" v="3" dt="2020-05-03T22:42:39.4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074" autoAdjust="0"/>
    <p:restoredTop sz="81387" autoAdjust="0"/>
  </p:normalViewPr>
  <p:slideViewPr>
    <p:cSldViewPr snapToGrid="0" snapToObjects="1">
      <p:cViewPr>
        <p:scale>
          <a:sx n="50" d="100"/>
          <a:sy n="50" d="100"/>
        </p:scale>
        <p:origin x="474" y="258"/>
      </p:cViewPr>
      <p:guideLst>
        <p:guide orient="horz" pos="3773"/>
        <p:guide pos="37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92"/>
    </p:cViewPr>
  </p:sorterViewPr>
  <p:notesViewPr>
    <p:cSldViewPr snapToGrid="0" snapToObjects="1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hua portway" userId="06b0e473980672cc" providerId="LiveId" clId="{C842E3AD-19AE-4E76-A96A-AD7D89F0B540}"/>
    <pc:docChg chg="custSel addSld modSld">
      <pc:chgData name="joshua portway" userId="06b0e473980672cc" providerId="LiveId" clId="{C842E3AD-19AE-4E76-A96A-AD7D89F0B540}" dt="2020-05-03T22:39:54.009" v="2"/>
      <pc:docMkLst>
        <pc:docMk/>
      </pc:docMkLst>
      <pc:sldChg chg="addSp delSp modSp mod delAnim modAnim">
        <pc:chgData name="joshua portway" userId="06b0e473980672cc" providerId="LiveId" clId="{C842E3AD-19AE-4E76-A96A-AD7D89F0B540}" dt="2020-05-03T22:39:54.009" v="2"/>
        <pc:sldMkLst>
          <pc:docMk/>
          <pc:sldMk cId="479227196" sldId="256"/>
        </pc:sldMkLst>
        <pc:picChg chg="del">
          <ac:chgData name="joshua portway" userId="06b0e473980672cc" providerId="LiveId" clId="{C842E3AD-19AE-4E76-A96A-AD7D89F0B540}" dt="2020-05-03T22:39:52.557" v="1" actId="478"/>
          <ac:picMkLst>
            <pc:docMk/>
            <pc:sldMk cId="479227196" sldId="256"/>
            <ac:picMk id="4" creationId="{114A3B44-D370-4773-8B83-EBB989BB764D}"/>
          </ac:picMkLst>
        </pc:picChg>
        <pc:picChg chg="add mod">
          <ac:chgData name="joshua portway" userId="06b0e473980672cc" providerId="LiveId" clId="{C842E3AD-19AE-4E76-A96A-AD7D89F0B540}" dt="2020-05-03T22:39:54.009" v="2"/>
          <ac:picMkLst>
            <pc:docMk/>
            <pc:sldMk cId="479227196" sldId="256"/>
            <ac:picMk id="10" creationId="{7BD36F51-07DC-401E-9BDD-3C29F5440DAB}"/>
          </ac:picMkLst>
        </pc:picChg>
      </pc:sldChg>
      <pc:sldChg chg="add">
        <pc:chgData name="joshua portway" userId="06b0e473980672cc" providerId="LiveId" clId="{C842E3AD-19AE-4E76-A96A-AD7D89F0B540}" dt="2020-05-03T22:33:02.005" v="0"/>
        <pc:sldMkLst>
          <pc:docMk/>
          <pc:sldMk cId="43723285" sldId="331"/>
        </pc:sldMkLst>
      </pc:sldChg>
      <pc:sldChg chg="add">
        <pc:chgData name="joshua portway" userId="06b0e473980672cc" providerId="LiveId" clId="{C842E3AD-19AE-4E76-A96A-AD7D89F0B540}" dt="2020-05-03T22:33:02.005" v="0"/>
        <pc:sldMkLst>
          <pc:docMk/>
          <pc:sldMk cId="944391194" sldId="360"/>
        </pc:sldMkLst>
      </pc:sldChg>
      <pc:sldChg chg="add">
        <pc:chgData name="joshua portway" userId="06b0e473980672cc" providerId="LiveId" clId="{C842E3AD-19AE-4E76-A96A-AD7D89F0B540}" dt="2020-05-03T22:33:02.005" v="0"/>
        <pc:sldMkLst>
          <pc:docMk/>
          <pc:sldMk cId="2972373316" sldId="379"/>
        </pc:sldMkLst>
      </pc:sldChg>
      <pc:sldChg chg="add">
        <pc:chgData name="joshua portway" userId="06b0e473980672cc" providerId="LiveId" clId="{C842E3AD-19AE-4E76-A96A-AD7D89F0B540}" dt="2020-05-03T22:33:02.005" v="0"/>
        <pc:sldMkLst>
          <pc:docMk/>
          <pc:sldMk cId="3402871339" sldId="381"/>
        </pc:sldMkLst>
      </pc:sldChg>
      <pc:sldChg chg="add">
        <pc:chgData name="joshua portway" userId="06b0e473980672cc" providerId="LiveId" clId="{C842E3AD-19AE-4E76-A96A-AD7D89F0B540}" dt="2020-05-03T22:33:02.005" v="0"/>
        <pc:sldMkLst>
          <pc:docMk/>
          <pc:sldMk cId="2995454398" sldId="390"/>
        </pc:sldMkLst>
      </pc:sldChg>
      <pc:sldChg chg="add">
        <pc:chgData name="joshua portway" userId="06b0e473980672cc" providerId="LiveId" clId="{C842E3AD-19AE-4E76-A96A-AD7D89F0B540}" dt="2020-05-03T22:33:02.005" v="0"/>
        <pc:sldMkLst>
          <pc:docMk/>
          <pc:sldMk cId="3632879519" sldId="400"/>
        </pc:sldMkLst>
      </pc:sldChg>
      <pc:sldChg chg="add">
        <pc:chgData name="joshua portway" userId="06b0e473980672cc" providerId="LiveId" clId="{C842E3AD-19AE-4E76-A96A-AD7D89F0B540}" dt="2020-05-03T22:33:02.005" v="0"/>
        <pc:sldMkLst>
          <pc:docMk/>
          <pc:sldMk cId="1509509332" sldId="40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DE467-252D-C340-B6D3-74553E62F086}" type="datetimeFigureOut">
              <a:rPr lang="nl-NL" smtClean="0"/>
              <a:t>4-5-2020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94EF4-DA67-D04B-9845-EB08074316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59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Verdana Standaard" charset="0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Verdana Standaard" charset="0"/>
              </a:defRPr>
            </a:lvl1pPr>
          </a:lstStyle>
          <a:p>
            <a:fld id="{F0136DB9-5D27-1549-BD29-2B9C3D92BA6B}" type="datetimeFigureOut">
              <a:rPr lang="nl-NL" smtClean="0"/>
              <a:pPr/>
              <a:t>4-5-2020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Verdana Standaard" charset="0"/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Verdana Standaard" charset="0"/>
              </a:defRPr>
            </a:lvl1pPr>
          </a:lstStyle>
          <a:p>
            <a:fld id="{B724C359-F21C-5144-9CEB-BDBE24445460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8063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Verdana Standaard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Verdana Standaard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Verdana Standaard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Verdana Standaard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Verdana Standaard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 err="1"/>
              <a:t>Some</a:t>
            </a:r>
            <a:r>
              <a:rPr lang="nl-NL" sz="1800" dirty="0"/>
              <a:t> of </a:t>
            </a:r>
            <a:r>
              <a:rPr lang="nl-NL" sz="1800" dirty="0" err="1"/>
              <a:t>my</a:t>
            </a:r>
            <a:r>
              <a:rPr lang="nl-NL" sz="1800" dirty="0"/>
              <a:t>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937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251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9689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9839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8424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7195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8423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96070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4C359-F21C-5144-9CEB-BDBE24445460}" type="slidenum">
              <a:rPr lang="nl-NL" smtClean="0"/>
              <a:pPr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6298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RC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JRC-city-presentat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5994400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8901" y="922706"/>
            <a:ext cx="12183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The European </a:t>
            </a:r>
            <a:r>
              <a:rPr lang="nl-NL" sz="36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Commission’s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  <a:r>
              <a:rPr lang="nl-NL" sz="36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science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</a:p>
          <a:p>
            <a:pPr algn="ctr"/>
            <a:r>
              <a:rPr lang="nl-NL" sz="36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and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</a:t>
            </a:r>
            <a:r>
              <a:rPr lang="nl-NL" sz="3600" b="1" dirty="0" err="1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knowledge</a:t>
            </a:r>
            <a:r>
              <a:rPr lang="nl-NL" sz="3600" b="1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 service</a:t>
            </a:r>
          </a:p>
        </p:txBody>
      </p:sp>
      <p:sp>
        <p:nvSpPr>
          <p:cNvPr id="15" name="Rechthoek 14"/>
          <p:cNvSpPr/>
          <p:nvPr userDrawn="1"/>
        </p:nvSpPr>
        <p:spPr>
          <a:xfrm>
            <a:off x="3756500" y="2581248"/>
            <a:ext cx="468790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0" dirty="0">
                <a:solidFill>
                  <a:srgbClr val="093B37"/>
                </a:solidFill>
                <a:latin typeface="Verdana"/>
                <a:ea typeface="Arial" charset="0"/>
                <a:cs typeface="Verdana"/>
              </a:rPr>
              <a:t>Joint Research Centre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esting f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2"/>
          <p:cNvSpPr/>
          <p:nvPr userDrawn="1"/>
        </p:nvSpPr>
        <p:spPr>
          <a:xfrm>
            <a:off x="17" y="0"/>
            <a:ext cx="12191983" cy="3114675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1" dirty="0">
              <a:solidFill>
                <a:srgbClr val="093B37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93900"/>
            <a:ext cx="12192000" cy="1146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/>
              <a:t>TEXT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140075"/>
            <a:ext cx="121920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093B37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esting numb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/>
          <p:nvPr userDrawn="1"/>
        </p:nvSpPr>
        <p:spPr>
          <a:xfrm>
            <a:off x="0" y="0"/>
            <a:ext cx="12192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rgbClr val="053081"/>
              </a:solidFill>
              <a:latin typeface="Verdana Standaard" charset="0"/>
            </a:endParaRP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97459"/>
            <a:ext cx="7747000" cy="1373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/>
              <a:t>00%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524622"/>
            <a:ext cx="7747000" cy="488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/>
              <a:t>Text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25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2027859"/>
            <a:ext cx="7747000" cy="1373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/>
              <a:t>00%</a:t>
            </a:r>
          </a:p>
        </p:txBody>
      </p:sp>
      <p:sp>
        <p:nvSpPr>
          <p:cNvPr id="26" name="Tijdelijke aanduiding vo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7700" y="3455022"/>
            <a:ext cx="7747000" cy="488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/>
              <a:t>Text</a:t>
            </a:r>
            <a:r>
              <a:rPr lang="mr-IN" dirty="0"/>
              <a:t>…</a:t>
            </a:r>
            <a:endParaRPr lang="nl-NL" dirty="0"/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647700" y="3975820"/>
            <a:ext cx="7747000" cy="113486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9600" b="1" baseline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lnSpc>
                <a:spcPct val="100000"/>
              </a:lnSpc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/>
              <a:t>00%</a:t>
            </a:r>
          </a:p>
        </p:txBody>
      </p:sp>
      <p:sp>
        <p:nvSpPr>
          <p:cNvPr id="28" name="Tijdelijke aanduiding vo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5326252"/>
            <a:ext cx="7747000" cy="4040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 "/>
                <a:cs typeface="Verdana 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dirty="0" err="1"/>
              <a:t>Text</a:t>
            </a:r>
            <a:r>
              <a:rPr lang="mr-IN" dirty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nd 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2"/>
          <p:cNvSpPr/>
          <p:nvPr userDrawn="1"/>
        </p:nvSpPr>
        <p:spPr>
          <a:xfrm>
            <a:off x="1" y="0"/>
            <a:ext cx="12192000" cy="3114675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0" i="0" dirty="0">
              <a:solidFill>
                <a:srgbClr val="093B37"/>
              </a:solidFill>
              <a:latin typeface="Verdana Standaard" charset="0"/>
            </a:endParaRPr>
          </a:p>
        </p:txBody>
      </p:sp>
      <p:pic>
        <p:nvPicPr>
          <p:cNvPr id="8" name="Shape 296" descr="photo-1434030216411-0b793f4b4173.jpg"/>
          <p:cNvPicPr preferRelativeResize="0"/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7" y="2406354"/>
            <a:ext cx="1393799" cy="1393799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2419349" y="1987138"/>
            <a:ext cx="9029700" cy="137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Thanks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C43A1-E666-4FA2-B56A-7FD0CBC2D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2D718-9359-4D7C-8A28-F4D17237A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D90E9-15F5-4334-8286-7FCC0B4A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6D04-6834-48ED-B824-152692DE6DE0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BFD21-697E-4F44-9C8E-BF8163CBF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332D1-E9B1-49EB-AF7E-B713416F0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01781-5319-40BB-845D-893E08C41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48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-2" y="0"/>
            <a:ext cx="12192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rgbClr val="053081"/>
              </a:solidFill>
              <a:latin typeface="Verdana Standaard" charset="0"/>
            </a:endParaRPr>
          </a:p>
        </p:txBody>
      </p:sp>
      <p:sp>
        <p:nvSpPr>
          <p:cNvPr id="21" name="Titel 20"/>
          <p:cNvSpPr>
            <a:spLocks noGrp="1"/>
          </p:cNvSpPr>
          <p:nvPr>
            <p:ph type="title" hasCustomPrompt="1"/>
          </p:nvPr>
        </p:nvSpPr>
        <p:spPr>
          <a:xfrm>
            <a:off x="0" y="1694215"/>
            <a:ext cx="12192000" cy="151888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nl-NL" sz="3600" b="1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A modern JRC </a:t>
            </a:r>
            <a:br>
              <a:rPr lang="nl-NL" sz="3600" b="1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</a:br>
            <a:r>
              <a:rPr lang="nl-NL" sz="3600" b="1" dirty="0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in a modern </a:t>
            </a:r>
            <a:r>
              <a:rPr lang="nl-NL" sz="3600" b="1" dirty="0" err="1">
                <a:solidFill>
                  <a:schemeClr val="bg1"/>
                </a:solidFill>
                <a:latin typeface="Verdana"/>
                <a:ea typeface="Arial" charset="0"/>
                <a:cs typeface="Verdana"/>
              </a:rPr>
              <a:t>Commission</a:t>
            </a:r>
            <a:endParaRPr lang="nl-NL" dirty="0"/>
          </a:p>
        </p:txBody>
      </p:sp>
      <p:sp>
        <p:nvSpPr>
          <p:cNvPr id="39" name="Tijdelijke aanduiding voor tekst 3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266571"/>
            <a:ext cx="12192000" cy="356859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ctr">
              <a:buNone/>
              <a:defRPr lang="nl-NL" sz="1800" b="1" dirty="0" smtClean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 sz="1100">
                <a:solidFill>
                  <a:schemeClr val="bg1"/>
                </a:solidFill>
              </a:defRPr>
            </a:lvl2pPr>
            <a:lvl3pPr marL="914400" indent="0" algn="ctr">
              <a:buNone/>
              <a:defRPr lang="nl-NL" dirty="0" smtClean="0"/>
            </a:lvl3pPr>
            <a:lvl4pPr marL="1371600" indent="0" algn="ctr">
              <a:buNone/>
              <a:defRPr lang="nl-NL" dirty="0" smtClean="0"/>
            </a:lvl4pPr>
            <a:lvl5pPr marL="1828800" indent="0" algn="ctr">
              <a:buNone/>
              <a:defRPr lang="nl-NL" dirty="0"/>
            </a:lvl5pPr>
          </a:lstStyle>
          <a:p>
            <a:pPr lvl="0"/>
            <a:r>
              <a:rPr lang="nl-NL" dirty="0"/>
              <a:t>Name</a:t>
            </a:r>
          </a:p>
        </p:txBody>
      </p:sp>
      <p:sp>
        <p:nvSpPr>
          <p:cNvPr id="42" name="Tijdelijke aanduiding voor tekst 4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708289"/>
            <a:ext cx="12192000" cy="4513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nl-NL" sz="1600" b="0" i="0" kern="1200" baseline="0" dirty="0" smtClean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</a:lstStyle>
          <a:p>
            <a:pPr lvl="0"/>
            <a:r>
              <a:rPr lang="nl-NL" dirty="0" err="1"/>
              <a:t>Title</a:t>
            </a:r>
            <a:r>
              <a:rPr lang="nl-NL" dirty="0"/>
              <a:t>, </a:t>
            </a:r>
            <a:r>
              <a:rPr lang="nl-NL" dirty="0" err="1"/>
              <a:t>Location</a:t>
            </a:r>
            <a:r>
              <a:rPr lang="nl-NL" dirty="0"/>
              <a:t>, Date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4" y="618993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/>
          <p:cNvSpPr/>
          <p:nvPr userDrawn="1"/>
        </p:nvSpPr>
        <p:spPr>
          <a:xfrm>
            <a:off x="0" y="1566647"/>
            <a:ext cx="12192001" cy="4430116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516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033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2550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00672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7584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5100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2617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0134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3" name="Rechthoek 7"/>
          <p:cNvSpPr/>
          <p:nvPr userDrawn="1"/>
        </p:nvSpPr>
        <p:spPr>
          <a:xfrm>
            <a:off x="0" y="0"/>
            <a:ext cx="12192000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5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939800" y="1765300"/>
            <a:ext cx="10896600" cy="3614738"/>
          </a:xfrm>
          <a:prstGeom prst="rect">
            <a:avLst/>
          </a:prstGeom>
        </p:spPr>
        <p:txBody>
          <a:bodyPr/>
          <a:lstStyle>
            <a:lvl1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1pPr>
            <a:lvl2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2pPr>
            <a:lvl3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3pPr>
            <a:lvl4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4pPr>
            <a:lvl5pPr>
              <a:defRPr lang="en-GB" sz="2800" b="0" i="0" kern="1200" dirty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94" y="6195416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77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with 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/>
          <p:cNvSpPr/>
          <p:nvPr userDrawn="1"/>
        </p:nvSpPr>
        <p:spPr>
          <a:xfrm>
            <a:off x="0" y="1566647"/>
            <a:ext cx="12192001" cy="4430116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516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033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2550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00672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7584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5100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2617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0134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7" name="Rechthoek 6"/>
          <p:cNvSpPr/>
          <p:nvPr userDrawn="1"/>
        </p:nvSpPr>
        <p:spPr>
          <a:xfrm>
            <a:off x="-3" y="0"/>
            <a:ext cx="12192003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514600"/>
            <a:ext cx="12192000" cy="3475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i="0"/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23" name="Tijdelijke aanduiding voor tekst 22"/>
          <p:cNvSpPr>
            <a:spLocks noGrp="1"/>
          </p:cNvSpPr>
          <p:nvPr>
            <p:ph type="body" sz="quarter" idx="16" hasCustomPrompt="1"/>
          </p:nvPr>
        </p:nvSpPr>
        <p:spPr>
          <a:xfrm>
            <a:off x="939800" y="1562100"/>
            <a:ext cx="11252200" cy="9525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rgbClr val="093B37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2400">
                <a:solidFill>
                  <a:srgbClr val="093B37"/>
                </a:solidFill>
              </a:defRPr>
            </a:lvl3pPr>
          </a:lstStyle>
          <a:p>
            <a:pPr lvl="0"/>
            <a:r>
              <a:rPr lang="nl-NL" dirty="0"/>
              <a:t>Heading2</a:t>
            </a:r>
          </a:p>
        </p:txBody>
      </p:sp>
      <p:sp>
        <p:nvSpPr>
          <p:cNvPr id="24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0"/>
            <a:ext cx="12192000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52352"/>
            <a:ext cx="12192000" cy="44372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14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with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2"/>
          <p:cNvSpPr/>
          <p:nvPr userDrawn="1"/>
        </p:nvSpPr>
        <p:spPr>
          <a:xfrm>
            <a:off x="0" y="0"/>
            <a:ext cx="6297612" cy="2025214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0" y="2115454"/>
            <a:ext cx="6297612" cy="3874184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Verdana Standaard" charset="0"/>
            </a:endParaRPr>
          </a:p>
        </p:txBody>
      </p:sp>
      <p:sp>
        <p:nvSpPr>
          <p:cNvPr id="16" name="Tijdelijke aanduiding voor afbeelding 15"/>
          <p:cNvSpPr>
            <a:spLocks noGrp="1"/>
          </p:cNvSpPr>
          <p:nvPr>
            <p:ph type="pic" sz="quarter" idx="10" hasCustomPrompt="1"/>
          </p:nvPr>
        </p:nvSpPr>
        <p:spPr>
          <a:xfrm>
            <a:off x="6415397" y="0"/>
            <a:ext cx="5776603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/>
              <a:t>Image</a:t>
            </a:r>
          </a:p>
        </p:txBody>
      </p:sp>
      <p:sp>
        <p:nvSpPr>
          <p:cNvPr id="26" name="Tijdelijke aanduiding voor tekst 25"/>
          <p:cNvSpPr>
            <a:spLocks noGrp="1"/>
          </p:cNvSpPr>
          <p:nvPr>
            <p:ph type="body" sz="quarter" idx="13" hasCustomPrompt="1"/>
          </p:nvPr>
        </p:nvSpPr>
        <p:spPr>
          <a:xfrm>
            <a:off x="729507" y="2433638"/>
            <a:ext cx="5296644" cy="3522662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charset="0"/>
              <a:buChar char="•"/>
              <a:defRPr>
                <a:solidFill>
                  <a:srgbClr val="093B37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nl-NL" dirty="0" err="1"/>
              <a:t>Text</a:t>
            </a:r>
            <a:endParaRPr lang="nl-NL" dirty="0"/>
          </a:p>
          <a:p>
            <a:pPr lvl="0"/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7" name="Tijdelijke aanduiding voor tekst 17"/>
          <p:cNvSpPr>
            <a:spLocks noGrp="1"/>
          </p:cNvSpPr>
          <p:nvPr>
            <p:ph type="body" sz="quarter" idx="14" hasCustomPrompt="1"/>
          </p:nvPr>
        </p:nvSpPr>
        <p:spPr>
          <a:xfrm>
            <a:off x="939800" y="445746"/>
            <a:ext cx="5357809" cy="1579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heading lef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2"/>
          <p:cNvSpPr/>
          <p:nvPr userDrawn="1"/>
        </p:nvSpPr>
        <p:spPr>
          <a:xfrm>
            <a:off x="-9524" y="0"/>
            <a:ext cx="4176000" cy="5989638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0" i="0" dirty="0">
              <a:solidFill>
                <a:srgbClr val="FFFFFF"/>
              </a:solidFill>
              <a:latin typeface="Verdana Standaard" charset="0"/>
            </a:endParaRPr>
          </a:p>
        </p:txBody>
      </p:sp>
      <p:sp>
        <p:nvSpPr>
          <p:cNvPr id="6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939800" y="558799"/>
            <a:ext cx="3226676" cy="1993901"/>
          </a:xfrm>
          <a:prstGeom prst="rect">
            <a:avLst/>
          </a:prstGeom>
        </p:spPr>
        <p:txBody>
          <a:bodyPr anchor="t"/>
          <a:lstStyle>
            <a:lvl1pPr marL="0" indent="0">
              <a:buFont typeface="Arial" charset="0"/>
              <a:buNone/>
              <a:defRPr sz="3600">
                <a:solidFill>
                  <a:schemeClr val="bg1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3600">
                <a:solidFill>
                  <a:schemeClr val="bg1"/>
                </a:solidFill>
              </a:defRPr>
            </a:lvl3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7" name="Tijdelijke aanduiding voor afbeelding 15"/>
          <p:cNvSpPr>
            <a:spLocks noGrp="1"/>
          </p:cNvSpPr>
          <p:nvPr>
            <p:ph type="pic" sz="quarter" idx="10" hasCustomPrompt="1"/>
          </p:nvPr>
        </p:nvSpPr>
        <p:spPr>
          <a:xfrm>
            <a:off x="4249736" y="0"/>
            <a:ext cx="7942263" cy="5989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</a:lstStyle>
          <a:p>
            <a:r>
              <a:rPr lang="nl-NL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2"/>
          <p:cNvSpPr/>
          <p:nvPr userDrawn="1"/>
        </p:nvSpPr>
        <p:spPr>
          <a:xfrm>
            <a:off x="17" y="0"/>
            <a:ext cx="12191983" cy="3149600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77" rIns="91356" bIns="45677" rtlCol="0" anchor="ctr"/>
          <a:lstStyle/>
          <a:p>
            <a:pPr fontAlgn="base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F3277"/>
              </a:buClr>
              <a:buSzPct val="115000"/>
            </a:pPr>
            <a:endParaRPr lang="en-US" b="0" i="0" dirty="0">
              <a:solidFill>
                <a:srgbClr val="FFFFFF"/>
              </a:solidFill>
              <a:latin typeface="Verdana Standaard" charset="0"/>
            </a:endParaRPr>
          </a:p>
        </p:txBody>
      </p:sp>
      <p:sp>
        <p:nvSpPr>
          <p:cNvPr id="15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0" y="3149600"/>
            <a:ext cx="12192000" cy="2840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latin typeface="Verdana"/>
                <a:cs typeface="Verdan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Image</a:t>
            </a:r>
          </a:p>
        </p:txBody>
      </p:sp>
      <p:sp>
        <p:nvSpPr>
          <p:cNvPr id="6" name="Tijdelijke aanduiding voor tekst 20"/>
          <p:cNvSpPr>
            <a:spLocks noGrp="1"/>
          </p:cNvSpPr>
          <p:nvPr>
            <p:ph type="body" sz="quarter" idx="15" hasCustomPrompt="1"/>
          </p:nvPr>
        </p:nvSpPr>
        <p:spPr>
          <a:xfrm>
            <a:off x="965200" y="1990725"/>
            <a:ext cx="11226800" cy="1438275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charset="0"/>
              <a:buNone/>
              <a:defRPr sz="9600" b="1">
                <a:solidFill>
                  <a:schemeClr val="bg1"/>
                </a:solidFill>
                <a:latin typeface="Verdana"/>
                <a:cs typeface="Verdana"/>
              </a:defRPr>
            </a:lvl1pPr>
            <a:lvl3pPr marL="914400" indent="0" algn="l">
              <a:buNone/>
              <a:defRPr sz="3600">
                <a:solidFill>
                  <a:schemeClr val="bg1"/>
                </a:solidFill>
              </a:defRPr>
            </a:lvl3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-JRC-logo_horizontal_EN_pos_transparent-background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51" y="6059233"/>
            <a:ext cx="246322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7" r:id="rId3"/>
    <p:sldLayoutId id="2147483650" r:id="rId4"/>
    <p:sldLayoutId id="2147483651" r:id="rId5"/>
    <p:sldLayoutId id="2147483652" r:id="rId6"/>
    <p:sldLayoutId id="2147483656" r:id="rId7"/>
    <p:sldLayoutId id="2147483657" r:id="rId8"/>
    <p:sldLayoutId id="2147483653" r:id="rId9"/>
    <p:sldLayoutId id="2147483666" r:id="rId10"/>
    <p:sldLayoutId id="2147483654" r:id="rId11"/>
    <p:sldLayoutId id="2147483655" r:id="rId12"/>
    <p:sldLayoutId id="2147483668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Verdana Standaard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science-policy interface – in need for "society" as a third component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-215900" y="5260538"/>
            <a:ext cx="12192000" cy="451323"/>
          </a:xfrm>
        </p:spPr>
        <p:txBody>
          <a:bodyPr/>
          <a:lstStyle/>
          <a:p>
            <a:r>
              <a:rPr lang="en-US" dirty="0" smtClean="0"/>
              <a:t>EGU, </a:t>
            </a:r>
            <a:r>
              <a:rPr lang="en-US" dirty="0" smtClean="0"/>
              <a:t>Session HS1.2.3/EOS4.11</a:t>
            </a:r>
            <a:r>
              <a:rPr lang="en-GB" dirty="0" smtClean="0"/>
              <a:t> </a:t>
            </a:r>
            <a:r>
              <a:rPr lang="en-US" dirty="0" smtClean="0"/>
              <a:t>, </a:t>
            </a:r>
            <a:r>
              <a:rPr lang="en-US" dirty="0" smtClean="0"/>
              <a:t>Online, 4-8 May 2020 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1695395" y="3567044"/>
            <a:ext cx="980447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J. Thielen-del Pozo</a:t>
            </a:r>
            <a:r>
              <a:rPr kumimoji="0" lang="en-US" altLang="en-US" sz="2400" b="1" i="0" u="none" strike="noStrike" cap="none" normalizeH="0" baseline="3000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1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L.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Autogena</a:t>
            </a:r>
            <a:r>
              <a:rPr kumimoji="0" lang="en-US" altLang="en-US" sz="2400" b="0" i="0" u="none" strike="noStrike" cap="none" normalizeH="0" baseline="3000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2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, J. Portway</a:t>
            </a:r>
            <a:r>
              <a:rPr kumimoji="0" lang="en-US" altLang="en-US" sz="2400" b="0" i="0" u="none" strike="noStrike" cap="none" normalizeH="0" baseline="3000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3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 and F. Pappenberger</a:t>
            </a:r>
            <a:r>
              <a:rPr kumimoji="0" lang="en-US" altLang="en-US" sz="2400" b="0" i="0" u="none" strike="noStrike" cap="none" normalizeH="0" baseline="3000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4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0" baseline="30000" dirty="0"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3000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1600" b="0" dirty="0" smtClean="0">
                <a:latin typeface="Arial" panose="020B0604020202020204" pitchFamily="34" charset="0"/>
              </a:rPr>
              <a:t>Joint Research Centre, European Commission, 2. </a:t>
            </a:r>
            <a:r>
              <a:rPr lang="en-US" altLang="en-US" sz="1600" b="0" dirty="0">
                <a:latin typeface="Arial"/>
              </a:rPr>
              <a:t>Sheffield Hallam University</a:t>
            </a:r>
            <a:r>
              <a:rPr lang="en-US" altLang="en-US" sz="1600" b="0" dirty="0" smtClean="0">
                <a:latin typeface="Arial" panose="020B0604020202020204" pitchFamily="34" charset="0"/>
              </a:rPr>
              <a:t>, </a:t>
            </a:r>
            <a:r>
              <a:rPr lang="en-US" altLang="en-US" sz="1600" b="0" dirty="0" smtClean="0">
                <a:latin typeface="Arial" panose="020B0604020202020204" pitchFamily="34" charset="0"/>
              </a:rPr>
              <a:t>3. Freelance, 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b="0" dirty="0" smtClean="0">
                <a:latin typeface="Arial" panose="020B0604020202020204" pitchFamily="34" charset="0"/>
              </a:rPr>
              <a:t>4. E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</a:rPr>
              <a:t>uropean Centre for Mediu</a:t>
            </a:r>
            <a:r>
              <a:rPr lang="en-US" altLang="en-US" sz="1600" b="0" dirty="0" smtClean="0">
                <a:latin typeface="Arial" panose="020B0604020202020204" pitchFamily="34" charset="0"/>
              </a:rPr>
              <a:t>m-Range Weather Forecast</a:t>
            </a:r>
            <a:endParaRPr kumimoji="0" lang="en-US" altLang="en-US" sz="1600" b="0" i="0" u="none" strike="noStrike" cap="none" normalizeH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9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50"/>
    </mc:Choice>
    <mc:Fallback>
      <p:transition spd="slow" advTm="2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…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7F71A7-6624-4169-A5C5-2B81D63DA64B}"/>
              </a:ext>
            </a:extLst>
          </p:cNvPr>
          <p:cNvSpPr txBox="1"/>
          <p:nvPr/>
        </p:nvSpPr>
        <p:spPr>
          <a:xfrm>
            <a:off x="3988157" y="3705726"/>
            <a:ext cx="514277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</a:rPr>
              <a:t>One society / many Cultures</a:t>
            </a: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  <a:cs typeface="Times New Roman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3F05078-7E34-4F56-B9CD-02D5F93DB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3" y="633730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22"/>
    </mc:Choice>
    <mc:Fallback xmlns="">
      <p:transition spd="slow" advTm="47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…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7F71A7-6624-4169-A5C5-2B81D63DA64B}"/>
              </a:ext>
            </a:extLst>
          </p:cNvPr>
          <p:cNvSpPr txBox="1"/>
          <p:nvPr/>
        </p:nvSpPr>
        <p:spPr>
          <a:xfrm>
            <a:off x="4497882" y="3276942"/>
            <a:ext cx="378043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</a:rPr>
              <a:t>Culture is a framework that creates meaning</a:t>
            </a: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  <a:cs typeface="Times New Roman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5D09FDA-E680-4504-A074-542CDEA064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3" y="633730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5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24"/>
    </mc:Choice>
    <mc:Fallback xmlns="">
      <p:transition spd="slow" advTm="38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…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7F71A7-6624-4169-A5C5-2B81D63DA64B}"/>
              </a:ext>
            </a:extLst>
          </p:cNvPr>
          <p:cNvSpPr txBox="1"/>
          <p:nvPr/>
        </p:nvSpPr>
        <p:spPr>
          <a:xfrm>
            <a:off x="4087729" y="3609472"/>
            <a:ext cx="4267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</a:rPr>
              <a:t>Science is a culture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9EB9B4C-A166-4CF4-B406-C490FAB63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3" y="633730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5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72"/>
    </mc:Choice>
    <mc:Fallback xmlns="">
      <p:transition spd="slow" advTm="79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…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7F71A7-6624-4169-A5C5-2B81D63DA64B}"/>
              </a:ext>
            </a:extLst>
          </p:cNvPr>
          <p:cNvSpPr txBox="1"/>
          <p:nvPr/>
        </p:nvSpPr>
        <p:spPr>
          <a:xfrm>
            <a:off x="3401928" y="3231164"/>
            <a:ext cx="557062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</a:rPr>
              <a:t>Artists can help negotiate between science and culture</a:t>
            </a: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B18D16C-40CE-4B10-BB5F-AA2DE8C00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3" y="633730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1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3"/>
    </mc:Choice>
    <mc:Fallback xmlns="">
      <p:transition spd="slow" advTm="21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88D997-1D56-4A73-805D-3FD37ED11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295400" y="446088"/>
            <a:ext cx="10896600" cy="992187"/>
          </a:xfrm>
          <a:prstGeom prst="rect">
            <a:avLst/>
          </a:prstGeom>
        </p:spPr>
        <p:txBody>
          <a:bodyPr/>
          <a:lstStyle/>
          <a:p>
            <a:r>
              <a:rPr lang="it-IT"/>
              <a:t>…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BB81BA-48A9-49D6-8313-070773DB662E}"/>
              </a:ext>
            </a:extLst>
          </p:cNvPr>
          <p:cNvSpPr/>
          <p:nvPr/>
        </p:nvSpPr>
        <p:spPr>
          <a:xfrm>
            <a:off x="0" y="4010"/>
            <a:ext cx="12192000" cy="59917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5" descr="A glass with a blue screen&#10;&#10;Description generated with high confidence">
            <a:extLst>
              <a:ext uri="{FF2B5EF4-FFF2-40B4-BE49-F238E27FC236}">
                <a16:creationId xmlns:a16="http://schemas.microsoft.com/office/drawing/2014/main" id="{2DE30AFE-E12A-4495-B435-9832F4300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422" y="385551"/>
            <a:ext cx="5775159" cy="5220624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84BE216-1825-4964-AB90-DAAA45AB2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3" y="633730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1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0"/>
    </mc:Choice>
    <mc:Fallback xmlns="">
      <p:transition spd="slow" advTm="16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picture containing indoor, sitting, room, table&#10;&#10;Description generated with very high confidence">
            <a:extLst>
              <a:ext uri="{FF2B5EF4-FFF2-40B4-BE49-F238E27FC236}">
                <a16:creationId xmlns:a16="http://schemas.microsoft.com/office/drawing/2014/main" id="{3C0562C9-8D5F-4DA1-AEA0-3AE30B0F16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t="31577" b="31577"/>
          <a:stretch/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295400" y="446088"/>
            <a:ext cx="10896600" cy="992187"/>
          </a:xfrm>
          <a:prstGeom prst="rect">
            <a:avLst/>
          </a:prstGeom>
        </p:spPr>
        <p:txBody>
          <a:bodyPr/>
          <a:lstStyle/>
          <a:p>
            <a:r>
              <a:rPr lang="it-IT"/>
              <a:t>…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BB81BA-48A9-49D6-8313-070773DB662E}"/>
              </a:ext>
            </a:extLst>
          </p:cNvPr>
          <p:cNvSpPr/>
          <p:nvPr/>
        </p:nvSpPr>
        <p:spPr>
          <a:xfrm>
            <a:off x="0" y="4010"/>
            <a:ext cx="12192000" cy="59917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1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B6B546E2-4481-43E8-A6BA-9B4693C39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390" y="486277"/>
            <a:ext cx="8085220" cy="504323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CC8A960-505A-44EA-B790-24CC79E21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3" y="633730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4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31"/>
    </mc:Choice>
    <mc:Fallback xmlns="">
      <p:transition spd="slow" advTm="20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…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7F71A7-6624-4169-A5C5-2B81D63DA64B}"/>
              </a:ext>
            </a:extLst>
          </p:cNvPr>
          <p:cNvSpPr txBox="1"/>
          <p:nvPr/>
        </p:nvSpPr>
        <p:spPr>
          <a:xfrm>
            <a:off x="3104147" y="3433010"/>
            <a:ext cx="65692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</a:rPr>
              <a:t>Nature is a problematic construction</a:t>
            </a: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  <a:cs typeface="Times New Roman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C68053D-5DED-4D53-A81B-5C527E047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3" y="633730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62"/>
    </mc:Choice>
    <mc:Fallback xmlns="">
      <p:transition spd="slow" advTm="89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…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7F71A7-6624-4169-A5C5-2B81D63DA64B}"/>
              </a:ext>
            </a:extLst>
          </p:cNvPr>
          <p:cNvSpPr txBox="1"/>
          <p:nvPr/>
        </p:nvSpPr>
        <p:spPr>
          <a:xfrm>
            <a:off x="2011279" y="3381398"/>
            <a:ext cx="796547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</a:rPr>
              <a:t>We have no myths about exponential problems</a:t>
            </a: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  <a:cs typeface="Times New Roman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C0AB337-5957-47AE-985F-FFE200213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3" y="633730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75"/>
    </mc:Choice>
    <mc:Fallback xmlns="">
      <p:transition spd="slow" advTm="25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…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7F71A7-6624-4169-A5C5-2B81D63DA64B}"/>
              </a:ext>
            </a:extLst>
          </p:cNvPr>
          <p:cNvSpPr txBox="1"/>
          <p:nvPr/>
        </p:nvSpPr>
        <p:spPr>
          <a:xfrm>
            <a:off x="2787975" y="3429000"/>
            <a:ext cx="65692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</a:rPr>
              <a:t>Climate change is a cultural problem</a:t>
            </a: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  <a:cs typeface="Times New Roman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9AF4B6C-2909-4703-9E96-CA81BCD34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3" y="633730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12"/>
    </mc:Choice>
    <mc:Fallback xmlns="">
      <p:transition spd="slow" advTm="52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…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7F71A7-6624-4169-A5C5-2B81D63DA64B}"/>
              </a:ext>
            </a:extLst>
          </p:cNvPr>
          <p:cNvSpPr txBox="1"/>
          <p:nvPr/>
        </p:nvSpPr>
        <p:spPr>
          <a:xfrm>
            <a:off x="2040670" y="3546470"/>
            <a:ext cx="65692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latin typeface="Verdana" panose="020B0604030504040204" pitchFamily="34" charset="0"/>
                <a:ea typeface="Verdana" panose="020B0604030504040204" pitchFamily="34" charset="0"/>
              </a:rPr>
              <a:t>Science needs to talk to culture</a:t>
            </a: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  <a:cs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CBE768-47E1-43CD-AA29-D081094DF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3" y="633730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2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45"/>
    </mc:Choice>
    <mc:Fallback xmlns="">
      <p:transition spd="slow" advTm="42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68349" y="515935"/>
            <a:ext cx="10896600" cy="993310"/>
          </a:xfrm>
        </p:spPr>
        <p:txBody>
          <a:bodyPr/>
          <a:lstStyle/>
          <a:p>
            <a:r>
              <a:rPr lang="it-IT" err="1"/>
              <a:t>Two</a:t>
            </a:r>
            <a:r>
              <a:rPr lang="it-IT"/>
              <a:t> </a:t>
            </a:r>
            <a:r>
              <a:rPr lang="it-IT" err="1"/>
              <a:t>questions</a:t>
            </a:r>
            <a:r>
              <a:rPr lang="it-IT"/>
              <a:t> to guide </a:t>
            </a:r>
            <a:r>
              <a:rPr lang="it-IT" err="1"/>
              <a:t>this</a:t>
            </a:r>
            <a:r>
              <a:rPr lang="it-IT"/>
              <a:t> </a:t>
            </a:r>
            <a:r>
              <a:rPr lang="it-IT" err="1"/>
              <a:t>presentation</a:t>
            </a:r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90763" y="2073759"/>
            <a:ext cx="110372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If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science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important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for policy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makers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it-IT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should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we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not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see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 more impact of </a:t>
            </a:r>
            <a:r>
              <a:rPr lang="it-IT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our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 science in policy </a:t>
            </a:r>
            <a:r>
              <a:rPr lang="it-IT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making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lvl="1"/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If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policy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making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about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shaping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our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future, </a:t>
            </a:r>
            <a:r>
              <a:rPr lang="it-IT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who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decides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what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our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 future </a:t>
            </a:r>
            <a:r>
              <a:rPr lang="it-IT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should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 look </a:t>
            </a:r>
            <a:r>
              <a:rPr lang="it-IT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like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3" y="633730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9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50"/>
    </mc:Choice>
    <mc:Fallback xmlns="">
      <p:transition spd="slow" advTm="27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err="1" smtClean="0"/>
              <a:t>Our</a:t>
            </a:r>
            <a:r>
              <a:rPr lang="it-IT" dirty="0" smtClean="0"/>
              <a:t> future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decided</a:t>
            </a:r>
            <a:r>
              <a:rPr lang="it-IT" dirty="0" smtClean="0"/>
              <a:t> </a:t>
            </a:r>
            <a:r>
              <a:rPr lang="it-IT" dirty="0" err="1" smtClean="0"/>
              <a:t>together</a:t>
            </a:r>
            <a:r>
              <a:rPr lang="it-IT" dirty="0" smtClean="0"/>
              <a:t>!</a:t>
            </a:r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3654509" y="2601313"/>
            <a:ext cx="4016830" cy="3327137"/>
            <a:chOff x="4376056" y="2705364"/>
            <a:chExt cx="2726871" cy="2330506"/>
          </a:xfrm>
        </p:grpSpPr>
        <p:sp>
          <p:nvSpPr>
            <p:cNvPr id="5" name="Isosceles Triangle 4"/>
            <p:cNvSpPr/>
            <p:nvPr/>
          </p:nvSpPr>
          <p:spPr>
            <a:xfrm>
              <a:off x="4376056" y="2926165"/>
              <a:ext cx="2726871" cy="183051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77824" y="4360196"/>
              <a:ext cx="2135178" cy="366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Society/Culture</a:t>
              </a:r>
              <a:endParaRPr lang="en-GB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8380805">
              <a:off x="4584030" y="3368689"/>
              <a:ext cx="1681843" cy="355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Science</a:t>
              </a:r>
              <a:endParaRPr lang="en-GB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023412">
              <a:off x="5624118" y="4017352"/>
              <a:ext cx="1681843" cy="355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Policy</a:t>
              </a:r>
              <a:endParaRPr lang="en-GB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8" name="Curved Down Arrow 17"/>
          <p:cNvSpPr/>
          <p:nvPr/>
        </p:nvSpPr>
        <p:spPr>
          <a:xfrm>
            <a:off x="3124738" y="2281438"/>
            <a:ext cx="5388428" cy="2709567"/>
          </a:xfrm>
          <a:prstGeom prst="curvedDownArrow">
            <a:avLst>
              <a:gd name="adj1" fmla="val 16695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3" y="633730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49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18"/>
    </mc:Choice>
    <mc:Fallback>
      <p:transition spd="slow" advTm="59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981009" y="2314680"/>
            <a:ext cx="6118596" cy="3400735"/>
            <a:chOff x="939799" y="1552352"/>
            <a:chExt cx="9497173" cy="4981895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799" y="1552352"/>
              <a:ext cx="8755743" cy="4981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538514" y="4892438"/>
              <a:ext cx="1770743" cy="766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2% of EU budget</a:t>
              </a:r>
              <a:endParaRPr lang="en-GB" sz="1400" b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82856" y="1850573"/>
              <a:ext cx="2454116" cy="766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7.5% of EU budget</a:t>
              </a:r>
              <a:endParaRPr lang="en-GB" sz="1400" b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2670629" y="2496905"/>
              <a:ext cx="5312228" cy="23955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1886" y="445746"/>
            <a:ext cx="11444514" cy="993310"/>
          </a:xfrm>
        </p:spPr>
        <p:txBody>
          <a:bodyPr/>
          <a:lstStyle/>
          <a:p>
            <a:r>
              <a:rPr lang="it-IT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Impactful</a:t>
            </a:r>
            <a:r>
              <a:rPr lang="it-IT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Science – or </a:t>
            </a:r>
            <a:r>
              <a:rPr lang="it-IT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it-IT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</a:t>
            </a:r>
            <a:r>
              <a:rPr lang="it-IT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40186" y="1645979"/>
            <a:ext cx="62265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 </a:t>
            </a:r>
            <a:r>
              <a:rPr lang="it-IT" sz="28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funding</a:t>
            </a:r>
            <a:r>
              <a:rPr lang="it-IT"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science in </a:t>
            </a:r>
            <a:r>
              <a:rPr lang="it-IT" sz="28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different</a:t>
            </a:r>
            <a:r>
              <a:rPr lang="it-IT"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8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domains</a:t>
            </a:r>
            <a:r>
              <a:rPr lang="it-IT"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8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</a:t>
            </a:r>
            <a:r>
              <a:rPr lang="it-IT"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8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continuously</a:t>
            </a:r>
            <a:r>
              <a:rPr lang="it-IT"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8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increased</a:t>
            </a:r>
            <a:r>
              <a:rPr lang="it-IT"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8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since</a:t>
            </a:r>
            <a:r>
              <a:rPr lang="it-IT"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first Framework </a:t>
            </a:r>
            <a:r>
              <a:rPr lang="it-IT" sz="28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Programme</a:t>
            </a:r>
            <a:r>
              <a:rPr lang="it-IT"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1983</a:t>
            </a:r>
          </a:p>
          <a:p>
            <a:endParaRPr lang="it-IT" sz="28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it-IT" sz="28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lang="it-IT"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science for policy </a:t>
            </a:r>
            <a:r>
              <a:rPr lang="it-IT" sz="28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making</a:t>
            </a:r>
            <a:r>
              <a:rPr lang="it-IT"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8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</a:t>
            </a:r>
            <a:r>
              <a:rPr lang="it-IT"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8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been</a:t>
            </a:r>
            <a:r>
              <a:rPr lang="it-IT"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8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recognised</a:t>
            </a:r>
            <a:r>
              <a:rPr lang="it-IT"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8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increasingly</a:t>
            </a:r>
            <a:r>
              <a:rPr lang="it-IT"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over the </a:t>
            </a:r>
            <a:r>
              <a:rPr lang="it-IT" sz="28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past</a:t>
            </a:r>
            <a:r>
              <a:rPr lang="it-IT"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80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decades</a:t>
            </a:r>
            <a:r>
              <a:rPr lang="it-IT"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…. </a:t>
            </a:r>
          </a:p>
          <a:p>
            <a:endParaRPr lang="en-GB" sz="28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7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83"/>
    </mc:Choice>
    <mc:Fallback xmlns="">
      <p:transition spd="slow" advTm="47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4541" y="286629"/>
            <a:ext cx="11486243" cy="993310"/>
          </a:xfrm>
        </p:spPr>
        <p:txBody>
          <a:bodyPr/>
          <a:lstStyle/>
          <a:p>
            <a:r>
              <a:rPr lang="it-IT"/>
              <a:t>… </a:t>
            </a:r>
            <a:r>
              <a:rPr lang="it-IT" err="1"/>
              <a:t>should</a:t>
            </a:r>
            <a:r>
              <a:rPr lang="it-IT"/>
              <a:t> </a:t>
            </a:r>
            <a:r>
              <a:rPr lang="it-IT" err="1"/>
              <a:t>we</a:t>
            </a:r>
            <a:r>
              <a:rPr lang="it-IT"/>
              <a:t> </a:t>
            </a:r>
            <a:r>
              <a:rPr lang="it-IT" err="1"/>
              <a:t>not</a:t>
            </a:r>
            <a:r>
              <a:rPr lang="it-IT"/>
              <a:t> </a:t>
            </a:r>
            <a:r>
              <a:rPr lang="it-IT" err="1"/>
              <a:t>see</a:t>
            </a:r>
            <a:r>
              <a:rPr lang="it-IT"/>
              <a:t> more impact of science in policy </a:t>
            </a:r>
            <a:r>
              <a:rPr lang="it-IT" err="1"/>
              <a:t>making</a:t>
            </a:r>
            <a:r>
              <a:rPr lang="it-IT"/>
              <a:t> ?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1" y="2224635"/>
            <a:ext cx="3849914" cy="3123223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288928" y="2951904"/>
            <a:ext cx="5413829" cy="2543503"/>
          </a:xfrm>
          <a:prstGeom prst="cloudCallout">
            <a:avLst>
              <a:gd name="adj1" fmla="val -68143"/>
              <a:gd name="adj2" fmla="val -794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54798" y="3531157"/>
            <a:ext cx="30334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</a:t>
            </a:r>
            <a:r>
              <a:rPr lang="it-IT" sz="28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have</a:t>
            </a:r>
            <a:r>
              <a:rPr lang="it-IT" sz="2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the feeling </a:t>
            </a:r>
            <a:r>
              <a:rPr lang="it-IT" sz="28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nobody</a:t>
            </a:r>
            <a:r>
              <a:rPr lang="it-IT" sz="2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8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listens</a:t>
            </a:r>
            <a:r>
              <a:rPr lang="it-IT" sz="2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 me…</a:t>
            </a:r>
            <a:endParaRPr lang="en-GB" sz="28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3" y="633730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1"/>
    </mc:Choice>
    <mc:Fallback xmlns="">
      <p:transition spd="slow" advTm="11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5600" y="445746"/>
            <a:ext cx="11836400" cy="993310"/>
          </a:xfrm>
        </p:spPr>
        <p:txBody>
          <a:bodyPr/>
          <a:lstStyle/>
          <a:p>
            <a:r>
              <a:rPr lang="it-IT"/>
              <a:t>From </a:t>
            </a:r>
            <a:r>
              <a:rPr lang="it-IT" err="1"/>
              <a:t>experience</a:t>
            </a:r>
            <a:r>
              <a:rPr lang="it-IT"/>
              <a:t> </a:t>
            </a:r>
            <a:r>
              <a:rPr lang="it-IT" err="1"/>
              <a:t>at</a:t>
            </a:r>
            <a:r>
              <a:rPr lang="it-IT"/>
              <a:t> the EC Joint </a:t>
            </a:r>
            <a:r>
              <a:rPr lang="it-IT" err="1"/>
              <a:t>Research</a:t>
            </a:r>
            <a:r>
              <a:rPr lang="it-IT"/>
              <a:t> Centre</a:t>
            </a:r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80572" y="1595021"/>
            <a:ext cx="1143725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err="1">
                <a:latin typeface="Verdana" panose="020B0604030504040204" pitchFamily="34" charset="0"/>
                <a:ea typeface="Verdana" panose="020B0604030504040204" pitchFamily="34" charset="0"/>
              </a:rPr>
              <a:t>One</a:t>
            </a:r>
            <a:r>
              <a:rPr lang="it-IT" sz="2400" b="1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it-IT" sz="2400" b="1" err="1">
                <a:latin typeface="Verdana" panose="020B0604030504040204" pitchFamily="34" charset="0"/>
                <a:ea typeface="Verdana" panose="020B0604030504040204" pitchFamily="34" charset="0"/>
              </a:rPr>
              <a:t>many</a:t>
            </a:r>
            <a:r>
              <a:rPr lang="it-IT" sz="2400" b="1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Policy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makers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are open to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scientific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advice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but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it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one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many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inputs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. The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scientific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voice must be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heard</a:t>
            </a:r>
            <a:endParaRPr lang="it-IT" sz="24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>
                <a:latin typeface="Verdana" panose="020B0604030504040204" pitchFamily="34" charset="0"/>
                <a:ea typeface="Verdana" panose="020B0604030504040204" pitchFamily="34" charset="0"/>
              </a:rPr>
              <a:t>Timing: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Different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phases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of the policy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cycle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require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different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types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of input.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Understanding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when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what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input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needed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essential</a:t>
            </a:r>
            <a:endParaRPr lang="it-IT" sz="24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err="1">
                <a:latin typeface="Verdana" panose="020B0604030504040204" pitchFamily="34" charset="0"/>
                <a:ea typeface="Verdana" panose="020B0604030504040204" pitchFamily="34" charset="0"/>
              </a:rPr>
              <a:t>Context</a:t>
            </a:r>
            <a:r>
              <a:rPr lang="it-IT" sz="2400" b="1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Policy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makers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are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knowledgeable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but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have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little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time to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digest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lot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detailed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information. A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picture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of a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flooded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town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may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influence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the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reader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more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than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a report on water management.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err="1">
                <a:latin typeface="Verdana" panose="020B0604030504040204" pitchFamily="34" charset="0"/>
                <a:ea typeface="Verdana" panose="020B0604030504040204" pitchFamily="34" charset="0"/>
              </a:rPr>
              <a:t>Uptake</a:t>
            </a:r>
            <a:r>
              <a:rPr lang="it-IT" sz="2400" b="1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Policies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are made to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shape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and frame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our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societies.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If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societies do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not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adhere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to the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policies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they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have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err="1">
                <a:latin typeface="Verdana" panose="020B0604030504040204" pitchFamily="34" charset="0"/>
                <a:ea typeface="Verdana" panose="020B0604030504040204" pitchFamily="34" charset="0"/>
              </a:rPr>
              <a:t>little</a:t>
            </a:r>
            <a:r>
              <a:rPr lang="it-IT" sz="2400">
                <a:latin typeface="Verdana" panose="020B0604030504040204" pitchFamily="34" charset="0"/>
                <a:ea typeface="Verdana" panose="020B0604030504040204" pitchFamily="34" charset="0"/>
              </a:rPr>
              <a:t> impact.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3" y="633730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7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09"/>
    </mc:Choice>
    <mc:Fallback xmlns="">
      <p:transition spd="slow" advTm="171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/>
              <a:t>Society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35483" y="2312835"/>
            <a:ext cx="114372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it-IT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huge</a:t>
            </a:r>
            <a:r>
              <a:rPr lang="it-IT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reservoir</a:t>
            </a:r>
            <a:r>
              <a:rPr lang="it-IT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it-IT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tacit</a:t>
            </a:r>
            <a:r>
              <a:rPr lang="it-IT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it-IT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formal</a:t>
            </a:r>
            <a:r>
              <a:rPr lang="it-IT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knowledge</a:t>
            </a:r>
            <a:endParaRPr lang="it-IT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a source of data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it-IT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riving</a:t>
            </a:r>
            <a:r>
              <a:rPr lang="it-IT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research</a:t>
            </a:r>
            <a:r>
              <a:rPr lang="it-IT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and policy </a:t>
            </a:r>
            <a:r>
              <a:rPr lang="it-IT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agendas</a:t>
            </a:r>
            <a:endParaRPr lang="it-IT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it-IT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Isosceles Triangle 5"/>
          <p:cNvSpPr/>
          <p:nvPr/>
        </p:nvSpPr>
        <p:spPr>
          <a:xfrm>
            <a:off x="8262256" y="2857267"/>
            <a:ext cx="2928707" cy="1958125"/>
          </a:xfrm>
          <a:prstGeom prst="triangle">
            <a:avLst>
              <a:gd name="adj" fmla="val 48921"/>
            </a:avLst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9047393" y="4895430"/>
            <a:ext cx="2928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Society</a:t>
            </a:r>
            <a:endParaRPr lang="en-GB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8379395">
            <a:off x="7735439" y="2871963"/>
            <a:ext cx="2928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Science</a:t>
            </a:r>
            <a:endParaRPr lang="en-GB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3188175">
            <a:off x="9726609" y="4188506"/>
            <a:ext cx="2928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Policy</a:t>
            </a:r>
            <a:endParaRPr lang="en-GB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8810769">
            <a:off x="9807469" y="3772296"/>
            <a:ext cx="230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Verdana" panose="020B0604030504040204" pitchFamily="34" charset="0"/>
                <a:ea typeface="Verdana" panose="020B0604030504040204" pitchFamily="34" charset="0"/>
              </a:rPr>
              <a:t>driver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884659">
            <a:off x="8268402" y="4956579"/>
            <a:ext cx="230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70947" y="3326868"/>
            <a:ext cx="230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consult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39423" y="3826937"/>
            <a:ext cx="1484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 err="1" smtClean="0"/>
              <a:t>knowledge</a:t>
            </a:r>
            <a:endParaRPr lang="en-GB" sz="2400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3" y="633730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7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45"/>
    </mc:Choice>
    <mc:Fallback>
      <p:transition spd="slow" advTm="75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39800" y="315118"/>
            <a:ext cx="10896600" cy="993310"/>
          </a:xfrm>
        </p:spPr>
        <p:txBody>
          <a:bodyPr/>
          <a:lstStyle/>
          <a:p>
            <a:r>
              <a:rPr lang="it-IT" dirty="0"/>
              <a:t>JRC </a:t>
            </a:r>
            <a:r>
              <a:rPr lang="it-IT" dirty="0" err="1"/>
              <a:t>Resonances</a:t>
            </a:r>
            <a:r>
              <a:rPr lang="it-IT" dirty="0"/>
              <a:t> –  Art, Science and Society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126671" y="1992085"/>
            <a:ext cx="999308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Since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2015 the JRC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engaging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with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artists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in an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experimental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setting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, to </a:t>
            </a:r>
          </a:p>
          <a:p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stimulate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transdisciplinary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thinking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and cross-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thematic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research</a:t>
            </a:r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Approach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research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from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different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angles</a:t>
            </a:r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Engage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with the public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during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so-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called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Resonances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Festivals</a:t>
            </a:r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sz="2000" i="1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it-IT" sz="2000" i="1" dirty="0" err="1">
                <a:latin typeface="Verdana" panose="020B0604030504040204" pitchFamily="34" charset="0"/>
                <a:ea typeface="Verdana" panose="020B0604030504040204" pitchFamily="34" charset="0"/>
              </a:rPr>
              <a:t>Contact</a:t>
            </a:r>
            <a:r>
              <a:rPr lang="it-IT" sz="2000" i="1" dirty="0">
                <a:latin typeface="Verdana" panose="020B0604030504040204" pitchFamily="34" charset="0"/>
                <a:ea typeface="Verdana" panose="020B0604030504040204" pitchFamily="34" charset="0"/>
              </a:rPr>
              <a:t>: adriaan.eeckels@ec.europa.eu)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193" y="633730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6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24"/>
    </mc:Choice>
    <mc:Fallback xmlns="">
      <p:transition spd="slow" advTm="86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Lise Autogena and Joshua Portway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8" y="1439056"/>
            <a:ext cx="2362530" cy="49632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7208" y="1785256"/>
            <a:ext cx="894970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Lise Autogena and Joshua Portway have worked together since the early 1990s, developing largescale multimedia installations, site-specific works and performances. </a:t>
            </a: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They use video, new technologies and large-scale data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visualisations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of global real-time data, to explore what impact human-made social, geographic and economic systems have on our human experience.</a:t>
            </a:r>
          </a:p>
          <a:p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n-US" sz="2400" b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rd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 Resonances edition </a:t>
            </a:r>
            <a:r>
              <a:rPr lang="en-US" sz="2400" b="1" i="1" dirty="0">
                <a:latin typeface="Verdana" panose="020B0604030504040204" pitchFamily="34" charset="0"/>
                <a:ea typeface="Verdana" panose="020B0604030504040204" pitchFamily="34" charset="0"/>
              </a:rPr>
              <a:t>Datami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 on Big Data, Digital Transformation and Artificial Intelligence </a:t>
            </a:r>
            <a:r>
              <a:rPr lang="en-US" sz="2400" b="1">
                <a:latin typeface="Verdana" panose="020B0604030504040204" pitchFamily="34" charset="0"/>
                <a:ea typeface="Verdana" panose="020B0604030504040204" pitchFamily="34" charset="0"/>
              </a:rPr>
              <a:t>(2018-2020)</a:t>
            </a:r>
            <a:endParaRPr lang="en-GB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3" y="6337300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02"/>
    </mc:Choice>
    <mc:Fallback xmlns="">
      <p:transition spd="slow" advTm="35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A93DC4-8747-48D4-9E25-5A85F72283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>
                <a:latin typeface="Verdana Standaard"/>
                <a:cs typeface="Arial"/>
              </a:rPr>
              <a:t>Weather Prediction by Numerical Processes</a:t>
            </a:r>
          </a:p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894D4D-0A57-4B25-A31C-7043C79A04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4" descr="A picture containing sitting, bicycle, old, white&#10;&#10;Description generated with very high confidence">
            <a:extLst>
              <a:ext uri="{FF2B5EF4-FFF2-40B4-BE49-F238E27FC236}">
                <a16:creationId xmlns:a16="http://schemas.microsoft.com/office/drawing/2014/main" id="{367AC66E-8C32-46CF-A96A-7B14FFBAB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190" y="1482703"/>
            <a:ext cx="7078517" cy="5624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7E5EF1-EF63-42C8-9AF6-514B785A3A5E}"/>
              </a:ext>
            </a:extLst>
          </p:cNvPr>
          <p:cNvSpPr txBox="1"/>
          <p:nvPr/>
        </p:nvSpPr>
        <p:spPr>
          <a:xfrm>
            <a:off x="7076939" y="1505892"/>
            <a:ext cx="5371963" cy="44319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 dirty="0">
              <a:latin typeface="Verdana Standaard"/>
              <a:cs typeface="Arial"/>
            </a:endParaRPr>
          </a:p>
          <a:p>
            <a:pPr>
              <a:buChar char="•"/>
            </a:pPr>
            <a:r>
              <a:rPr lang="it-IT" dirty="0" smtClean="0">
                <a:latin typeface="Verdana Standaard"/>
                <a:cs typeface="Arial"/>
              </a:rPr>
              <a:t> </a:t>
            </a:r>
            <a:r>
              <a:rPr lang="it-IT" sz="2400" dirty="0" err="1" smtClean="0">
                <a:latin typeface="Verdana Standaard"/>
                <a:cs typeface="Arial"/>
              </a:rPr>
              <a:t>Inspired</a:t>
            </a:r>
            <a:r>
              <a:rPr lang="it-IT" sz="2400" dirty="0" smtClean="0">
                <a:latin typeface="Verdana Standaard"/>
                <a:cs typeface="Arial"/>
              </a:rPr>
              <a:t> by Lewis </a:t>
            </a:r>
            <a:r>
              <a:rPr lang="it-IT" sz="2400" dirty="0" err="1" smtClean="0">
                <a:latin typeface="Verdana Standaard"/>
                <a:cs typeface="Arial"/>
              </a:rPr>
              <a:t>Fry</a:t>
            </a:r>
            <a:r>
              <a:rPr lang="it-IT" sz="2400" dirty="0" smtClean="0">
                <a:latin typeface="Verdana Standaard"/>
                <a:cs typeface="Arial"/>
              </a:rPr>
              <a:t> </a:t>
            </a:r>
            <a:r>
              <a:rPr lang="it-IT" sz="2400" dirty="0" err="1" smtClean="0">
                <a:latin typeface="Verdana Standaard"/>
                <a:cs typeface="Arial"/>
              </a:rPr>
              <a:t>Richardson’s</a:t>
            </a:r>
            <a:r>
              <a:rPr lang="it-IT" sz="2400" dirty="0">
                <a:latin typeface="Verdana Standaard"/>
                <a:cs typeface="Arial"/>
              </a:rPr>
              <a:t> </a:t>
            </a:r>
            <a:r>
              <a:rPr lang="it-IT" sz="2400" dirty="0" smtClean="0">
                <a:latin typeface="Verdana Standaard"/>
                <a:cs typeface="Arial"/>
              </a:rPr>
              <a:t>first </a:t>
            </a:r>
            <a:r>
              <a:rPr lang="it-IT" sz="2400" dirty="0" err="1" smtClean="0">
                <a:latin typeface="Verdana Standaard"/>
                <a:cs typeface="Arial"/>
              </a:rPr>
              <a:t>numerical</a:t>
            </a:r>
            <a:r>
              <a:rPr lang="it-IT" sz="2400" dirty="0">
                <a:latin typeface="Verdana Standaard"/>
                <a:cs typeface="Arial"/>
              </a:rPr>
              <a:t> </a:t>
            </a:r>
            <a:endParaRPr lang="it-IT" sz="2400" dirty="0" smtClean="0">
              <a:latin typeface="Verdana Standaard"/>
              <a:cs typeface="Arial"/>
            </a:endParaRPr>
          </a:p>
          <a:p>
            <a:r>
              <a:rPr lang="it-IT" sz="2400" dirty="0" smtClean="0">
                <a:latin typeface="Verdana Standaard"/>
                <a:cs typeface="Arial"/>
              </a:rPr>
              <a:t>code</a:t>
            </a:r>
            <a:r>
              <a:rPr lang="en-GB" sz="2400" dirty="0">
                <a:latin typeface="Verdana Standaard"/>
                <a:cs typeface="Arial"/>
              </a:rPr>
              <a:t> </a:t>
            </a:r>
            <a:r>
              <a:rPr lang="en-GB" sz="2400" dirty="0" smtClean="0">
                <a:latin typeface="Verdana Standaard"/>
                <a:cs typeface="Arial"/>
              </a:rPr>
              <a:t>and </a:t>
            </a:r>
            <a:r>
              <a:rPr lang="en-GB" sz="2400" dirty="0">
                <a:latin typeface="Verdana Standaard"/>
                <a:cs typeface="Arial"/>
              </a:rPr>
              <a:t>his vision of a human computing force </a:t>
            </a:r>
            <a:r>
              <a:rPr lang="it-IT" sz="2400" dirty="0">
                <a:latin typeface="Verdana Standaard"/>
                <a:cs typeface="Arial"/>
              </a:rPr>
              <a:t>​</a:t>
            </a:r>
          </a:p>
          <a:p>
            <a:pPr>
              <a:buChar char="•"/>
            </a:pPr>
            <a:endParaRPr lang="it-IT" sz="2400" dirty="0">
              <a:latin typeface="Verdana Standaard"/>
              <a:ea typeface="Verdana"/>
              <a:cs typeface="Arial"/>
            </a:endParaRPr>
          </a:p>
          <a:p>
            <a:pPr>
              <a:buChar char="•"/>
            </a:pPr>
            <a:r>
              <a:rPr lang="it-IT" sz="2400" dirty="0">
                <a:latin typeface="Verdana Standaard"/>
                <a:cs typeface="Arial"/>
              </a:rPr>
              <a:t>JRCs European Crisis Management Laboratory and </a:t>
            </a:r>
            <a:r>
              <a:rPr lang="it-IT" sz="2400" dirty="0" smtClean="0">
                <a:latin typeface="Verdana Standaard"/>
                <a:cs typeface="Arial"/>
              </a:rPr>
              <a:t>the </a:t>
            </a:r>
            <a:r>
              <a:rPr lang="it-IT" sz="2400" dirty="0">
                <a:latin typeface="Verdana Standaard"/>
                <a:cs typeface="Arial"/>
              </a:rPr>
              <a:t>idea of a </a:t>
            </a:r>
            <a:r>
              <a:rPr lang="it-IT" sz="2400" i="1" dirty="0">
                <a:latin typeface="Verdana Standaard"/>
                <a:cs typeface="Arial"/>
              </a:rPr>
              <a:t>Slow Crisis Room</a:t>
            </a:r>
            <a:r>
              <a:rPr lang="it-IT" sz="2400" dirty="0">
                <a:latin typeface="Verdana Standaard"/>
                <a:cs typeface="Arial"/>
              </a:rPr>
              <a:t>​</a:t>
            </a:r>
          </a:p>
          <a:p>
            <a:pPr>
              <a:buChar char="•"/>
            </a:pPr>
            <a:endParaRPr lang="it-IT" sz="2400" dirty="0">
              <a:latin typeface="Verdana Standaard"/>
              <a:ea typeface="Verdana"/>
              <a:cs typeface="Arial"/>
            </a:endParaRPr>
          </a:p>
          <a:p>
            <a:pPr>
              <a:buFont typeface="Arial"/>
              <a:buChar char="•"/>
            </a:pPr>
            <a:r>
              <a:rPr lang="it-IT" sz="2400" dirty="0">
                <a:latin typeface="Verdana Standaard"/>
                <a:cs typeface="Arial"/>
              </a:rPr>
              <a:t> </a:t>
            </a:r>
            <a:r>
              <a:rPr lang="it-IT" sz="2400" dirty="0" err="1">
                <a:latin typeface="Verdana Standaard"/>
                <a:cs typeface="Arial"/>
              </a:rPr>
              <a:t>Forecasting</a:t>
            </a:r>
            <a:r>
              <a:rPr lang="it-IT" sz="2400" dirty="0">
                <a:latin typeface="Verdana Standaard"/>
                <a:cs typeface="Arial"/>
              </a:rPr>
              <a:t> the weather through the act of public </a:t>
            </a:r>
            <a:r>
              <a:rPr lang="it-IT" sz="2400" dirty="0">
                <a:latin typeface="Verdana Standaard"/>
                <a:cs typeface="Verdana"/>
              </a:rPr>
              <a:t>collaborative </a:t>
            </a:r>
            <a:r>
              <a:rPr lang="it-IT" sz="2400" dirty="0">
                <a:latin typeface="Verdana Standaard"/>
                <a:cs typeface="Arial"/>
              </a:rPr>
              <a:t>participation</a:t>
            </a:r>
            <a:r>
              <a:rPr lang="en-US" sz="2400" dirty="0">
                <a:latin typeface="Verdana Standaard"/>
                <a:cs typeface="Arial"/>
              </a:rPr>
              <a:t>​</a:t>
            </a:r>
            <a:endParaRPr lang="en-US" sz="2400" dirty="0">
              <a:latin typeface="Verdana Standaard"/>
              <a:ea typeface="Verdana"/>
              <a:cs typeface="Arial"/>
            </a:endParaRPr>
          </a:p>
        </p:txBody>
      </p:sp>
      <p:pic>
        <p:nvPicPr>
          <p:cNvPr id="10" name="Audio 4">
            <a:hlinkClick r:id="" action="ppaction://media"/>
            <a:extLst>
              <a:ext uri="{FF2B5EF4-FFF2-40B4-BE49-F238E27FC236}">
                <a16:creationId xmlns:a16="http://schemas.microsoft.com/office/drawing/2014/main" id="{7BD36F51-07DC-401E-9BDD-3C29F5440D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3" end="4439.3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2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93"/>
    </mc:Choice>
    <mc:Fallback xmlns="">
      <p:transition spd="slow" advTm="96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ew EC_20170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RC-presentation_new-style-Template" id="{A3811EC4-3CF2-294F-BA10-98A1FEBF725B}" vid="{04E8B2B6-6122-9247-9072-895CAD7B6100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EC_201708</Template>
  <TotalTime>9610</TotalTime>
  <Words>594</Words>
  <Application>Microsoft Office PowerPoint</Application>
  <PresentationFormat>Widescreen</PresentationFormat>
  <Paragraphs>102</Paragraphs>
  <Slides>20</Slides>
  <Notes>9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Times New Roman</vt:lpstr>
      <vt:lpstr>Verdana</vt:lpstr>
      <vt:lpstr>Verdana </vt:lpstr>
      <vt:lpstr>Verdana Standaard</vt:lpstr>
      <vt:lpstr>New EC_201708</vt:lpstr>
      <vt:lpstr>The science-policy interface – in need for "society" as a third component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EECKELS Adriaan (JRC-ISPRA)</dc:creator>
  <cp:lastModifiedBy>THIELEN - DEL POZO Jutta (JRC-ISPRA)</cp:lastModifiedBy>
  <cp:revision>189</cp:revision>
  <dcterms:created xsi:type="dcterms:W3CDTF">2017-11-21T14:04:45Z</dcterms:created>
  <dcterms:modified xsi:type="dcterms:W3CDTF">2020-05-03T23:48:05Z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Jive_VersionGuid">
    <vt:lpwstr>c938b709-0789-4977-9d88-0f7d67271484</vt:lpwstr>
  </property>
  <property fmtid="{D5CDD505-2E9C-101B-9397-08002B2CF9AE}" pid="3" name="Offisync_UpdateToken">
    <vt:lpwstr>2</vt:lpwstr>
  </property>
  <property fmtid="{D5CDD505-2E9C-101B-9397-08002B2CF9AE}" pid="4" name="Offisync_UniqueId">
    <vt:lpwstr>127154</vt:lpwstr>
  </property>
  <property fmtid="{D5CDD505-2E9C-101B-9397-08002B2CF9AE}" pid="5" name="Offisync_ProviderInitializationData">
    <vt:lpwstr>https://connected.cnect.cec.eu.int</vt:lpwstr>
  </property>
  <property fmtid="{D5CDD505-2E9C-101B-9397-08002B2CF9AE}" pid="6" name="Offisync_ServerID">
    <vt:lpwstr>0d3b22a6-6203-4efc-8e8e-b5279256493b</vt:lpwstr>
  </property>
  <property fmtid="{D5CDD505-2E9C-101B-9397-08002B2CF9AE}" pid="7" name="Jive_LatestUserAccountName">
    <vt:lpwstr>dewanni</vt:lpwstr>
  </property>
</Properties>
</file>