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64" r:id="rId2"/>
    <p:sldId id="280" r:id="rId3"/>
    <p:sldId id="259" r:id="rId4"/>
  </p:sldIdLst>
  <p:sldSz cx="9906000" cy="6858000" type="A4"/>
  <p:notesSz cx="9928225" cy="67976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74" y="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5E834-9A45-4F0A-8657-AD27BCEBCC6A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D0B69-0E6E-4854-B20B-6219025949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505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3213-0F8C-41F0-A708-32A43C802849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648-78A7-44AB-9F44-CB59A0B052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510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3213-0F8C-41F0-A708-32A43C802849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648-78A7-44AB-9F44-CB59A0B052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847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3213-0F8C-41F0-A708-32A43C802849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648-78A7-44AB-9F44-CB59A0B052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987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3213-0F8C-41F0-A708-32A43C802849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648-78A7-44AB-9F44-CB59A0B052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069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3213-0F8C-41F0-A708-32A43C802849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648-78A7-44AB-9F44-CB59A0B052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169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3213-0F8C-41F0-A708-32A43C802849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648-78A7-44AB-9F44-CB59A0B052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642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3213-0F8C-41F0-A708-32A43C802849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648-78A7-44AB-9F44-CB59A0B052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323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3213-0F8C-41F0-A708-32A43C802849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648-78A7-44AB-9F44-CB59A0B052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270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3213-0F8C-41F0-A708-32A43C802849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648-78A7-44AB-9F44-CB59A0B052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350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3213-0F8C-41F0-A708-32A43C802849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648-78A7-44AB-9F44-CB59A0B052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984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3213-0F8C-41F0-A708-32A43C802849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A648-78A7-44AB-9F44-CB59A0B052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404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33213-0F8C-41F0-A708-32A43C802849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A648-78A7-44AB-9F44-CB59A0B052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404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2ABCE-E535-40FD-9E8C-D0E2AE84F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28" y="2558679"/>
            <a:ext cx="6332290" cy="4169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5258D-267C-40EB-9406-F2E5571EC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657" y="694283"/>
            <a:ext cx="875425" cy="106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173364-42D4-460B-8569-C9098B4CECF6}"/>
              </a:ext>
            </a:extLst>
          </p:cNvPr>
          <p:cNvSpPr txBox="1"/>
          <p:nvPr/>
        </p:nvSpPr>
        <p:spPr>
          <a:xfrm>
            <a:off x="394282" y="391499"/>
            <a:ext cx="787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Recently exposed subglacial carbonate deposits at the retreating Triglav Glacier, Slovenia</a:t>
            </a:r>
            <a:endParaRPr lang="en-S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6D7DE-1ADA-4A5D-B27F-CA3E2EEF9323}"/>
              </a:ext>
            </a:extLst>
          </p:cNvPr>
          <p:cNvSpPr/>
          <p:nvPr/>
        </p:nvSpPr>
        <p:spPr>
          <a:xfrm>
            <a:off x="394282" y="1112129"/>
            <a:ext cx="7743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/>
              <a:t>Matej Lipar</a:t>
            </a:r>
            <a:r>
              <a:rPr lang="en-AU" sz="1100" baseline="30000" dirty="0"/>
              <a:t>1</a:t>
            </a:r>
            <a:r>
              <a:rPr lang="en-AU" sz="1100" dirty="0"/>
              <a:t> , Andrea Martín Pérez</a:t>
            </a:r>
            <a:r>
              <a:rPr lang="en-AU" sz="1100" baseline="30000" dirty="0"/>
              <a:t>2</a:t>
            </a:r>
            <a:r>
              <a:rPr lang="en-AU" sz="1100" dirty="0"/>
              <a:t> , Jure Tičar</a:t>
            </a:r>
            <a:r>
              <a:rPr lang="en-AU" sz="1100" baseline="30000" dirty="0"/>
              <a:t>1</a:t>
            </a:r>
            <a:r>
              <a:rPr lang="en-AU" sz="1100" dirty="0"/>
              <a:t> , </a:t>
            </a:r>
            <a:r>
              <a:rPr lang="en-AU" sz="1100" dirty="0" err="1"/>
              <a:t>Miha</a:t>
            </a:r>
            <a:r>
              <a:rPr lang="en-AU" sz="1100" dirty="0"/>
              <a:t> Pavšek</a:t>
            </a:r>
            <a:r>
              <a:rPr lang="en-AU" sz="1100" baseline="30000" dirty="0"/>
              <a:t>1</a:t>
            </a:r>
            <a:r>
              <a:rPr lang="en-AU" sz="1100" dirty="0"/>
              <a:t> , Matej Gabrovec</a:t>
            </a:r>
            <a:r>
              <a:rPr lang="en-AU" sz="1100" baseline="30000" dirty="0"/>
              <a:t>1</a:t>
            </a:r>
            <a:r>
              <a:rPr lang="en-AU" sz="1100" dirty="0"/>
              <a:t> , Mauro Hrvatin</a:t>
            </a:r>
            <a:r>
              <a:rPr lang="en-AU" sz="1100" baseline="30000" dirty="0"/>
              <a:t>1</a:t>
            </a:r>
            <a:r>
              <a:rPr lang="en-AU" sz="1100" dirty="0"/>
              <a:t> , </a:t>
            </a:r>
            <a:r>
              <a:rPr lang="en-AU" sz="1100" dirty="0" err="1"/>
              <a:t>Blaž</a:t>
            </a:r>
            <a:r>
              <a:rPr lang="en-AU" sz="1100" dirty="0"/>
              <a:t> Komac</a:t>
            </a:r>
            <a:r>
              <a:rPr lang="en-AU" sz="1100" baseline="30000" dirty="0"/>
              <a:t>1</a:t>
            </a:r>
            <a:r>
              <a:rPr lang="en-AU" sz="1100" dirty="0"/>
              <a:t> , Matija Zorn</a:t>
            </a:r>
            <a:r>
              <a:rPr lang="en-AU" sz="1100" baseline="30000" dirty="0"/>
              <a:t>1</a:t>
            </a:r>
            <a:r>
              <a:rPr lang="en-AU" sz="1100" dirty="0"/>
              <a:t> , Nadja Zupan Hajna</a:t>
            </a:r>
            <a:r>
              <a:rPr lang="en-AU" sz="1100" baseline="30000" dirty="0"/>
              <a:t>3</a:t>
            </a:r>
            <a:r>
              <a:rPr lang="en-AU" sz="1100" dirty="0"/>
              <a:t> , Jian-</a:t>
            </a:r>
            <a:r>
              <a:rPr lang="en-AU" sz="1100" dirty="0" err="1"/>
              <a:t>xin</a:t>
            </a:r>
            <a:r>
              <a:rPr lang="en-AU" sz="1100" dirty="0"/>
              <a:t> Zhao</a:t>
            </a:r>
            <a:r>
              <a:rPr lang="en-AU" sz="1100" baseline="30000" dirty="0"/>
              <a:t>4</a:t>
            </a:r>
            <a:r>
              <a:rPr lang="en-AU" sz="1100" dirty="0"/>
              <a:t> , Russell Drysdale</a:t>
            </a:r>
            <a:r>
              <a:rPr lang="en-AU" sz="1100" baseline="30000" dirty="0"/>
              <a:t>5</a:t>
            </a:r>
            <a:r>
              <a:rPr lang="en-AU" sz="1100" dirty="0"/>
              <a:t> , and </a:t>
            </a:r>
            <a:r>
              <a:rPr lang="en-AU" sz="1100" dirty="0" err="1"/>
              <a:t>Mateja</a:t>
            </a:r>
            <a:r>
              <a:rPr lang="en-AU" sz="1100" dirty="0"/>
              <a:t> Ferk</a:t>
            </a:r>
            <a:r>
              <a:rPr lang="en-AU" sz="1100" baseline="30000" dirty="0"/>
              <a:t>1</a:t>
            </a:r>
          </a:p>
          <a:p>
            <a:endParaRPr lang="en-AU" sz="1100" dirty="0"/>
          </a:p>
          <a:p>
            <a:r>
              <a:rPr lang="en-AU" sz="1100" baseline="30000" dirty="0"/>
              <a:t>1</a:t>
            </a:r>
            <a:r>
              <a:rPr lang="en-AU" sz="1100" dirty="0"/>
              <a:t> The Slovenian Academy of Sciences and Arts, Anton </a:t>
            </a:r>
            <a:r>
              <a:rPr lang="en-AU" sz="1100" dirty="0" err="1"/>
              <a:t>Melik</a:t>
            </a:r>
            <a:r>
              <a:rPr lang="en-AU" sz="1100" dirty="0"/>
              <a:t> Geographical Institute ZRC SAZU, Slovenia </a:t>
            </a:r>
          </a:p>
          <a:p>
            <a:r>
              <a:rPr lang="en-AU" sz="1100" baseline="30000" dirty="0"/>
              <a:t>2</a:t>
            </a:r>
            <a:r>
              <a:rPr lang="en-AU" sz="1100" dirty="0"/>
              <a:t> The Slovenian Academy of Sciences and Arts, Ivan </a:t>
            </a:r>
            <a:r>
              <a:rPr lang="en-AU" sz="1100" dirty="0" err="1"/>
              <a:t>Rakovec</a:t>
            </a:r>
            <a:r>
              <a:rPr lang="en-AU" sz="1100" dirty="0"/>
              <a:t> Institute of Palaeontology ZRC SAZU, Slovenia </a:t>
            </a:r>
          </a:p>
          <a:p>
            <a:r>
              <a:rPr lang="en-AU" sz="1100" baseline="30000" dirty="0"/>
              <a:t>3</a:t>
            </a:r>
            <a:r>
              <a:rPr lang="en-AU" sz="1100" dirty="0"/>
              <a:t> The Slovenian Academy of Sciences and Arts, Karst Research Institute ZRC SAZU, Slovenia </a:t>
            </a:r>
          </a:p>
          <a:p>
            <a:r>
              <a:rPr lang="en-AU" sz="1100" baseline="30000" dirty="0"/>
              <a:t>4</a:t>
            </a:r>
            <a:r>
              <a:rPr lang="en-AU" sz="1100" dirty="0"/>
              <a:t> Radiogenic Isotope Facility, School of Earth and Environmental Sciences, The University of Queensland, Australia </a:t>
            </a:r>
          </a:p>
          <a:p>
            <a:r>
              <a:rPr lang="en-AU" sz="1100" baseline="30000" dirty="0"/>
              <a:t>5</a:t>
            </a:r>
            <a:r>
              <a:rPr lang="en-AU" sz="1100" dirty="0"/>
              <a:t> School of Geography, The University of Melbourne, Australia &amp; EDYTEM, UMR CNRS 5204, </a:t>
            </a:r>
            <a:r>
              <a:rPr lang="en-AU" sz="1100" dirty="0" err="1"/>
              <a:t>Université</a:t>
            </a:r>
            <a:r>
              <a:rPr lang="en-AU" sz="1100" dirty="0"/>
              <a:t> de </a:t>
            </a:r>
            <a:r>
              <a:rPr lang="en-AU" sz="1100" dirty="0" err="1"/>
              <a:t>Savoie</a:t>
            </a:r>
            <a:r>
              <a:rPr lang="en-AU" sz="1100" dirty="0"/>
              <a:t>-Mont Blanc, France</a:t>
            </a:r>
            <a:endParaRPr lang="en-SI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E95F2-5EF5-4587-B243-C1E68ED1B8ED}"/>
              </a:ext>
            </a:extLst>
          </p:cNvPr>
          <p:cNvSpPr txBox="1"/>
          <p:nvPr/>
        </p:nvSpPr>
        <p:spPr>
          <a:xfrm>
            <a:off x="394282" y="3613330"/>
            <a:ext cx="261736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Mount Triglav, the Triglav Glacier and the sampling location of subglacial carbonates relative to the years 1932 (A) and 2017 (B).</a:t>
            </a:r>
          </a:p>
          <a:p>
            <a:endParaRPr lang="en-AU" sz="1400" dirty="0"/>
          </a:p>
          <a:p>
            <a:r>
              <a:rPr lang="en-AU" sz="1400" dirty="0"/>
              <a:t>Close up of an exposure of subglacial carbonate (C).</a:t>
            </a:r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r>
              <a:rPr lang="en-AU" sz="1000" dirty="0"/>
              <a:t>Photo curtesy of (A) Janko </a:t>
            </a:r>
            <a:r>
              <a:rPr lang="en-AU" sz="1000" dirty="0" err="1"/>
              <a:t>Skerlep</a:t>
            </a:r>
            <a:r>
              <a:rPr lang="en-AU" sz="1000" dirty="0"/>
              <a:t> (ZRC SAZU Anton </a:t>
            </a:r>
            <a:r>
              <a:rPr lang="en-AU" sz="1000" dirty="0" err="1"/>
              <a:t>Melik</a:t>
            </a:r>
            <a:r>
              <a:rPr lang="en-AU" sz="1000" dirty="0"/>
              <a:t> Geographical Institute archive), (B) </a:t>
            </a:r>
            <a:r>
              <a:rPr lang="en-AU" sz="1000" dirty="0" err="1"/>
              <a:t>Miha</a:t>
            </a:r>
            <a:r>
              <a:rPr lang="en-AU" sz="1000" dirty="0"/>
              <a:t> </a:t>
            </a:r>
            <a:r>
              <a:rPr lang="en-AU" sz="1000" dirty="0" err="1"/>
              <a:t>Pavšek</a:t>
            </a:r>
            <a:r>
              <a:rPr lang="en-AU" sz="1000" dirty="0"/>
              <a:t> and (C) Matej Lipar.</a:t>
            </a:r>
            <a:endParaRPr lang="en-SI" sz="1000" dirty="0"/>
          </a:p>
        </p:txBody>
      </p:sp>
      <p:pic>
        <p:nvPicPr>
          <p:cNvPr id="8" name="Picture 4" descr="Rezultat iskanja slik">
            <a:extLst>
              <a:ext uri="{FF2B5EF4-FFF2-40B4-BE49-F238E27FC236}">
                <a16:creationId xmlns:a16="http://schemas.microsoft.com/office/drawing/2014/main" id="{235D1773-5FD6-4127-8373-41D049CD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725" y="1920409"/>
            <a:ext cx="586385" cy="5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zultat iskanja slik za university of queensland">
            <a:extLst>
              <a:ext uri="{FF2B5EF4-FFF2-40B4-BE49-F238E27FC236}">
                <a16:creationId xmlns:a16="http://schemas.microsoft.com/office/drawing/2014/main" id="{8B2988B3-56F7-4ABA-A362-68801278A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684" y="1925118"/>
            <a:ext cx="561034" cy="5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5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C999D-52D2-4603-A66F-693ED8B38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51" y="0"/>
            <a:ext cx="59738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67B479-9A3A-4A32-BB2A-4E5DC111A9BB}"/>
              </a:ext>
            </a:extLst>
          </p:cNvPr>
          <p:cNvSpPr txBox="1"/>
          <p:nvPr/>
        </p:nvSpPr>
        <p:spPr>
          <a:xfrm>
            <a:off x="629173" y="2262703"/>
            <a:ext cx="26173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Oldest obtained U-Th ages of Last Glacial Maximum.</a:t>
            </a:r>
          </a:p>
          <a:p>
            <a:endParaRPr lang="en-AU" sz="1400" dirty="0"/>
          </a:p>
          <a:p>
            <a:r>
              <a:rPr lang="en-US" sz="1400" dirty="0"/>
              <a:t>However, aragonite-to-calcite replacement fabrics pose a challenge.</a:t>
            </a:r>
            <a:endParaRPr lang="en-AU" sz="1400" dirty="0"/>
          </a:p>
          <a:p>
            <a:endParaRPr lang="en-AU" sz="1400" dirty="0"/>
          </a:p>
          <a:p>
            <a:r>
              <a:rPr lang="en-US" sz="1400" dirty="0"/>
              <a:t>Currently, these dates should be regarded as “maximum ages”.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00271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705AA39-E5AF-45B2-A7F1-76EBD8F97112}"/>
              </a:ext>
            </a:extLst>
          </p:cNvPr>
          <p:cNvSpPr txBox="1"/>
          <p:nvPr/>
        </p:nvSpPr>
        <p:spPr>
          <a:xfrm>
            <a:off x="117443" y="786240"/>
            <a:ext cx="3926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Subglacial carbonates are fragile and exposed to: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(1) Chemical weathering (up to 0.14 mm/year),</a:t>
            </a:r>
          </a:p>
          <a:p>
            <a:endParaRPr lang="en-AU" sz="1400" dirty="0"/>
          </a:p>
          <a:p>
            <a:r>
              <a:rPr lang="en-US" sz="1400" dirty="0"/>
              <a:t>(2) Frost weathering,</a:t>
            </a:r>
            <a:endParaRPr lang="en-AU" sz="1400" dirty="0"/>
          </a:p>
          <a:p>
            <a:endParaRPr lang="en-AU" sz="1400" dirty="0"/>
          </a:p>
          <a:p>
            <a:r>
              <a:rPr lang="en-US" sz="1400" dirty="0"/>
              <a:t>(3) Abrasion.</a:t>
            </a:r>
            <a:endParaRPr lang="en-AU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C4A279-4F83-4F14-BF16-C936DAAFD99B}"/>
              </a:ext>
            </a:extLst>
          </p:cNvPr>
          <p:cNvSpPr txBox="1"/>
          <p:nvPr/>
        </p:nvSpPr>
        <p:spPr>
          <a:xfrm>
            <a:off x="117442" y="5226341"/>
            <a:ext cx="3808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Their presence today may suggest the continuous glacier-cover since their deposition throughout all but the most recent part of the Holocene.</a:t>
            </a:r>
            <a:endParaRPr lang="en-SI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5148C1-8BB9-42F8-96B7-0590408256B3}"/>
              </a:ext>
            </a:extLst>
          </p:cNvPr>
          <p:cNvSpPr txBox="1"/>
          <p:nvPr/>
        </p:nvSpPr>
        <p:spPr>
          <a:xfrm>
            <a:off x="117443" y="3524485"/>
            <a:ext cx="423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they were exposed during the Holocene Climactic Optimum, they should have been eroded.</a:t>
            </a:r>
            <a:endParaRPr lang="en-SI" sz="1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FDABA6-4797-4834-ADD6-F3D9CB9BBE00}"/>
              </a:ext>
            </a:extLst>
          </p:cNvPr>
          <p:cNvCxnSpPr/>
          <p:nvPr/>
        </p:nvCxnSpPr>
        <p:spPr>
          <a:xfrm>
            <a:off x="1451295" y="2759978"/>
            <a:ext cx="0" cy="764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A8DE34-A391-4421-B106-F3ABB928A507}"/>
              </a:ext>
            </a:extLst>
          </p:cNvPr>
          <p:cNvCxnSpPr/>
          <p:nvPr/>
        </p:nvCxnSpPr>
        <p:spPr>
          <a:xfrm>
            <a:off x="1461082" y="4263006"/>
            <a:ext cx="0" cy="764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Brace 4">
            <a:extLst>
              <a:ext uri="{FF2B5EF4-FFF2-40B4-BE49-F238E27FC236}">
                <a16:creationId xmlns:a16="http://schemas.microsoft.com/office/drawing/2014/main" id="{EFF8A131-C475-4474-9292-72EA6F650E26}"/>
              </a:ext>
            </a:extLst>
          </p:cNvPr>
          <p:cNvSpPr/>
          <p:nvPr/>
        </p:nvSpPr>
        <p:spPr>
          <a:xfrm>
            <a:off x="4261607" y="562062"/>
            <a:ext cx="691388" cy="56206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E943B9-151C-4AB4-B215-D625B8DB170D}"/>
              </a:ext>
            </a:extLst>
          </p:cNvPr>
          <p:cNvSpPr txBox="1"/>
          <p:nvPr/>
        </p:nvSpPr>
        <p:spPr>
          <a:xfrm>
            <a:off x="5459836" y="2447267"/>
            <a:ext cx="4095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Further work:</a:t>
            </a:r>
          </a:p>
          <a:p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High-resolution U-Th dating with a combination of </a:t>
            </a:r>
            <a:r>
              <a:rPr lang="en-US" sz="1400" baseline="30000" dirty="0"/>
              <a:t>36</a:t>
            </a:r>
            <a:r>
              <a:rPr lang="en-US" sz="1400" dirty="0"/>
              <a:t>Cl nuclide dating,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Frost weathering rate.</a:t>
            </a:r>
          </a:p>
          <a:p>
            <a:endParaRPr lang="en-SI" sz="1400" dirty="0"/>
          </a:p>
        </p:txBody>
      </p:sp>
    </p:spTree>
    <p:extLst>
      <p:ext uri="{BB962C8B-B14F-4D97-AF65-F5344CB8AC3E}">
        <p14:creationId xmlns:p14="http://schemas.microsoft.com/office/powerpoint/2010/main" val="888191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327</Words>
  <Application>Microsoft Office PowerPoint</Application>
  <PresentationFormat>A4 Paper (210x297 mm)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43</cp:revision>
  <cp:lastPrinted>2019-05-13T12:20:17Z</cp:lastPrinted>
  <dcterms:created xsi:type="dcterms:W3CDTF">2019-05-12T16:56:13Z</dcterms:created>
  <dcterms:modified xsi:type="dcterms:W3CDTF">2020-05-05T09:38:01Z</dcterms:modified>
</cp:coreProperties>
</file>