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handoutMasterIdLst>
    <p:handoutMasterId r:id="rId19"/>
  </p:handoutMasterIdLst>
  <p:sldIdLst>
    <p:sldId id="288" r:id="rId2"/>
    <p:sldId id="276" r:id="rId3"/>
    <p:sldId id="287" r:id="rId4"/>
    <p:sldId id="293" r:id="rId5"/>
    <p:sldId id="277" r:id="rId6"/>
    <p:sldId id="259" r:id="rId7"/>
    <p:sldId id="258" r:id="rId8"/>
    <p:sldId id="292" r:id="rId9"/>
    <p:sldId id="280" r:id="rId10"/>
    <p:sldId id="289" r:id="rId11"/>
    <p:sldId id="284" r:id="rId12"/>
    <p:sldId id="257" r:id="rId13"/>
    <p:sldId id="291" r:id="rId14"/>
    <p:sldId id="278" r:id="rId15"/>
    <p:sldId id="286" r:id="rId16"/>
    <p:sldId id="29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935"/>
    <a:srgbClr val="7ED45C"/>
    <a:srgbClr val="FFFF99"/>
    <a:srgbClr val="F8EC78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3" autoAdjust="0"/>
    <p:restoredTop sz="93701" autoAdjust="0"/>
  </p:normalViewPr>
  <p:slideViewPr>
    <p:cSldViewPr snapToGrid="0">
      <p:cViewPr varScale="1">
        <p:scale>
          <a:sx n="75" d="100"/>
          <a:sy n="75" d="100"/>
        </p:scale>
        <p:origin x="34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56"/>
    </p:cViewPr>
  </p:sorterViewPr>
  <p:notesViewPr>
    <p:cSldViewPr snapToGrid="0">
      <p:cViewPr varScale="1">
        <p:scale>
          <a:sx n="52" d="100"/>
          <a:sy n="52" d="100"/>
        </p:scale>
        <p:origin x="19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80CD0-B55F-4783-BDB3-DD4C56E4D3A7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2E5AD-D1EF-4223-AEAD-C354A0782AA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26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DAADE-42DA-42F1-8CF0-02C47164FC84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CA310-C903-4130-9285-62ACC42EE0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46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A310-C903-4130-9285-62ACC42EE05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452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A310-C903-4130-9285-62ACC42EE05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169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A310-C903-4130-9285-62ACC42EE05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370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A310-C903-4130-9285-62ACC42EE05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54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A310-C903-4130-9285-62ACC42EE05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74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A310-C903-4130-9285-62ACC42EE05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50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A310-C903-4130-9285-62ACC42EE05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76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A310-C903-4130-9285-62ACC42EE05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21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A310-C903-4130-9285-62ACC42EE05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676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A310-C903-4130-9285-62ACC42EE05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54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A310-C903-4130-9285-62ACC42EE05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595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A310-C903-4130-9285-62ACC42EE05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75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12-03-2020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772-05B9-486A-80B4-C873D98AB2EA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951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B5F1-2549-475D-B644-BE2C9770F66F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772-05B9-486A-80B4-C873D98AB2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B5F1-2549-475D-B644-BE2C9770F66F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772-05B9-486A-80B4-C873D98AB2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38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87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B5F1-2549-475D-B644-BE2C9770F66F}" type="datetimeFigureOut">
              <a:rPr lang="nl-NL" smtClean="0"/>
              <a:t>4-5-2020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772-05B9-486A-80B4-C873D98AB2EA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48775" y="6297335"/>
            <a:ext cx="2143225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EGU 2020 </a:t>
            </a:r>
          </a:p>
          <a:p>
            <a:pPr algn="ctr"/>
            <a:r>
              <a:rPr lang="nl-NL" sz="1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sz="1400" b="1" strike="noStrike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nl-NL" sz="1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</a:t>
            </a:r>
            <a:r>
              <a:rPr lang="nl-NL" sz="1400" b="1" kern="1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lang="nl-NL" sz="1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2020</a:t>
            </a:r>
            <a:endParaRPr lang="nl-N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" y="6176963"/>
            <a:ext cx="1360170" cy="67437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196153" y="6482001"/>
            <a:ext cx="1414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2020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5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B5F1-2549-475D-B644-BE2C9770F66F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772-05B9-486A-80B4-C873D98AB2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55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B5F1-2549-475D-B644-BE2C9770F66F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772-05B9-486A-80B4-C873D98AB2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36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B5F1-2549-475D-B644-BE2C9770F66F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772-05B9-486A-80B4-C873D98AB2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08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B5F1-2549-475D-B644-BE2C9770F66F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772-05B9-486A-80B4-C873D98AB2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72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B5F1-2549-475D-B644-BE2C9770F66F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772-05B9-486A-80B4-C873D98AB2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99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B5F1-2549-475D-B644-BE2C9770F66F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772-05B9-486A-80B4-C873D98AB2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2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B5F1-2549-475D-B644-BE2C9770F66F}" type="datetimeFigureOut">
              <a:rPr lang="nl-NL" smtClean="0"/>
              <a:t>4-5-2020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75772-05B9-486A-80B4-C873D98AB2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57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04-05-2020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5772-05B9-486A-80B4-C873D98AB2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71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13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58202" y="6217920"/>
            <a:ext cx="8132719" cy="64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2337" y="2358189"/>
            <a:ext cx="11418330" cy="1784244"/>
          </a:xfrm>
          <a:noFill/>
        </p:spPr>
        <p:txBody>
          <a:bodyPr>
            <a:no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on Parameter and State Estimation with Ensemble Data Assimilation Methods -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 with a Nonlinear Oscillator </a:t>
            </a:r>
            <a:endParaRPr lang="nl-NL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7667" y="4401253"/>
            <a:ext cx="9739993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Arundhuti Banerjee, Dr. Ir. Femke Vossepoel</a:t>
            </a:r>
          </a:p>
          <a:p>
            <a:pPr algn="ctr"/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A.Banerjee@tudelft.nl</a:t>
            </a:r>
          </a:p>
          <a:p>
            <a:pPr algn="ctr">
              <a:lnSpc>
                <a:spcPct val="150000"/>
              </a:lnSpc>
            </a:pPr>
            <a:r>
              <a:rPr lang="nl-N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Petroleum Engineering </a:t>
            </a:r>
            <a:r>
              <a:rPr lang="nl-NL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nl-N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nl-N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nl-NL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</a:t>
            </a:r>
            <a:r>
              <a:rPr lang="nl-N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Geoscience</a:t>
            </a:r>
            <a:r>
              <a:rPr lang="nl-N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Engineering,</a:t>
            </a:r>
          </a:p>
          <a:p>
            <a:pPr algn="ctr">
              <a:lnSpc>
                <a:spcPct val="150000"/>
              </a:lnSpc>
            </a:pPr>
            <a:r>
              <a:rPr lang="nl-N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 Delft</a:t>
            </a:r>
          </a:p>
          <a:p>
            <a:pPr algn="ctr"/>
            <a:endParaRPr lang="nl-NL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6671" y="0"/>
            <a:ext cx="12208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EGU GENERAL ASSEMBLY</a:t>
            </a:r>
          </a:p>
          <a:p>
            <a:pPr algn="ctr"/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Vienna, 3</a:t>
            </a:r>
            <a:r>
              <a:rPr lang="nl-NL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- 8</a:t>
            </a:r>
            <a:r>
              <a:rPr lang="nl-NL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2020</a:t>
            </a:r>
            <a:endParaRPr lang="nl-N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6" b="31674"/>
          <a:stretch/>
        </p:blipFill>
        <p:spPr>
          <a:xfrm>
            <a:off x="-8204" y="6146882"/>
            <a:ext cx="1953928" cy="712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8" b="19298"/>
          <a:stretch/>
        </p:blipFill>
        <p:spPr>
          <a:xfrm>
            <a:off x="10238072" y="6210388"/>
            <a:ext cx="1953928" cy="644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401" y="2980433"/>
            <a:ext cx="1987270" cy="181064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17219" y="6376155"/>
            <a:ext cx="1414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2020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425565" y="1200329"/>
            <a:ext cx="74018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0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64" y="1940568"/>
            <a:ext cx="2806565" cy="64833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774" y="2752546"/>
            <a:ext cx="2633312" cy="72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7849" y="3607589"/>
            <a:ext cx="1246014" cy="63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2122695" y="766945"/>
            <a:ext cx="2262158" cy="369332"/>
          </a:xfrm>
          <a:prstGeom prst="rect">
            <a:avLst/>
          </a:prstGeom>
          <a:solidFill>
            <a:srgbClr val="FFCCFF"/>
          </a:solidFill>
          <a:effectLst>
            <a:outerShdw blurRad="50800" dist="50800" dir="5400000" algn="ctr" rotWithShape="0">
              <a:srgbClr val="FFCCFF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 Distribution </a:t>
            </a:r>
            <a:r>
              <a:rPr lang="nl-N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p(x)</a:t>
            </a:r>
            <a:endParaRPr lang="nl-N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3652" y="2165440"/>
            <a:ext cx="1069524" cy="369332"/>
          </a:xfrm>
          <a:prstGeom prst="rect">
            <a:avLst/>
          </a:prstGeom>
          <a:solidFill>
            <a:srgbClr val="FFCCFF"/>
          </a:solidFill>
          <a:effectLst>
            <a:outerShdw blurRad="50800" dist="50800" dir="5400000" algn="ctr" rotWithShape="0">
              <a:srgbClr val="FFCCFF"/>
            </a:outerShdw>
          </a:effectLst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dirty="0"/>
              <a:t>Sampling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4964" y="3944449"/>
            <a:ext cx="1140825" cy="369332"/>
          </a:xfrm>
          <a:prstGeom prst="rect">
            <a:avLst/>
          </a:prstGeom>
          <a:solidFill>
            <a:srgbClr val="FFCCFF"/>
          </a:solidFill>
          <a:effectLst>
            <a:outerShdw blurRad="50800" dist="50800" dir="5400000" algn="ctr" rotWithShape="0">
              <a:srgbClr val="FFCCFF"/>
            </a:outerShdw>
          </a:effectLst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dirty="0" err="1"/>
              <a:t>Weighting</a:t>
            </a:r>
            <a:endParaRPr lang="nl-NL" dirty="0"/>
          </a:p>
        </p:txBody>
      </p:sp>
      <p:sp>
        <p:nvSpPr>
          <p:cNvPr id="34" name="TextBox 33"/>
          <p:cNvSpPr txBox="1"/>
          <p:nvPr/>
        </p:nvSpPr>
        <p:spPr>
          <a:xfrm>
            <a:off x="346161" y="4775894"/>
            <a:ext cx="1287532" cy="369332"/>
          </a:xfrm>
          <a:prstGeom prst="rect">
            <a:avLst/>
          </a:prstGeom>
          <a:solidFill>
            <a:srgbClr val="FFCCFF"/>
          </a:solidFill>
          <a:effectLst>
            <a:outerShdw blurRad="50800" dist="50800" dir="5400000" algn="ctr" rotWithShape="0">
              <a:srgbClr val="FFCCFF"/>
            </a:outerShdw>
          </a:effectLst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dirty="0" err="1"/>
              <a:t>Resampling</a:t>
            </a:r>
            <a:endParaRPr lang="nl-NL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4857504" y="3879785"/>
            <a:ext cx="1137049" cy="133594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725151" y="3639310"/>
            <a:ext cx="3497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Weights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l-NL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proportional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(y)  </a:t>
            </a:r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likelihood</a:t>
            </a:r>
            <a:endParaRPr lang="nl-N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p(y/x)</a:t>
            </a:r>
            <a:endParaRPr lang="nl-NL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5930337" y="3444068"/>
            <a:ext cx="2973103" cy="1185648"/>
          </a:xfrm>
          <a:prstGeom prst="wedgeEllipseCallout">
            <a:avLst>
              <a:gd name="adj1" fmla="val -61814"/>
              <a:gd name="adj2" fmla="val 156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9641085" y="3627934"/>
            <a:ext cx="1137049" cy="1335944"/>
          </a:xfrm>
          <a:prstGeom prst="rect">
            <a:avLst/>
          </a:prstGeom>
        </p:spPr>
      </p:pic>
      <p:sp>
        <p:nvSpPr>
          <p:cNvPr id="44" name="Oval Callout 43"/>
          <p:cNvSpPr/>
          <p:nvPr/>
        </p:nvSpPr>
        <p:spPr>
          <a:xfrm>
            <a:off x="10648332" y="3359244"/>
            <a:ext cx="1149103" cy="656091"/>
          </a:xfrm>
          <a:prstGeom prst="wedgeEllipseCallout">
            <a:avLst>
              <a:gd name="adj1" fmla="val -72703"/>
              <a:gd name="adj2" fmla="val 4356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xtBox 44"/>
          <p:cNvSpPr txBox="1"/>
          <p:nvPr/>
        </p:nvSpPr>
        <p:spPr>
          <a:xfrm>
            <a:off x="10197142" y="3363129"/>
            <a:ext cx="211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</a:p>
          <a:p>
            <a:pPr algn="ctr"/>
            <a:r>
              <a:rPr lang="nl-NL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P(x/y)</a:t>
            </a:r>
            <a:endParaRPr lang="nl-NL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7763" y="1608387"/>
            <a:ext cx="150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 </a:t>
            </a:r>
            <a:r>
              <a:rPr lang="nl-NL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lang="nl-NL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0224" y="517691"/>
            <a:ext cx="5429250" cy="2513455"/>
            <a:chOff x="442555" y="180283"/>
            <a:chExt cx="5429250" cy="2513455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25"/>
            <a:stretch/>
          </p:blipFill>
          <p:spPr>
            <a:xfrm>
              <a:off x="442555" y="180283"/>
              <a:ext cx="5429250" cy="2374483"/>
            </a:xfrm>
            <a:prstGeom prst="rect">
              <a:avLst/>
            </a:prstGeom>
          </p:spPr>
        </p:pic>
        <p:grpSp>
          <p:nvGrpSpPr>
            <p:cNvPr id="119" name="Group 118"/>
            <p:cNvGrpSpPr/>
            <p:nvPr/>
          </p:nvGrpSpPr>
          <p:grpSpPr>
            <a:xfrm>
              <a:off x="713718" y="2533145"/>
              <a:ext cx="4634730" cy="160593"/>
              <a:chOff x="758108" y="2648553"/>
              <a:chExt cx="4634730" cy="160593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4392339" y="2661444"/>
                <a:ext cx="780724" cy="147702"/>
                <a:chOff x="693024" y="2712720"/>
                <a:chExt cx="780724" cy="147702"/>
              </a:xfrm>
            </p:grpSpPr>
            <p:grpSp>
              <p:nvGrpSpPr>
                <p:cNvPr id="173" name="Group 172"/>
                <p:cNvGrpSpPr/>
                <p:nvPr/>
              </p:nvGrpSpPr>
              <p:grpSpPr>
                <a:xfrm>
                  <a:off x="693024" y="2712720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177" name="Oval 176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78" name="Oval 177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113326" y="2714324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175" name="Oval 174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76" name="Oval 175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1812762" y="2651761"/>
                <a:ext cx="804789" cy="147702"/>
                <a:chOff x="668959" y="2712720"/>
                <a:chExt cx="804789" cy="147702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668959" y="2712720"/>
                  <a:ext cx="384487" cy="146098"/>
                  <a:chOff x="668959" y="2693470"/>
                  <a:chExt cx="384487" cy="146098"/>
                </a:xfrm>
              </p:grpSpPr>
              <p:sp>
                <p:nvSpPr>
                  <p:cNvPr id="171" name="Oval 170"/>
                  <p:cNvSpPr>
                    <a:spLocks noChangeAspect="1"/>
                  </p:cNvSpPr>
                  <p:nvPr/>
                </p:nvSpPr>
                <p:spPr>
                  <a:xfrm>
                    <a:off x="668959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72" name="Oval 171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168" name="Group 167"/>
                <p:cNvGrpSpPr/>
                <p:nvPr/>
              </p:nvGrpSpPr>
              <p:grpSpPr>
                <a:xfrm>
                  <a:off x="1113326" y="2714324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169" name="Oval 168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70" name="Oval 169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144" name="Group 143"/>
              <p:cNvGrpSpPr/>
              <p:nvPr/>
            </p:nvGrpSpPr>
            <p:grpSpPr>
              <a:xfrm>
                <a:off x="2677431" y="2648553"/>
                <a:ext cx="780724" cy="147702"/>
                <a:chOff x="693024" y="2712720"/>
                <a:chExt cx="780724" cy="147702"/>
              </a:xfrm>
            </p:grpSpPr>
            <p:grpSp>
              <p:nvGrpSpPr>
                <p:cNvPr id="161" name="Group 160"/>
                <p:cNvGrpSpPr/>
                <p:nvPr/>
              </p:nvGrpSpPr>
              <p:grpSpPr>
                <a:xfrm>
                  <a:off x="693024" y="2712720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165" name="Oval 164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66" name="Oval 165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162" name="Group 161"/>
                <p:cNvGrpSpPr/>
                <p:nvPr/>
              </p:nvGrpSpPr>
              <p:grpSpPr>
                <a:xfrm>
                  <a:off x="1113326" y="2714324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163" name="Oval 162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64" name="Oval 163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145" name="Group 144"/>
              <p:cNvGrpSpPr/>
              <p:nvPr/>
            </p:nvGrpSpPr>
            <p:grpSpPr>
              <a:xfrm>
                <a:off x="3522852" y="2661444"/>
                <a:ext cx="780724" cy="147702"/>
                <a:chOff x="693024" y="2712720"/>
                <a:chExt cx="780724" cy="147702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693024" y="2712720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159" name="Oval 158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60" name="Oval 159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1113326" y="2714324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157" name="Oval 156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58" name="Oval 157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146" name="Group 145"/>
              <p:cNvGrpSpPr/>
              <p:nvPr/>
            </p:nvGrpSpPr>
            <p:grpSpPr>
              <a:xfrm>
                <a:off x="966283" y="2653365"/>
                <a:ext cx="780724" cy="147702"/>
                <a:chOff x="693024" y="2712720"/>
                <a:chExt cx="780724" cy="147702"/>
              </a:xfrm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693024" y="2712720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153" name="Oval 152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54" name="Oval 153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1113326" y="2714324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151" name="Oval 150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52" name="Oval 151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>
                <a:off x="5242567" y="2660698"/>
                <a:ext cx="150271" cy="144494"/>
              </a:xfrm>
              <a:prstGeom prst="ellipse">
                <a:avLst/>
              </a:prstGeom>
              <a:solidFill>
                <a:srgbClr val="5FC935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>
                <a:off x="758108" y="2661444"/>
                <a:ext cx="150271" cy="144494"/>
              </a:xfrm>
              <a:prstGeom prst="ellipse">
                <a:avLst/>
              </a:prstGeom>
              <a:solidFill>
                <a:srgbClr val="5FC935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20" name="Straight Connector 119"/>
            <p:cNvCxnSpPr>
              <a:stCxn id="148" idx="0"/>
            </p:cNvCxnSpPr>
            <p:nvPr/>
          </p:nvCxnSpPr>
          <p:spPr>
            <a:xfrm flipH="1" flipV="1">
              <a:off x="788853" y="2031026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 flipV="1">
              <a:off x="1000784" y="2028648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 flipV="1">
              <a:off x="1206916" y="2022889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1418847" y="2020511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1623748" y="2031026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1835679" y="2028648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2064112" y="2020513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2276043" y="2018135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2492520" y="2018135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 flipV="1">
              <a:off x="2704451" y="2015757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909669" y="2015757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3121600" y="2013379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3338076" y="2013379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 flipV="1">
              <a:off x="3550007" y="2024692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3755225" y="2037384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3967156" y="2035006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4200089" y="2037384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 flipV="1">
              <a:off x="4412020" y="2035006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4620516" y="2028533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 flipV="1">
              <a:off x="4832447" y="2026155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5035999" y="2037384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5247930" y="2035006"/>
              <a:ext cx="1" cy="515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48969" y="3615043"/>
            <a:ext cx="4896000" cy="160593"/>
            <a:chOff x="672096" y="3214156"/>
            <a:chExt cx="4896000" cy="160593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672096" y="3296505"/>
              <a:ext cx="489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758108" y="3214156"/>
              <a:ext cx="4634730" cy="160593"/>
              <a:chOff x="758108" y="2648553"/>
              <a:chExt cx="4634730" cy="160593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4392339" y="2661444"/>
                <a:ext cx="780724" cy="147702"/>
                <a:chOff x="693024" y="2712720"/>
                <a:chExt cx="780724" cy="147702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693024" y="2712720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116" name="Oval 115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b="1"/>
                  </a:p>
                </p:txBody>
              </p:sp>
              <p:sp>
                <p:nvSpPr>
                  <p:cNvPr id="117" name="Oval 116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b="1"/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1113326" y="2714324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114" name="Oval 113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5" name="Oval 114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82" name="Group 81"/>
              <p:cNvGrpSpPr/>
              <p:nvPr/>
            </p:nvGrpSpPr>
            <p:grpSpPr>
              <a:xfrm>
                <a:off x="1812762" y="2651761"/>
                <a:ext cx="804789" cy="147702"/>
                <a:chOff x="668959" y="2712720"/>
                <a:chExt cx="804789" cy="147702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668959" y="2712720"/>
                  <a:ext cx="384487" cy="146098"/>
                  <a:chOff x="668959" y="2693470"/>
                  <a:chExt cx="384487" cy="146098"/>
                </a:xfrm>
              </p:grpSpPr>
              <p:sp>
                <p:nvSpPr>
                  <p:cNvPr id="110" name="Oval 109"/>
                  <p:cNvSpPr>
                    <a:spLocks noChangeAspect="1"/>
                  </p:cNvSpPr>
                  <p:nvPr/>
                </p:nvSpPr>
                <p:spPr>
                  <a:xfrm>
                    <a:off x="668959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b="1"/>
                  </a:p>
                </p:txBody>
              </p:sp>
              <p:sp>
                <p:nvSpPr>
                  <p:cNvPr id="111" name="Oval 110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b="1"/>
                  </a:p>
                </p:txBody>
              </p: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1113326" y="2714324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108" name="Oval 107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9" name="Oval 108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83" name="Group 82"/>
              <p:cNvGrpSpPr/>
              <p:nvPr/>
            </p:nvGrpSpPr>
            <p:grpSpPr>
              <a:xfrm>
                <a:off x="2677431" y="2648553"/>
                <a:ext cx="780724" cy="147702"/>
                <a:chOff x="693024" y="2712720"/>
                <a:chExt cx="780724" cy="147702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693024" y="2712720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104" name="Oval 103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b="1"/>
                  </a:p>
                </p:txBody>
              </p:sp>
              <p:sp>
                <p:nvSpPr>
                  <p:cNvPr id="105" name="Oval 104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b="1"/>
                  </a:p>
                </p:txBody>
              </p: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1113326" y="2714324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102" name="Oval 101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3" name="Oval 102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84" name="Group 83"/>
              <p:cNvGrpSpPr/>
              <p:nvPr/>
            </p:nvGrpSpPr>
            <p:grpSpPr>
              <a:xfrm>
                <a:off x="3522852" y="2661444"/>
                <a:ext cx="780724" cy="147702"/>
                <a:chOff x="693024" y="2712720"/>
                <a:chExt cx="780724" cy="147702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693024" y="2712720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98" name="Oval 97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b="1"/>
                  </a:p>
                </p:txBody>
              </p:sp>
              <p:sp>
                <p:nvSpPr>
                  <p:cNvPr id="99" name="Oval 98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b="1"/>
                  </a:p>
                </p:txBody>
              </p: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1113326" y="2714324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96" name="Oval 95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7" name="Oval 96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grpSp>
            <p:nvGrpSpPr>
              <p:cNvPr id="85" name="Group 84"/>
              <p:cNvGrpSpPr/>
              <p:nvPr/>
            </p:nvGrpSpPr>
            <p:grpSpPr>
              <a:xfrm>
                <a:off x="966283" y="2653365"/>
                <a:ext cx="780724" cy="147702"/>
                <a:chOff x="693024" y="2712720"/>
                <a:chExt cx="780724" cy="147702"/>
              </a:xfrm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693024" y="2712720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92" name="Oval 91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b="1"/>
                  </a:p>
                </p:txBody>
              </p:sp>
              <p:sp>
                <p:nvSpPr>
                  <p:cNvPr id="93" name="Oval 92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b="1"/>
                  </a:p>
                </p:txBody>
              </p:sp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1113326" y="2714324"/>
                  <a:ext cx="360422" cy="146098"/>
                  <a:chOff x="693024" y="2693470"/>
                  <a:chExt cx="360422" cy="146098"/>
                </a:xfrm>
              </p:grpSpPr>
              <p:sp>
                <p:nvSpPr>
                  <p:cNvPr id="90" name="Oval 89"/>
                  <p:cNvSpPr>
                    <a:spLocks noChangeAspect="1"/>
                  </p:cNvSpPr>
                  <p:nvPr/>
                </p:nvSpPr>
                <p:spPr>
                  <a:xfrm>
                    <a:off x="693024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" name="Oval 90"/>
                  <p:cNvSpPr>
                    <a:spLocks noChangeAspect="1"/>
                  </p:cNvSpPr>
                  <p:nvPr/>
                </p:nvSpPr>
                <p:spPr>
                  <a:xfrm>
                    <a:off x="903175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5242567" y="2651820"/>
                <a:ext cx="150271" cy="144494"/>
              </a:xfrm>
              <a:prstGeom prst="ellipse">
                <a:avLst/>
              </a:prstGeom>
              <a:solidFill>
                <a:srgbClr val="5FC9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758108" y="2661444"/>
                <a:ext cx="150271" cy="144494"/>
              </a:xfrm>
              <a:prstGeom prst="ellipse">
                <a:avLst/>
              </a:prstGeom>
              <a:solidFill>
                <a:srgbClr val="5FC9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348969" y="4306517"/>
            <a:ext cx="4896000" cy="444597"/>
            <a:chOff x="672096" y="3032989"/>
            <a:chExt cx="4896000" cy="444597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72096" y="3296505"/>
              <a:ext cx="489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2318793" y="3032989"/>
              <a:ext cx="1781599" cy="444597"/>
              <a:chOff x="2318793" y="2467386"/>
              <a:chExt cx="1781599" cy="444597"/>
            </a:xfrm>
          </p:grpSpPr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4019475" y="2689685"/>
                <a:ext cx="80917" cy="77805"/>
              </a:xfrm>
              <a:prstGeom prst="ellipse">
                <a:avLst/>
              </a:prstGeom>
              <a:solidFill>
                <a:srgbClr val="5FC9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2318793" y="2467386"/>
                <a:ext cx="904894" cy="444597"/>
                <a:chOff x="1174990" y="2528345"/>
                <a:chExt cx="904894" cy="444597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1174990" y="2712720"/>
                  <a:ext cx="286840" cy="146098"/>
                  <a:chOff x="1174990" y="2693470"/>
                  <a:chExt cx="286840" cy="146098"/>
                </a:xfrm>
              </p:grpSpPr>
              <p:sp>
                <p:nvSpPr>
                  <p:cNvPr id="77" name="Oval 76"/>
                  <p:cNvSpPr>
                    <a:spLocks noChangeAspect="1"/>
                  </p:cNvSpPr>
                  <p:nvPr/>
                </p:nvSpPr>
                <p:spPr>
                  <a:xfrm>
                    <a:off x="1174990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b="1"/>
                  </a:p>
                </p:txBody>
              </p:sp>
              <p:sp>
                <p:nvSpPr>
                  <p:cNvPr id="78" name="Oval 77"/>
                  <p:cNvSpPr>
                    <a:spLocks noChangeAspect="1"/>
                  </p:cNvSpPr>
                  <p:nvPr/>
                </p:nvSpPr>
                <p:spPr>
                  <a:xfrm>
                    <a:off x="1311559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b="1"/>
                  </a:p>
                </p:txBody>
              </p: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1459561" y="2528345"/>
                  <a:ext cx="620323" cy="444597"/>
                  <a:chOff x="1039259" y="2507491"/>
                  <a:chExt cx="620323" cy="444597"/>
                </a:xfrm>
              </p:grpSpPr>
              <p:sp>
                <p:nvSpPr>
                  <p:cNvPr id="75" name="Oval 74"/>
                  <p:cNvSpPr>
                    <a:spLocks noChangeAspect="1"/>
                  </p:cNvSpPr>
                  <p:nvPr/>
                </p:nvSpPr>
                <p:spPr>
                  <a:xfrm>
                    <a:off x="1039259" y="2686196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6" name="Oval 75"/>
                  <p:cNvSpPr>
                    <a:spLocks noChangeAspect="1"/>
                  </p:cNvSpPr>
                  <p:nvPr/>
                </p:nvSpPr>
                <p:spPr>
                  <a:xfrm>
                    <a:off x="1197209" y="2507491"/>
                    <a:ext cx="462373" cy="444597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3201344" y="2614642"/>
                <a:ext cx="231184" cy="222299"/>
              </a:xfrm>
              <a:prstGeom prst="ellipse">
                <a:avLst/>
              </a:prstGeom>
              <a:solidFill>
                <a:srgbClr val="5FC9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3425198" y="2661444"/>
                <a:ext cx="603167" cy="147702"/>
                <a:chOff x="595370" y="2712720"/>
                <a:chExt cx="603167" cy="147702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595370" y="2712720"/>
                  <a:ext cx="307154" cy="146098"/>
                  <a:chOff x="595370" y="2693470"/>
                  <a:chExt cx="307154" cy="146098"/>
                </a:xfrm>
              </p:grpSpPr>
              <p:sp>
                <p:nvSpPr>
                  <p:cNvPr id="71" name="Oval 70"/>
                  <p:cNvSpPr>
                    <a:spLocks noChangeAspect="1"/>
                  </p:cNvSpPr>
                  <p:nvPr/>
                </p:nvSpPr>
                <p:spPr>
                  <a:xfrm>
                    <a:off x="595370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b="1"/>
                  </a:p>
                </p:txBody>
              </p:sp>
              <p:sp>
                <p:nvSpPr>
                  <p:cNvPr id="72" name="Oval 71"/>
                  <p:cNvSpPr>
                    <a:spLocks noChangeAspect="1"/>
                  </p:cNvSpPr>
                  <p:nvPr/>
                </p:nvSpPr>
                <p:spPr>
                  <a:xfrm>
                    <a:off x="752253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b="1"/>
                  </a:p>
                </p:txBody>
              </p: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900258" y="2714324"/>
                  <a:ext cx="298279" cy="146098"/>
                  <a:chOff x="479956" y="2693470"/>
                  <a:chExt cx="298279" cy="146098"/>
                </a:xfrm>
              </p:grpSpPr>
              <p:sp>
                <p:nvSpPr>
                  <p:cNvPr id="69" name="Oval 68"/>
                  <p:cNvSpPr>
                    <a:spLocks noChangeAspect="1"/>
                  </p:cNvSpPr>
                  <p:nvPr/>
                </p:nvSpPr>
                <p:spPr>
                  <a:xfrm>
                    <a:off x="479956" y="2695074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0" name="Oval 69"/>
                  <p:cNvSpPr>
                    <a:spLocks noChangeAspect="1"/>
                  </p:cNvSpPr>
                  <p:nvPr/>
                </p:nvSpPr>
                <p:spPr>
                  <a:xfrm>
                    <a:off x="627964" y="2693470"/>
                    <a:ext cx="150271" cy="144494"/>
                  </a:xfrm>
                  <a:prstGeom prst="ellipse">
                    <a:avLst/>
                  </a:prstGeom>
                  <a:solidFill>
                    <a:srgbClr val="5FC93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</p:grpSp>
      </p:grpSp>
      <p:grpSp>
        <p:nvGrpSpPr>
          <p:cNvPr id="10" name="Group 9"/>
          <p:cNvGrpSpPr/>
          <p:nvPr/>
        </p:nvGrpSpPr>
        <p:grpSpPr>
          <a:xfrm>
            <a:off x="306959" y="5179993"/>
            <a:ext cx="4896000" cy="436207"/>
            <a:chOff x="306959" y="5179993"/>
            <a:chExt cx="4896000" cy="436207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06959" y="5398121"/>
              <a:ext cx="489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096745" y="5396897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2107098" y="5265214"/>
              <a:ext cx="128919" cy="123963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2263654" y="5399503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2263654" y="5254948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2460334" y="5242340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2456049" y="5408096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2460046" y="5309296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638819" y="5309296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2641772" y="5461347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648444" y="5179993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642008" y="5381543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845232" y="5319655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2847438" y="5471706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2845232" y="5190352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845882" y="5406661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065890" y="5407256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076243" y="5275573"/>
              <a:ext cx="128919" cy="123963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3232799" y="5409862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232799" y="5265307"/>
              <a:ext cx="150271" cy="144494"/>
            </a:xfrm>
            <a:prstGeom prst="ellipse">
              <a:avLst/>
            </a:prstGeom>
            <a:solidFill>
              <a:srgbClr val="5FC9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9" name="Title 1"/>
          <p:cNvSpPr txBox="1">
            <a:spLocks/>
          </p:cNvSpPr>
          <p:nvPr/>
        </p:nvSpPr>
        <p:spPr>
          <a:xfrm>
            <a:off x="0" y="0"/>
            <a:ext cx="12192000" cy="5293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Filter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44964" y="3055084"/>
            <a:ext cx="1069524" cy="369332"/>
          </a:xfrm>
          <a:prstGeom prst="rect">
            <a:avLst/>
          </a:prstGeom>
          <a:solidFill>
            <a:srgbClr val="FFCCFF"/>
          </a:solidFill>
          <a:effectLst>
            <a:outerShdw blurRad="50800" dist="50800" dir="5400000" algn="ctr" rotWithShape="0">
              <a:srgbClr val="FFCCFF"/>
            </a:outerShdw>
          </a:effectLst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dirty="0"/>
              <a:t>Sampling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44964" y="702227"/>
            <a:ext cx="1255472" cy="369332"/>
          </a:xfrm>
          <a:prstGeom prst="rect">
            <a:avLst/>
          </a:prstGeom>
          <a:solidFill>
            <a:srgbClr val="FFCCFF"/>
          </a:solidFill>
          <a:effectLst>
            <a:outerShdw blurRad="50800" dist="50800" dir="5400000" algn="ctr" rotWithShape="0">
              <a:srgbClr val="FFCCFF"/>
            </a:outerShdw>
          </a:effectLst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dirty="0" smtClean="0"/>
              <a:t>State Space</a:t>
            </a:r>
            <a:endParaRPr lang="nl-NL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5087575" y="1668479"/>
            <a:ext cx="1137049" cy="1335944"/>
          </a:xfrm>
          <a:prstGeom prst="rect">
            <a:avLst/>
          </a:prstGeom>
        </p:spPr>
      </p:pic>
      <p:sp>
        <p:nvSpPr>
          <p:cNvPr id="26" name="Oval Callout 25"/>
          <p:cNvSpPr/>
          <p:nvPr/>
        </p:nvSpPr>
        <p:spPr>
          <a:xfrm>
            <a:off x="5974898" y="1442205"/>
            <a:ext cx="1694367" cy="827279"/>
          </a:xfrm>
          <a:prstGeom prst="wedgeEllipseCallout">
            <a:avLst>
              <a:gd name="adj1" fmla="val -61814"/>
              <a:gd name="adj2" fmla="val 156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787961" y="1557388"/>
            <a:ext cx="211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 Carlo N Samples</a:t>
            </a:r>
            <a:endParaRPr lang="nl-N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8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8" y="993666"/>
            <a:ext cx="11585608" cy="14667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parameter (µ</a:t>
            </a:r>
            <a:r>
              <a:rPr lang="nl-NL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[</a:t>
            </a:r>
            <a:r>
              <a:rPr lang="nl-NL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Twin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Experiment].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incorrect parameter (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µ)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Accordingly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update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ugmenting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in 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vector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updating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(SPU)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Updating 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variables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(SU)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Updating 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(PU)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nl-N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nl-N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389"/>
          </a:xfrm>
        </p:spPr>
        <p:txBody>
          <a:bodyPr/>
          <a:lstStyle/>
          <a:p>
            <a:pPr algn="ctr"/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Experiment: Parameter Error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25915" y="5355404"/>
            <a:ext cx="466814" cy="5213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7" name="Group 76"/>
          <p:cNvGrpSpPr/>
          <p:nvPr/>
        </p:nvGrpSpPr>
        <p:grpSpPr>
          <a:xfrm>
            <a:off x="529391" y="3783532"/>
            <a:ext cx="10544082" cy="2504940"/>
            <a:chOff x="327260" y="3783532"/>
            <a:chExt cx="10544082" cy="2504940"/>
          </a:xfrm>
        </p:grpSpPr>
        <p:sp>
          <p:nvSpPr>
            <p:cNvPr id="70" name="TextBox 69"/>
            <p:cNvSpPr txBox="1"/>
            <p:nvPr/>
          </p:nvSpPr>
          <p:spPr>
            <a:xfrm>
              <a:off x="1750652" y="3786996"/>
              <a:ext cx="750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SPU</a:t>
              </a:r>
              <a:endParaRPr lang="nl-NL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015962" y="3783532"/>
              <a:ext cx="579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</a:t>
              </a:r>
              <a:endParaRPr lang="nl-NL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938490" y="3817564"/>
              <a:ext cx="579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</a:t>
              </a:r>
              <a:endParaRPr lang="nl-NL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327260" y="4172799"/>
              <a:ext cx="10544082" cy="2115673"/>
              <a:chOff x="327260" y="4172799"/>
              <a:chExt cx="10544082" cy="2115673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327260" y="4172799"/>
                <a:ext cx="10544082" cy="2115673"/>
                <a:chOff x="548641" y="3826289"/>
                <a:chExt cx="10544082" cy="2115673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4735831" y="3826289"/>
                  <a:ext cx="2488261" cy="2040941"/>
                  <a:chOff x="4640204" y="3930533"/>
                  <a:chExt cx="2488261" cy="2040941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4640204" y="3930533"/>
                    <a:ext cx="2488261" cy="2040941"/>
                    <a:chOff x="2117559" y="2800003"/>
                    <a:chExt cx="2883035" cy="2505076"/>
                  </a:xfrm>
                </p:grpSpPr>
                <p:pic>
                  <p:nvPicPr>
                    <p:cNvPr id="63" name="Picture 62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4110" t="6306" r="18050" b="8940"/>
                    <a:stretch/>
                  </p:blipFill>
                  <p:spPr>
                    <a:xfrm>
                      <a:off x="2117559" y="2800003"/>
                      <a:ext cx="2883035" cy="250507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3975234" y="2906829"/>
                      <a:ext cx="664143" cy="5232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ψ</a:t>
                      </a:r>
                      <a:endParaRPr lang="nl-NL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3994483" y="3827155"/>
                      <a:ext cx="664143" cy="5232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endParaRPr lang="nl-NL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6315716" y="5464240"/>
                    <a:ext cx="231006" cy="466192"/>
                    <a:chOff x="9018872" y="4737090"/>
                    <a:chExt cx="231006" cy="466192"/>
                  </a:xfrm>
                </p:grpSpPr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9018872" y="4747490"/>
                      <a:ext cx="231006" cy="455791"/>
                    </a:xfrm>
                    <a:prstGeom prst="line">
                      <a:avLst/>
                    </a:prstGeom>
                    <a:ln w="2222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flipV="1">
                      <a:off x="9028497" y="4737090"/>
                      <a:ext cx="221381" cy="466192"/>
                    </a:xfrm>
                    <a:prstGeom prst="line">
                      <a:avLst/>
                    </a:prstGeom>
                    <a:ln w="2222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548641" y="3901021"/>
                  <a:ext cx="4312469" cy="2040941"/>
                  <a:chOff x="558267" y="2578623"/>
                  <a:chExt cx="4996663" cy="2262783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558267" y="2578623"/>
                    <a:ext cx="2883035" cy="2262783"/>
                    <a:chOff x="2117559" y="2800003"/>
                    <a:chExt cx="2883035" cy="2505076"/>
                  </a:xfrm>
                </p:grpSpPr>
                <p:pic>
                  <p:nvPicPr>
                    <p:cNvPr id="8" name="Picture 7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4110" t="6306" r="18050" b="8940"/>
                    <a:stretch/>
                  </p:blipFill>
                  <p:spPr>
                    <a:xfrm>
                      <a:off x="2117559" y="2800003"/>
                      <a:ext cx="2883035" cy="250507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3975234" y="2906829"/>
                      <a:ext cx="664143" cy="5232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ψ</a:t>
                      </a:r>
                      <a:endParaRPr lang="nl-NL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3994483" y="3827155"/>
                      <a:ext cx="664143" cy="5232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endParaRPr lang="nl-NL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2964581" y="4538261"/>
                    <a:ext cx="89515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935576" y="4307428"/>
                    <a:ext cx="161935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l-NL" sz="24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Augmented</a:t>
                    </a:r>
                    <a:endParaRPr lang="nl-NL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8604462" y="3901021"/>
                  <a:ext cx="2488261" cy="2040941"/>
                  <a:chOff x="8451796" y="3901021"/>
                  <a:chExt cx="2488261" cy="2040941"/>
                </a:xfrm>
              </p:grpSpPr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8451796" y="3901021"/>
                    <a:ext cx="2488261" cy="2040941"/>
                    <a:chOff x="2117559" y="2800003"/>
                    <a:chExt cx="2883035" cy="2505076"/>
                  </a:xfrm>
                </p:grpSpPr>
                <p:pic>
                  <p:nvPicPr>
                    <p:cNvPr id="55" name="Picture 54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4110" t="6306" r="18050" b="8940"/>
                    <a:stretch/>
                  </p:blipFill>
                  <p:spPr>
                    <a:xfrm>
                      <a:off x="2117559" y="2800003"/>
                      <a:ext cx="2883035" cy="250507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3975234" y="2906829"/>
                      <a:ext cx="664143" cy="5232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ψ</a:t>
                      </a:r>
                      <a:endParaRPr lang="nl-NL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3994483" y="3827155"/>
                      <a:ext cx="664143" cy="5232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endParaRPr lang="nl-NL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10131476" y="4109908"/>
                    <a:ext cx="231006" cy="466192"/>
                    <a:chOff x="9018872" y="4737090"/>
                    <a:chExt cx="231006" cy="466192"/>
                  </a:xfrm>
                </p:grpSpPr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>
                      <a:off x="9018872" y="4747490"/>
                      <a:ext cx="231006" cy="455791"/>
                    </a:xfrm>
                    <a:prstGeom prst="line">
                      <a:avLst/>
                    </a:prstGeom>
                    <a:ln w="2222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flipV="1">
                      <a:off x="9028497" y="4737090"/>
                      <a:ext cx="221381" cy="466192"/>
                    </a:xfrm>
                    <a:prstGeom prst="line">
                      <a:avLst/>
                    </a:prstGeom>
                    <a:ln w="2222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10141101" y="4790242"/>
                    <a:ext cx="231006" cy="466192"/>
                    <a:chOff x="9018872" y="4737090"/>
                    <a:chExt cx="231006" cy="466192"/>
                  </a:xfrm>
                </p:grpSpPr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9018872" y="4747490"/>
                      <a:ext cx="231006" cy="455791"/>
                    </a:xfrm>
                    <a:prstGeom prst="line">
                      <a:avLst/>
                    </a:prstGeom>
                    <a:ln w="2222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 flipV="1">
                      <a:off x="9028497" y="4737090"/>
                      <a:ext cx="221381" cy="466192"/>
                    </a:xfrm>
                    <a:prstGeom prst="line">
                      <a:avLst/>
                    </a:prstGeom>
                    <a:ln w="2222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75" name="Rectangle 74"/>
              <p:cNvSpPr/>
              <p:nvPr/>
            </p:nvSpPr>
            <p:spPr>
              <a:xfrm>
                <a:off x="1892063" y="5774656"/>
                <a:ext cx="473514" cy="455791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864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389"/>
          </a:xfrm>
        </p:spPr>
        <p:txBody>
          <a:bodyPr/>
          <a:lstStyle/>
          <a:p>
            <a:pPr algn="ctr"/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(Analysis/Posterior)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59150" y="1050901"/>
            <a:ext cx="11094743" cy="5246305"/>
            <a:chOff x="708911" y="877165"/>
            <a:chExt cx="11094743" cy="5246305"/>
          </a:xfrm>
        </p:grpSpPr>
        <p:sp>
          <p:nvSpPr>
            <p:cNvPr id="10" name="TextBox 9"/>
            <p:cNvSpPr txBox="1"/>
            <p:nvPr/>
          </p:nvSpPr>
          <p:spPr>
            <a:xfrm>
              <a:off x="1918397" y="5723360"/>
              <a:ext cx="8675773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l-NL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Analysis </a:t>
              </a:r>
              <a:r>
                <a:rPr lang="nl-NL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Mean</a:t>
              </a:r>
              <a:r>
                <a:rPr lang="nl-NL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nl-NL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1000 ensemble members </a:t>
              </a:r>
              <a:r>
                <a:rPr lang="nl-NL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nl-NL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no model error ( µ = 3.3, µ</a:t>
              </a:r>
              <a:r>
                <a:rPr lang="nl-NL" sz="20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nl-NL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3.5)</a:t>
              </a:r>
              <a:endParaRPr lang="nl-NL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9" b="5616"/>
            <a:stretch/>
          </p:blipFill>
          <p:spPr>
            <a:xfrm>
              <a:off x="708911" y="877165"/>
              <a:ext cx="11094743" cy="484619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934718" y="726630"/>
            <a:ext cx="474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 </a:t>
            </a:r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</a:t>
            </a:r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estimates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 </a:t>
            </a:r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 </a:t>
            </a:r>
            <a:endParaRPr lang="nl-N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7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5293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(Analysis/Posterior)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259" y="587143"/>
            <a:ext cx="11241098" cy="5905732"/>
            <a:chOff x="327259" y="587143"/>
            <a:chExt cx="11241098" cy="59057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0" t="4908" r="8028" b="948"/>
            <a:stretch/>
          </p:blipFill>
          <p:spPr>
            <a:xfrm>
              <a:off x="327259" y="587143"/>
              <a:ext cx="5613652" cy="29581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8" t="5237" r="8544"/>
            <a:stretch/>
          </p:blipFill>
          <p:spPr>
            <a:xfrm>
              <a:off x="5980497" y="606394"/>
              <a:ext cx="5587860" cy="2977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6" t="6432" r="8639"/>
            <a:stretch/>
          </p:blipFill>
          <p:spPr>
            <a:xfrm>
              <a:off x="346702" y="3552824"/>
              <a:ext cx="5594209" cy="29400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4" t="6034" r="8065"/>
            <a:stretch/>
          </p:blipFill>
          <p:spPr>
            <a:xfrm>
              <a:off x="6327499" y="3521408"/>
              <a:ext cx="5093605" cy="27723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616406" y="6123543"/>
              <a:ext cx="3288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Initial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Ensemble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mean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value</a:t>
              </a:r>
              <a:endParaRPr lang="nl-N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33" y="1238484"/>
            <a:ext cx="11010499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necessary to update the parameter in the model to get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state estimate for a highly correlated parameter in a nonlinear model.</a:t>
            </a: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Depending on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precise or close the assumed parameter value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to the true value, the accuracy of the state estimate will vary. </a:t>
            </a:r>
          </a:p>
          <a:p>
            <a:pPr marL="0" indent="0" algn="just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is a need for study to understand the correlation between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dynamics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time required to update the estimates i.e.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assimilation time duration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5293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5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05" y="408644"/>
            <a:ext cx="5715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10068" y="2816121"/>
            <a:ext cx="2597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nl-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6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21" y="903273"/>
            <a:ext cx="11565835" cy="4351338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arenR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Burridge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and L.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Knopoff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(1967) Model and theoretical seismicity, Bulletin of the Seismological Society of America, 57 (3), 341-371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Cartwright, J. H., V. 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Eguíluz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Hernández-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García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O. Piro. (1999) Dynamics of elastic excitable media. International Journal of Bifurcation and Chaos in Applied Sciences and Engineering, 9 (11), 2197-2202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Lapusta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Rice, J. R., Ben‐Zion, Y., and Zheng, 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(2000)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Elastodynamic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for slow tectonic loading with spontaneous rupture episodes on faults with rate- and state-dependent friction. Journal of Geophysical Research, 105, 23765-23789..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Lapusta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&amp;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Barbot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(2002) Models of earthquakes and aseismic slip based on laboratory-derived rate-and-state friction laws, in The Mechanics of Faulting: From Laboratory to Real Earthquakes, edited by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Bizzarri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H. S. Bhat, 153–207, Research Signpost, Trivandrum, Kerala, India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Lapusta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N, and Rice, J. R. (2003) Nucleation and early seismic propagation of small and large events in a crustal earthquake model. Journal of Geophysical Research: Solid Earth 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108.B4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Kaneko, Y.,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Ampuero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P.,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Lapusta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(2011) Spectral-element simulations of long-term fault slip: effect of low-rigidity layers on earthquake-cycle dynamics. Journal of Geophysical Research :Solid Earth, 1.16 (10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Okubo, P. G.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(1989)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Dynamic rupture modeling with laboratory-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derivated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constitutive relations, Journal of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Geophysical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94, 12,321-12,335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Werner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J., Ide, K.,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Sornette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(2009). Earthquake forecasting based on data assimilation: Sequential Monte Carlo methods for renewal processes. Nonlinear Processes 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Geophysics, 18(1) 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389"/>
          </a:xfrm>
        </p:spPr>
        <p:txBody>
          <a:bodyPr/>
          <a:lstStyle/>
          <a:p>
            <a:pPr algn="ctr"/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9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7516"/>
          </a:xfrm>
        </p:spPr>
        <p:txBody>
          <a:bodyPr/>
          <a:lstStyle/>
          <a:p>
            <a:pPr algn="ctr"/>
            <a:r>
              <a:rPr lang="nl-NL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nl-N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Contents</a:t>
            </a:r>
            <a:endParaRPr lang="nl-NL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53" y="1078201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nl-N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nl-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nl-N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nl-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Experiment: State Parameter </a:t>
            </a:r>
            <a:r>
              <a:rPr lang="nl-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  <a:endParaRPr lang="nl-N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nl-N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nl-N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7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389"/>
          </a:xfrm>
        </p:spPr>
        <p:txBody>
          <a:bodyPr/>
          <a:lstStyle/>
          <a:p>
            <a:pPr algn="ctr"/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State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4680" y="790943"/>
            <a:ext cx="11681669" cy="5494730"/>
            <a:chOff x="334680" y="790943"/>
            <a:chExt cx="11681669" cy="54947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873" y="4610087"/>
              <a:ext cx="2619375" cy="1675586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926" y="4630123"/>
              <a:ext cx="2619375" cy="165555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0186" y="811693"/>
              <a:ext cx="2604916" cy="165735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 flipH="1">
              <a:off x="3290236" y="2807972"/>
              <a:ext cx="56115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Primarily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Interested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 </a:t>
              </a:r>
              <a:r>
                <a:rPr lang="nl-NL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Estimating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32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or </a:t>
              </a:r>
              <a:r>
                <a:rPr lang="nl-NL" sz="32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Parameter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  <a:r>
                <a:rPr lang="nl-NL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system.</a:t>
              </a:r>
              <a:endParaRPr lang="nl-N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974" y="2807972"/>
              <a:ext cx="2619375" cy="165555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824" y="790943"/>
              <a:ext cx="2744352" cy="165735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80" y="2807972"/>
              <a:ext cx="2729893" cy="165555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658" y="831612"/>
              <a:ext cx="2742788" cy="165735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7399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389"/>
          </a:xfrm>
        </p:spPr>
        <p:txBody>
          <a:bodyPr/>
          <a:lstStyle/>
          <a:p>
            <a:pPr algn="ctr"/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Statement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3128" y="988083"/>
            <a:ext cx="11171675" cy="5351590"/>
            <a:chOff x="693128" y="988083"/>
            <a:chExt cx="11171675" cy="5351590"/>
          </a:xfrm>
        </p:grpSpPr>
        <p:grpSp>
          <p:nvGrpSpPr>
            <p:cNvPr id="46" name="Group 45"/>
            <p:cNvGrpSpPr/>
            <p:nvPr/>
          </p:nvGrpSpPr>
          <p:grpSpPr>
            <a:xfrm>
              <a:off x="693128" y="988083"/>
              <a:ext cx="11171675" cy="4231677"/>
              <a:chOff x="693128" y="988083"/>
              <a:chExt cx="11171675" cy="423167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93128" y="3474932"/>
                <a:ext cx="28761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nl-NL"/>
                </a:defPPr>
                <a:lvl1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nl-NL" dirty="0"/>
                  <a:t>Measurement </a:t>
                </a:r>
                <a:r>
                  <a:rPr lang="nl-NL" dirty="0" err="1"/>
                  <a:t>Process</a:t>
                </a:r>
                <a:endParaRPr lang="nl-NL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93128" y="4758095"/>
                <a:ext cx="2616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nl-NL"/>
                </a:defPPr>
                <a:lvl1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nl-NL" dirty="0" err="1"/>
                  <a:t>Earthquake</a:t>
                </a:r>
                <a:r>
                  <a:rPr lang="nl-NL" dirty="0"/>
                  <a:t> </a:t>
                </a:r>
                <a:r>
                  <a:rPr lang="nl-NL" dirty="0" err="1"/>
                  <a:t>Catalog</a:t>
                </a:r>
                <a:endParaRPr lang="nl-NL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139" y="1660507"/>
                <a:ext cx="2438400" cy="1831848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376441" y="1216265"/>
                <a:ext cx="18662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Earthquake</a:t>
                </a:r>
                <a:r>
                  <a:rPr lang="nl-NL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!!</a:t>
                </a:r>
                <a:endParaRPr lang="nl-NL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985419" y="2191768"/>
                <a:ext cx="2438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nl-NL"/>
                </a:defPPr>
                <a:lvl1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nl-NL" dirty="0" err="1" smtClean="0"/>
                  <a:t>Seismicity</a:t>
                </a:r>
                <a:r>
                  <a:rPr lang="nl-NL" dirty="0" smtClean="0"/>
                  <a:t> Model </a:t>
                </a:r>
                <a:endParaRPr lang="nl-NL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85419" y="3353633"/>
                <a:ext cx="2430474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txBody>
              <a:bodyPr wrap="none" rtlCol="0">
                <a:spAutoFit/>
              </a:bodyPr>
              <a:lstStyle>
                <a:defPPr>
                  <a:defRPr lang="nl-NL"/>
                </a:defPPr>
                <a:lvl1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nl-NL" dirty="0" smtClean="0"/>
                  <a:t>Model Parameters</a:t>
                </a:r>
                <a:endParaRPr lang="nl-NL" dirty="0"/>
              </a:p>
            </p:txBody>
          </p:sp>
          <p:cxnSp>
            <p:nvCxnSpPr>
              <p:cNvPr id="26" name="Curved Connector 25"/>
              <p:cNvCxnSpPr>
                <a:stCxn id="22" idx="3"/>
                <a:endCxn id="24" idx="1"/>
              </p:cNvCxnSpPr>
              <p:nvPr/>
            </p:nvCxnSpPr>
            <p:spPr>
              <a:xfrm flipV="1">
                <a:off x="3309550" y="3584466"/>
                <a:ext cx="2675869" cy="1404462"/>
              </a:xfrm>
              <a:prstGeom prst="curvedConnector3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urved Connector 29"/>
              <p:cNvCxnSpPr>
                <a:stCxn id="18" idx="3"/>
                <a:endCxn id="23" idx="1"/>
              </p:cNvCxnSpPr>
              <p:nvPr/>
            </p:nvCxnSpPr>
            <p:spPr>
              <a:xfrm flipV="1">
                <a:off x="3569236" y="2422601"/>
                <a:ext cx="2416183" cy="1283164"/>
              </a:xfrm>
              <a:prstGeom prst="curvedConnector3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3" idx="2"/>
                <a:endCxn id="24" idx="0"/>
              </p:cNvCxnSpPr>
              <p:nvPr/>
            </p:nvCxnSpPr>
            <p:spPr>
              <a:xfrm flipH="1">
                <a:off x="7200656" y="2653433"/>
                <a:ext cx="4007" cy="7002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23" idx="3"/>
              </p:cNvCxnSpPr>
              <p:nvPr/>
            </p:nvCxnSpPr>
            <p:spPr>
              <a:xfrm flipV="1">
                <a:off x="8423907" y="2422600"/>
                <a:ext cx="951098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9402269" y="2187754"/>
                <a:ext cx="2462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nl-NL"/>
                </a:defPPr>
                <a:lvl1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nl-NL" dirty="0" smtClean="0"/>
                  <a:t>Forecast/ </a:t>
                </a:r>
                <a:r>
                  <a:rPr lang="nl-NL" dirty="0" err="1" smtClean="0"/>
                  <a:t>Estimate</a:t>
                </a:r>
                <a:endParaRPr lang="nl-NL" dirty="0"/>
              </a:p>
            </p:txBody>
          </p:sp>
          <p:cxnSp>
            <p:nvCxnSpPr>
              <p:cNvPr id="38" name="Straight Arrow Connector 37"/>
              <p:cNvCxnSpPr>
                <a:stCxn id="18" idx="2"/>
              </p:cNvCxnSpPr>
              <p:nvPr/>
            </p:nvCxnSpPr>
            <p:spPr>
              <a:xfrm>
                <a:off x="2131182" y="3936597"/>
                <a:ext cx="0" cy="82149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2101287" y="4072254"/>
                <a:ext cx="619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noise</a:t>
                </a:r>
                <a:endParaRPr lang="nl-NL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20490618">
                <a:off x="5004495" y="2273301"/>
                <a:ext cx="619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noise</a:t>
                </a:r>
                <a:endParaRPr lang="nl-NL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20652016">
                <a:off x="5086696" y="3371203"/>
                <a:ext cx="619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noise</a:t>
                </a:r>
                <a:endParaRPr lang="nl-NL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551987" y="2155702"/>
                <a:ext cx="619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noise</a:t>
                </a:r>
                <a:endParaRPr lang="nl-NL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985419" y="3353633"/>
                <a:ext cx="2350058" cy="5829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" name="Oval Callout 43"/>
              <p:cNvSpPr/>
              <p:nvPr/>
            </p:nvSpPr>
            <p:spPr>
              <a:xfrm>
                <a:off x="2310062" y="988083"/>
                <a:ext cx="1905802" cy="925003"/>
              </a:xfrm>
              <a:prstGeom prst="wedgeEllipseCallout">
                <a:avLst>
                  <a:gd name="adj1" fmla="val -52146"/>
                  <a:gd name="adj2" fmla="val 59378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587350" y="5385566"/>
              <a:ext cx="80467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Uncertainty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the only certainty there is, and knowing how to live with insecurity is the only security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- </a:t>
              </a:r>
              <a:r>
                <a:rPr lang="nl-NL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John Allen </a:t>
              </a:r>
              <a:r>
                <a:rPr lang="nl-NL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Paulos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423907" y="3367300"/>
              <a:ext cx="2611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</a:t>
              </a:r>
              <a:r>
                <a:rPr lang="nl-N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sure</a:t>
              </a:r>
              <a:r>
                <a:rPr lang="nl-N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are we ??</a:t>
              </a:r>
              <a:endParaRPr lang="nl-NL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97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389"/>
          </a:xfrm>
        </p:spPr>
        <p:txBody>
          <a:bodyPr/>
          <a:lstStyle/>
          <a:p>
            <a:pPr algn="ctr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Art: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Seismic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1833" y="1079549"/>
            <a:ext cx="11884431" cy="5187940"/>
            <a:chOff x="201833" y="1079549"/>
            <a:chExt cx="11884431" cy="5187940"/>
          </a:xfrm>
        </p:grpSpPr>
        <p:grpSp>
          <p:nvGrpSpPr>
            <p:cNvPr id="16" name="Group 15"/>
            <p:cNvGrpSpPr/>
            <p:nvPr/>
          </p:nvGrpSpPr>
          <p:grpSpPr>
            <a:xfrm>
              <a:off x="8956947" y="1079549"/>
              <a:ext cx="3129317" cy="5043972"/>
              <a:chOff x="4262123" y="922935"/>
              <a:chExt cx="3129317" cy="504397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4716378" y="1257551"/>
                <a:ext cx="1" cy="43513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4315562" y="5597575"/>
                <a:ext cx="1057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</a:t>
                </a:r>
                <a:endParaRPr lang="nl-N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62123" y="922935"/>
                <a:ext cx="12439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</a:t>
                </a:r>
                <a:endParaRPr lang="nl-N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88"/>
              <a:stretch/>
            </p:blipFill>
            <p:spPr>
              <a:xfrm>
                <a:off x="4844080" y="4092925"/>
                <a:ext cx="1137049" cy="1335944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 rot="16200000">
                <a:off x="3480447" y="3248553"/>
                <a:ext cx="1935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</a:t>
                </a:r>
                <a:r>
                  <a:rPr lang="nl-N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nl-N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mplexity</a:t>
                </a:r>
                <a:endParaRPr lang="nl-N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Callout 13"/>
              <p:cNvSpPr/>
              <p:nvPr/>
            </p:nvSpPr>
            <p:spPr>
              <a:xfrm>
                <a:off x="5876611" y="3760870"/>
                <a:ext cx="1514829" cy="813888"/>
              </a:xfrm>
              <a:prstGeom prst="wedgeEllipseCallout">
                <a:avLst>
                  <a:gd name="adj1" fmla="val -71080"/>
                  <a:gd name="adj2" fmla="val 3884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81142" y="3824447"/>
                <a:ext cx="9156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Seismic</a:t>
                </a:r>
                <a:endPara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nl-N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</a:t>
                </a:r>
                <a:endParaRPr lang="nl-N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01833" y="1189176"/>
              <a:ext cx="8755114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nl-NL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Numerical</a:t>
              </a:r>
              <a:r>
                <a:rPr lang="nl-NL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Models</a:t>
              </a:r>
              <a:r>
                <a:rPr lang="nl-NL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rupture propagation using boundary integral method by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Okubo P.G.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1989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Modelling of rupture propagations in integrated numerical scheme proposed by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Lapusta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et al.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2000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Seismic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cycle</a:t>
              </a:r>
              <a:r>
                <a:rPr lang="nl-N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modeling</a:t>
              </a:r>
              <a:r>
                <a:rPr lang="nl-N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allowing rupture nucleation and propagation by </a:t>
              </a:r>
              <a:r>
                <a:rPr lang="nl-NL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Lapusta</a:t>
              </a:r>
              <a:r>
                <a:rPr lang="nl-NL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nl-NL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Barbot</a:t>
              </a:r>
              <a:r>
                <a:rPr lang="nl-NL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nl-N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2002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nl-NL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Earthquake nucleation and early seismic propagation for a strike-slip fault model by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Lapusta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Rice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2003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pectral element method for the simulation of 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long‐term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fault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slip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Kaneko</a:t>
              </a:r>
              <a:r>
                <a:rPr lang="nl-N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et al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(2011)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Modeling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seismic cycle on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spontaneously evolving subduction faults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Van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Dinther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et al.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2012)</a:t>
              </a:r>
              <a:endParaRPr lang="nl-N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nl-NL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Analogue</a:t>
              </a:r>
              <a:r>
                <a:rPr lang="nl-NL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Model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Earthquake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ycle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modeling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using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spring-block system (</a:t>
              </a:r>
              <a:r>
                <a:rPr lang="nl-NL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Burridge</a:t>
              </a:r>
              <a:r>
                <a:rPr lang="nl-NL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Knopoff</a:t>
              </a:r>
              <a:r>
                <a:rPr lang="nl-NL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Model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Burridge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Knopoff</a:t>
              </a:r>
              <a:r>
                <a:rPr lang="nl-N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nl-N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1967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nl-NL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arthquake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cycles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modeled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using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stochastic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point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Werner </a:t>
              </a:r>
              <a:r>
                <a:rPr lang="nl-NL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al. 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nl-N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2011</a:t>
              </a:r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 </a:t>
              </a:r>
              <a:endParaRPr lang="nl-N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endPara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04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00" y="4663744"/>
            <a:ext cx="1800987" cy="70713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389"/>
          </a:xfrm>
        </p:spPr>
        <p:txBody>
          <a:bodyPr/>
          <a:lstStyle/>
          <a:p>
            <a:pPr algn="ctr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B. K.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Analogue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Model</a:t>
            </a:r>
            <a:b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der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 Oscillator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0304" y="957198"/>
            <a:ext cx="12249904" cy="5369951"/>
            <a:chOff x="-40304" y="957198"/>
            <a:chExt cx="12249904" cy="53699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36" y="1038946"/>
              <a:ext cx="4551204" cy="145514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958" y="2650853"/>
              <a:ext cx="5819775" cy="7143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-40304" y="5496152"/>
              <a:ext cx="53695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Van der Pol Oscillator </a:t>
              </a:r>
              <a:r>
                <a:rPr lang="nl-NL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ignoring</a:t>
              </a:r>
              <a:r>
                <a:rPr lang="nl-NL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4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spatial</a:t>
              </a:r>
              <a:r>
                <a:rPr lang="nl-NL" sz="24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400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derivative</a:t>
              </a:r>
              <a:endParaRPr lang="nl-NL" sz="24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051" y="3904026"/>
              <a:ext cx="5314950" cy="7715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7557" y="3268091"/>
              <a:ext cx="3648075" cy="7239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 flipH="1">
              <a:off x="9324776" y="2741246"/>
              <a:ext cx="2408400" cy="95410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 Variables </a:t>
              </a:r>
              <a:r>
                <a:rPr lang="el-G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ψ</a:t>
              </a:r>
              <a:r>
                <a:rPr lang="nl-N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nl-N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endParaRPr lang="nl-NL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0075" y="957198"/>
              <a:ext cx="3971925" cy="1628775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6096000" y="3095530"/>
              <a:ext cx="6113600" cy="3123173"/>
              <a:chOff x="5123847" y="3095530"/>
              <a:chExt cx="6113600" cy="312317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157102" y="3095530"/>
                <a:ext cx="353814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slip </a:t>
                </a:r>
                <a:r>
                  <a:rPr lang="nl-NL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</a:t>
                </a:r>
                <a:endParaRPr lang="nl-NL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nl-NL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nl-N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nl-NL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nl-NL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spring </a:t>
                </a:r>
                <a:r>
                  <a:rPr lang="nl-NL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stiffness</a:t>
                </a:r>
                <a:endParaRPr lang="nl-NL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 = friction </a:t>
                </a:r>
                <a:r>
                  <a:rPr lang="nl-NL" sz="2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</a:t>
                </a:r>
                <a:endParaRPr lang="nl-NL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</a:t>
                </a:r>
                <a:r>
                  <a:rPr lang="nl-NL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longitudinal</a:t>
                </a:r>
                <a:r>
                  <a:rPr lang="nl-N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cpeed</a:t>
                </a:r>
                <a:r>
                  <a:rPr lang="nl-N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sound</a:t>
                </a:r>
              </a:p>
              <a:p>
                <a:r>
                  <a:rPr lang="nl-N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 = slip </a:t>
                </a:r>
                <a:r>
                  <a:rPr lang="nl-NL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</a:t>
                </a:r>
                <a:endParaRPr lang="nl-NL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lang="nl-N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friction </a:t>
                </a:r>
                <a:r>
                  <a:rPr lang="nl-NL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law</a:t>
                </a:r>
                <a:endParaRPr lang="nl-NL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</a:t>
                </a:r>
                <a:r>
                  <a:rPr lang="nl-NL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nl-N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block</a:t>
                </a:r>
                <a:endParaRPr lang="nl-NL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123847" y="5203040"/>
                <a:ext cx="61136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i="1" dirty="0" smtClean="0">
                    <a:latin typeface="Times New Roman" panose="02020603050405020304" pitchFamily="18" charset="0"/>
                  </a:rPr>
                  <a:t>X (</a:t>
                </a:r>
                <a:r>
                  <a:rPr lang="en-US" sz="2000" i="1" dirty="0" err="1" smtClean="0">
                    <a:latin typeface="Times New Roman" panose="02020603050405020304" pitchFamily="18" charset="0"/>
                  </a:rPr>
                  <a:t>x,t</a:t>
                </a:r>
                <a:r>
                  <a:rPr lang="en-US" sz="2000" i="1" dirty="0" smtClean="0">
                    <a:latin typeface="Times New Roman" panose="02020603050405020304" pitchFamily="18" charset="0"/>
                  </a:rPr>
                  <a:t>)</a:t>
                </a:r>
                <a:r>
                  <a:rPr lang="en-US" sz="2000" dirty="0" smtClean="0">
                    <a:latin typeface="Times New Roman" panose="02020603050405020304" pitchFamily="18" charset="0"/>
                  </a:rPr>
                  <a:t> = represents </a:t>
                </a:r>
                <a:r>
                  <a:rPr lang="en-US" sz="2000" dirty="0">
                    <a:latin typeface="Times New Roman" panose="02020603050405020304" pitchFamily="18" charset="0"/>
                  </a:rPr>
                  <a:t>the time-dependent local longitudinal</a:t>
                </a:r>
              </a:p>
              <a:p>
                <a:pPr algn="just"/>
                <a:r>
                  <a:rPr lang="en-US" sz="2000" dirty="0">
                    <a:latin typeface="Times New Roman" panose="02020603050405020304" pitchFamily="18" charset="0"/>
                  </a:rPr>
                  <a:t>deformation of the surface of the upper plate in the </a:t>
                </a:r>
                <a:r>
                  <a:rPr lang="en-US" sz="2000" dirty="0" smtClean="0">
                    <a:latin typeface="Times New Roman" panose="02020603050405020304" pitchFamily="18" charset="0"/>
                  </a:rPr>
                  <a:t>static reference </a:t>
                </a:r>
                <a:r>
                  <a:rPr lang="en-US" sz="2000" dirty="0">
                    <a:latin typeface="Times New Roman" panose="02020603050405020304" pitchFamily="18" charset="0"/>
                  </a:rPr>
                  <a:t>frame of the lower plate</a:t>
                </a:r>
                <a:endParaRPr lang="nl-NL" sz="2000" dirty="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461853" y="3126420"/>
              <a:ext cx="4357564" cy="224446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73103" y="1774963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/>
                <a:t>m</a:t>
              </a:r>
              <a:endParaRPr lang="nl-NL" sz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96177" y="3268091"/>
            <a:ext cx="490888" cy="63593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4365632" y="3931836"/>
            <a:ext cx="438294" cy="63593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012267" y="3733801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Spatial</a:t>
            </a:r>
            <a:r>
              <a:rPr lang="nl-NL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l-NL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Derivative</a:t>
            </a:r>
            <a:endParaRPr lang="nl-NL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Elbow Connector 12"/>
          <p:cNvCxnSpPr>
            <a:endCxn id="6" idx="2"/>
          </p:cNvCxnSpPr>
          <p:nvPr/>
        </p:nvCxnSpPr>
        <p:spPr>
          <a:xfrm flipV="1">
            <a:off x="4827119" y="4380132"/>
            <a:ext cx="764794" cy="12413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73103" y="2387065"/>
            <a:ext cx="43024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37049" y="219277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nl-N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91769" y="2346788"/>
            <a:ext cx="248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x,t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)……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9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12192000" cy="5293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BK Model Solution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200584" y="873784"/>
            <a:ext cx="8573497" cy="4820888"/>
            <a:chOff x="1677764" y="1623347"/>
            <a:chExt cx="7027459" cy="395154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l="9585" r="7609" b="5905"/>
            <a:stretch/>
          </p:blipFill>
          <p:spPr>
            <a:xfrm>
              <a:off x="2019670" y="1623347"/>
              <a:ext cx="6685553" cy="364533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 rot="16200000">
              <a:off x="1718801" y="31880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nl-NL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13855" y="5205561"/>
              <a:ext cx="1170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(sec)</a:t>
              </a:r>
              <a:endParaRPr lang="nl-N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74081" y="1205830"/>
            <a:ext cx="28552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nl-NL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Oscillations</a:t>
            </a:r>
            <a:endParaRPr lang="nl-NL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Doubling</a:t>
            </a:r>
            <a:endParaRPr lang="nl-NL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Propagating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Front</a:t>
            </a:r>
            <a:endParaRPr lang="nl-NL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999067" y="1205830"/>
            <a:ext cx="16933" cy="39080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070337" y="1229163"/>
            <a:ext cx="16933" cy="3908037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82134" y="1229162"/>
            <a:ext cx="16933" cy="3908037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15999" y="3183180"/>
            <a:ext cx="1044000" cy="0"/>
          </a:xfrm>
          <a:prstGeom prst="straightConnector1">
            <a:avLst/>
          </a:prstGeom>
          <a:ln w="28575">
            <a:solidFill>
              <a:schemeClr val="bg1"/>
            </a:solidFill>
            <a:headEnd type="stealt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9" y="2832727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bg1"/>
                </a:solidFill>
              </a:rPr>
              <a:t>Global </a:t>
            </a:r>
            <a:r>
              <a:rPr lang="nl-NL" sz="1050" dirty="0" err="1" smtClean="0">
                <a:solidFill>
                  <a:schemeClr val="bg1"/>
                </a:solidFill>
              </a:rPr>
              <a:t>Oscillations</a:t>
            </a:r>
            <a:endParaRPr lang="nl-NL" sz="105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669974" y="1205830"/>
            <a:ext cx="25921" cy="386605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87270" y="3183180"/>
            <a:ext cx="2556000" cy="0"/>
          </a:xfrm>
          <a:prstGeom prst="straightConnector1">
            <a:avLst/>
          </a:prstGeom>
          <a:ln w="28575">
            <a:solidFill>
              <a:schemeClr val="bg1"/>
            </a:solidFill>
            <a:headEnd type="stealt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18066" y="2832727"/>
            <a:ext cx="10470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err="1" smtClean="0">
                <a:solidFill>
                  <a:schemeClr val="bg1"/>
                </a:solidFill>
              </a:rPr>
              <a:t>Period</a:t>
            </a:r>
            <a:r>
              <a:rPr lang="nl-NL" sz="1050" dirty="0" smtClean="0">
                <a:solidFill>
                  <a:schemeClr val="bg1"/>
                </a:solidFill>
              </a:rPr>
              <a:t> </a:t>
            </a:r>
            <a:r>
              <a:rPr lang="nl-NL" sz="1050" dirty="0" err="1" smtClean="0">
                <a:solidFill>
                  <a:schemeClr val="bg1"/>
                </a:solidFill>
              </a:rPr>
              <a:t>doubling</a:t>
            </a:r>
            <a:endParaRPr lang="nl-NL" sz="105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69974" y="3183180"/>
            <a:ext cx="3888000" cy="0"/>
          </a:xfrm>
          <a:prstGeom prst="straightConnector1">
            <a:avLst/>
          </a:prstGeom>
          <a:ln w="28575">
            <a:solidFill>
              <a:schemeClr val="bg1"/>
            </a:solidFill>
            <a:headEnd type="stealt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66552" y="2840421"/>
            <a:ext cx="11689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err="1" smtClean="0">
                <a:solidFill>
                  <a:schemeClr val="bg1"/>
                </a:solidFill>
              </a:rPr>
              <a:t>Propagating</a:t>
            </a:r>
            <a:r>
              <a:rPr lang="nl-NL" sz="1050" dirty="0" smtClean="0">
                <a:solidFill>
                  <a:schemeClr val="bg1"/>
                </a:solidFill>
              </a:rPr>
              <a:t> Front</a:t>
            </a:r>
            <a:endParaRPr lang="nl-NL" sz="105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5804" y="647628"/>
            <a:ext cx="1096254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Spatiotemporal</a:t>
            </a:r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plot of </a:t>
            </a:r>
            <a:r>
              <a:rPr lang="nl-NL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(x, 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l-NL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7572" y="3241359"/>
            <a:ext cx="228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Cartwright et al. 1999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1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12192000" cy="5293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BK Model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665" y="4999522"/>
            <a:ext cx="1267968" cy="12679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898029" y="3845632"/>
            <a:ext cx="2175121" cy="1540043"/>
            <a:chOff x="9266151" y="3782728"/>
            <a:chExt cx="2175121" cy="1540043"/>
          </a:xfrm>
        </p:grpSpPr>
        <p:sp>
          <p:nvSpPr>
            <p:cNvPr id="33" name="TextBox 32"/>
            <p:cNvSpPr txBox="1"/>
            <p:nvPr/>
          </p:nvSpPr>
          <p:spPr>
            <a:xfrm>
              <a:off x="9381652" y="4080513"/>
              <a:ext cx="2059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</a:t>
              </a:r>
              <a:r>
                <a:rPr lang="nl-NL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Correlation</a:t>
              </a:r>
              <a:r>
                <a:rPr lang="nl-NL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of µ </a:t>
              </a:r>
              <a:r>
                <a:rPr lang="nl-NL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</a:t>
              </a:r>
              <a:r>
                <a:rPr lang="nl-NL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state </a:t>
              </a:r>
              <a:r>
                <a:rPr lang="nl-NL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variable</a:t>
              </a:r>
              <a:r>
                <a:rPr lang="nl-NL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ψ</a:t>
              </a:r>
              <a:r>
                <a:rPr lang="nl-NL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nl-NL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η</a:t>
              </a:r>
              <a:endParaRPr lang="nl-N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Callout 4"/>
            <p:cNvSpPr/>
            <p:nvPr/>
          </p:nvSpPr>
          <p:spPr>
            <a:xfrm flipH="1">
              <a:off x="9266151" y="3782728"/>
              <a:ext cx="2043534" cy="1540043"/>
            </a:xfrm>
            <a:prstGeom prst="wedgeEllipseCallout">
              <a:avLst>
                <a:gd name="adj1" fmla="val -68873"/>
                <a:gd name="adj2" fmla="val 4319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55860" y="890803"/>
            <a:ext cx="10280280" cy="2101983"/>
            <a:chOff x="740847" y="944125"/>
            <a:chExt cx="10280280" cy="2101983"/>
          </a:xfrm>
        </p:grpSpPr>
        <p:grpSp>
          <p:nvGrpSpPr>
            <p:cNvPr id="11" name="Group 10"/>
            <p:cNvGrpSpPr/>
            <p:nvPr/>
          </p:nvGrpSpPr>
          <p:grpSpPr>
            <a:xfrm>
              <a:off x="740847" y="944125"/>
              <a:ext cx="2386594" cy="2031219"/>
              <a:chOff x="740847" y="944125"/>
              <a:chExt cx="2386594" cy="2031219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19" t="6063" r="26686" b="5555"/>
              <a:stretch/>
            </p:blipFill>
            <p:spPr>
              <a:xfrm>
                <a:off x="1057960" y="997819"/>
                <a:ext cx="2069481" cy="1740761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 rot="16200000">
                <a:off x="790912" y="1467679"/>
                <a:ext cx="350455" cy="450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nl-NL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25118" y="2698345"/>
                <a:ext cx="14278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(sec)</a:t>
                </a:r>
                <a:endParaRPr lang="nl-NL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86781" y="944125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 = 1.30</a:t>
                </a:r>
                <a:endParaRPr lang="nl-NL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954688" y="1000428"/>
              <a:ext cx="2416389" cy="1974916"/>
              <a:chOff x="3290324" y="997819"/>
              <a:chExt cx="2416389" cy="197491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38" t="5960" r="6246"/>
              <a:stretch/>
            </p:blipFill>
            <p:spPr>
              <a:xfrm>
                <a:off x="3618329" y="997819"/>
                <a:ext cx="2088384" cy="1787991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 rot="16200000">
                <a:off x="3340389" y="1467679"/>
                <a:ext cx="350455" cy="450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nl-NL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278844" y="2695736"/>
                <a:ext cx="14278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(sec)</a:t>
                </a:r>
                <a:endParaRPr lang="nl-NL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795378" y="1002653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 = 1.85</a:t>
                </a:r>
                <a:endParaRPr lang="nl-NL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501631" y="995331"/>
              <a:ext cx="2519496" cy="2038413"/>
              <a:chOff x="5745816" y="971948"/>
              <a:chExt cx="2519496" cy="2038413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18" t="6068" r="5739" b="1866"/>
              <a:stretch/>
            </p:blipFill>
            <p:spPr>
              <a:xfrm>
                <a:off x="6197601" y="984367"/>
                <a:ext cx="2067711" cy="175421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 rot="16200000">
                <a:off x="5795881" y="1467678"/>
                <a:ext cx="350455" cy="450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nl-NL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837443" y="2733362"/>
                <a:ext cx="14278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(sec)</a:t>
                </a:r>
                <a:endParaRPr lang="nl-NL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53977" y="971948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 = 3.00</a:t>
                </a:r>
                <a:endParaRPr lang="nl-NL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253142" y="995332"/>
              <a:ext cx="2404218" cy="2050776"/>
              <a:chOff x="8514820" y="930385"/>
              <a:chExt cx="2404218" cy="2050776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81" t="5399" r="26844" b="5399"/>
              <a:stretch/>
            </p:blipFill>
            <p:spPr>
              <a:xfrm>
                <a:off x="8830654" y="930385"/>
                <a:ext cx="2067712" cy="177152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 rot="16200000">
                <a:off x="8564885" y="1467677"/>
                <a:ext cx="350455" cy="450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nl-NL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491169" y="2704162"/>
                <a:ext cx="14278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(sec)</a:t>
                </a:r>
                <a:endParaRPr lang="nl-NL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022952" y="982115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 = 1.50</a:t>
                </a:r>
                <a:endParaRPr lang="nl-NL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3100751" y="3023749"/>
            <a:ext cx="531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nl-NL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nl-N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nl-N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l-NL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Forced</a:t>
            </a:r>
            <a:r>
              <a:rPr lang="nl-N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der Pol Os</a:t>
            </a:r>
            <a:endParaRPr lang="nl-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24" y="3050205"/>
            <a:ext cx="7315215" cy="34710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90019" y="567637"/>
            <a:ext cx="6131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Spatiotemporal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Plots of </a:t>
            </a:r>
            <a: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x,t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[</a:t>
            </a:r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derivative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term]</a:t>
            </a:r>
            <a:endParaRPr lang="nl-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3598" y="2942678"/>
            <a:ext cx="351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(t) plots of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der 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 Oscillator </a:t>
            </a:r>
            <a:endParaRPr lang="nl-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1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389"/>
          </a:xfrm>
        </p:spPr>
        <p:txBody>
          <a:bodyPr/>
          <a:lstStyle/>
          <a:p>
            <a:pPr algn="ctr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Framework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13454" y="1062343"/>
            <a:ext cx="10517398" cy="5227979"/>
            <a:chOff x="1571727" y="1071977"/>
            <a:chExt cx="9704179" cy="4823745"/>
          </a:xfrm>
        </p:grpSpPr>
        <p:cxnSp>
          <p:nvCxnSpPr>
            <p:cNvPr id="21" name="Curved Connector 20"/>
            <p:cNvCxnSpPr/>
            <p:nvPr/>
          </p:nvCxnSpPr>
          <p:spPr>
            <a:xfrm>
              <a:off x="4639382" y="2261229"/>
              <a:ext cx="1116502" cy="1111493"/>
            </a:xfrm>
            <a:prstGeom prst="curvedConnector3">
              <a:avLst/>
            </a:prstGeom>
            <a:ln w="984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8911739" y="2949068"/>
              <a:ext cx="2364167" cy="2630511"/>
              <a:chOff x="9919244" y="2023197"/>
              <a:chExt cx="2364167" cy="263051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88"/>
              <a:stretch/>
            </p:blipFill>
            <p:spPr>
              <a:xfrm>
                <a:off x="9919244" y="3256172"/>
                <a:ext cx="1189471" cy="1397536"/>
              </a:xfrm>
              <a:prstGeom prst="rect">
                <a:avLst/>
              </a:prstGeom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10105101" y="2023197"/>
                <a:ext cx="2178310" cy="1349525"/>
                <a:chOff x="10105101" y="2023197"/>
                <a:chExt cx="2178310" cy="134952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0105101" y="2459579"/>
                  <a:ext cx="217831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Estimation</a:t>
                  </a:r>
                  <a:r>
                    <a:rPr lang="nl-NL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of State or Parameter</a:t>
                  </a:r>
                  <a:endParaRPr lang="nl-NL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Oval Callout 29"/>
                <p:cNvSpPr/>
                <p:nvPr/>
              </p:nvSpPr>
              <p:spPr>
                <a:xfrm>
                  <a:off x="10218854" y="2023197"/>
                  <a:ext cx="1950804" cy="1349525"/>
                </a:xfrm>
                <a:prstGeom prst="wedgeEllipseCallout">
                  <a:avLst>
                    <a:gd name="adj1" fmla="val -25767"/>
                    <a:gd name="adj2" fmla="val 6606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>
              <a:off x="5145222" y="4999195"/>
              <a:ext cx="433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µ</a:t>
              </a:r>
              <a:endParaRPr lang="nl-NL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727" y="4185416"/>
              <a:ext cx="516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µ</a:t>
              </a:r>
              <a:endParaRPr lang="nl-NL" baseline="-250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5417837" y="5215665"/>
              <a:ext cx="4502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/>
            <a:srcRect l="7249" t="12577" r="37499" b="18622"/>
            <a:stretch/>
          </p:blipFill>
          <p:spPr>
            <a:xfrm>
              <a:off x="1989367" y="1071977"/>
              <a:ext cx="6871050" cy="481274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155669" y="4999195"/>
              <a:ext cx="433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µ</a:t>
              </a:r>
              <a:endParaRPr lang="nl-NL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04005" y="5526390"/>
              <a:ext cx="516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µ</a:t>
              </a:r>
              <a:r>
                <a:rPr lang="nl-NL" baseline="-25000" dirty="0" smtClean="0"/>
                <a:t>t</a:t>
              </a:r>
              <a:endParaRPr lang="nl-NL" baseline="-250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166277" y="5029350"/>
              <a:ext cx="0" cy="550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1870131" y="4398957"/>
              <a:ext cx="4502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455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</TotalTime>
  <Words>1134</Words>
  <Application>Microsoft Office PowerPoint</Application>
  <PresentationFormat>Widescreen</PresentationFormat>
  <Paragraphs>170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  Considerations on Parameter and State Estimation with Ensemble Data Assimilation Methods -  A Case Study with a Nonlinear Oscillator </vt:lpstr>
      <vt:lpstr>Table of Contents</vt:lpstr>
      <vt:lpstr>Introduction: State and Parameter Estimation</vt:lpstr>
      <vt:lpstr>Problem Statement</vt:lpstr>
      <vt:lpstr>State of the Art: Seismic Model</vt:lpstr>
      <vt:lpstr>Model under Study: B. K. Analogue  Model Van der Pol Oscillator</vt:lpstr>
      <vt:lpstr>PowerPoint Presentation</vt:lpstr>
      <vt:lpstr>PowerPoint Presentation</vt:lpstr>
      <vt:lpstr>Data Assimilation: Framework</vt:lpstr>
      <vt:lpstr>PowerPoint Presentation</vt:lpstr>
      <vt:lpstr>Numerical Experiment: Parameter Error</vt:lpstr>
      <vt:lpstr>Results and Discussion (Analysis/Posterior)</vt:lpstr>
      <vt:lpstr>PowerPoint Presentation</vt:lpstr>
      <vt:lpstr>PowerPoint Presentation</vt:lpstr>
      <vt:lpstr>PowerPoint Presentation</vt:lpstr>
      <vt:lpstr>References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Arundhuti Banerjee</dc:creator>
  <cp:lastModifiedBy>Arundhuti Banerjee</cp:lastModifiedBy>
  <cp:revision>205</cp:revision>
  <dcterms:created xsi:type="dcterms:W3CDTF">2019-12-05T14:58:35Z</dcterms:created>
  <dcterms:modified xsi:type="dcterms:W3CDTF">2020-05-04T11:06:04Z</dcterms:modified>
</cp:coreProperties>
</file>