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59" r:id="rId3"/>
    <p:sldId id="261" r:id="rId4"/>
    <p:sldId id="276" r:id="rId5"/>
    <p:sldId id="272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6" r:id="rId14"/>
    <p:sldId id="283" r:id="rId15"/>
    <p:sldId id="28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562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 JAH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396499"/>
    <a:srgbClr val="38761D"/>
    <a:srgbClr val="4579B9"/>
    <a:srgbClr val="777777"/>
    <a:srgbClr val="969696"/>
    <a:srgbClr val="00C000"/>
    <a:srgbClr val="E78D8D"/>
    <a:srgbClr val="6091D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0856" autoAdjust="0"/>
  </p:normalViewPr>
  <p:slideViewPr>
    <p:cSldViewPr snapToGrid="0">
      <p:cViewPr varScale="1">
        <p:scale>
          <a:sx n="140" d="100"/>
          <a:sy n="140" d="100"/>
        </p:scale>
        <p:origin x="1194" y="18"/>
      </p:cViewPr>
      <p:guideLst>
        <p:guide orient="horz" pos="1620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112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78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31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64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13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71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1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02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91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22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3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53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87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64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73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 descr="RÃ©sultat de recherche d'images pour &quot;psl mines logo&quot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8342" y="135192"/>
            <a:ext cx="1296144" cy="43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41957" y="627534"/>
            <a:ext cx="900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400" b="0" i="0" u="none" strike="noStrike" cap="none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79512" y="987575"/>
            <a:ext cx="6264696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19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107504" y="4659982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&amp; Decision Science for Energy Transition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713095" y="1477987"/>
            <a:ext cx="5430904" cy="228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2900"/>
              </a:lnSpc>
            </a:pPr>
            <a:r>
              <a:rPr lang="fr-FR" sz="24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Towards</a:t>
            </a:r>
            <a:r>
              <a:rPr lang="fr-FR" sz="24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24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seamless</a:t>
            </a:r>
            <a:r>
              <a:rPr lang="fr-FR" sz="24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fr-FR" sz="24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fr-FR" sz="24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photovoltaic</a:t>
            </a:r>
            <a:r>
              <a:rPr lang="fr-FR" sz="24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forecasting</a:t>
            </a:r>
            <a:endParaRPr sz="1600" b="1" i="0" u="none" strike="noStrike" cap="none" dirty="0" smtClean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i="0" u="none" strike="noStrike" cap="none" dirty="0" smtClean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i="0" u="none" strike="noStrike" cap="none" dirty="0" smtClean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Thomas </a:t>
            </a:r>
            <a:r>
              <a:rPr lang="en-US" sz="1800" i="0" u="none" strike="noStrike" cap="none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Carriere</a:t>
            </a:r>
            <a:r>
              <a:rPr lang="en-US" sz="1800" b="1" i="0" u="none" strike="noStrike" cap="none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 i="0" u="none" strike="noStrike" cap="none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George </a:t>
            </a:r>
            <a:r>
              <a:rPr lang="en-US" sz="1800" b="1" i="0" u="none" strike="noStrike" cap="none" dirty="0" err="1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Kariniotakis</a:t>
            </a:r>
            <a:endParaRPr sz="1600" b="1" i="0" u="none" strike="noStrike" cap="none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 descr="RÃ©sultat de recherche d'images pour &quot;psl mines logo&quot;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51470"/>
            <a:ext cx="2408347" cy="8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-17438" y="4826586"/>
            <a:ext cx="91805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C000"/>
                </a:solidFill>
                <a:latin typeface="Calibri"/>
                <a:ea typeface="Calibri"/>
                <a:cs typeface="Calibri"/>
                <a:sym typeface="Calibri"/>
              </a:rPr>
              <a:t>EGU2020 Sharing Geosciences Online</a:t>
            </a:r>
            <a:endParaRPr sz="1100" b="0" i="0" u="none" strike="noStrike" cap="none" dirty="0">
              <a:solidFill>
                <a:srgbClr val="00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 b="20617"/>
          <a:stretch/>
        </p:blipFill>
        <p:spPr>
          <a:xfrm>
            <a:off x="11575" y="1593238"/>
            <a:ext cx="3755377" cy="208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05" y="142910"/>
            <a:ext cx="995090" cy="866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26439" r="5503" b="17446"/>
          <a:stretch/>
        </p:blipFill>
        <p:spPr>
          <a:xfrm>
            <a:off x="35496" y="3710432"/>
            <a:ext cx="2834640" cy="118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62" y="4304792"/>
            <a:ext cx="1126540" cy="394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Methodology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/>
        </p:blipFill>
        <p:spPr>
          <a:xfrm>
            <a:off x="6858870" y="700361"/>
            <a:ext cx="2024692" cy="14049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/>
        </p:blipFill>
        <p:spPr>
          <a:xfrm>
            <a:off x="6858870" y="2203468"/>
            <a:ext cx="2025215" cy="14053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/>
        </p:blipFill>
        <p:spPr>
          <a:xfrm>
            <a:off x="6858870" y="3708540"/>
            <a:ext cx="2025215" cy="14053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04706" y="1233571"/>
            <a:ext cx="1151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CC00"/>
              </a:buClr>
            </a:pPr>
            <a:r>
              <a:rPr lang="en-US" sz="1600" b="1" dirty="0" smtClean="0">
                <a:solidFill>
                  <a:srgbClr val="17365D"/>
                </a:solidFill>
              </a:rPr>
              <a:t>3 AM</a:t>
            </a:r>
            <a:endParaRPr lang="en-US" sz="1600" b="1" dirty="0">
              <a:solidFill>
                <a:srgbClr val="17365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4706" y="2665913"/>
            <a:ext cx="1151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CC00"/>
              </a:buClr>
            </a:pPr>
            <a:r>
              <a:rPr lang="en-US" sz="1600" b="1" dirty="0" smtClean="0">
                <a:solidFill>
                  <a:srgbClr val="17365D"/>
                </a:solidFill>
              </a:rPr>
              <a:t>12 AM</a:t>
            </a:r>
            <a:endParaRPr lang="en-US" sz="1600" b="1" dirty="0">
              <a:solidFill>
                <a:srgbClr val="17365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4705" y="4241932"/>
            <a:ext cx="1151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CC00"/>
              </a:buClr>
            </a:pPr>
            <a:r>
              <a:rPr lang="en-US" sz="1600" b="1" dirty="0" smtClean="0">
                <a:solidFill>
                  <a:srgbClr val="17365D"/>
                </a:solidFill>
              </a:rPr>
              <a:t>17 PM</a:t>
            </a:r>
            <a:endParaRPr lang="en-US" sz="1600" b="1" dirty="0">
              <a:solidFill>
                <a:srgbClr val="17365D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" y="1323465"/>
            <a:ext cx="5937409" cy="346845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2435" y="1101898"/>
            <a:ext cx="4190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CC00"/>
              </a:buClr>
            </a:pPr>
            <a:r>
              <a:rPr lang="en-US" sz="1600" b="1" dirty="0" smtClean="0">
                <a:solidFill>
                  <a:srgbClr val="17365D"/>
                </a:solidFill>
              </a:rPr>
              <a:t>Average over all starting times</a:t>
            </a:r>
            <a:endParaRPr lang="en-US" sz="1600" b="1" dirty="0">
              <a:solidFill>
                <a:srgbClr val="17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Evaluation of the </a:t>
            </a:r>
            <a:r>
              <a:rPr lang="en-US" dirty="0" err="1" smtClean="0"/>
              <a:t>AnEn</a:t>
            </a:r>
            <a:r>
              <a:rPr lang="en-US" dirty="0" smtClean="0"/>
              <a:t> model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4651" y="740167"/>
            <a:ext cx="8812404" cy="399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/>
              <a:t>Evaluation of the </a:t>
            </a:r>
            <a:r>
              <a:rPr lang="fr-FR" sz="2200" dirty="0" err="1" smtClean="0"/>
              <a:t>AnEn</a:t>
            </a:r>
            <a:r>
              <a:rPr lang="fr-FR" sz="2200" dirty="0" smtClean="0"/>
              <a:t> model on a portfolio </a:t>
            </a:r>
            <a:r>
              <a:rPr lang="fr-FR" sz="2200" dirty="0" err="1" smtClean="0"/>
              <a:t>composed</a:t>
            </a:r>
            <a:r>
              <a:rPr lang="fr-FR" sz="2200" dirty="0" smtClean="0"/>
              <a:t> of 12 PV plants </a:t>
            </a:r>
            <a:r>
              <a:rPr lang="fr-FR" sz="2200" dirty="0" err="1" smtClean="0"/>
              <a:t>ranging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2 to 10 MW.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r-FR" sz="2200" dirty="0" err="1" smtClean="0"/>
              <a:t>Measurements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5- and 30-minute </a:t>
            </a:r>
            <a:r>
              <a:rPr lang="fr-FR" sz="2200" dirty="0" err="1" smtClean="0"/>
              <a:t>resolutions</a:t>
            </a:r>
            <a:r>
              <a:rPr lang="fr-FR" sz="2200" dirty="0" smtClean="0"/>
              <a:t> are </a:t>
            </a:r>
            <a:r>
              <a:rPr lang="fr-FR" sz="2200" dirty="0" err="1" smtClean="0"/>
              <a:t>used</a:t>
            </a:r>
            <a:endParaRPr lang="fr-FR" sz="2200" dirty="0"/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2" y="2054462"/>
            <a:ext cx="4048758" cy="286130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81618" y="2054463"/>
            <a:ext cx="4314732" cy="28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9657"/>
              </a:buClr>
              <a:buSzPct val="130000"/>
              <a:buFont typeface="Wingdings" panose="05000000000000000000" pitchFamily="2" charset="2"/>
              <a:buChar char="Ø"/>
              <a:defRPr sz="2400">
                <a:solidFill>
                  <a:srgbClr val="003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4C00"/>
              </a:buClr>
              <a:buFont typeface="Courier New" panose="02070309020205020404" pitchFamily="49" charset="0"/>
              <a:buChar char="o"/>
              <a:defRPr sz="2000">
                <a:solidFill>
                  <a:srgbClr val="00397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4E4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E4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E4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354327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44061"/>
                </a:solidFill>
                <a:latin typeface="Calibri" panose="020F0502020204030204" pitchFamily="34" charset="0"/>
                <a:sym typeface="Calibri"/>
              </a:rPr>
              <a:t>Benchmark models are implemented:</a:t>
            </a:r>
          </a:p>
          <a:p>
            <a:pPr marL="642766" lvl="1" indent="-331382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Day-ahead forecasts: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 Quantile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Random Forest (QRF) and Bayesian Automatic Relevance Determination (ARD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  <a:sym typeface="Calibri"/>
            </a:endParaRPr>
          </a:p>
          <a:p>
            <a:pPr marL="642766" lvl="1" indent="-331382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Intra-day forecasts: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 Clear-sky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index persistence and integrated auto-regressive (ARIMA)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Calibri"/>
              </a:rPr>
              <a:t>model</a:t>
            </a:r>
            <a:endParaRPr lang="en-US" sz="1800" dirty="0">
              <a:solidFill>
                <a:srgbClr val="24406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0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Result – 30 minute resolution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4651" y="740167"/>
            <a:ext cx="8812404" cy="399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Forecast performance for day-ahead forecasts (30-minute resolution, plant n°4):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" y="1661931"/>
            <a:ext cx="4556881" cy="2590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23" y="1662830"/>
            <a:ext cx="4556881" cy="2589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5"/>
          <p:cNvSpPr txBox="1"/>
          <p:nvPr/>
        </p:nvSpPr>
        <p:spPr>
          <a:xfrm>
            <a:off x="4568922" y="4474730"/>
            <a:ext cx="4409961" cy="484412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fr-FR" sz="1300" dirty="0"/>
              <a:t>CRPS: </a:t>
            </a:r>
            <a:r>
              <a:rPr lang="fr-FR" sz="1300" dirty="0" err="1"/>
              <a:t>Continuous</a:t>
            </a:r>
            <a:r>
              <a:rPr lang="fr-FR" sz="1300" dirty="0"/>
              <a:t> </a:t>
            </a:r>
            <a:r>
              <a:rPr lang="fr-FR" sz="1300" dirty="0" err="1"/>
              <a:t>Ranked</a:t>
            </a:r>
            <a:r>
              <a:rPr lang="fr-FR" sz="1300" dirty="0"/>
              <a:t> </a:t>
            </a:r>
            <a:r>
              <a:rPr lang="fr-FR" sz="1300" dirty="0" err="1"/>
              <a:t>Probability</a:t>
            </a:r>
            <a:r>
              <a:rPr lang="fr-FR" sz="1300" dirty="0"/>
              <a:t> Score, </a:t>
            </a:r>
            <a:r>
              <a:rPr lang="fr-FR" sz="1300" dirty="0" err="1"/>
              <a:t>normalized</a:t>
            </a:r>
            <a:r>
              <a:rPr lang="fr-FR" sz="1300" dirty="0"/>
              <a:t> by </a:t>
            </a:r>
            <a:r>
              <a:rPr lang="fr-FR" sz="1300" dirty="0" err="1"/>
              <a:t>installed</a:t>
            </a:r>
            <a:r>
              <a:rPr lang="fr-FR" sz="1300" dirty="0"/>
              <a:t> PV </a:t>
            </a:r>
            <a:r>
              <a:rPr lang="fr-FR" sz="1300" dirty="0" err="1"/>
              <a:t>capacity</a:t>
            </a:r>
            <a:endParaRPr lang="fr-FR" sz="1300" dirty="0"/>
          </a:p>
        </p:txBody>
      </p:sp>
      <p:sp>
        <p:nvSpPr>
          <p:cNvPr id="17" name="TextBox 5"/>
          <p:cNvSpPr txBox="1"/>
          <p:nvPr/>
        </p:nvSpPr>
        <p:spPr>
          <a:xfrm>
            <a:off x="85502" y="4578531"/>
            <a:ext cx="4409961" cy="27680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fr-FR" sz="1300" dirty="0" err="1"/>
              <a:t>Reliability</a:t>
            </a:r>
            <a:r>
              <a:rPr lang="fr-FR" sz="1300" dirty="0"/>
              <a:t> </a:t>
            </a:r>
            <a:r>
              <a:rPr lang="fr-FR" sz="1300" dirty="0" err="1"/>
              <a:t>diagram</a:t>
            </a:r>
            <a:r>
              <a:rPr lang="fr-FR" sz="1300" dirty="0"/>
              <a:t>: nominal vs. </a:t>
            </a:r>
            <a:r>
              <a:rPr lang="fr-FR" sz="1300" dirty="0" err="1"/>
              <a:t>observed</a:t>
            </a:r>
            <a:r>
              <a:rPr lang="fr-FR" sz="1300" dirty="0"/>
              <a:t> quantiles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3304083" y="2723149"/>
            <a:ext cx="1008000" cy="3923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fr-FR" sz="700" dirty="0" smtClean="0"/>
              <a:t>Possible range </a:t>
            </a:r>
            <a:r>
              <a:rPr lang="fr-FR" sz="700" dirty="0"/>
              <a:t>for a </a:t>
            </a:r>
            <a:r>
              <a:rPr lang="fr-FR" sz="700" dirty="0" err="1"/>
              <a:t>perfectly</a:t>
            </a:r>
            <a:r>
              <a:rPr lang="fr-FR" sz="700" dirty="0"/>
              <a:t> </a:t>
            </a:r>
            <a:r>
              <a:rPr lang="fr-FR" sz="700" dirty="0" err="1"/>
              <a:t>reliable</a:t>
            </a:r>
            <a:r>
              <a:rPr lang="fr-FR" sz="700" dirty="0"/>
              <a:t> model</a:t>
            </a:r>
          </a:p>
        </p:txBody>
      </p:sp>
      <p:cxnSp>
        <p:nvCxnSpPr>
          <p:cNvPr id="21" name="Straight Connector 9"/>
          <p:cNvCxnSpPr/>
          <p:nvPr/>
        </p:nvCxnSpPr>
        <p:spPr>
          <a:xfrm flipH="1">
            <a:off x="3359270" y="2834146"/>
            <a:ext cx="0" cy="170402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/>
          <p:cNvCxnSpPr/>
          <p:nvPr/>
        </p:nvCxnSpPr>
        <p:spPr>
          <a:xfrm flipH="1">
            <a:off x="3342318" y="2822482"/>
            <a:ext cx="36000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/>
          <p:cNvCxnSpPr/>
          <p:nvPr/>
        </p:nvCxnSpPr>
        <p:spPr>
          <a:xfrm flipH="1">
            <a:off x="3342318" y="3006735"/>
            <a:ext cx="36000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Result – 5 minute resolution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4651" y="740167"/>
            <a:ext cx="8812404" cy="399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Forecast performance for intra-day 5-minute forecasts. QRF and ARD models are discarded due to computational cost:</a:t>
            </a: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1" y="1486744"/>
            <a:ext cx="4984944" cy="3180303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304917" y="4681825"/>
            <a:ext cx="3807388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fr-FR" sz="1200" dirty="0"/>
              <a:t>RMSE: </a:t>
            </a:r>
            <a:r>
              <a:rPr lang="fr-FR" sz="1200" dirty="0" err="1"/>
              <a:t>Root</a:t>
            </a:r>
            <a:r>
              <a:rPr lang="fr-FR" sz="1200" dirty="0"/>
              <a:t> </a:t>
            </a:r>
            <a:r>
              <a:rPr lang="fr-FR" sz="1200" dirty="0" err="1"/>
              <a:t>Mean</a:t>
            </a:r>
            <a:r>
              <a:rPr lang="fr-FR" sz="1200" dirty="0"/>
              <a:t> Square </a:t>
            </a:r>
            <a:r>
              <a:rPr lang="fr-FR" sz="1200" dirty="0" err="1"/>
              <a:t>Error</a:t>
            </a:r>
            <a:r>
              <a:rPr lang="fr-FR" sz="1200" dirty="0"/>
              <a:t>, </a:t>
            </a:r>
            <a:r>
              <a:rPr lang="fr-FR" sz="1200" dirty="0" err="1"/>
              <a:t>normalized</a:t>
            </a:r>
            <a:r>
              <a:rPr lang="fr-FR" sz="1200" dirty="0"/>
              <a:t> by </a:t>
            </a:r>
            <a:r>
              <a:rPr lang="fr-FR" sz="1200" dirty="0" err="1"/>
              <a:t>installed</a:t>
            </a:r>
            <a:r>
              <a:rPr lang="fr-FR" sz="1200" dirty="0"/>
              <a:t> power</a:t>
            </a:r>
          </a:p>
        </p:txBody>
      </p:sp>
    </p:spTree>
    <p:extLst>
      <p:ext uri="{BB962C8B-B14F-4D97-AF65-F5344CB8AC3E}">
        <p14:creationId xmlns:p14="http://schemas.microsoft.com/office/powerpoint/2010/main" val="2902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Computing time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4651" y="740167"/>
            <a:ext cx="8812404" cy="399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Computing </a:t>
            </a:r>
            <a:r>
              <a:rPr lang="en-US" sz="2200" dirty="0"/>
              <a:t>time required for providing a forecast for a given horizon in seconds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21176"/>
              </p:ext>
            </p:extLst>
          </p:nvPr>
        </p:nvGraphicFramePr>
        <p:xfrm>
          <a:off x="1068773" y="1708250"/>
          <a:ext cx="6690145" cy="302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8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8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8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8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780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alibri" panose="020F0502020204030204" pitchFamily="34" charset="0"/>
                        </a:rPr>
                        <a:t>30-minute </a:t>
                      </a:r>
                      <a:r>
                        <a:rPr lang="fr-FR" sz="1600" b="1" dirty="0" err="1">
                          <a:latin typeface="Calibri" panose="020F0502020204030204" pitchFamily="34" charset="0"/>
                        </a:rPr>
                        <a:t>resolution</a:t>
                      </a:r>
                      <a:endParaRPr lang="fr-FR" sz="1600" b="1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Calibri" panose="020F0502020204030204" pitchFamily="34" charset="0"/>
                        </a:rPr>
                        <a:t>5-minute </a:t>
                      </a:r>
                      <a:r>
                        <a:rPr lang="fr-FR" sz="1600" b="1" i="0" dirty="0" err="1">
                          <a:latin typeface="Calibri" panose="020F0502020204030204" pitchFamily="34" charset="0"/>
                        </a:rPr>
                        <a:t>resolution</a:t>
                      </a:r>
                      <a:endParaRPr lang="fr-FR" sz="1600" b="1" i="0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>
                          <a:latin typeface="Calibri" panose="020F0502020204030204" pitchFamily="34" charset="0"/>
                        </a:rPr>
                        <a:t>Forecasting</a:t>
                      </a:r>
                      <a:endParaRPr lang="fr-FR" sz="1600" i="1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>
                          <a:latin typeface="Calibri" panose="020F0502020204030204" pitchFamily="34" charset="0"/>
                        </a:rPr>
                        <a:t>Forecasting</a:t>
                      </a:r>
                      <a:endParaRPr lang="fr-FR" sz="1600" i="1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Calibri" panose="020F0502020204030204" pitchFamily="34" charset="0"/>
                        </a:rPr>
                        <a:t>AnEn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68589" marR="68589" marT="34266" marB="3426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Calibri" panose="020F0502020204030204" pitchFamily="34" charset="0"/>
                        </a:rPr>
                        <a:t>Persistence</a:t>
                      </a:r>
                      <a:r>
                        <a:rPr lang="fr-FR" sz="1600" dirty="0"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5e-3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6e-3</a:t>
                      </a:r>
                    </a:p>
                  </a:txBody>
                  <a:tcPr marL="68589" marR="68589" marT="34266" marB="3426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Calibri" panose="020F0502020204030204" pitchFamily="34" charset="0"/>
                        </a:rPr>
                        <a:t>Persistence</a:t>
                      </a:r>
                      <a:r>
                        <a:rPr lang="fr-FR" sz="1600" dirty="0"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5e-3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</a:rPr>
                        <a:t>6e-3</a:t>
                      </a:r>
                    </a:p>
                  </a:txBody>
                  <a:tcPr marL="68589" marR="68589" marT="34266" marB="3426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ARIMA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9.2e-2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2.5e-7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10e-2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</a:rPr>
                        <a:t>3.7e-3</a:t>
                      </a:r>
                    </a:p>
                  </a:txBody>
                  <a:tcPr marL="68589" marR="68589" marT="34266" marB="3426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QRF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4.26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1.3e-2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68.0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</a:rPr>
                        <a:t>4e-2</a:t>
                      </a:r>
                    </a:p>
                  </a:txBody>
                  <a:tcPr marL="68589" marR="68589" marT="34266" marB="34266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7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ARD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10.75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10e-3</a:t>
                      </a:r>
                    </a:p>
                  </a:txBody>
                  <a:tcPr marL="68589" marR="68589" marT="34266" marB="342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8589" marR="68589" marT="34266" marB="34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</a:rPr>
                        <a:t>1e-3</a:t>
                      </a:r>
                    </a:p>
                  </a:txBody>
                  <a:tcPr marL="68589" marR="68589" marT="34266" marB="3426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Conclusions and perspectives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4651" y="740167"/>
            <a:ext cx="8812404" cy="399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A single forecasting model that can quickly provide accurate forecast for temporal resolutions from 5-minute to 1-hour, and horizon from 5 minutes to 3 hours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Additional types of data could be used:</a:t>
            </a:r>
            <a:endParaRPr lang="en-US" sz="22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All-sky imagers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Neighboring plants or weather stations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Infra-red satellite data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Commercial forecasts from third entities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/>
              <a:t>More details in:</a:t>
            </a:r>
            <a:r>
              <a:rPr lang="en-US" sz="2200" dirty="0" smtClean="0"/>
              <a:t> T</a:t>
            </a:r>
            <a:r>
              <a:rPr lang="en-US" sz="2200" dirty="0"/>
              <a:t>. </a:t>
            </a:r>
            <a:r>
              <a:rPr lang="en-US" sz="2200" dirty="0" err="1"/>
              <a:t>Carriere</a:t>
            </a:r>
            <a:r>
              <a:rPr lang="en-US" sz="2200" dirty="0"/>
              <a:t>, C. </a:t>
            </a:r>
            <a:r>
              <a:rPr lang="en-US" sz="2200" dirty="0" err="1"/>
              <a:t>Vernay</a:t>
            </a:r>
            <a:r>
              <a:rPr lang="en-US" sz="2200" dirty="0"/>
              <a:t>, S. </a:t>
            </a:r>
            <a:r>
              <a:rPr lang="en-US" sz="2200" dirty="0" err="1"/>
              <a:t>Pitaval</a:t>
            </a:r>
            <a:r>
              <a:rPr lang="en-US" sz="2200" dirty="0"/>
              <a:t>, F.P. </a:t>
            </a:r>
            <a:r>
              <a:rPr lang="en-US" sz="2200" dirty="0" err="1"/>
              <a:t>Neirac</a:t>
            </a:r>
            <a:r>
              <a:rPr lang="en-US" sz="2200" dirty="0"/>
              <a:t>, G. </a:t>
            </a:r>
            <a:r>
              <a:rPr lang="en-US" sz="2200" dirty="0" err="1"/>
              <a:t>Kariniotakis</a:t>
            </a:r>
            <a:r>
              <a:rPr lang="en-US" sz="2200" dirty="0"/>
              <a:t>, </a:t>
            </a:r>
            <a:r>
              <a:rPr lang="en-US" sz="2200" i="1" dirty="0"/>
              <a:t>A Novel Approach for Probabilistic Photovoltaic Power Forecasting Covering Multiple Time Frames</a:t>
            </a:r>
            <a:r>
              <a:rPr lang="en-US" sz="2200" dirty="0"/>
              <a:t>, IEEE Transactions on Smart Grid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90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Motivation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804694"/>
            <a:ext cx="9046132" cy="60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17365D"/>
                </a:solidFill>
              </a:rPr>
              <a:t>Large </a:t>
            </a:r>
            <a:r>
              <a:rPr lang="fr-FR" sz="2200" dirty="0" err="1" smtClean="0">
                <a:solidFill>
                  <a:srgbClr val="17365D"/>
                </a:solidFill>
              </a:rPr>
              <a:t>variety</a:t>
            </a:r>
            <a:r>
              <a:rPr lang="fr-FR" sz="2200" dirty="0" smtClean="0">
                <a:solidFill>
                  <a:srgbClr val="17365D"/>
                </a:solidFill>
              </a:rPr>
              <a:t> of </a:t>
            </a:r>
            <a:r>
              <a:rPr lang="fr-FR" sz="2200" dirty="0" err="1" smtClean="0">
                <a:solidFill>
                  <a:srgbClr val="17365D"/>
                </a:solidFill>
              </a:rPr>
              <a:t>forecasting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products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required</a:t>
            </a:r>
            <a:r>
              <a:rPr lang="fr-FR" sz="2200" dirty="0" smtClean="0">
                <a:solidFill>
                  <a:srgbClr val="17365D"/>
                </a:solidFill>
              </a:rPr>
              <a:t> for </a:t>
            </a:r>
            <a:r>
              <a:rPr lang="fr-FR" sz="2200" dirty="0" err="1" smtClean="0">
                <a:solidFill>
                  <a:srgbClr val="17365D"/>
                </a:solidFill>
              </a:rPr>
              <a:t>electricity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markets</a:t>
            </a:r>
            <a:r>
              <a:rPr lang="fr-FR" sz="2200" dirty="0" smtClean="0">
                <a:solidFill>
                  <a:srgbClr val="17365D"/>
                </a:solidFill>
              </a:rPr>
              <a:t>:</a:t>
            </a:r>
            <a:endParaRPr lang="fr-FR" sz="2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7" y="1381760"/>
            <a:ext cx="3625813" cy="36398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6" name="Connecteur droit avec flèche 5"/>
          <p:cNvCxnSpPr>
            <a:endCxn id="7" idx="1"/>
          </p:cNvCxnSpPr>
          <p:nvPr/>
        </p:nvCxnSpPr>
        <p:spPr>
          <a:xfrm>
            <a:off x="4053840" y="1787099"/>
            <a:ext cx="1249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303520" y="1371600"/>
            <a:ext cx="2854960" cy="830997"/>
          </a:xfrm>
          <a:prstGeom prst="rect">
            <a:avLst/>
          </a:prstGeom>
          <a:noFill/>
          <a:ln>
            <a:solidFill>
              <a:srgbClr val="3964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Day-</a:t>
            </a:r>
            <a:r>
              <a:rPr lang="fr-FR" sz="1600" b="1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ahead</a:t>
            </a:r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schedule</a:t>
            </a:r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Horizon +12 to +36 </a:t>
            </a:r>
            <a:r>
              <a:rPr lang="fr-FR" sz="1600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hours</a:t>
            </a:r>
            <a:endParaRPr lang="fr-FR" sz="1600" dirty="0" smtClean="0">
              <a:solidFill>
                <a:srgbClr val="396499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600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Resolution</a:t>
            </a:r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 ~1 </a:t>
            </a:r>
            <a:r>
              <a:rPr lang="fr-FR" sz="1600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hour</a:t>
            </a:r>
            <a:endParaRPr lang="fr-FR" sz="1600" dirty="0">
              <a:solidFill>
                <a:srgbClr val="396499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necteur droit avec flèche 12"/>
          <p:cNvCxnSpPr>
            <a:endCxn id="14" idx="1"/>
          </p:cNvCxnSpPr>
          <p:nvPr/>
        </p:nvCxnSpPr>
        <p:spPr>
          <a:xfrm>
            <a:off x="4053840" y="2884379"/>
            <a:ext cx="1249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03520" y="2468880"/>
            <a:ext cx="2854960" cy="830997"/>
          </a:xfrm>
          <a:prstGeom prst="rect">
            <a:avLst/>
          </a:prstGeom>
          <a:noFill/>
          <a:ln>
            <a:solidFill>
              <a:srgbClr val="3964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Intra-</a:t>
            </a:r>
            <a:r>
              <a:rPr lang="fr-FR" sz="1600" b="1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day</a:t>
            </a:r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market</a:t>
            </a:r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Horizon +30 minutes</a:t>
            </a:r>
          </a:p>
          <a:p>
            <a:pPr algn="ctr"/>
            <a:r>
              <a:rPr lang="fr-FR" sz="1600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Resolution</a:t>
            </a:r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 ~30 minutes</a:t>
            </a:r>
            <a:endParaRPr lang="fr-FR" sz="1600" dirty="0">
              <a:solidFill>
                <a:srgbClr val="396499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Connecteur droit avec flèche 14"/>
          <p:cNvCxnSpPr>
            <a:endCxn id="16" idx="1"/>
          </p:cNvCxnSpPr>
          <p:nvPr/>
        </p:nvCxnSpPr>
        <p:spPr>
          <a:xfrm>
            <a:off x="4053840" y="4060814"/>
            <a:ext cx="853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07280" y="3645316"/>
            <a:ext cx="3647440" cy="830997"/>
          </a:xfrm>
          <a:prstGeom prst="rect">
            <a:avLst/>
          </a:prstGeom>
          <a:noFill/>
          <a:ln>
            <a:solidFill>
              <a:srgbClr val="3964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96499"/>
                </a:solidFill>
                <a:latin typeface="Calibri" panose="020F0502020204030204" pitchFamily="34" charset="0"/>
              </a:rPr>
              <a:t>Storage planning:</a:t>
            </a:r>
          </a:p>
          <a:p>
            <a:pPr algn="ctr"/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Horizon as close to real-time as possible</a:t>
            </a:r>
          </a:p>
          <a:p>
            <a:pPr algn="ctr"/>
            <a:r>
              <a:rPr lang="fr-FR" sz="1600" dirty="0" err="1" smtClean="0">
                <a:solidFill>
                  <a:srgbClr val="396499"/>
                </a:solidFill>
                <a:latin typeface="Calibri" panose="020F0502020204030204" pitchFamily="34" charset="0"/>
              </a:rPr>
              <a:t>Resolution</a:t>
            </a:r>
            <a:r>
              <a:rPr lang="fr-FR" sz="1600" dirty="0" smtClean="0">
                <a:solidFill>
                  <a:srgbClr val="396499"/>
                </a:solidFill>
                <a:latin typeface="Calibri" panose="020F0502020204030204" pitchFamily="34" charset="0"/>
              </a:rPr>
              <a:t> as high as possible</a:t>
            </a:r>
            <a:endParaRPr lang="fr-FR" sz="1600" dirty="0">
              <a:solidFill>
                <a:srgbClr val="3964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Motivation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80469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17365D"/>
                </a:solidFill>
              </a:rPr>
              <a:t>PV power </a:t>
            </a:r>
            <a:r>
              <a:rPr lang="fr-FR" sz="2200" dirty="0" err="1" smtClean="0">
                <a:solidFill>
                  <a:srgbClr val="17365D"/>
                </a:solidFill>
              </a:rPr>
              <a:t>forecasting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models</a:t>
            </a:r>
            <a:r>
              <a:rPr lang="fr-FR" sz="2200" dirty="0" smtClean="0">
                <a:solidFill>
                  <a:srgbClr val="17365D"/>
                </a:solidFill>
              </a:rPr>
              <a:t> are </a:t>
            </a:r>
            <a:r>
              <a:rPr lang="fr-FR" sz="2200" dirty="0" err="1" smtClean="0">
                <a:solidFill>
                  <a:srgbClr val="17365D"/>
                </a:solidFill>
              </a:rPr>
              <a:t>often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designed</a:t>
            </a:r>
            <a:r>
              <a:rPr lang="fr-FR" sz="2200" dirty="0" smtClean="0">
                <a:solidFill>
                  <a:srgbClr val="17365D"/>
                </a:solidFill>
              </a:rPr>
              <a:t> for one </a:t>
            </a:r>
            <a:r>
              <a:rPr lang="fr-FR" sz="2200" dirty="0" err="1" smtClean="0">
                <a:solidFill>
                  <a:srgbClr val="17365D"/>
                </a:solidFill>
              </a:rPr>
              <a:t>specific</a:t>
            </a:r>
            <a:r>
              <a:rPr lang="fr-FR" sz="2200" dirty="0" smtClean="0">
                <a:solidFill>
                  <a:srgbClr val="17365D"/>
                </a:solidFill>
              </a:rPr>
              <a:t> horizon/</a:t>
            </a:r>
            <a:r>
              <a:rPr lang="fr-FR" sz="2200" dirty="0" err="1" smtClean="0">
                <a:solidFill>
                  <a:srgbClr val="17365D"/>
                </a:solidFill>
              </a:rPr>
              <a:t>resolution</a:t>
            </a:r>
            <a:endParaRPr lang="fr-FR" sz="2200" dirty="0">
              <a:solidFill>
                <a:srgbClr val="17365D"/>
              </a:solidFill>
            </a:endParaRPr>
          </a:p>
          <a:p>
            <a:pPr lvl="0" indent="-457200"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endParaRPr lang="fr-FR" sz="2200" dirty="0" smtClean="0">
              <a:solidFill>
                <a:srgbClr val="17365D"/>
              </a:solidFill>
            </a:endParaRPr>
          </a:p>
          <a:p>
            <a:pPr lvl="0" indent="-457200"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17365D"/>
                </a:solidFill>
              </a:rPr>
              <a:t>In </a:t>
            </a:r>
            <a:r>
              <a:rPr lang="fr-FR" sz="2200" dirty="0" err="1">
                <a:solidFill>
                  <a:srgbClr val="17365D"/>
                </a:solidFill>
              </a:rPr>
              <a:t>this</a:t>
            </a:r>
            <a:r>
              <a:rPr lang="fr-FR" sz="2200" dirty="0">
                <a:solidFill>
                  <a:srgbClr val="17365D"/>
                </a:solidFill>
              </a:rPr>
              <a:t> </a:t>
            </a:r>
            <a:r>
              <a:rPr lang="fr-FR" sz="2200" dirty="0" err="1">
                <a:solidFill>
                  <a:srgbClr val="17365D"/>
                </a:solidFill>
              </a:rPr>
              <a:t>work</a:t>
            </a:r>
            <a:r>
              <a:rPr lang="fr-FR" sz="2200" dirty="0">
                <a:solidFill>
                  <a:srgbClr val="17365D"/>
                </a:solidFill>
              </a:rPr>
              <a:t> </a:t>
            </a:r>
            <a:r>
              <a:rPr lang="fr-FR" sz="2200" dirty="0" err="1">
                <a:solidFill>
                  <a:srgbClr val="17365D"/>
                </a:solidFill>
              </a:rPr>
              <a:t>we</a:t>
            </a:r>
            <a:r>
              <a:rPr lang="fr-FR" sz="2200" dirty="0">
                <a:solidFill>
                  <a:srgbClr val="17365D"/>
                </a:solidFill>
              </a:rPr>
              <a:t> propose a </a:t>
            </a:r>
            <a:r>
              <a:rPr lang="fr-FR" sz="2200" b="1" dirty="0">
                <a:solidFill>
                  <a:srgbClr val="17365D"/>
                </a:solidFill>
              </a:rPr>
              <a:t>single model </a:t>
            </a:r>
            <a:r>
              <a:rPr lang="fr-FR" sz="2200" dirty="0">
                <a:solidFill>
                  <a:srgbClr val="17365D"/>
                </a:solidFill>
              </a:rPr>
              <a:t>to </a:t>
            </a:r>
            <a:r>
              <a:rPr lang="fr-FR" sz="2200" dirty="0" err="1" smtClean="0">
                <a:solidFill>
                  <a:srgbClr val="17365D"/>
                </a:solidFill>
              </a:rPr>
              <a:t>cover</a:t>
            </a:r>
            <a:r>
              <a:rPr lang="fr-FR" sz="2200" dirty="0" smtClean="0">
                <a:solidFill>
                  <a:srgbClr val="17365D"/>
                </a:solidFill>
              </a:rPr>
              <a:t> all </a:t>
            </a:r>
            <a:r>
              <a:rPr lang="fr-FR" sz="2200" dirty="0" smtClean="0">
                <a:solidFill>
                  <a:srgbClr val="17365D"/>
                </a:solidFill>
              </a:rPr>
              <a:t>PV </a:t>
            </a:r>
            <a:r>
              <a:rPr lang="fr-FR" sz="2200" dirty="0" err="1" smtClean="0">
                <a:solidFill>
                  <a:srgbClr val="17365D"/>
                </a:solidFill>
              </a:rPr>
              <a:t>forecasting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products</a:t>
            </a:r>
            <a:endParaRPr lang="fr-FR" sz="2200" dirty="0" smtClean="0">
              <a:solidFill>
                <a:srgbClr val="17365D"/>
              </a:solidFill>
            </a:endParaRPr>
          </a:p>
          <a:p>
            <a:pPr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17365D"/>
              </a:solidFill>
            </a:endParaRPr>
          </a:p>
          <a:p>
            <a:pPr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17365D"/>
                </a:solidFill>
              </a:rPr>
              <a:t>This </a:t>
            </a:r>
            <a:r>
              <a:rPr lang="fr-FR" sz="2200" dirty="0" err="1" smtClean="0">
                <a:solidFill>
                  <a:srgbClr val="17365D"/>
                </a:solidFill>
              </a:rPr>
              <a:t>effectively</a:t>
            </a:r>
            <a:r>
              <a:rPr lang="fr-FR" sz="2200" dirty="0" smtClean="0">
                <a:solidFill>
                  <a:srgbClr val="17365D"/>
                </a:solidFill>
              </a:rPr>
              <a:t> simplifies the usage of PV power </a:t>
            </a:r>
            <a:r>
              <a:rPr lang="fr-FR" sz="2200" dirty="0" err="1" smtClean="0">
                <a:solidFill>
                  <a:srgbClr val="17365D"/>
                </a:solidFill>
              </a:rPr>
              <a:t>forecasts</a:t>
            </a:r>
            <a:r>
              <a:rPr lang="fr-FR" sz="2200" dirty="0" smtClean="0">
                <a:solidFill>
                  <a:srgbClr val="17365D"/>
                </a:solidFill>
              </a:rPr>
              <a:t> in </a:t>
            </a:r>
            <a:r>
              <a:rPr lang="fr-FR" sz="2200" dirty="0" err="1" smtClean="0">
                <a:solidFill>
                  <a:srgbClr val="17365D"/>
                </a:solidFill>
              </a:rPr>
              <a:t>several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decision-making</a:t>
            </a:r>
            <a:r>
              <a:rPr lang="fr-FR" sz="2200" dirty="0" smtClean="0">
                <a:solidFill>
                  <a:srgbClr val="17365D"/>
                </a:solidFill>
              </a:rPr>
              <a:t> </a:t>
            </a:r>
            <a:r>
              <a:rPr lang="fr-FR" sz="2200" dirty="0" err="1" smtClean="0">
                <a:solidFill>
                  <a:srgbClr val="17365D"/>
                </a:solidFill>
              </a:rPr>
              <a:t>processes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4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Motivation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29948" y="80469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Proposition based on the Analog Ensemble (</a:t>
            </a:r>
            <a:r>
              <a:rPr lang="en-US" sz="2200" dirty="0" err="1"/>
              <a:t>AnEn</a:t>
            </a:r>
            <a:r>
              <a:rPr lang="en-US" sz="2200" dirty="0"/>
              <a:t>) method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Combine </a:t>
            </a:r>
            <a:r>
              <a:rPr lang="en-US" sz="2000" b="1" dirty="0" err="1">
                <a:solidFill>
                  <a:schemeClr val="accent2"/>
                </a:solidFill>
              </a:rPr>
              <a:t>heterogenous</a:t>
            </a:r>
            <a:r>
              <a:rPr lang="en-US" sz="2000" dirty="0"/>
              <a:t> sources of input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Forecasts adapted to market time frames:</a:t>
            </a:r>
          </a:p>
          <a:p>
            <a:pPr lvl="2"/>
            <a:r>
              <a:rPr lang="en-US" sz="1800" dirty="0"/>
              <a:t>Provide both </a:t>
            </a:r>
            <a:r>
              <a:rPr lang="en-US" sz="1800" b="1" dirty="0">
                <a:solidFill>
                  <a:schemeClr val="accent2"/>
                </a:solidFill>
              </a:rPr>
              <a:t>intra-day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chemeClr val="accent3"/>
                </a:solidFill>
              </a:rPr>
              <a:t>day-ahead</a:t>
            </a:r>
            <a:r>
              <a:rPr lang="en-US" sz="1800" dirty="0"/>
              <a:t> accurate forecasts</a:t>
            </a:r>
          </a:p>
          <a:p>
            <a:pPr lvl="2"/>
            <a:r>
              <a:rPr lang="en-US" sz="1800" dirty="0"/>
              <a:t>Provide forecasts with </a:t>
            </a:r>
            <a:r>
              <a:rPr lang="en-US" sz="1800" b="1" dirty="0">
                <a:solidFill>
                  <a:srgbClr val="FFC000"/>
                </a:solidFill>
              </a:rPr>
              <a:t>both high (i.e. 5 minutes) and low (i.e. 30 minutes) temporal resolutions</a:t>
            </a:r>
          </a:p>
          <a:p>
            <a:pPr lvl="2"/>
            <a:r>
              <a:rPr lang="en-US" sz="1800" dirty="0"/>
              <a:t>Provide forecasts starting at </a:t>
            </a:r>
            <a:r>
              <a:rPr lang="en-US" sz="1800" b="1" dirty="0">
                <a:solidFill>
                  <a:schemeClr val="accent2"/>
                </a:solidFill>
              </a:rPr>
              <a:t>any time of the day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As </a:t>
            </a:r>
            <a:r>
              <a:rPr lang="en-US" sz="2000" b="1" dirty="0">
                <a:solidFill>
                  <a:srgbClr val="FFC000"/>
                </a:solidFill>
              </a:rPr>
              <a:t>fast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as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3"/>
                </a:solidFill>
              </a:rPr>
              <a:t>Probabilistic forecasts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for decision under uncertainty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indent="-457200"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endParaRPr sz="2200" dirty="0"/>
          </a:p>
        </p:txBody>
      </p:sp>
      <p:sp>
        <p:nvSpPr>
          <p:cNvPr id="9" name="Rectangle 8"/>
          <p:cNvSpPr/>
          <p:nvPr/>
        </p:nvSpPr>
        <p:spPr>
          <a:xfrm>
            <a:off x="521309" y="4451713"/>
            <a:ext cx="468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Calibri" panose="020F050202020403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118961" y="437504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To </a:t>
            </a:r>
            <a:r>
              <a:rPr lang="fr-FR" sz="18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implement</a:t>
            </a:r>
            <a:endParaRPr lang="fr-FR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309" y="4084668"/>
            <a:ext cx="468000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126654" y="4008002"/>
            <a:ext cx="423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Already</a:t>
            </a:r>
            <a:r>
              <a:rPr lang="fr-FR" sz="1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present</a:t>
            </a:r>
            <a:r>
              <a:rPr lang="fr-FR" sz="1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in the state-of-the-art</a:t>
            </a:r>
            <a:endParaRPr lang="fr-FR" sz="1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309" y="4814059"/>
            <a:ext cx="468000" cy="21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Calibri" panose="020F050202020403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126654" y="4737393"/>
            <a:ext cx="38964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To check </a:t>
            </a:r>
            <a:r>
              <a:rPr lang="fr-FR" sz="18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after</a:t>
            </a:r>
            <a:r>
              <a:rPr lang="fr-FR" sz="1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implementation</a:t>
            </a:r>
            <a:endParaRPr lang="fr-FR" sz="1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5723685" y="788123"/>
            <a:ext cx="1400762" cy="71762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B8809"/>
            </a:solidFill>
            <a:prstDash val="solid"/>
          </a:ln>
          <a:effectLst/>
        </p:spPr>
        <p:txBody>
          <a:bodyPr lIns="68562" tIns="34281" rIns="68562" bIns="34281" rtlCol="0" anchor="ctr"/>
          <a:lstStyle/>
          <a:p>
            <a:pPr algn="ctr" defTabSz="685617">
              <a:defRPr/>
            </a:pP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2. Select k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most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similar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past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inputs</a:t>
            </a:r>
          </a:p>
        </p:txBody>
      </p:sp>
      <p:graphicFrame>
        <p:nvGraphicFramePr>
          <p:cNvPr id="87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84044"/>
              </p:ext>
            </p:extLst>
          </p:nvPr>
        </p:nvGraphicFramePr>
        <p:xfrm>
          <a:off x="667591" y="844758"/>
          <a:ext cx="1508358" cy="32001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1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1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398">
                <a:tc gridSpan="6"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NWP,</a:t>
                      </a:r>
                    </a:p>
                    <a:p>
                      <a:pPr algn="ctr"/>
                      <a:r>
                        <a:rPr lang="en-GB" sz="900" noProof="0" dirty="0"/>
                        <a:t> Clear-sky</a:t>
                      </a:r>
                      <a:endParaRPr lang="en-GB" sz="900" b="0" noProof="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8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03007"/>
              </p:ext>
            </p:extLst>
          </p:nvPr>
        </p:nvGraphicFramePr>
        <p:xfrm>
          <a:off x="659211" y="4133490"/>
          <a:ext cx="1516740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62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Predictive</a:t>
                      </a:r>
                      <a:r>
                        <a:rPr lang="fr-FR" sz="1000" dirty="0"/>
                        <a:t> inputs</a:t>
                      </a:r>
                    </a:p>
                    <a:p>
                      <a:pPr algn="ctr"/>
                      <a:r>
                        <a:rPr lang="fr-FR" sz="1000" baseline="0" dirty="0"/>
                        <a:t>(NWP, </a:t>
                      </a:r>
                      <a:r>
                        <a:rPr lang="fr-FR" sz="1000" baseline="0" dirty="0" err="1"/>
                        <a:t>Clear-sky</a:t>
                      </a:r>
                      <a:r>
                        <a:rPr lang="fr-FR" sz="1000" baseline="0" dirty="0"/>
                        <a:t>)</a:t>
                      </a:r>
                      <a:endParaRPr lang="fr-FR" sz="10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9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56191"/>
              </p:ext>
            </p:extLst>
          </p:nvPr>
        </p:nvGraphicFramePr>
        <p:xfrm>
          <a:off x="2288222" y="844757"/>
          <a:ext cx="1743720" cy="32001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398">
                <a:tc gridSpan="6"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Past </a:t>
                      </a:r>
                    </a:p>
                    <a:p>
                      <a:pPr algn="ctr"/>
                      <a:r>
                        <a:rPr lang="en-GB" sz="900" noProof="0" dirty="0"/>
                        <a:t>observations</a:t>
                      </a:r>
                      <a:endParaRPr lang="en-GB" sz="900" b="0" noProof="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0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25862"/>
              </p:ext>
            </p:extLst>
          </p:nvPr>
        </p:nvGraphicFramePr>
        <p:xfrm>
          <a:off x="2291680" y="4137925"/>
          <a:ext cx="1740258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62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Observation inputs</a:t>
                      </a:r>
                    </a:p>
                    <a:p>
                      <a:pPr algn="ctr"/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Measurements</a:t>
                      </a:r>
                      <a:r>
                        <a:rPr lang="fr-FR" sz="1000" dirty="0"/>
                        <a:t>,</a:t>
                      </a:r>
                      <a:r>
                        <a:rPr lang="fr-FR" sz="1000" baseline="0" dirty="0"/>
                        <a:t> Satellite)</a:t>
                      </a:r>
                      <a:endParaRPr lang="fr-FR" sz="10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1" name="Rectangle 90"/>
          <p:cNvSpPr/>
          <p:nvPr/>
        </p:nvSpPr>
        <p:spPr>
          <a:xfrm>
            <a:off x="304644" y="1887144"/>
            <a:ext cx="1610500" cy="63774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8F34"/>
            </a:solidFill>
            <a:prstDash val="solid"/>
          </a:ln>
          <a:effectLst/>
        </p:spPr>
        <p:txBody>
          <a:bodyPr lIns="68562" tIns="34281" rIns="68562" bIns="34281" rtlCol="0" anchor="ctr"/>
          <a:lstStyle/>
          <a:p>
            <a:pPr algn="ctr" defTabSz="685617">
              <a:defRPr/>
            </a:pPr>
            <a:r>
              <a:rPr lang="en-GB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1. Compute similarity between current and past inputs</a:t>
            </a:r>
          </a:p>
        </p:txBody>
      </p:sp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37798"/>
              </p:ext>
            </p:extLst>
          </p:nvPr>
        </p:nvGraphicFramePr>
        <p:xfrm>
          <a:off x="4144215" y="846547"/>
          <a:ext cx="859889" cy="31844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653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/>
                        <a:t>Past </a:t>
                      </a:r>
                    </a:p>
                    <a:p>
                      <a:pPr algn="ctr"/>
                      <a:r>
                        <a:rPr lang="en-GB" sz="900" noProof="0" dirty="0"/>
                        <a:t>productions</a:t>
                      </a:r>
                      <a:endParaRPr lang="en-GB" sz="900" b="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3" name="Rectangle 92"/>
          <p:cNvSpPr/>
          <p:nvPr/>
        </p:nvSpPr>
        <p:spPr>
          <a:xfrm>
            <a:off x="659211" y="1223009"/>
            <a:ext cx="3372729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53882" y="2768909"/>
            <a:ext cx="3372729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52282" y="3083297"/>
            <a:ext cx="3372729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4414" y="3705693"/>
            <a:ext cx="3372729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135483" y="3705693"/>
            <a:ext cx="868621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44215" y="3092248"/>
            <a:ext cx="868621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45444" y="2768909"/>
            <a:ext cx="868621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138585" y="1223350"/>
            <a:ext cx="868621" cy="3233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09298" y="788123"/>
            <a:ext cx="1483745" cy="71762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B8809"/>
            </a:solidFill>
            <a:prstDash val="solid"/>
          </a:ln>
          <a:effectLst/>
        </p:spPr>
        <p:txBody>
          <a:bodyPr lIns="68562" tIns="34281" rIns="68562" bIns="34281" rtlCol="0" anchor="ctr"/>
          <a:lstStyle/>
          <a:p>
            <a:pPr algn="ctr" defTabSz="685617">
              <a:defRPr/>
            </a:pP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Obtain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the k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corresponding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FR" sz="1200" dirty="0" err="1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past</a:t>
            </a:r>
            <a:r>
              <a:rPr lang="fr-FR" sz="1200" dirty="0">
                <a:solidFill>
                  <a:srgbClr val="00397D"/>
                </a:solidFill>
                <a:latin typeface="Calibri" panose="020F0502020204030204" pitchFamily="34" charset="0"/>
                <a:ea typeface="+mn-ea"/>
                <a:cs typeface="+mn-cs"/>
              </a:rPr>
              <a:t> productions =</a:t>
            </a:r>
          </a:p>
          <a:p>
            <a:pPr algn="ctr" defTabSz="685617">
              <a:defRPr/>
            </a:pPr>
            <a:r>
              <a:rPr lang="fr-FR" sz="1200" b="1" dirty="0" err="1">
                <a:solidFill>
                  <a:srgbClr val="00397D"/>
                </a:solidFill>
                <a:latin typeface="Calibri" panose="020F0502020204030204" pitchFamily="34" charset="0"/>
              </a:rPr>
              <a:t>Analog</a:t>
            </a:r>
            <a:r>
              <a:rPr lang="fr-FR" sz="1200" b="1" dirty="0">
                <a:solidFill>
                  <a:srgbClr val="00397D"/>
                </a:solidFill>
                <a:latin typeface="Calibri" panose="020F0502020204030204" pitchFamily="34" charset="0"/>
              </a:rPr>
              <a:t> Ensemble</a:t>
            </a:r>
          </a:p>
        </p:txBody>
      </p:sp>
      <p:cxnSp>
        <p:nvCxnSpPr>
          <p:cNvPr id="102" name="Elbow Connector 5"/>
          <p:cNvCxnSpPr>
            <a:stCxn id="100" idx="3"/>
          </p:cNvCxnSpPr>
          <p:nvPr/>
        </p:nvCxnSpPr>
        <p:spPr>
          <a:xfrm>
            <a:off x="5007206" y="1385019"/>
            <a:ext cx="537029" cy="4868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7"/>
          <p:cNvCxnSpPr>
            <a:stCxn id="97" idx="3"/>
          </p:cNvCxnSpPr>
          <p:nvPr/>
        </p:nvCxnSpPr>
        <p:spPr>
          <a:xfrm flipV="1">
            <a:off x="5004104" y="3566043"/>
            <a:ext cx="540130" cy="3013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9"/>
          <p:cNvCxnSpPr>
            <a:stCxn id="98" idx="3"/>
          </p:cNvCxnSpPr>
          <p:nvPr/>
        </p:nvCxnSpPr>
        <p:spPr>
          <a:xfrm>
            <a:off x="5012836" y="3253918"/>
            <a:ext cx="529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52"/>
          <p:cNvCxnSpPr>
            <a:stCxn id="99" idx="3"/>
          </p:cNvCxnSpPr>
          <p:nvPr/>
        </p:nvCxnSpPr>
        <p:spPr>
          <a:xfrm>
            <a:off x="5014065" y="2930579"/>
            <a:ext cx="530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5542105" y="3759057"/>
                <a:ext cx="3458963" cy="129524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B8809"/>
                </a:solidFill>
                <a:prstDash val="solid"/>
              </a:ln>
              <a:effectLst/>
            </p:spPr>
            <p:txBody>
              <a:bodyPr lIns="68562" tIns="34281" rIns="68562" bIns="34281" rtlCol="0" anchor="ctr"/>
              <a:lstStyle/>
              <a:p>
                <a:pPr algn="ctr" defTabSz="685617">
                  <a:defRPr/>
                </a:pPr>
                <a:r>
                  <a:rPr lang="fr-FR" sz="1200" dirty="0">
                    <a:solidFill>
                      <a:srgbClr val="00397D"/>
                    </a:solidFill>
                    <a:latin typeface="Calibri" panose="020F0502020204030204" pitchFamily="34" charset="0"/>
                  </a:rPr>
                  <a:t>4. </a:t>
                </a:r>
                <a:r>
                  <a:rPr lang="fr-FR" sz="1200" dirty="0" err="1">
                    <a:solidFill>
                      <a:srgbClr val="00397D"/>
                    </a:solidFill>
                    <a:latin typeface="Calibri" panose="020F0502020204030204" pitchFamily="34" charset="0"/>
                  </a:rPr>
                  <a:t>Derive</a:t>
                </a:r>
                <a:r>
                  <a:rPr lang="fr-FR" sz="1200" dirty="0">
                    <a:solidFill>
                      <a:srgbClr val="00397D"/>
                    </a:solidFill>
                    <a:latin typeface="Calibri" panose="020F0502020204030204" pitchFamily="34" charset="0"/>
                  </a:rPr>
                  <a:t> PDF </a:t>
                </a:r>
                <a:r>
                  <a:rPr lang="fr-FR" sz="1200" dirty="0" err="1">
                    <a:solidFill>
                      <a:srgbClr val="00397D"/>
                    </a:solidFill>
                    <a:latin typeface="Calibri" panose="020F0502020204030204" pitchFamily="34" charset="0"/>
                  </a:rPr>
                  <a:t>from</a:t>
                </a:r>
                <a:r>
                  <a:rPr lang="fr-FR" sz="1200" dirty="0">
                    <a:solidFill>
                      <a:srgbClr val="00397D"/>
                    </a:solidFill>
                    <a:latin typeface="Calibri" panose="020F0502020204030204" pitchFamily="34" charset="0"/>
                  </a:rPr>
                  <a:t> the </a:t>
                </a:r>
                <a:r>
                  <a:rPr lang="fr-FR" sz="1200" dirty="0" err="1">
                    <a:solidFill>
                      <a:srgbClr val="00397D"/>
                    </a:solidFill>
                    <a:latin typeface="Calibri" panose="020F0502020204030204" pitchFamily="34" charset="0"/>
                  </a:rPr>
                  <a:t>Analog</a:t>
                </a:r>
                <a:r>
                  <a:rPr lang="fr-FR" sz="1200" dirty="0">
                    <a:solidFill>
                      <a:srgbClr val="00397D"/>
                    </a:solidFill>
                    <a:latin typeface="Calibri" panose="020F0502020204030204" pitchFamily="34" charset="0"/>
                  </a:rPr>
                  <a:t> Ensemble </a:t>
                </a:r>
                <a:r>
                  <a:rPr lang="fr-FR" sz="1200" dirty="0" err="1">
                    <a:solidFill>
                      <a:srgbClr val="00397D"/>
                    </a:solidFill>
                    <a:latin typeface="Calibri" panose="020F0502020204030204" pitchFamily="34" charset="0"/>
                  </a:rPr>
                  <a:t>using</a:t>
                </a:r>
                <a:r>
                  <a:rPr lang="fr-FR" sz="1200" dirty="0">
                    <a:solidFill>
                      <a:srgbClr val="00397D"/>
                    </a:solidFill>
                    <a:latin typeface="Calibri" panose="020F0502020204030204" pitchFamily="34" charset="0"/>
                  </a:rPr>
                  <a:t> a KDE </a:t>
                </a:r>
                <a:r>
                  <a:rPr lang="fr-FR" sz="1200" dirty="0" err="1">
                    <a:solidFill>
                      <a:srgbClr val="00397D"/>
                    </a:solidFill>
                    <a:latin typeface="Calibri" panose="020F0502020204030204" pitchFamily="34" charset="0"/>
                  </a:rPr>
                  <a:t>approach</a:t>
                </a:r>
                <a:endParaRPr lang="fr-FR" sz="1200" dirty="0">
                  <a:solidFill>
                    <a:srgbClr val="00397D"/>
                  </a:solidFill>
                  <a:latin typeface="Calibri" panose="020F0502020204030204" pitchFamily="34" charset="0"/>
                </a:endParaRPr>
              </a:p>
              <a:p>
                <a:pPr algn="ctr" defTabSz="68561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" i="1">
                          <a:solidFill>
                            <a:srgbClr val="00397D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FR" sz="800" i="1">
                              <a:solidFill>
                                <a:srgbClr val="0039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800" i="1">
                              <a:solidFill>
                                <a:srgbClr val="00397D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fr-FR" sz="800" i="1">
                          <a:solidFill>
                            <a:srgbClr val="0039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800" i="1">
                              <a:solidFill>
                                <a:srgbClr val="0039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" i="1">
                              <a:solidFill>
                                <a:srgbClr val="00397D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fr-FR" sz="800" i="1">
                              <a:solidFill>
                                <a:srgbClr val="0039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800" i="1">
                              <a:solidFill>
                                <a:srgbClr val="00397D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FR" sz="800" i="1">
                              <a:solidFill>
                                <a:srgbClr val="00397D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𝑏𝑤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𝑏𝑤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𝑏𝑤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800" i="1">
                                  <a:solidFill>
                                    <a:srgbClr val="00397D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fr-FR" sz="800" i="1">
                                      <a:solidFill>
                                        <a:srgbClr val="0039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fr-FR" sz="800" i="1">
                                              <a:solidFill>
                                                <a:srgbClr val="00397D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800" i="1">
                                          <a:solidFill>
                                            <a:srgbClr val="00397D"/>
                                          </a:solidFill>
                                          <a:latin typeface="Cambria Math"/>
                                        </a:rPr>
                                        <m:t>𝑏𝑤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fr-FR" sz="800" dirty="0">
                  <a:solidFill>
                    <a:srgbClr val="00397D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05" y="3759057"/>
                <a:ext cx="3458963" cy="1295244"/>
              </a:xfrm>
              <a:prstGeom prst="rect">
                <a:avLst/>
              </a:prstGeom>
              <a:blipFill rotWithShape="1">
                <a:blip r:embed="rId2"/>
                <a:stretch>
                  <a:fillRect r="-524" b="-24537"/>
                </a:stretch>
              </a:blipFill>
              <a:ln w="25400" cap="flat" cmpd="sng" algn="ctr">
                <a:solidFill>
                  <a:srgbClr val="FB880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84409"/>
              </p:ext>
            </p:extLst>
          </p:nvPr>
        </p:nvGraphicFramePr>
        <p:xfrm>
          <a:off x="4144215" y="4136366"/>
          <a:ext cx="859889" cy="7008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398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/>
                        <a:t>Production</a:t>
                      </a:r>
                    </a:p>
                    <a:p>
                      <a:pPr algn="ctr"/>
                      <a:r>
                        <a:rPr lang="en-GB" sz="1000" noProof="0" dirty="0"/>
                        <a:t>Forecast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r="3779" b="9849"/>
          <a:stretch/>
        </p:blipFill>
        <p:spPr>
          <a:xfrm>
            <a:off x="5544234" y="1765029"/>
            <a:ext cx="3456834" cy="19400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9" name="Connecteur droit 25"/>
          <p:cNvCxnSpPr/>
          <p:nvPr/>
        </p:nvCxnSpPr>
        <p:spPr>
          <a:xfrm flipH="1">
            <a:off x="101406" y="4677984"/>
            <a:ext cx="557806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Connecteur droit avec flèche 28"/>
          <p:cNvCxnSpPr/>
          <p:nvPr/>
        </p:nvCxnSpPr>
        <p:spPr>
          <a:xfrm flipV="1">
            <a:off x="109504" y="3543183"/>
            <a:ext cx="55491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1" name="Connecteur droit avec flèche 29"/>
          <p:cNvCxnSpPr/>
          <p:nvPr/>
        </p:nvCxnSpPr>
        <p:spPr>
          <a:xfrm flipV="1">
            <a:off x="95216" y="1384214"/>
            <a:ext cx="58913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2" name="Connecteur droit 30"/>
          <p:cNvCxnSpPr/>
          <p:nvPr/>
        </p:nvCxnSpPr>
        <p:spPr>
          <a:xfrm>
            <a:off x="97461" y="1386290"/>
            <a:ext cx="5554" cy="3291694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13" name="Connecteur droit avec flèche 28"/>
          <p:cNvCxnSpPr/>
          <p:nvPr/>
        </p:nvCxnSpPr>
        <p:spPr>
          <a:xfrm flipV="1">
            <a:off x="109504" y="3847032"/>
            <a:ext cx="55491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4" name="Connecteur droit avec flèche 28"/>
          <p:cNvCxnSpPr/>
          <p:nvPr/>
        </p:nvCxnSpPr>
        <p:spPr>
          <a:xfrm flipV="1">
            <a:off x="108009" y="3248580"/>
            <a:ext cx="55491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9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Methodology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10160" y="803592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166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/>
              <a:t>To </a:t>
            </a:r>
            <a:r>
              <a:rPr lang="fr-FR" sz="2200" dirty="0" err="1" smtClean="0"/>
              <a:t>achieve</a:t>
            </a:r>
            <a:r>
              <a:rPr lang="fr-FR" sz="2200" dirty="0" smtClean="0"/>
              <a:t> short-</a:t>
            </a:r>
            <a:r>
              <a:rPr lang="fr-FR" sz="2200" dirty="0" err="1" smtClean="0"/>
              <a:t>term</a:t>
            </a:r>
            <a:r>
              <a:rPr lang="fr-FR" sz="2200" dirty="0" smtClean="0"/>
              <a:t> </a:t>
            </a:r>
            <a:r>
              <a:rPr lang="fr-FR" sz="2200" dirty="0" err="1" smtClean="0"/>
              <a:t>forecasts</a:t>
            </a:r>
            <a:r>
              <a:rPr lang="fr-FR" sz="2200" dirty="0" smtClean="0"/>
              <a:t>:</a:t>
            </a:r>
            <a:endParaRPr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/>
          <a:stretch/>
        </p:blipFill>
        <p:spPr bwMode="auto">
          <a:xfrm>
            <a:off x="2901749" y="1309169"/>
            <a:ext cx="5656879" cy="32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9969" y="1829283"/>
            <a:ext cx="2511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Measurements for very short-term</a:t>
            </a:r>
          </a:p>
          <a:p>
            <a:pPr marL="285750" indent="-285750">
              <a:buClr>
                <a:srgbClr val="8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Satellite data for short-term</a:t>
            </a:r>
            <a:endParaRPr lang="en-US" sz="20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52263" y="4753777"/>
            <a:ext cx="2863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397D"/>
                </a:solidFill>
                <a:latin typeface="Calibri" panose="020F0502020204030204" pitchFamily="34" charset="0"/>
              </a:rPr>
              <a:t>Source: Solar Training 2016, OIE- </a:t>
            </a:r>
            <a:r>
              <a:rPr lang="fr-FR" sz="1100" dirty="0" err="1">
                <a:solidFill>
                  <a:srgbClr val="00397D"/>
                </a:solidFill>
                <a:latin typeface="Calibri" panose="020F0502020204030204" pitchFamily="34" charset="0"/>
              </a:rPr>
              <a:t>Transvalor</a:t>
            </a:r>
            <a:r>
              <a:rPr lang="fr-FR" sz="1100" dirty="0">
                <a:solidFill>
                  <a:srgbClr val="00397D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80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Methodology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11;p15"/>
              <p:cNvSpPr txBox="1">
                <a:spLocks/>
              </p:cNvSpPr>
              <p:nvPr/>
            </p:nvSpPr>
            <p:spPr>
              <a:xfrm>
                <a:off x="257889" y="804695"/>
                <a:ext cx="8754031" cy="574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4196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00C000"/>
                  </a:buClr>
                  <a:buSzPts val="3360"/>
                  <a:buFont typeface="Arial"/>
                  <a:buChar char="•"/>
                  <a:defRPr sz="2800" b="0" i="0" u="none" strike="noStrike" cap="none">
                    <a:solidFill>
                      <a:srgbClr val="24406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2200"/>
                  <a:buFont typeface="Courier New"/>
                  <a:buChar char="o"/>
                  <a:defRPr sz="22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342900" indent="-342900">
                  <a:buClr>
                    <a:srgbClr val="00CC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rgbClr val="17365D"/>
                    </a:solidFill>
                  </a:rPr>
                  <a:t>Standard </a:t>
                </a:r>
                <a:r>
                  <a:rPr lang="en-US" sz="2200" dirty="0" err="1" smtClean="0">
                    <a:solidFill>
                      <a:srgbClr val="17365D"/>
                    </a:solidFill>
                  </a:rPr>
                  <a:t>AnEn</a:t>
                </a:r>
                <a:r>
                  <a:rPr lang="en-US" sz="2200" dirty="0" smtClean="0">
                    <a:solidFill>
                      <a:srgbClr val="17365D"/>
                    </a:solidFill>
                  </a:rPr>
                  <a:t> model:</a:t>
                </a:r>
              </a:p>
              <a:p>
                <a:pPr marL="0" indent="0" algn="ctr">
                  <a:buClr>
                    <a:srgbClr val="00CC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400" b="0" i="1" smtClean="0">
                          <a:solidFill>
                            <a:srgbClr val="17365D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=−</m:t>
                                  </m:r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2400" b="0" i="1" smtClean="0">
                                              <a:solidFill>
                                                <a:srgbClr val="17365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400" b="0" i="1" smtClean="0">
                                              <a:solidFill>
                                                <a:srgbClr val="17365D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sz="2400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>
                  <a:solidFill>
                    <a:srgbClr val="17365D"/>
                  </a:solidFill>
                </a:endParaRPr>
              </a:p>
              <a:p>
                <a:pPr indent="-457200">
                  <a:buClr>
                    <a:srgbClr val="00CC00"/>
                  </a:buClr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800100" lvl="1" indent="-342900">
                  <a:spcBef>
                    <a:spcPts val="640"/>
                  </a:spcBef>
                  <a:buClr>
                    <a:srgbClr val="00CC00"/>
                  </a:buClr>
                  <a:buSzPts val="3360"/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71463" indent="-271463">
                  <a:buClr>
                    <a:srgbClr val="00CC00"/>
                  </a:buClr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361950" indent="-12319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Google Shape;111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9" y="804695"/>
                <a:ext cx="8754031" cy="574526"/>
              </a:xfrm>
              <a:prstGeom prst="rect">
                <a:avLst/>
              </a:prstGeom>
              <a:blipFill rotWithShape="1">
                <a:blip r:embed="rId3"/>
                <a:stretch>
                  <a:fillRect l="-696" b="-169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11;p15"/>
              <p:cNvSpPr txBox="1">
                <a:spLocks/>
              </p:cNvSpPr>
              <p:nvPr/>
            </p:nvSpPr>
            <p:spPr>
              <a:xfrm>
                <a:off x="257889" y="2989094"/>
                <a:ext cx="8754031" cy="1247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4196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00C000"/>
                  </a:buClr>
                  <a:buSzPts val="3360"/>
                  <a:buFont typeface="Arial"/>
                  <a:buChar char="•"/>
                  <a:defRPr sz="2800" b="0" i="0" u="none" strike="noStrike" cap="none">
                    <a:solidFill>
                      <a:srgbClr val="24406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2200"/>
                  <a:buFont typeface="Courier New"/>
                  <a:buChar char="o"/>
                  <a:defRPr sz="22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342900" indent="-342900">
                  <a:buClr>
                    <a:srgbClr val="00CC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rgbClr val="17365D"/>
                    </a:solidFill>
                  </a:rPr>
                  <a:t>The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17365D"/>
                    </a:solidFill>
                  </a:rPr>
                  <a:t> are optimized on a training set (“wrapper”)</a:t>
                </a:r>
              </a:p>
              <a:p>
                <a:pPr lvl="1" indent="-457200">
                  <a:buClr>
                    <a:srgbClr val="80808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rgbClr val="808080"/>
                    </a:solidFill>
                  </a:rPr>
                  <a:t>We propose a “filter” approach to compute the weights directly from the history without an optimization loop </a:t>
                </a: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>
                  <a:solidFill>
                    <a:srgbClr val="17365D"/>
                  </a:solidFill>
                </a:endParaRPr>
              </a:p>
              <a:p>
                <a:pPr indent="-457200">
                  <a:buClr>
                    <a:srgbClr val="00CC00"/>
                  </a:buClr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800100" lvl="1" indent="-342900">
                  <a:spcBef>
                    <a:spcPts val="640"/>
                  </a:spcBef>
                  <a:buClr>
                    <a:srgbClr val="00CC00"/>
                  </a:buClr>
                  <a:buSzPts val="3360"/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71463" indent="-271463">
                  <a:buClr>
                    <a:srgbClr val="00CC00"/>
                  </a:buClr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361950" indent="-12319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Google Shape;111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9" y="2989094"/>
                <a:ext cx="8754031" cy="1247625"/>
              </a:xfrm>
              <a:prstGeom prst="rect">
                <a:avLst/>
              </a:prstGeom>
              <a:blipFill rotWithShape="1">
                <a:blip r:embed="rId4"/>
                <a:stretch>
                  <a:fillRect l="-696" r="-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4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Methodology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11;p15"/>
              <p:cNvSpPr txBox="1">
                <a:spLocks/>
              </p:cNvSpPr>
              <p:nvPr/>
            </p:nvSpPr>
            <p:spPr>
              <a:xfrm>
                <a:off x="257889" y="804695"/>
                <a:ext cx="8754031" cy="574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4196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00C000"/>
                  </a:buClr>
                  <a:buSzPts val="3360"/>
                  <a:buFont typeface="Arial"/>
                  <a:buChar char="•"/>
                  <a:defRPr sz="2800" b="0" i="0" u="none" strike="noStrike" cap="none">
                    <a:solidFill>
                      <a:srgbClr val="24406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2200"/>
                  <a:buFont typeface="Courier New"/>
                  <a:buChar char="o"/>
                  <a:defRPr sz="22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342900" indent="-342900">
                  <a:buClr>
                    <a:srgbClr val="00CC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rgbClr val="17365D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fr-FR" sz="220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200" dirty="0" smtClean="0">
                    <a:solidFill>
                      <a:srgbClr val="17365D"/>
                    </a:solidFill>
                  </a:rPr>
                  <a:t> is the forecast horizon:</a:t>
                </a:r>
              </a:p>
              <a:p>
                <a:pPr marL="0" indent="0" algn="ctr">
                  <a:buClr>
                    <a:srgbClr val="00CC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fr-FR" sz="2400" b="0" i="1" smtClean="0">
                          <a:solidFill>
                            <a:srgbClr val="17365D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FR" sz="2400" b="0" i="1" smtClean="0">
                              <a:solidFill>
                                <a:srgbClr val="17365D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fr-FR" sz="2400" b="0" i="1" smtClean="0">
                                  <a:solidFill>
                                    <a:srgbClr val="1736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=−</m:t>
                                  </m:r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solidFill>
                                        <a:srgbClr val="17365D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2400" b="0" i="1" smtClean="0">
                                              <a:solidFill>
                                                <a:srgbClr val="17365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17365D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400" b="0" i="1" smtClean="0">
                                              <a:solidFill>
                                                <a:srgbClr val="17365D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FR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srgbClr val="17365D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>
                  <a:solidFill>
                    <a:srgbClr val="17365D"/>
                  </a:solidFill>
                </a:endParaRPr>
              </a:p>
              <a:p>
                <a:pPr indent="-457200">
                  <a:buClr>
                    <a:srgbClr val="00CC00"/>
                  </a:buClr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800100" lvl="1" indent="-342900">
                  <a:spcBef>
                    <a:spcPts val="640"/>
                  </a:spcBef>
                  <a:buClr>
                    <a:srgbClr val="00CC00"/>
                  </a:buClr>
                  <a:buSzPts val="3360"/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71463" indent="-271463">
                  <a:buClr>
                    <a:srgbClr val="00CC00"/>
                  </a:buClr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361950" indent="-12319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Google Shape;111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9" y="804695"/>
                <a:ext cx="8754031" cy="574526"/>
              </a:xfrm>
              <a:prstGeom prst="rect">
                <a:avLst/>
              </a:prstGeom>
              <a:blipFill rotWithShape="1">
                <a:blip r:embed="rId3"/>
                <a:stretch>
                  <a:fillRect l="-696" b="-169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11;p15"/>
              <p:cNvSpPr txBox="1">
                <a:spLocks/>
              </p:cNvSpPr>
              <p:nvPr/>
            </p:nvSpPr>
            <p:spPr>
              <a:xfrm>
                <a:off x="257889" y="2600232"/>
                <a:ext cx="8754031" cy="574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4196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00C000"/>
                  </a:buClr>
                  <a:buSzPts val="3360"/>
                  <a:buFont typeface="Arial"/>
                  <a:buChar char="•"/>
                  <a:defRPr sz="2800" b="0" i="0" u="none" strike="noStrike" cap="none">
                    <a:solidFill>
                      <a:srgbClr val="24406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2200"/>
                  <a:buFont typeface="Courier New"/>
                  <a:buChar char="o"/>
                  <a:defRPr sz="22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342900" indent="-342900">
                  <a:buClr>
                    <a:srgbClr val="00CC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rgbClr val="17365D"/>
                    </a:solidFill>
                  </a:rPr>
                  <a:t>The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fr-FR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200" dirty="0" smtClean="0">
                    <a:solidFill>
                      <a:srgbClr val="17365D"/>
                    </a:solidFill>
                  </a:rPr>
                  <a:t> are dependent on the forecast horizon.</a:t>
                </a:r>
              </a:p>
              <a:p>
                <a:pPr lvl="1" indent="-457200">
                  <a:buClr>
                    <a:srgbClr val="80808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rgbClr val="808080"/>
                    </a:solidFill>
                  </a:rPr>
                  <a:t>Compute the weight of each feature based on its Mutual Information (MI) with the measurements</a:t>
                </a:r>
              </a:p>
              <a:p>
                <a:pPr lvl="1" indent="-457200">
                  <a:buClr>
                    <a:srgbClr val="80808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rgbClr val="808080"/>
                    </a:solidFill>
                  </a:rPr>
                  <a:t>Normalize the weight so that the sum of all the weights coming from a same data source is not higher than a set limit.</a:t>
                </a: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>
                  <a:solidFill>
                    <a:srgbClr val="17365D"/>
                  </a:solidFill>
                </a:endParaRPr>
              </a:p>
              <a:p>
                <a:pPr indent="-457200">
                  <a:buClr>
                    <a:srgbClr val="00CC00"/>
                  </a:buClr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0" indent="0">
                  <a:buClr>
                    <a:srgbClr val="00CC00"/>
                  </a:buClr>
                  <a:buFont typeface="Arial"/>
                  <a:buNone/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800100" lvl="1" indent="-342900">
                  <a:spcBef>
                    <a:spcPts val="640"/>
                  </a:spcBef>
                  <a:buClr>
                    <a:srgbClr val="00CC00"/>
                  </a:buClr>
                  <a:buSzPts val="3360"/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71463" indent="-271463">
                  <a:buClr>
                    <a:srgbClr val="00CC00"/>
                  </a:buClr>
                </a:pPr>
                <a:endParaRPr lang="en-US" dirty="0" smtClean="0">
                  <a:solidFill>
                    <a:srgbClr val="17365D"/>
                  </a:solidFill>
                </a:endParaRPr>
              </a:p>
              <a:p>
                <a:pPr marL="361950" indent="-12319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Google Shape;111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9" y="2600232"/>
                <a:ext cx="8754031" cy="574526"/>
              </a:xfrm>
              <a:prstGeom prst="rect">
                <a:avLst/>
              </a:prstGeom>
              <a:blipFill rotWithShape="1">
                <a:blip r:embed="rId4"/>
                <a:stretch>
                  <a:fillRect l="-696" r="-1253" b="-224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4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020272" y="48181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9860" y="-270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Methodology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50268" y="987574"/>
            <a:ext cx="8754031" cy="37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00CC00"/>
              </a:buClr>
              <a:buNone/>
            </a:pPr>
            <a:endParaRPr lang="fr-FR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00"/>
              </a:buClr>
              <a:buSzPts val="3360"/>
              <a:buFont typeface="Arial"/>
              <a:buChar char="•"/>
            </a:pPr>
            <a:endParaRPr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231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None/>
            </a:pPr>
            <a:endParaRPr dirty="0"/>
          </a:p>
        </p:txBody>
      </p:sp>
      <p:sp>
        <p:nvSpPr>
          <p:cNvPr id="8" name="Google Shape;111;p15"/>
          <p:cNvSpPr txBox="1">
            <a:spLocks/>
          </p:cNvSpPr>
          <p:nvPr/>
        </p:nvSpPr>
        <p:spPr>
          <a:xfrm>
            <a:off x="257889" y="804693"/>
            <a:ext cx="8754031" cy="89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1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000"/>
              </a:buClr>
              <a:buSzPts val="336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Char char="o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1" indent="-342900">
              <a:spcBef>
                <a:spcPts val="640"/>
              </a:spcBef>
              <a:buClr>
                <a:srgbClr val="00CC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17365D"/>
                </a:solidFill>
              </a:rPr>
              <a:t>Satellite </a:t>
            </a:r>
            <a:r>
              <a:rPr lang="fr-FR" dirty="0">
                <a:solidFill>
                  <a:srgbClr val="17365D"/>
                </a:solidFill>
              </a:rPr>
              <a:t>data: Estimation of GHI time </a:t>
            </a:r>
            <a:r>
              <a:rPr lang="fr-FR" dirty="0" err="1" smtClean="0">
                <a:solidFill>
                  <a:srgbClr val="17365D"/>
                </a:solidFill>
              </a:rPr>
              <a:t>series</a:t>
            </a:r>
            <a:r>
              <a:rPr lang="fr-FR" dirty="0" smtClean="0">
                <a:solidFill>
                  <a:srgbClr val="17365D"/>
                </a:solidFill>
              </a:rPr>
              <a:t> </a:t>
            </a:r>
            <a:r>
              <a:rPr lang="fr-FR" dirty="0">
                <a:solidFill>
                  <a:srgbClr val="17365D"/>
                </a:solidFill>
              </a:rPr>
              <a:t>for </a:t>
            </a:r>
            <a:r>
              <a:rPr lang="fr-FR" dirty="0" err="1">
                <a:solidFill>
                  <a:srgbClr val="17365D"/>
                </a:solidFill>
              </a:rPr>
              <a:t>each</a:t>
            </a:r>
            <a:r>
              <a:rPr lang="fr-FR" dirty="0">
                <a:solidFill>
                  <a:srgbClr val="17365D"/>
                </a:solidFill>
              </a:rPr>
              <a:t> pixel</a:t>
            </a:r>
            <a:r>
              <a:rPr lang="fr-FR" dirty="0" smtClean="0">
                <a:solidFill>
                  <a:srgbClr val="17365D"/>
                </a:solidFill>
              </a:rPr>
              <a:t> </a:t>
            </a:r>
            <a:r>
              <a:rPr lang="fr-FR" dirty="0" err="1" smtClean="0">
                <a:solidFill>
                  <a:srgbClr val="17365D"/>
                </a:solidFill>
              </a:rPr>
              <a:t>from</a:t>
            </a:r>
            <a:r>
              <a:rPr lang="fr-FR" dirty="0" smtClean="0">
                <a:solidFill>
                  <a:srgbClr val="17365D"/>
                </a:solidFill>
              </a:rPr>
              <a:t> </a:t>
            </a:r>
            <a:r>
              <a:rPr lang="fr-FR" dirty="0" err="1" smtClean="0">
                <a:solidFill>
                  <a:srgbClr val="17365D"/>
                </a:solidFill>
              </a:rPr>
              <a:t>geostationary</a:t>
            </a:r>
            <a:r>
              <a:rPr lang="fr-FR" dirty="0" smtClean="0">
                <a:solidFill>
                  <a:srgbClr val="17365D"/>
                </a:solidFill>
              </a:rPr>
              <a:t> </a:t>
            </a:r>
            <a:r>
              <a:rPr lang="fr-FR" dirty="0">
                <a:solidFill>
                  <a:srgbClr val="17365D"/>
                </a:solidFill>
              </a:rPr>
              <a:t>satellite </a:t>
            </a:r>
            <a:r>
              <a:rPr lang="fr-FR" dirty="0" smtClean="0">
                <a:solidFill>
                  <a:srgbClr val="17365D"/>
                </a:solidFill>
              </a:rPr>
              <a:t>images </a:t>
            </a:r>
            <a:r>
              <a:rPr lang="fr-FR" dirty="0" err="1" smtClean="0">
                <a:solidFill>
                  <a:srgbClr val="17365D"/>
                </a:solidFill>
              </a:rPr>
              <a:t>following</a:t>
            </a:r>
            <a:r>
              <a:rPr lang="fr-FR" dirty="0" smtClean="0">
                <a:solidFill>
                  <a:srgbClr val="17365D"/>
                </a:solidFill>
              </a:rPr>
              <a:t> </a:t>
            </a:r>
            <a:r>
              <a:rPr lang="fr-FR" i="1" dirty="0" smtClean="0">
                <a:solidFill>
                  <a:srgbClr val="17365D"/>
                </a:solidFill>
              </a:rPr>
              <a:t>[Blanc2011]</a:t>
            </a:r>
          </a:p>
          <a:p>
            <a:pPr marL="800100" lvl="2" indent="-342900">
              <a:spcBef>
                <a:spcPts val="64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2000" dirty="0" err="1" smtClean="0">
                <a:solidFill>
                  <a:srgbClr val="808080"/>
                </a:solidFill>
              </a:rPr>
              <a:t>Very</a:t>
            </a:r>
            <a:r>
              <a:rPr lang="fr-FR" sz="2000" dirty="0" smtClean="0">
                <a:solidFill>
                  <a:srgbClr val="808080"/>
                </a:solidFill>
              </a:rPr>
              <a:t> large </a:t>
            </a:r>
            <a:r>
              <a:rPr lang="fr-FR" sz="2000" dirty="0" err="1" smtClean="0">
                <a:solidFill>
                  <a:srgbClr val="808080"/>
                </a:solidFill>
              </a:rPr>
              <a:t>number</a:t>
            </a:r>
            <a:r>
              <a:rPr lang="fr-FR" sz="2000" dirty="0" smtClean="0">
                <a:solidFill>
                  <a:srgbClr val="808080"/>
                </a:solidFill>
              </a:rPr>
              <a:t> of </a:t>
            </a:r>
            <a:r>
              <a:rPr lang="fr-FR" sz="2000" dirty="0" err="1" smtClean="0">
                <a:solidFill>
                  <a:srgbClr val="808080"/>
                </a:solidFill>
              </a:rPr>
              <a:t>redundant</a:t>
            </a:r>
            <a:r>
              <a:rPr lang="fr-FR" sz="2000" dirty="0" smtClean="0">
                <a:solidFill>
                  <a:srgbClr val="808080"/>
                </a:solidFill>
              </a:rPr>
              <a:t> </a:t>
            </a:r>
            <a:r>
              <a:rPr lang="fr-FR" sz="2000" dirty="0" err="1" smtClean="0">
                <a:solidFill>
                  <a:srgbClr val="808080"/>
                </a:solidFill>
              </a:rPr>
              <a:t>features</a:t>
            </a:r>
            <a:endParaRPr lang="fr-FR" sz="2000" dirty="0">
              <a:solidFill>
                <a:srgbClr val="808080"/>
              </a:solidFill>
            </a:endParaRPr>
          </a:p>
          <a:p>
            <a:pPr marL="800100" lvl="2" indent="-342900">
              <a:spcBef>
                <a:spcPts val="64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2000" dirty="0" err="1" smtClean="0">
                <a:solidFill>
                  <a:srgbClr val="808080"/>
                </a:solidFill>
              </a:rPr>
              <a:t>Selection</a:t>
            </a:r>
            <a:r>
              <a:rPr lang="fr-FR" sz="2000" dirty="0" smtClean="0">
                <a:solidFill>
                  <a:srgbClr val="808080"/>
                </a:solidFill>
              </a:rPr>
              <a:t> of </a:t>
            </a:r>
            <a:r>
              <a:rPr lang="fr-FR" sz="2000" dirty="0" err="1" smtClean="0">
                <a:solidFill>
                  <a:srgbClr val="808080"/>
                </a:solidFill>
              </a:rPr>
              <a:t>representative</a:t>
            </a:r>
            <a:r>
              <a:rPr lang="fr-FR" sz="2000" dirty="0" smtClean="0">
                <a:solidFill>
                  <a:srgbClr val="808080"/>
                </a:solidFill>
              </a:rPr>
              <a:t> pixels </a:t>
            </a:r>
            <a:r>
              <a:rPr lang="fr-FR" sz="2000" dirty="0" err="1" smtClean="0">
                <a:solidFill>
                  <a:srgbClr val="808080"/>
                </a:solidFill>
              </a:rPr>
              <a:t>based</a:t>
            </a:r>
            <a:r>
              <a:rPr lang="fr-FR" sz="2000" dirty="0" smtClean="0">
                <a:solidFill>
                  <a:srgbClr val="808080"/>
                </a:solidFill>
              </a:rPr>
              <a:t> on MI </a:t>
            </a:r>
            <a:r>
              <a:rPr lang="fr-FR" sz="2000" dirty="0" err="1" smtClean="0">
                <a:solidFill>
                  <a:srgbClr val="808080"/>
                </a:solidFill>
              </a:rPr>
              <a:t>with</a:t>
            </a:r>
            <a:r>
              <a:rPr lang="fr-FR" sz="2000" dirty="0" smtClean="0">
                <a:solidFill>
                  <a:srgbClr val="808080"/>
                </a:solidFill>
              </a:rPr>
              <a:t> the </a:t>
            </a:r>
            <a:r>
              <a:rPr lang="fr-FR" sz="2000" dirty="0" err="1" smtClean="0">
                <a:solidFill>
                  <a:srgbClr val="808080"/>
                </a:solidFill>
              </a:rPr>
              <a:t>measurements</a:t>
            </a:r>
            <a:endParaRPr lang="fr-FR" sz="2000" dirty="0">
              <a:solidFill>
                <a:srgbClr val="808080"/>
              </a:solidFill>
            </a:endParaRPr>
          </a:p>
          <a:p>
            <a:pPr marL="0" indent="0">
              <a:buClr>
                <a:srgbClr val="808080"/>
              </a:buClr>
              <a:buFont typeface="Arial"/>
              <a:buNone/>
            </a:pPr>
            <a:endParaRPr lang="en-US" dirty="0" smtClean="0">
              <a:solidFill>
                <a:srgbClr val="808080"/>
              </a:solidFill>
            </a:endParaRPr>
          </a:p>
          <a:p>
            <a:pPr marL="0" indent="0">
              <a:buClr>
                <a:srgbClr val="00CC00"/>
              </a:buClr>
              <a:buFont typeface="Arial"/>
              <a:buNone/>
            </a:pPr>
            <a:endParaRPr lang="en-US" dirty="0">
              <a:solidFill>
                <a:srgbClr val="17365D"/>
              </a:solidFill>
            </a:endParaRPr>
          </a:p>
          <a:p>
            <a:pPr indent="-457200">
              <a:buClr>
                <a:srgbClr val="00CC00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17365D"/>
              </a:solidFill>
            </a:endParaRPr>
          </a:p>
          <a:p>
            <a:pPr marL="0" indent="0">
              <a:buClr>
                <a:srgbClr val="00CC00"/>
              </a:buClr>
              <a:buFont typeface="Arial"/>
              <a:buNone/>
            </a:pPr>
            <a:endParaRPr lang="en-US" dirty="0" smtClean="0">
              <a:solidFill>
                <a:srgbClr val="17365D"/>
              </a:solidFill>
            </a:endParaRPr>
          </a:p>
          <a:p>
            <a:pPr marL="800100" lvl="1" indent="-342900">
              <a:spcBef>
                <a:spcPts val="640"/>
              </a:spcBef>
              <a:buClr>
                <a:srgbClr val="00CC00"/>
              </a:buClr>
              <a:buSzPts val="3360"/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71463" indent="-271463">
              <a:buClr>
                <a:srgbClr val="00CC00"/>
              </a:buClr>
            </a:pPr>
            <a:endParaRPr lang="en-US" dirty="0" smtClean="0">
              <a:solidFill>
                <a:srgbClr val="17365D"/>
              </a:solidFill>
            </a:endParaRPr>
          </a:p>
          <a:p>
            <a:pPr marL="361950" indent="-123190">
              <a:buFont typeface="Arial"/>
              <a:buNone/>
            </a:pPr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7" y="2578642"/>
            <a:ext cx="1783588" cy="1741898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71" y="2578642"/>
            <a:ext cx="1785425" cy="174349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"/>
          <a:stretch/>
        </p:blipFill>
        <p:spPr>
          <a:xfrm>
            <a:off x="5950740" y="2669522"/>
            <a:ext cx="2181530" cy="16653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82623" y="4296541"/>
            <a:ext cx="14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 + 30 minutes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918165" y="4282246"/>
            <a:ext cx="14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 + 90 minutes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270697" y="4295573"/>
            <a:ext cx="154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 + 250 minutes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7889" y="4661143"/>
            <a:ext cx="826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[Blanc2011]: Philippe Blanc et </a:t>
            </a:r>
            <a:r>
              <a:rPr lang="fr-FR" sz="1100" dirty="0"/>
              <a:t>al</a:t>
            </a:r>
            <a:r>
              <a:rPr lang="fr-FR" sz="1100" dirty="0" smtClean="0"/>
              <a:t>., </a:t>
            </a:r>
            <a:r>
              <a:rPr lang="fr-FR" sz="1100" i="1" dirty="0" smtClean="0"/>
              <a:t>The </a:t>
            </a:r>
            <a:r>
              <a:rPr lang="fr-FR" sz="1100" i="1" dirty="0" err="1"/>
              <a:t>HelioClim</a:t>
            </a:r>
            <a:r>
              <a:rPr lang="fr-FR" sz="1100" i="1" dirty="0"/>
              <a:t> </a:t>
            </a:r>
            <a:r>
              <a:rPr lang="fr-FR" sz="1100" i="1" dirty="0" err="1"/>
              <a:t>project</a:t>
            </a:r>
            <a:r>
              <a:rPr lang="fr-FR" sz="1100" i="1" dirty="0"/>
              <a:t> : Surface </a:t>
            </a:r>
            <a:r>
              <a:rPr lang="fr-FR" sz="1100" i="1" dirty="0" err="1"/>
              <a:t>solar</a:t>
            </a:r>
            <a:r>
              <a:rPr lang="fr-FR" sz="1100" i="1" dirty="0"/>
              <a:t> </a:t>
            </a:r>
            <a:r>
              <a:rPr lang="fr-FR" sz="1100" i="1" dirty="0" err="1" smtClean="0"/>
              <a:t>irradiance</a:t>
            </a:r>
            <a:r>
              <a:rPr lang="fr-FR" sz="1100" i="1" dirty="0" smtClean="0"/>
              <a:t> </a:t>
            </a:r>
            <a:r>
              <a:rPr lang="fr-FR" sz="1100" i="1" dirty="0"/>
              <a:t>data for </a:t>
            </a:r>
            <a:r>
              <a:rPr lang="fr-FR" sz="1100" i="1" dirty="0" err="1"/>
              <a:t>climate</a:t>
            </a:r>
            <a:r>
              <a:rPr lang="fr-FR" sz="1100" i="1" dirty="0"/>
              <a:t> </a:t>
            </a:r>
            <a:r>
              <a:rPr lang="fr-FR" sz="1100" i="1" dirty="0" smtClean="0"/>
              <a:t>applications</a:t>
            </a:r>
            <a:r>
              <a:rPr lang="fr-FR" sz="1100" dirty="0" smtClean="0"/>
              <a:t>,  In: </a:t>
            </a:r>
            <a:r>
              <a:rPr lang="fr-FR" sz="1100" dirty="0" err="1" smtClean="0"/>
              <a:t>Remote</a:t>
            </a:r>
            <a:r>
              <a:rPr lang="fr-FR" sz="1100" dirty="0" smtClean="0"/>
              <a:t> </a:t>
            </a:r>
            <a:r>
              <a:rPr lang="fr-FR" sz="1100" dirty="0" err="1" smtClean="0"/>
              <a:t>Sensing</a:t>
            </a:r>
            <a:r>
              <a:rPr lang="fr-FR" sz="1100" dirty="0" smtClean="0"/>
              <a:t> 3.2 </a:t>
            </a:r>
            <a:r>
              <a:rPr lang="fr-FR" sz="1100" dirty="0"/>
              <a:t>(2011</a:t>
            </a:r>
            <a:r>
              <a:rPr lang="fr-FR" sz="1100" dirty="0" smtClean="0"/>
              <a:t>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573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698</Words>
  <Application>Microsoft Office PowerPoint</Application>
  <PresentationFormat>On-screen Show (16:9)</PresentationFormat>
  <Paragraphs>209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Courier New</vt:lpstr>
      <vt:lpstr>Calibri</vt:lpstr>
      <vt:lpstr>Cambria Math</vt:lpstr>
      <vt:lpstr>Thème Office</vt:lpstr>
      <vt:lpstr>PowerPoint Presentation</vt:lpstr>
      <vt:lpstr>Motivation</vt:lpstr>
      <vt:lpstr>Motivation</vt:lpstr>
      <vt:lpstr>Motivation</vt:lpstr>
      <vt:lpstr>Methodology</vt:lpstr>
      <vt:lpstr>Methodology</vt:lpstr>
      <vt:lpstr>Methodology</vt:lpstr>
      <vt:lpstr>Methodology</vt:lpstr>
      <vt:lpstr>Methodology</vt:lpstr>
      <vt:lpstr>Methodology</vt:lpstr>
      <vt:lpstr>Evaluation of the AnEn model</vt:lpstr>
      <vt:lpstr>Result – 30 minute resolution</vt:lpstr>
      <vt:lpstr>Result – 5 minute resolution</vt:lpstr>
      <vt:lpstr>Computing time</vt:lpstr>
      <vt:lpstr>Conclusions and perspectives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KARINIOTAKIS</dc:creator>
  <cp:lastModifiedBy>olivier</cp:lastModifiedBy>
  <cp:revision>251</cp:revision>
  <dcterms:modified xsi:type="dcterms:W3CDTF">2020-05-05T09:03:10Z</dcterms:modified>
</cp:coreProperties>
</file>