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3" r:id="rId1"/>
  </p:sldMasterIdLst>
  <p:sldIdLst>
    <p:sldId id="256" r:id="rId2"/>
    <p:sldId id="303" r:id="rId3"/>
    <p:sldId id="304" r:id="rId4"/>
    <p:sldId id="257" r:id="rId5"/>
    <p:sldId id="297" r:id="rId6"/>
    <p:sldId id="298" r:id="rId7"/>
    <p:sldId id="263" r:id="rId8"/>
    <p:sldId id="264" r:id="rId9"/>
    <p:sldId id="283" r:id="rId10"/>
    <p:sldId id="284" r:id="rId11"/>
    <p:sldId id="286" r:id="rId12"/>
    <p:sldId id="287" r:id="rId13"/>
    <p:sldId id="288" r:id="rId14"/>
    <p:sldId id="291" r:id="rId15"/>
    <p:sldId id="289" r:id="rId16"/>
    <p:sldId id="290" r:id="rId17"/>
    <p:sldId id="285" r:id="rId18"/>
    <p:sldId id="299" r:id="rId19"/>
    <p:sldId id="300" r:id="rId20"/>
    <p:sldId id="306" r:id="rId21"/>
    <p:sldId id="305" r:id="rId22"/>
    <p:sldId id="308" r:id="rId23"/>
    <p:sldId id="30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/>
    <p:restoredTop sz="94630"/>
  </p:normalViewPr>
  <p:slideViewPr>
    <p:cSldViewPr snapToGrid="0" snapToObjects="1">
      <p:cViewPr varScale="1">
        <p:scale>
          <a:sx n="117" d="100"/>
          <a:sy n="117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5T14:54:13.79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8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9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8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13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17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12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88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0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9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0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4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3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2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9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6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1.mov"/><Relationship Id="rId16" Type="http://schemas.openxmlformats.org/officeDocument/2006/relationships/comments" Target="../comments/comment1.xml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385BE-DBC6-0145-AC5A-C3FED29F2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424" y="2099733"/>
            <a:ext cx="11015330" cy="2677648"/>
          </a:xfrm>
        </p:spPr>
        <p:txBody>
          <a:bodyPr/>
          <a:lstStyle/>
          <a:p>
            <a:r>
              <a:rPr lang="fr-FR" sz="4400" dirty="0"/>
              <a:t>Efficient POD-</a:t>
            </a:r>
            <a:r>
              <a:rPr lang="fr-FR" sz="4400" dirty="0" err="1"/>
              <a:t>Kriging</a:t>
            </a:r>
            <a:r>
              <a:rPr lang="fr-FR" sz="4400" dirty="0"/>
              <a:t> </a:t>
            </a:r>
            <a:r>
              <a:rPr lang="fr-FR" sz="4400" dirty="0" err="1"/>
              <a:t>Surrogate</a:t>
            </a:r>
            <a:r>
              <a:rPr lang="fr-FR" sz="4400" dirty="0"/>
              <a:t> </a:t>
            </a:r>
            <a:r>
              <a:rPr lang="fr-FR" sz="4400" dirty="0" err="1"/>
              <a:t>Models</a:t>
            </a:r>
            <a:r>
              <a:rPr lang="fr-FR" sz="4400" dirty="0"/>
              <a:t> for </a:t>
            </a:r>
            <a:r>
              <a:rPr lang="fr-FR" sz="4400" dirty="0" err="1"/>
              <a:t>Rainfall</a:t>
            </a:r>
            <a:r>
              <a:rPr lang="fr-FR" sz="4400" dirty="0"/>
              <a:t> </a:t>
            </a:r>
            <a:r>
              <a:rPr lang="fr-FR" sz="4400" dirty="0" err="1"/>
              <a:t>Forecasting</a:t>
            </a:r>
            <a:endParaRPr lang="fr-FR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2BE501-1C56-1B42-8E69-6383FD8F6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437135"/>
            <a:ext cx="8825658" cy="861420"/>
          </a:xfrm>
        </p:spPr>
        <p:txBody>
          <a:bodyPr/>
          <a:lstStyle/>
          <a:p>
            <a:endParaRPr lang="fr-FR" dirty="0"/>
          </a:p>
          <a:p>
            <a:r>
              <a:rPr lang="fr-FR" dirty="0" err="1"/>
              <a:t>Citlali</a:t>
            </a:r>
            <a:r>
              <a:rPr lang="fr-FR" dirty="0"/>
              <a:t> Cabrera </a:t>
            </a:r>
            <a:r>
              <a:rPr lang="fr-FR" dirty="0" err="1"/>
              <a:t>Gutiérrez</a:t>
            </a:r>
            <a:r>
              <a:rPr lang="fr-FR" dirty="0"/>
              <a:t>, Jean-Christophe </a:t>
            </a:r>
            <a:r>
              <a:rPr lang="fr-FR" dirty="0" err="1"/>
              <a:t>Jouhaud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B0286F-140F-6C4D-B53E-6DD41EB9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56" y="5397205"/>
            <a:ext cx="1795401" cy="7058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4E272B-6DF6-F34E-8BA6-1EE39BC7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89" y="5542077"/>
            <a:ext cx="1799855" cy="4355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0A9FBE-2F3A-0148-9216-973C2AB7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7" y="5478279"/>
            <a:ext cx="1253334" cy="6263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1FDA32-5642-E04D-B11A-6E4570A5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432" y="5500459"/>
            <a:ext cx="1152303" cy="563587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141BB20E-152F-394A-91C9-F10E0849F3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2158" y="4766167"/>
            <a:ext cx="1623800" cy="6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6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778B0-1BDF-944E-BC52-0757B898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36204A-4E33-CD41-97ED-4251B59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78200"/>
            <a:ext cx="8761412" cy="3416300"/>
          </a:xfrm>
        </p:spPr>
        <p:txBody>
          <a:bodyPr/>
          <a:lstStyle/>
          <a:p>
            <a:r>
              <a:rPr lang="fr-FR" dirty="0" err="1"/>
              <a:t>However</a:t>
            </a:r>
            <a:r>
              <a:rPr lang="fr-FR" dirty="0"/>
              <a:t>, in </a:t>
            </a:r>
            <a:r>
              <a:rPr lang="fr-FR" dirty="0" err="1"/>
              <a:t>some</a:t>
            </a:r>
            <a:r>
              <a:rPr lang="fr-FR" dirty="0"/>
              <a:t> cases,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accurate</a:t>
            </a:r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BC2A4F-1CCA-4244-8DA9-9680D81A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59" y="2550931"/>
            <a:ext cx="5842000" cy="4381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D0F3FD-B094-0F4D-A61E-362072718944}"/>
              </a:ext>
            </a:extLst>
          </p:cNvPr>
          <p:cNvSpPr txBox="1"/>
          <p:nvPr/>
        </p:nvSpPr>
        <p:spPr>
          <a:xfrm>
            <a:off x="3338624" y="4816111"/>
            <a:ext cx="1648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Model - </a:t>
            </a:r>
            <a:r>
              <a:rPr lang="fr-FR" sz="1200" dirty="0" err="1"/>
              <a:t>Prediction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867C6B-7FB3-114A-954B-7F850FDFA84F}"/>
              </a:ext>
            </a:extLst>
          </p:cNvPr>
          <p:cNvSpPr txBox="1"/>
          <p:nvPr/>
        </p:nvSpPr>
        <p:spPr>
          <a:xfrm>
            <a:off x="5209843" y="4816110"/>
            <a:ext cx="3023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(Model – </a:t>
            </a:r>
            <a:r>
              <a:rPr lang="fr-FR" sz="1200" dirty="0" err="1"/>
              <a:t>Prediction</a:t>
            </a:r>
            <a:r>
              <a:rPr lang="fr-FR" sz="1200" dirty="0"/>
              <a:t>)/Max(Model)</a:t>
            </a:r>
          </a:p>
        </p:txBody>
      </p:sp>
    </p:spTree>
    <p:extLst>
      <p:ext uri="{BB962C8B-B14F-4D97-AF65-F5344CB8AC3E}">
        <p14:creationId xmlns:p14="http://schemas.microsoft.com/office/powerpoint/2010/main" val="241416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C1E28-6F0E-0049-A6F7-1FE8A7A7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Using</a:t>
            </a:r>
            <a:r>
              <a:rPr lang="fr-FR" dirty="0"/>
              <a:t> extra data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465850-B508-7B4B-A4D4-88705A04A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Solution: use more data to </a:t>
            </a:r>
            <a:r>
              <a:rPr lang="fr-FR" sz="2000" dirty="0" err="1"/>
              <a:t>build</a:t>
            </a:r>
            <a:r>
              <a:rPr lang="fr-FR" sz="2000" dirty="0"/>
              <a:t> the </a:t>
            </a:r>
            <a:r>
              <a:rPr lang="fr-FR" sz="2000" dirty="0" err="1"/>
              <a:t>surrogate</a:t>
            </a:r>
            <a:r>
              <a:rPr lang="fr-FR" sz="2000" dirty="0"/>
              <a:t> model in </a:t>
            </a:r>
            <a:r>
              <a:rPr lang="fr-FR" sz="2000" dirty="0" err="1"/>
              <a:t>order</a:t>
            </a:r>
            <a:r>
              <a:rPr lang="fr-FR" sz="2000" dirty="0"/>
              <a:t> to </a:t>
            </a:r>
            <a:r>
              <a:rPr lang="fr-FR" sz="2000" dirty="0" err="1"/>
              <a:t>improve</a:t>
            </a:r>
            <a:r>
              <a:rPr lang="fr-FR" sz="2000" dirty="0"/>
              <a:t> </a:t>
            </a:r>
            <a:r>
              <a:rPr lang="fr-FR" sz="2000" dirty="0" err="1"/>
              <a:t>our</a:t>
            </a:r>
            <a:r>
              <a:rPr lang="fr-FR" sz="2000" dirty="0"/>
              <a:t> </a:t>
            </a:r>
            <a:r>
              <a:rPr lang="fr-FR" sz="2000" dirty="0" err="1"/>
              <a:t>surrogate</a:t>
            </a:r>
            <a:r>
              <a:rPr lang="fr-FR" sz="2000" dirty="0"/>
              <a:t> model</a:t>
            </a:r>
          </a:p>
          <a:p>
            <a:r>
              <a:rPr lang="fr-FR" sz="2000" dirty="0"/>
              <a:t>Possible </a:t>
            </a:r>
            <a:r>
              <a:rPr lang="fr-FR" sz="2000" dirty="0" err="1"/>
              <a:t>choices</a:t>
            </a:r>
            <a:r>
              <a:rPr lang="fr-FR" sz="2000" dirty="0"/>
              <a:t>:</a:t>
            </a:r>
          </a:p>
          <a:p>
            <a:pPr lvl="1"/>
            <a:r>
              <a:rPr lang="fr-FR" sz="2000" dirty="0"/>
              <a:t>Arome data</a:t>
            </a:r>
          </a:p>
          <a:p>
            <a:pPr lvl="1"/>
            <a:r>
              <a:rPr lang="fr-FR" sz="2000" dirty="0"/>
              <a:t>Radar data  (data </a:t>
            </a:r>
            <a:r>
              <a:rPr lang="fr-FR" sz="2000" dirty="0" err="1"/>
              <a:t>every</a:t>
            </a:r>
            <a:r>
              <a:rPr lang="fr-FR" sz="2000" dirty="0"/>
              <a:t> 5 minutes)</a:t>
            </a:r>
          </a:p>
          <a:p>
            <a:pPr lvl="1"/>
            <a:r>
              <a:rPr lang="fr-FR" sz="2000" dirty="0"/>
              <a:t>Antilope data (</a:t>
            </a:r>
            <a:r>
              <a:rPr lang="fr-FR" sz="2000" dirty="0" err="1"/>
              <a:t>reanalysis</a:t>
            </a:r>
            <a:r>
              <a:rPr lang="fr-FR" sz="2000" dirty="0"/>
              <a:t> </a:t>
            </a:r>
            <a:r>
              <a:rPr lang="fr-FR" sz="2000" dirty="0" err="1"/>
              <a:t>calculated</a:t>
            </a:r>
            <a:r>
              <a:rPr lang="fr-FR" sz="2000" dirty="0"/>
              <a:t> in 9 minutes, data </a:t>
            </a:r>
            <a:r>
              <a:rPr lang="fr-FR" sz="2000" dirty="0" err="1"/>
              <a:t>every</a:t>
            </a:r>
            <a:r>
              <a:rPr lang="fr-FR" sz="2000" dirty="0"/>
              <a:t> 15 minutes )</a:t>
            </a:r>
          </a:p>
        </p:txBody>
      </p:sp>
    </p:spTree>
    <p:extLst>
      <p:ext uri="{BB962C8B-B14F-4D97-AF65-F5344CB8AC3E}">
        <p14:creationId xmlns:p14="http://schemas.microsoft.com/office/powerpoint/2010/main" val="26952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A561C-B1D3-D143-820D-9FF29E4B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r>
              <a:rPr lang="fr-FR" dirty="0"/>
              <a:t>: Arome data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1E3FDB4-7DAC-CC41-ACBF-15AA1A499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2229" y="1723164"/>
            <a:ext cx="5917024" cy="4437769"/>
          </a:xfr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0D1490-CDC0-3F41-AC4C-E61B132F4658}"/>
              </a:ext>
            </a:extLst>
          </p:cNvPr>
          <p:cNvSpPr txBox="1">
            <a:spLocks/>
          </p:cNvSpPr>
          <p:nvPr/>
        </p:nvSpPr>
        <p:spPr>
          <a:xfrm>
            <a:off x="559531" y="2582235"/>
            <a:ext cx="4570681" cy="210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Limitation: data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continuous</a:t>
            </a:r>
            <a:r>
              <a:rPr lang="fr-FR" dirty="0"/>
              <a:t> as the </a:t>
            </a:r>
            <a:r>
              <a:rPr lang="fr-FR" dirty="0" err="1"/>
              <a:t>intial</a:t>
            </a:r>
            <a:r>
              <a:rPr lang="fr-FR" dirty="0"/>
              <a:t> conditions are reset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hour</a:t>
            </a:r>
            <a:endParaRPr lang="fr-FR" dirty="0"/>
          </a:p>
          <a:p>
            <a:r>
              <a:rPr lang="fr-FR" dirty="0" err="1"/>
              <a:t>Approach</a:t>
            </a:r>
            <a:r>
              <a:rPr lang="fr-FR" dirty="0"/>
              <a:t>: Use multiple Arome simulation sets, but </a:t>
            </a:r>
            <a:r>
              <a:rPr lang="fr-FR" dirty="0" err="1"/>
              <a:t>leaving</a:t>
            </a:r>
            <a:r>
              <a:rPr lang="fr-FR" dirty="0"/>
              <a:t> an « </a:t>
            </a:r>
            <a:r>
              <a:rPr lang="fr-FR" dirty="0" err="1"/>
              <a:t>empty</a:t>
            </a:r>
            <a:r>
              <a:rPr lang="fr-FR" dirty="0"/>
              <a:t> » </a:t>
            </a:r>
            <a:r>
              <a:rPr lang="fr-FR" dirty="0" err="1"/>
              <a:t>interval</a:t>
            </a:r>
            <a:r>
              <a:rPr lang="fr-FR" dirty="0"/>
              <a:t> of one </a:t>
            </a:r>
            <a:r>
              <a:rPr lang="fr-FR" dirty="0" err="1"/>
              <a:t>hour</a:t>
            </a:r>
            <a:r>
              <a:rPr lang="fr-FR" dirty="0"/>
              <a:t>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C39E8C9-9FCC-C349-8044-866B6CDE398B}"/>
              </a:ext>
            </a:extLst>
          </p:cNvPr>
          <p:cNvSpPr txBox="1">
            <a:spLocks/>
          </p:cNvSpPr>
          <p:nvPr/>
        </p:nvSpPr>
        <p:spPr>
          <a:xfrm>
            <a:off x="9448351" y="6356804"/>
            <a:ext cx="2481380" cy="41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16/01/2018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C16643A-6A77-664B-A499-FBC8691419B1}"/>
              </a:ext>
            </a:extLst>
          </p:cNvPr>
          <p:cNvGrpSpPr/>
          <p:nvPr/>
        </p:nvGrpSpPr>
        <p:grpSpPr>
          <a:xfrm>
            <a:off x="1076570" y="4525856"/>
            <a:ext cx="3959255" cy="1859781"/>
            <a:chOff x="1076570" y="4315996"/>
            <a:chExt cx="3959255" cy="1859781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802274A-D821-CF44-84C3-63737063F058}"/>
                </a:ext>
              </a:extLst>
            </p:cNvPr>
            <p:cNvCxnSpPr/>
            <p:nvPr/>
          </p:nvCxnSpPr>
          <p:spPr>
            <a:xfrm>
              <a:off x="3579936" y="5444024"/>
              <a:ext cx="92503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7BAA952-4870-7F48-8254-43EB1EF193C0}"/>
                </a:ext>
              </a:extLst>
            </p:cNvPr>
            <p:cNvCxnSpPr/>
            <p:nvPr/>
          </p:nvCxnSpPr>
          <p:spPr>
            <a:xfrm>
              <a:off x="2407119" y="5450652"/>
              <a:ext cx="92503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BB2DF249-30E2-BC43-BFFD-7B75490DE343}"/>
                </a:ext>
              </a:extLst>
            </p:cNvPr>
            <p:cNvCxnSpPr/>
            <p:nvPr/>
          </p:nvCxnSpPr>
          <p:spPr>
            <a:xfrm>
              <a:off x="1254180" y="5450650"/>
              <a:ext cx="92503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960807C2-BF68-CF4F-94B5-DDDC488C204D}"/>
                </a:ext>
              </a:extLst>
            </p:cNvPr>
            <p:cNvCxnSpPr/>
            <p:nvPr/>
          </p:nvCxnSpPr>
          <p:spPr>
            <a:xfrm>
              <a:off x="3579936" y="5450650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F7654ED-16BC-B84F-8A45-7B41F43FEB17}"/>
                </a:ext>
              </a:extLst>
            </p:cNvPr>
            <p:cNvCxnSpPr/>
            <p:nvPr/>
          </p:nvCxnSpPr>
          <p:spPr>
            <a:xfrm>
              <a:off x="4500963" y="5444026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344D211-D1AA-BB4B-B0F4-5F88F740CDBA}"/>
                </a:ext>
              </a:extLst>
            </p:cNvPr>
            <p:cNvCxnSpPr/>
            <p:nvPr/>
          </p:nvCxnSpPr>
          <p:spPr>
            <a:xfrm>
              <a:off x="3334771" y="5444026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CD940B49-3795-6F4D-B73B-21C0B8DE0BDC}"/>
                </a:ext>
              </a:extLst>
            </p:cNvPr>
            <p:cNvCxnSpPr/>
            <p:nvPr/>
          </p:nvCxnSpPr>
          <p:spPr>
            <a:xfrm>
              <a:off x="2433622" y="5470530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EC53857-E89A-C749-B706-32C076BABC49}"/>
                </a:ext>
              </a:extLst>
            </p:cNvPr>
            <p:cNvCxnSpPr/>
            <p:nvPr/>
          </p:nvCxnSpPr>
          <p:spPr>
            <a:xfrm>
              <a:off x="2168580" y="5470530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D4777BB3-F8C9-9C4F-B935-79E3E2C37CB2}"/>
                </a:ext>
              </a:extLst>
            </p:cNvPr>
            <p:cNvCxnSpPr/>
            <p:nvPr/>
          </p:nvCxnSpPr>
          <p:spPr>
            <a:xfrm>
              <a:off x="1267430" y="5444026"/>
              <a:ext cx="0" cy="39355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F2AF633-A114-FC45-BBF1-75087DAF0F6E}"/>
                </a:ext>
              </a:extLst>
            </p:cNvPr>
            <p:cNvSpPr txBox="1"/>
            <p:nvPr/>
          </p:nvSpPr>
          <p:spPr>
            <a:xfrm>
              <a:off x="3444678" y="5868000"/>
              <a:ext cx="316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H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44575C5-B3AC-9549-98D5-4EBA01369077}"/>
                </a:ext>
              </a:extLst>
            </p:cNvPr>
            <p:cNvSpPr txBox="1"/>
            <p:nvPr/>
          </p:nvSpPr>
          <p:spPr>
            <a:xfrm>
              <a:off x="4275714" y="5868000"/>
              <a:ext cx="76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H+6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E4EDEBF-552A-9B4E-A9F2-CD5689D4C27F}"/>
                </a:ext>
              </a:extLst>
            </p:cNvPr>
            <p:cNvSpPr txBox="1"/>
            <p:nvPr/>
          </p:nvSpPr>
          <p:spPr>
            <a:xfrm>
              <a:off x="3036635" y="5868000"/>
              <a:ext cx="536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H-1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E2FC25F-812A-6C4C-A0CD-E7A5F85E7660}"/>
                </a:ext>
              </a:extLst>
            </p:cNvPr>
            <p:cNvSpPr txBox="1"/>
            <p:nvPr/>
          </p:nvSpPr>
          <p:spPr>
            <a:xfrm>
              <a:off x="1830727" y="5868000"/>
              <a:ext cx="76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H-8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BEDC556-3149-F64F-8498-CE7046B9C2B2}"/>
                </a:ext>
              </a:extLst>
            </p:cNvPr>
            <p:cNvSpPr txBox="1"/>
            <p:nvPr/>
          </p:nvSpPr>
          <p:spPr>
            <a:xfrm>
              <a:off x="2314395" y="5868000"/>
              <a:ext cx="76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H-7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046ED5F-CB8D-CE4C-BF05-EAE2F160B8E0}"/>
                </a:ext>
              </a:extLst>
            </p:cNvPr>
            <p:cNvSpPr txBox="1"/>
            <p:nvPr/>
          </p:nvSpPr>
          <p:spPr>
            <a:xfrm>
              <a:off x="1076570" y="5868000"/>
              <a:ext cx="76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H-14</a:t>
              </a:r>
            </a:p>
          </p:txBody>
        </p:sp>
        <p:sp>
          <p:nvSpPr>
            <p:cNvPr id="39" name="Accolade ouvrante 38">
              <a:extLst>
                <a:ext uri="{FF2B5EF4-FFF2-40B4-BE49-F238E27FC236}">
                  <a16:creationId xmlns:a16="http://schemas.microsoft.com/office/drawing/2014/main" id="{7D8F4CB9-9784-C640-8764-B14B45BD7E7C}"/>
                </a:ext>
              </a:extLst>
            </p:cNvPr>
            <p:cNvSpPr/>
            <p:nvPr/>
          </p:nvSpPr>
          <p:spPr>
            <a:xfrm rot="5400000">
              <a:off x="3952624" y="4619409"/>
              <a:ext cx="188388" cy="936000"/>
            </a:xfrm>
            <a:prstGeom prst="leftBrac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64D2F28-F8D2-F24C-AA26-7304FAFFAAE9}"/>
                </a:ext>
              </a:extLst>
            </p:cNvPr>
            <p:cNvSpPr txBox="1"/>
            <p:nvPr/>
          </p:nvSpPr>
          <p:spPr>
            <a:xfrm>
              <a:off x="3043964" y="4315996"/>
              <a:ext cx="1973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main </a:t>
              </a:r>
            </a:p>
            <a:p>
              <a:pPr algn="ctr"/>
              <a:r>
                <a:rPr 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simulation set</a:t>
              </a:r>
            </a:p>
          </p:txBody>
        </p:sp>
        <p:sp>
          <p:nvSpPr>
            <p:cNvPr id="41" name="Accolade ouvrante 40">
              <a:extLst>
                <a:ext uri="{FF2B5EF4-FFF2-40B4-BE49-F238E27FC236}">
                  <a16:creationId xmlns:a16="http://schemas.microsoft.com/office/drawing/2014/main" id="{D75FC456-77AF-974B-BAF5-6830C89E4097}"/>
                </a:ext>
              </a:extLst>
            </p:cNvPr>
            <p:cNvSpPr/>
            <p:nvPr/>
          </p:nvSpPr>
          <p:spPr>
            <a:xfrm rot="5400000">
              <a:off x="2213447" y="4042810"/>
              <a:ext cx="187200" cy="2088000"/>
            </a:xfrm>
            <a:prstGeom prst="leftBrace">
              <a:avLst/>
            </a:prstGeom>
            <a:ln w="31750" cmpd="sng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D29063B-F90E-6E4A-AB96-FFC6BA3B4A1F}"/>
                </a:ext>
              </a:extLst>
            </p:cNvPr>
            <p:cNvSpPr txBox="1"/>
            <p:nvPr/>
          </p:nvSpPr>
          <p:spPr>
            <a:xfrm>
              <a:off x="1326003" y="4537671"/>
              <a:ext cx="1973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extra simulation 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34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57F18-D887-D844-AAA0-92D65450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r>
              <a:rPr lang="fr-FR" dirty="0"/>
              <a:t>: Radar/antilope data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3253E38-585D-724A-8806-84A48963EE68}"/>
              </a:ext>
            </a:extLst>
          </p:cNvPr>
          <p:cNvSpPr txBox="1">
            <a:spLocks/>
          </p:cNvSpPr>
          <p:nvPr/>
        </p:nvSpPr>
        <p:spPr>
          <a:xfrm>
            <a:off x="6715780" y="2284523"/>
            <a:ext cx="5160788" cy="425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are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Antilope data,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reanalysis</a:t>
            </a:r>
            <a:endParaRPr lang="fr-FR" dirty="0"/>
          </a:p>
          <a:p>
            <a:r>
              <a:rPr lang="fr-FR" dirty="0"/>
              <a:t>The q2 value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10h of Antilope data </a:t>
            </a:r>
            <a:r>
              <a:rPr lang="fr-FR" dirty="0" err="1"/>
              <a:t>is</a:t>
            </a:r>
            <a:r>
              <a:rPr lang="fr-FR" dirty="0"/>
              <a:t> close to the one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2 more Arome data sets.  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CE47573-FF8F-AB42-9DE8-B0C6E286DFD1}"/>
              </a:ext>
            </a:extLst>
          </p:cNvPr>
          <p:cNvSpPr txBox="1">
            <a:spLocks/>
          </p:cNvSpPr>
          <p:nvPr/>
        </p:nvSpPr>
        <p:spPr>
          <a:xfrm>
            <a:off x="5535659" y="6549405"/>
            <a:ext cx="4182588" cy="41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16/01/2018, 13  Arome </a:t>
            </a:r>
            <a:r>
              <a:rPr lang="fr-FR" sz="1400" dirty="0" err="1"/>
              <a:t>samples</a:t>
            </a:r>
            <a:endParaRPr lang="fr-FR" sz="1400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92FF5F9E-5510-EB46-ADC3-30790491D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03" y="1680632"/>
            <a:ext cx="6236850" cy="4677638"/>
          </a:xfrm>
        </p:spPr>
      </p:pic>
    </p:spTree>
    <p:extLst>
      <p:ext uri="{BB962C8B-B14F-4D97-AF65-F5344CB8AC3E}">
        <p14:creationId xmlns:p14="http://schemas.microsoft.com/office/powerpoint/2010/main" val="116619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E184B-CD54-C647-8CDB-E8D32B78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AF998F6-74CD-D34E-A870-73BD420B8F76}"/>
              </a:ext>
            </a:extLst>
          </p:cNvPr>
          <p:cNvSpPr txBox="1">
            <a:spLocks/>
          </p:cNvSpPr>
          <p:nvPr/>
        </p:nvSpPr>
        <p:spPr>
          <a:xfrm>
            <a:off x="6768943" y="3018180"/>
            <a:ext cx="5160788" cy="2585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a maximum of 13 </a:t>
            </a:r>
            <a:r>
              <a:rPr lang="fr-FR" dirty="0" err="1"/>
              <a:t>samples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main Arome data set. If </a:t>
            </a:r>
            <a:r>
              <a:rPr lang="fr-FR" dirty="0" err="1"/>
              <a:t>we</a:t>
            </a:r>
            <a:r>
              <a:rPr lang="fr-FR" dirty="0"/>
              <a:t> use all 24 </a:t>
            </a: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, the value of q2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(but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can’t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)</a:t>
            </a:r>
          </a:p>
          <a:p>
            <a:r>
              <a:rPr lang="fr-FR" dirty="0" err="1"/>
              <a:t>Using</a:t>
            </a:r>
            <a:r>
              <a:rPr lang="fr-FR" dirty="0"/>
              <a:t> 2 extra Arome simulation sets </a:t>
            </a:r>
            <a:r>
              <a:rPr lang="fr-FR" dirty="0" err="1"/>
              <a:t>perfoms</a:t>
            </a:r>
            <a:r>
              <a:rPr lang="fr-FR" dirty="0"/>
              <a:t>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extra radar or Antilope data, </a:t>
            </a:r>
            <a:r>
              <a:rPr lang="fr-FR" dirty="0" err="1"/>
              <a:t>hence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solution has been </a:t>
            </a:r>
            <a:r>
              <a:rPr lang="fr-FR" dirty="0" err="1"/>
              <a:t>chosen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5662F10-FFD5-9546-A42C-7E001315ADF9}"/>
              </a:ext>
            </a:extLst>
          </p:cNvPr>
          <p:cNvSpPr txBox="1">
            <a:spLocks/>
          </p:cNvSpPr>
          <p:nvPr/>
        </p:nvSpPr>
        <p:spPr>
          <a:xfrm>
            <a:off x="438670" y="6368902"/>
            <a:ext cx="5096989" cy="41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16/01/2018, 6 h of radar/antilope data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78832CD-A322-3541-8589-94DB238E4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809" y="1895968"/>
            <a:ext cx="5676795" cy="4257597"/>
          </a:xfrm>
        </p:spPr>
      </p:pic>
    </p:spTree>
    <p:extLst>
      <p:ext uri="{BB962C8B-B14F-4D97-AF65-F5344CB8AC3E}">
        <p14:creationId xmlns:p14="http://schemas.microsoft.com/office/powerpoint/2010/main" val="34976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992D5C-6070-7942-B62F-5D37660F1141}"/>
              </a:ext>
            </a:extLst>
          </p:cNvPr>
          <p:cNvSpPr txBox="1">
            <a:spLocks/>
          </p:cNvSpPr>
          <p:nvPr/>
        </p:nvSpPr>
        <p:spPr>
          <a:xfrm>
            <a:off x="1024324" y="1556476"/>
            <a:ext cx="8794590" cy="25851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show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of the </a:t>
            </a:r>
            <a:r>
              <a:rPr lang="fr-FR" dirty="0" err="1"/>
              <a:t>surrogate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correspond to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meteorological</a:t>
            </a:r>
            <a:r>
              <a:rPr lang="fr-FR" dirty="0"/>
              <a:t> situations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2018010300_24samples_3gap_clip_30s">
            <a:hlinkClick r:id="" action="ppaction://media"/>
            <a:extLst>
              <a:ext uri="{FF2B5EF4-FFF2-40B4-BE49-F238E27FC236}">
                <a16:creationId xmlns:a16="http://schemas.microsoft.com/office/drawing/2014/main" id="{EDC9B4AD-74AA-BF4C-8D70-03FDF10D37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0" y="2232000"/>
            <a:ext cx="10375900" cy="3888232"/>
          </a:xfr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937B4B2-154D-C741-943A-835A4DF89EDB}"/>
              </a:ext>
            </a:extLst>
          </p:cNvPr>
          <p:cNvSpPr txBox="1">
            <a:spLocks/>
          </p:cNvSpPr>
          <p:nvPr/>
        </p:nvSpPr>
        <p:spPr>
          <a:xfrm>
            <a:off x="1851732" y="2509426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9CFD3C1-8ADC-6F4F-9643-6E0BB6175717}"/>
              </a:ext>
            </a:extLst>
          </p:cNvPr>
          <p:cNvSpPr txBox="1">
            <a:spLocks/>
          </p:cNvSpPr>
          <p:nvPr/>
        </p:nvSpPr>
        <p:spPr>
          <a:xfrm>
            <a:off x="7063327" y="2512965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3D4F023-4554-064D-B708-4C43DDF5F007}"/>
              </a:ext>
            </a:extLst>
          </p:cNvPr>
          <p:cNvSpPr txBox="1">
            <a:spLocks/>
          </p:cNvSpPr>
          <p:nvPr/>
        </p:nvSpPr>
        <p:spPr>
          <a:xfrm>
            <a:off x="7036889" y="5525530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EB2E59-5817-6E4C-8802-29CD2AAAC590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30FF492-C4B2-B24B-9CE0-46A81304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7879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_composee_2018011600_24samples_35s">
            <a:hlinkClick r:id="" action="ppaction://media"/>
            <a:extLst>
              <a:ext uri="{FF2B5EF4-FFF2-40B4-BE49-F238E27FC236}">
                <a16:creationId xmlns:a16="http://schemas.microsoft.com/office/drawing/2014/main" id="{27C31682-C410-604E-8773-7488DA8DEA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0" y="2232000"/>
            <a:ext cx="10375200" cy="3887645"/>
          </a:xfr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F50170F-B7F3-1E4E-A68A-919DB7D680CC}"/>
              </a:ext>
            </a:extLst>
          </p:cNvPr>
          <p:cNvSpPr txBox="1">
            <a:spLocks/>
          </p:cNvSpPr>
          <p:nvPr/>
        </p:nvSpPr>
        <p:spPr>
          <a:xfrm>
            <a:off x="1851732" y="2509426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1722294-1B89-154C-8DA2-03A1A8445337}"/>
              </a:ext>
            </a:extLst>
          </p:cNvPr>
          <p:cNvSpPr txBox="1">
            <a:spLocks/>
          </p:cNvSpPr>
          <p:nvPr/>
        </p:nvSpPr>
        <p:spPr>
          <a:xfrm>
            <a:off x="7036889" y="5525530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9D41BDB-B61E-CE4F-8B06-D5CDED954E79}"/>
              </a:ext>
            </a:extLst>
          </p:cNvPr>
          <p:cNvSpPr txBox="1">
            <a:spLocks/>
          </p:cNvSpPr>
          <p:nvPr/>
        </p:nvSpPr>
        <p:spPr>
          <a:xfrm>
            <a:off x="7063327" y="2512965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4B0FAC-AC63-1D4B-AEEC-EAD0DBB1ACD0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013C967-D5A7-6249-BA67-CA053AFF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7879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3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composee_2018010600_24samples_35s">
            <a:hlinkClick r:id="" action="ppaction://media"/>
            <a:extLst>
              <a:ext uri="{FF2B5EF4-FFF2-40B4-BE49-F238E27FC236}">
                <a16:creationId xmlns:a16="http://schemas.microsoft.com/office/drawing/2014/main" id="{E1C54781-26B0-074F-AD3F-0133AD9963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0" y="2232000"/>
            <a:ext cx="10375281" cy="3888000"/>
          </a:xfr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DF23D6B-9D5E-934C-8EF7-BC12399182CC}"/>
              </a:ext>
            </a:extLst>
          </p:cNvPr>
          <p:cNvSpPr txBox="1">
            <a:spLocks/>
          </p:cNvSpPr>
          <p:nvPr/>
        </p:nvSpPr>
        <p:spPr>
          <a:xfrm>
            <a:off x="1851732" y="2509426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F9147B9-72B5-244C-B62E-781411F07217}"/>
              </a:ext>
            </a:extLst>
          </p:cNvPr>
          <p:cNvSpPr txBox="1">
            <a:spLocks/>
          </p:cNvSpPr>
          <p:nvPr/>
        </p:nvSpPr>
        <p:spPr>
          <a:xfrm>
            <a:off x="7036889" y="5525530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8200E39-1EDB-CA43-92D8-24E537BEC5EC}"/>
              </a:ext>
            </a:extLst>
          </p:cNvPr>
          <p:cNvSpPr txBox="1">
            <a:spLocks/>
          </p:cNvSpPr>
          <p:nvPr/>
        </p:nvSpPr>
        <p:spPr>
          <a:xfrm>
            <a:off x="7063327" y="2512965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FE5267-8523-5A4A-9847-19E193557A6D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81B087C-26E4-5049-8CEE-4F6104243C15}"/>
              </a:ext>
            </a:extLst>
          </p:cNvPr>
          <p:cNvSpPr txBox="1">
            <a:spLocks/>
          </p:cNvSpPr>
          <p:nvPr/>
        </p:nvSpPr>
        <p:spPr bwMode="gray">
          <a:xfrm>
            <a:off x="1154953" y="77879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41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8012600_24samples_3gap_clip_30s">
            <a:hlinkClick r:id="" action="ppaction://media"/>
            <a:extLst>
              <a:ext uri="{FF2B5EF4-FFF2-40B4-BE49-F238E27FC236}">
                <a16:creationId xmlns:a16="http://schemas.microsoft.com/office/drawing/2014/main" id="{16874023-6AD3-AC45-B4B3-5ED89254FF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0" y="2232000"/>
            <a:ext cx="10375900" cy="3888232"/>
          </a:xfr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AC6E522-2B1C-9549-A2C2-8B04041413D7}"/>
              </a:ext>
            </a:extLst>
          </p:cNvPr>
          <p:cNvSpPr txBox="1">
            <a:spLocks/>
          </p:cNvSpPr>
          <p:nvPr/>
        </p:nvSpPr>
        <p:spPr>
          <a:xfrm>
            <a:off x="1851732" y="2509426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B25322A-7FC0-324C-8C35-269E41174BC2}"/>
              </a:ext>
            </a:extLst>
          </p:cNvPr>
          <p:cNvSpPr txBox="1">
            <a:spLocks/>
          </p:cNvSpPr>
          <p:nvPr/>
        </p:nvSpPr>
        <p:spPr>
          <a:xfrm>
            <a:off x="7036889" y="5525530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2C86F0-6722-DD4C-9881-558194B5B94D}"/>
              </a:ext>
            </a:extLst>
          </p:cNvPr>
          <p:cNvSpPr txBox="1">
            <a:spLocks/>
          </p:cNvSpPr>
          <p:nvPr/>
        </p:nvSpPr>
        <p:spPr>
          <a:xfrm>
            <a:off x="7063327" y="2512965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4C147D-CE88-0741-BFB4-E10E238E0D12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2A02265-E152-984B-B812-631A5F5D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7879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82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8080712_24samples_3gap_clip_30s">
            <a:hlinkClick r:id="" action="ppaction://media"/>
            <a:extLst>
              <a:ext uri="{FF2B5EF4-FFF2-40B4-BE49-F238E27FC236}">
                <a16:creationId xmlns:a16="http://schemas.microsoft.com/office/drawing/2014/main" id="{F511CE9D-6C0D-0B42-91D6-93C977E25C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0" y="2232000"/>
            <a:ext cx="10375900" cy="3888232"/>
          </a:xfr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6192104-9275-2A48-93A8-0DCC8798662D}"/>
              </a:ext>
            </a:extLst>
          </p:cNvPr>
          <p:cNvSpPr txBox="1">
            <a:spLocks/>
          </p:cNvSpPr>
          <p:nvPr/>
        </p:nvSpPr>
        <p:spPr>
          <a:xfrm>
            <a:off x="1851732" y="2509426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0EEE64B-F0A1-4641-AAD7-CB4AAD62AFEA}"/>
              </a:ext>
            </a:extLst>
          </p:cNvPr>
          <p:cNvSpPr txBox="1">
            <a:spLocks/>
          </p:cNvSpPr>
          <p:nvPr/>
        </p:nvSpPr>
        <p:spPr>
          <a:xfrm>
            <a:off x="7036889" y="5525530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25C4DE-F2C1-4141-9836-8E7BF4547C4C}"/>
              </a:ext>
            </a:extLst>
          </p:cNvPr>
          <p:cNvSpPr txBox="1">
            <a:spLocks/>
          </p:cNvSpPr>
          <p:nvPr/>
        </p:nvSpPr>
        <p:spPr>
          <a:xfrm>
            <a:off x="7063327" y="2512965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B55430-7BD6-3F40-8355-B74CA97B30A8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AF97B0F-FCDB-A541-A4FE-E6689C93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7879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86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96096-7271-1541-AF0A-F27AF078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7BE768-C0A4-2847-A747-0200CB47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972309"/>
            <a:ext cx="10306943" cy="432892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1600" dirty="0" err="1"/>
              <a:t>Nowcasting</a:t>
            </a:r>
            <a:r>
              <a:rPr lang="fr-FR" sz="1600" dirty="0"/>
              <a:t> (or short-</a:t>
            </a:r>
            <a:r>
              <a:rPr lang="fr-FR" sz="1600" dirty="0" err="1"/>
              <a:t>term</a:t>
            </a:r>
            <a:r>
              <a:rPr lang="fr-FR" sz="1600" dirty="0"/>
              <a:t> </a:t>
            </a:r>
            <a:r>
              <a:rPr lang="fr-FR" sz="1600" dirty="0" err="1"/>
              <a:t>weather</a:t>
            </a:r>
            <a:r>
              <a:rPr lang="fr-FR" sz="1600" dirty="0"/>
              <a:t> </a:t>
            </a:r>
            <a:r>
              <a:rPr lang="fr-FR" sz="1600" dirty="0" err="1"/>
              <a:t>forecasting</a:t>
            </a:r>
            <a:r>
              <a:rPr lang="fr-FR" sz="1600" dirty="0"/>
              <a:t>)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particularly</a:t>
            </a:r>
            <a:r>
              <a:rPr lang="fr-FR" sz="1600" dirty="0"/>
              <a:t> important in the case of </a:t>
            </a:r>
            <a:r>
              <a:rPr lang="fr-FR" sz="1600" dirty="0" err="1"/>
              <a:t>extreme</a:t>
            </a:r>
            <a:r>
              <a:rPr lang="fr-FR" sz="1600" dirty="0"/>
              <a:t> </a:t>
            </a:r>
            <a:r>
              <a:rPr lang="fr-FR" sz="1600" dirty="0" err="1"/>
              <a:t>events</a:t>
            </a:r>
            <a:r>
              <a:rPr lang="fr-FR" sz="1600" dirty="0"/>
              <a:t> as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helps</a:t>
            </a:r>
            <a:r>
              <a:rPr lang="fr-FR" sz="1600" dirty="0"/>
              <a:t> </a:t>
            </a:r>
            <a:r>
              <a:rPr lang="fr-FR" sz="1600" dirty="0" err="1"/>
              <a:t>prevent</a:t>
            </a:r>
            <a:r>
              <a:rPr lang="fr-FR" sz="1600" dirty="0"/>
              <a:t> </a:t>
            </a:r>
            <a:r>
              <a:rPr lang="fr-FR" sz="1600" dirty="0" err="1"/>
              <a:t>human</a:t>
            </a:r>
            <a:r>
              <a:rPr lang="fr-FR" sz="1600" dirty="0"/>
              <a:t> </a:t>
            </a:r>
            <a:r>
              <a:rPr lang="fr-FR" sz="1600" dirty="0" err="1"/>
              <a:t>losses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 err="1"/>
              <a:t>Currently</a:t>
            </a:r>
            <a:r>
              <a:rPr lang="fr-FR" sz="1600" dirty="0"/>
              <a:t>, </a:t>
            </a:r>
            <a:r>
              <a:rPr lang="fr-FR" sz="1600" dirty="0" err="1"/>
              <a:t>immediate</a:t>
            </a:r>
            <a:r>
              <a:rPr lang="fr-FR" sz="1600" dirty="0"/>
              <a:t> </a:t>
            </a:r>
            <a:r>
              <a:rPr lang="fr-FR" sz="1600" dirty="0" err="1"/>
              <a:t>rainfall</a:t>
            </a:r>
            <a:r>
              <a:rPr lang="fr-FR" sz="1600" dirty="0"/>
              <a:t> </a:t>
            </a:r>
            <a:r>
              <a:rPr lang="fr-FR" sz="1600" dirty="0" err="1"/>
              <a:t>forecasts</a:t>
            </a:r>
            <a:r>
              <a:rPr lang="fr-FR" sz="1600" dirty="0"/>
              <a:t> in France are </a:t>
            </a:r>
            <a:r>
              <a:rPr lang="fr-FR" sz="1600" dirty="0" err="1"/>
              <a:t>calculated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the Arome-NWC  model </a:t>
            </a:r>
            <a:r>
              <a:rPr lang="fr-FR" sz="1600" dirty="0" err="1"/>
              <a:t>developed</a:t>
            </a:r>
            <a:r>
              <a:rPr lang="fr-FR" sz="1600" dirty="0"/>
              <a:t> by Météo-France,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a </a:t>
            </a:r>
            <a:r>
              <a:rPr lang="fr-FR" sz="1600" dirty="0" err="1"/>
              <a:t>complex</a:t>
            </a:r>
            <a:r>
              <a:rPr lang="fr-FR" sz="1600" dirty="0"/>
              <a:t> </a:t>
            </a:r>
            <a:r>
              <a:rPr lang="fr-FR" sz="1600" dirty="0" err="1"/>
              <a:t>physical</a:t>
            </a:r>
            <a:r>
              <a:rPr lang="fr-FR" sz="1600" dirty="0"/>
              <a:t> model.</a:t>
            </a:r>
          </a:p>
          <a:p>
            <a:endParaRPr lang="fr-FR" sz="1600" dirty="0"/>
          </a:p>
          <a:p>
            <a:r>
              <a:rPr lang="fr-FR" sz="1600" dirty="0"/>
              <a:t>Arome-NWC </a:t>
            </a:r>
            <a:r>
              <a:rPr lang="fr-FR" sz="1600" dirty="0" err="1"/>
              <a:t>gives</a:t>
            </a:r>
            <a:r>
              <a:rPr lang="fr-FR" sz="1600" dirty="0"/>
              <a:t> </a:t>
            </a:r>
            <a:r>
              <a:rPr lang="fr-FR" sz="1600" dirty="0" err="1"/>
              <a:t>rainfall</a:t>
            </a:r>
            <a:r>
              <a:rPr lang="fr-FR" sz="1600" dirty="0"/>
              <a:t> </a:t>
            </a:r>
            <a:r>
              <a:rPr lang="fr-FR" sz="1600" dirty="0" err="1"/>
              <a:t>forecasts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 temporal </a:t>
            </a:r>
            <a:r>
              <a:rPr lang="fr-FR" sz="1600" dirty="0" err="1"/>
              <a:t>resolution</a:t>
            </a:r>
            <a:r>
              <a:rPr lang="fr-FR" sz="1600" dirty="0"/>
              <a:t> of 1 minute, but, due to </a:t>
            </a:r>
            <a:r>
              <a:rPr lang="fr-FR" sz="1600" dirty="0" err="1"/>
              <a:t>storage</a:t>
            </a:r>
            <a:r>
              <a:rPr lang="fr-FR" sz="1600" dirty="0"/>
              <a:t> </a:t>
            </a:r>
            <a:r>
              <a:rPr lang="fr-FR" sz="1600" dirty="0" err="1"/>
              <a:t>reasons</a:t>
            </a:r>
            <a:r>
              <a:rPr lang="fr-FR" sz="1600" dirty="0"/>
              <a:t>, </a:t>
            </a:r>
            <a:r>
              <a:rPr lang="fr-FR" sz="1600" dirty="0" err="1"/>
              <a:t>they</a:t>
            </a:r>
            <a:r>
              <a:rPr lang="fr-FR" sz="1600" dirty="0"/>
              <a:t> are </a:t>
            </a:r>
            <a:r>
              <a:rPr lang="fr-FR" sz="1600" dirty="0" err="1"/>
              <a:t>only</a:t>
            </a:r>
            <a:r>
              <a:rPr lang="fr-FR" sz="1600" dirty="0"/>
              <a:t> </a:t>
            </a:r>
            <a:r>
              <a:rPr lang="fr-FR" sz="1600" dirty="0" err="1"/>
              <a:t>saved</a:t>
            </a:r>
            <a:r>
              <a:rPr lang="fr-FR" sz="1600" dirty="0"/>
              <a:t> </a:t>
            </a:r>
            <a:r>
              <a:rPr lang="fr-FR" sz="1600" dirty="0" err="1"/>
              <a:t>every</a:t>
            </a:r>
            <a:r>
              <a:rPr lang="fr-FR" sz="1600" dirty="0"/>
              <a:t> 15 minutes. </a:t>
            </a:r>
            <a:r>
              <a:rPr lang="fr-FR" sz="1600" dirty="0" err="1"/>
              <a:t>Making</a:t>
            </a:r>
            <a:r>
              <a:rPr lang="fr-FR" sz="1600" dirty="0"/>
              <a:t> </a:t>
            </a:r>
            <a:r>
              <a:rPr lang="fr-FR" sz="1600" dirty="0" err="1"/>
              <a:t>rainfall</a:t>
            </a:r>
            <a:r>
              <a:rPr lang="fr-FR" sz="1600" dirty="0"/>
              <a:t> </a:t>
            </a:r>
            <a:r>
              <a:rPr lang="fr-FR" sz="1600" dirty="0" err="1"/>
              <a:t>forecasts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 </a:t>
            </a:r>
            <a:r>
              <a:rPr lang="fr-FR" sz="1600" dirty="0" err="1"/>
              <a:t>higher</a:t>
            </a:r>
            <a:r>
              <a:rPr lang="fr-FR" sz="1600" dirty="0"/>
              <a:t> time </a:t>
            </a:r>
            <a:r>
              <a:rPr lang="fr-FR" sz="1600" dirty="0" err="1"/>
              <a:t>resolution</a:t>
            </a:r>
            <a:r>
              <a:rPr lang="fr-FR" sz="1600" dirty="0"/>
              <a:t> </a:t>
            </a:r>
            <a:r>
              <a:rPr lang="fr-FR" sz="1600" dirty="0" err="1"/>
              <a:t>available</a:t>
            </a:r>
            <a:r>
              <a:rPr lang="fr-FR" sz="1600" dirty="0"/>
              <a:t> </a:t>
            </a:r>
            <a:r>
              <a:rPr lang="fr-FR" sz="1600" dirty="0" err="1"/>
              <a:t>would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useful</a:t>
            </a:r>
            <a:r>
              <a:rPr lang="fr-FR" sz="1600" dirty="0"/>
              <a:t> for </a:t>
            </a:r>
            <a:r>
              <a:rPr lang="fr-FR" sz="1600" dirty="0" err="1"/>
              <a:t>operational</a:t>
            </a:r>
            <a:r>
              <a:rPr lang="fr-FR" sz="1600" dirty="0"/>
              <a:t> applications in </a:t>
            </a:r>
            <a:r>
              <a:rPr lang="fr-FR" sz="1600" dirty="0" err="1"/>
              <a:t>nowcasting</a:t>
            </a:r>
            <a:r>
              <a:rPr lang="fr-FR" sz="1600" dirty="0"/>
              <a:t>. </a:t>
            </a:r>
          </a:p>
          <a:p>
            <a:endParaRPr lang="fr-FR" sz="1600" dirty="0"/>
          </a:p>
          <a:p>
            <a:r>
              <a:rPr lang="fr-FR" sz="1600" dirty="0" err="1"/>
              <a:t>Surrogate</a:t>
            </a:r>
            <a:r>
              <a:rPr lang="fr-FR" sz="1600" dirty="0"/>
              <a:t> </a:t>
            </a:r>
            <a:r>
              <a:rPr lang="fr-FR" sz="1600" dirty="0" err="1"/>
              <a:t>models</a:t>
            </a:r>
            <a:r>
              <a:rPr lang="fr-FR" sz="1600" dirty="0"/>
              <a:t> </a:t>
            </a:r>
            <a:r>
              <a:rPr lang="fr-FR" sz="1600" dirty="0" err="1"/>
              <a:t>produce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r>
              <a:rPr lang="fr-FR" sz="1600" dirty="0" err="1"/>
              <a:t>which</a:t>
            </a:r>
            <a:r>
              <a:rPr lang="fr-FR" sz="1600" dirty="0"/>
              <a:t> are </a:t>
            </a:r>
            <a:r>
              <a:rPr lang="fr-FR" sz="1600" dirty="0" err="1"/>
              <a:t>very</a:t>
            </a:r>
            <a:r>
              <a:rPr lang="fr-FR" sz="1600" dirty="0"/>
              <a:t> close to the </a:t>
            </a:r>
            <a:r>
              <a:rPr lang="fr-FR" sz="1600" dirty="0" err="1"/>
              <a:t>ones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a </a:t>
            </a:r>
            <a:r>
              <a:rPr lang="fr-FR" sz="1600" dirty="0" err="1"/>
              <a:t>complex</a:t>
            </a:r>
            <a:r>
              <a:rPr lang="fr-FR" sz="1600" dirty="0"/>
              <a:t> model, but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largely</a:t>
            </a:r>
            <a:r>
              <a:rPr lang="fr-FR" sz="1600" dirty="0"/>
              <a:t> </a:t>
            </a:r>
            <a:r>
              <a:rPr lang="fr-FR" sz="1600" dirty="0" err="1"/>
              <a:t>reduced</a:t>
            </a:r>
            <a:r>
              <a:rPr lang="fr-FR" sz="1600" dirty="0"/>
              <a:t> </a:t>
            </a:r>
            <a:r>
              <a:rPr lang="fr-FR" sz="1600" dirty="0" err="1"/>
              <a:t>calculation</a:t>
            </a:r>
            <a:r>
              <a:rPr lang="fr-FR" sz="1600" dirty="0"/>
              <a:t> times.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982EB0-E156-AF40-B729-B5F85C85E307}"/>
              </a:ext>
            </a:extLst>
          </p:cNvPr>
          <p:cNvSpPr txBox="1"/>
          <p:nvPr/>
        </p:nvSpPr>
        <p:spPr>
          <a:xfrm>
            <a:off x="1821871" y="6009405"/>
            <a:ext cx="9071987" cy="64633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Goal: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surrogate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(</a:t>
            </a:r>
            <a:r>
              <a:rPr lang="fr-FR" dirty="0" err="1"/>
              <a:t>based</a:t>
            </a:r>
            <a:r>
              <a:rPr lang="fr-FR" dirty="0"/>
              <a:t> on Arome-NWC)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forecasts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higher</a:t>
            </a:r>
            <a:r>
              <a:rPr lang="fr-FR" dirty="0"/>
              <a:t> time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and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calculation</a:t>
            </a:r>
            <a:r>
              <a:rPr lang="fr-FR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40821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0A498-2FDD-A949-BC93-E909E0D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Discussion and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5D713A-F7C9-944D-BE85-4AE0507D6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917221"/>
          </a:xfrm>
        </p:spPr>
        <p:txBody>
          <a:bodyPr>
            <a:norm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POD and </a:t>
            </a:r>
            <a:r>
              <a:rPr lang="fr-FR" dirty="0" err="1"/>
              <a:t>Kriging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surrogate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for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forecasts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do </a:t>
            </a:r>
            <a:r>
              <a:rPr lang="fr-FR" dirty="0" err="1"/>
              <a:t>reasonably</a:t>
            </a:r>
            <a:r>
              <a:rPr lang="fr-FR" dirty="0"/>
              <a:t> good time interpolations. </a:t>
            </a:r>
          </a:p>
          <a:p>
            <a:r>
              <a:rPr lang="fr-FR" dirty="0"/>
              <a:t>In practice, all 24 </a:t>
            </a:r>
            <a:r>
              <a:rPr lang="fr-FR" dirty="0" err="1"/>
              <a:t>samples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the </a:t>
            </a:r>
            <a:r>
              <a:rPr lang="fr-FR" dirty="0" err="1"/>
              <a:t>surrogate</a:t>
            </a:r>
            <a:r>
              <a:rPr lang="fr-FR" dirty="0"/>
              <a:t> model (</a:t>
            </a:r>
            <a:r>
              <a:rPr lang="fr-FR" dirty="0" err="1"/>
              <a:t>left</a:t>
            </a:r>
            <a:r>
              <a:rPr lang="fr-FR" dirty="0"/>
              <a:t> out </a:t>
            </a:r>
            <a:r>
              <a:rPr lang="fr-FR" dirty="0" err="1"/>
              <a:t>samples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</a:t>
            </a:r>
            <a:r>
              <a:rPr lang="fr-FR" dirty="0" err="1"/>
              <a:t>reference</a:t>
            </a:r>
            <a:r>
              <a:rPr lang="fr-FR" dirty="0"/>
              <a:t> to </a:t>
            </a:r>
            <a:r>
              <a:rPr lang="fr-FR" dirty="0" err="1"/>
              <a:t>evaluate</a:t>
            </a:r>
            <a:r>
              <a:rPr lang="fr-FR" dirty="0"/>
              <a:t> the model)</a:t>
            </a:r>
          </a:p>
          <a:p>
            <a:r>
              <a:rPr lang="fr-FR" dirty="0"/>
              <a:t>It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kept</a:t>
            </a:r>
            <a:r>
              <a:rPr lang="fr-FR" dirty="0"/>
              <a:t> in </a:t>
            </a:r>
            <a:r>
              <a:rPr lang="fr-FR" dirty="0" err="1"/>
              <a:t>mind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the q2 value </a:t>
            </a:r>
            <a:r>
              <a:rPr lang="fr-FR" dirty="0" err="1"/>
              <a:t>will</a:t>
            </a:r>
            <a:r>
              <a:rPr lang="fr-FR" dirty="0"/>
              <a:t> change </a:t>
            </a:r>
            <a:r>
              <a:rPr lang="fr-FR" dirty="0" err="1"/>
              <a:t>from</a:t>
            </a:r>
            <a:r>
              <a:rPr lang="fr-FR" dirty="0"/>
              <a:t> one case to </a:t>
            </a:r>
            <a:r>
              <a:rPr lang="fr-FR" dirty="0" err="1"/>
              <a:t>another</a:t>
            </a:r>
            <a:r>
              <a:rPr lang="fr-FR" dirty="0"/>
              <a:t>. </a:t>
            </a:r>
          </a:p>
          <a:p>
            <a:r>
              <a:rPr lang="fr-FR" dirty="0" err="1"/>
              <a:t>Predicting</a:t>
            </a:r>
            <a:r>
              <a:rPr lang="fr-FR" dirty="0"/>
              <a:t> </a:t>
            </a:r>
            <a:r>
              <a:rPr lang="fr-FR" dirty="0" err="1"/>
              <a:t>rain</a:t>
            </a:r>
            <a:r>
              <a:rPr lang="fr-FR" dirty="0"/>
              <a:t> fronts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challenging</a:t>
            </a:r>
            <a:r>
              <a:rPr lang="fr-FR" dirty="0"/>
              <a:t> as the fronts tend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widened</a:t>
            </a:r>
            <a:r>
              <a:rPr lang="fr-FR" dirty="0"/>
              <a:t> in the </a:t>
            </a:r>
            <a:r>
              <a:rPr lang="fr-FR" dirty="0" err="1"/>
              <a:t>predictions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77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0A498-2FDD-A949-BC93-E909E0D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Discussion and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5D713A-F7C9-944D-BE85-4AE0507D6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680633"/>
            <a:ext cx="10312520" cy="517736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900" dirty="0"/>
              <a:t>Be </a:t>
            </a:r>
            <a:r>
              <a:rPr lang="fr-FR" sz="1900" dirty="0" err="1"/>
              <a:t>aware</a:t>
            </a:r>
            <a:r>
              <a:rPr lang="fr-FR" sz="1900" dirty="0"/>
              <a:t> of the </a:t>
            </a:r>
            <a:r>
              <a:rPr lang="fr-FR" sz="1900" dirty="0" err="1"/>
              <a:t>fact</a:t>
            </a:r>
            <a:r>
              <a:rPr lang="fr-FR" sz="1900" dirty="0"/>
              <a:t> </a:t>
            </a:r>
            <a:r>
              <a:rPr lang="fr-FR" sz="1900" dirty="0" err="1"/>
              <a:t>that</a:t>
            </a:r>
            <a:r>
              <a:rPr lang="fr-FR" sz="1900" dirty="0"/>
              <a:t> building a </a:t>
            </a:r>
            <a:r>
              <a:rPr lang="fr-FR" sz="1900" dirty="0" err="1"/>
              <a:t>surrogate</a:t>
            </a:r>
            <a:r>
              <a:rPr lang="fr-FR" sz="1900" dirty="0"/>
              <a:t> model in </a:t>
            </a:r>
            <a:r>
              <a:rPr lang="fr-FR" sz="1900" dirty="0" err="1"/>
              <a:t>this</a:t>
            </a:r>
            <a:r>
              <a:rPr lang="fr-FR" sz="1900" dirty="0"/>
              <a:t> </a:t>
            </a:r>
            <a:r>
              <a:rPr lang="fr-FR" sz="1900" dirty="0" err="1"/>
              <a:t>way</a:t>
            </a:r>
            <a:r>
              <a:rPr lang="fr-FR" sz="1900" dirty="0"/>
              <a:t> has the drawback of </a:t>
            </a:r>
            <a:r>
              <a:rPr lang="fr-FR" sz="1900" dirty="0" err="1"/>
              <a:t>working</a:t>
            </a:r>
            <a:r>
              <a:rPr lang="fr-FR" sz="1900" dirty="0"/>
              <a:t> </a:t>
            </a:r>
            <a:r>
              <a:rPr lang="fr-FR" sz="1900" dirty="0" err="1"/>
              <a:t>only</a:t>
            </a:r>
            <a:r>
              <a:rPr lang="fr-FR" sz="1900" dirty="0"/>
              <a:t> for the </a:t>
            </a:r>
            <a:r>
              <a:rPr lang="fr-FR" sz="1900" dirty="0" err="1"/>
              <a:t>given</a:t>
            </a:r>
            <a:r>
              <a:rPr lang="fr-FR" sz="1900" dirty="0"/>
              <a:t> </a:t>
            </a:r>
            <a:r>
              <a:rPr lang="fr-FR" sz="1900" dirty="0" err="1"/>
              <a:t>parameters</a:t>
            </a:r>
            <a:r>
              <a:rPr lang="fr-FR" sz="1900" dirty="0"/>
              <a:t>. </a:t>
            </a:r>
            <a:r>
              <a:rPr lang="fr-FR" sz="1900" dirty="0" err="1"/>
              <a:t>Therefore</a:t>
            </a:r>
            <a:r>
              <a:rPr lang="fr-FR" sz="1900" dirty="0"/>
              <a:t>, for </a:t>
            </a:r>
            <a:r>
              <a:rPr lang="fr-FR" sz="1900" dirty="0" err="1"/>
              <a:t>each</a:t>
            </a:r>
            <a:r>
              <a:rPr lang="fr-FR" sz="1900" dirty="0"/>
              <a:t> set of Arome-NWC outputs (24 in total: a </a:t>
            </a:r>
            <a:r>
              <a:rPr lang="fr-FR" sz="1900" dirty="0" err="1"/>
              <a:t>prediction</a:t>
            </a:r>
            <a:r>
              <a:rPr lang="fr-FR" sz="1900" dirty="0"/>
              <a:t> </a:t>
            </a:r>
            <a:r>
              <a:rPr lang="fr-FR" sz="1900" dirty="0" err="1"/>
              <a:t>every</a:t>
            </a:r>
            <a:r>
              <a:rPr lang="fr-FR" sz="1900" dirty="0"/>
              <a:t> 15 minutes for 6 </a:t>
            </a:r>
            <a:r>
              <a:rPr lang="fr-FR" sz="1900" dirty="0" err="1"/>
              <a:t>hours</a:t>
            </a:r>
            <a:r>
              <a:rPr lang="fr-FR" sz="1900" dirty="0"/>
              <a:t>), a new </a:t>
            </a:r>
            <a:r>
              <a:rPr lang="fr-FR" sz="1900" dirty="0" err="1"/>
              <a:t>surrogate</a:t>
            </a:r>
            <a:r>
              <a:rPr lang="fr-FR" sz="1900" dirty="0"/>
              <a:t> model </a:t>
            </a:r>
            <a:r>
              <a:rPr lang="fr-FR" sz="1900" dirty="0" err="1"/>
              <a:t>will</a:t>
            </a:r>
            <a:r>
              <a:rPr lang="fr-FR" sz="1900" dirty="0"/>
              <a:t> have to </a:t>
            </a:r>
            <a:r>
              <a:rPr lang="fr-FR" sz="1900" dirty="0" err="1"/>
              <a:t>be</a:t>
            </a:r>
            <a:r>
              <a:rPr lang="fr-FR" sz="1900" dirty="0"/>
              <a:t> </a:t>
            </a:r>
            <a:r>
              <a:rPr lang="fr-FR" sz="1900" dirty="0" err="1"/>
              <a:t>built</a:t>
            </a:r>
            <a:r>
              <a:rPr lang="fr-FR" sz="1900" dirty="0"/>
              <a:t>. </a:t>
            </a:r>
          </a:p>
          <a:p>
            <a:r>
              <a:rPr lang="fr-FR" sz="1900" dirty="0"/>
              <a:t>All </a:t>
            </a:r>
            <a:r>
              <a:rPr lang="fr-FR" sz="1900" dirty="0" err="1"/>
              <a:t>calculations</a:t>
            </a:r>
            <a:r>
              <a:rPr lang="fr-FR" sz="1900" dirty="0"/>
              <a:t> </a:t>
            </a:r>
            <a:r>
              <a:rPr lang="fr-FR" sz="1900" dirty="0" err="1"/>
              <a:t>were</a:t>
            </a:r>
            <a:r>
              <a:rPr lang="fr-FR" sz="1900" dirty="0"/>
              <a:t> </a:t>
            </a:r>
            <a:r>
              <a:rPr lang="fr-FR" sz="1900" dirty="0" err="1"/>
              <a:t>run</a:t>
            </a:r>
            <a:r>
              <a:rPr lang="fr-FR" sz="1900" dirty="0"/>
              <a:t> on a CPU </a:t>
            </a:r>
            <a:r>
              <a:rPr lang="fr-FR" sz="1900" dirty="0" err="1"/>
              <a:t>with</a:t>
            </a:r>
            <a:r>
              <a:rPr lang="fr-FR" sz="1900" dirty="0"/>
              <a:t> 64 GB and 2.5 GHz and </a:t>
            </a:r>
            <a:r>
              <a:rPr lang="fr-FR" sz="1900" dirty="0" err="1"/>
              <a:t>took</a:t>
            </a:r>
            <a:r>
              <a:rPr lang="fr-FR" sz="1900" dirty="0"/>
              <a:t> about </a:t>
            </a:r>
            <a:r>
              <a:rPr lang="fr-FR" sz="1900" b="1" dirty="0"/>
              <a:t>20 minutes </a:t>
            </a:r>
            <a:r>
              <a:rPr lang="fr-FR" sz="1900" dirty="0"/>
              <a:t>(24 </a:t>
            </a:r>
            <a:r>
              <a:rPr lang="fr-FR" sz="1900" dirty="0" err="1"/>
              <a:t>samples</a:t>
            </a:r>
            <a:r>
              <a:rPr lang="fr-FR" sz="1900" dirty="0"/>
              <a:t> and 2 extra simulation sets). </a:t>
            </a:r>
          </a:p>
          <a:p>
            <a:r>
              <a:rPr lang="fr-FR" sz="1900" dirty="0"/>
              <a:t>Our </a:t>
            </a:r>
            <a:r>
              <a:rPr lang="fr-FR" sz="1900" dirty="0" err="1">
                <a:solidFill>
                  <a:srgbClr val="FF0000"/>
                </a:solidFill>
              </a:rPr>
              <a:t>calculation</a:t>
            </a:r>
            <a:r>
              <a:rPr lang="fr-FR" sz="1900" dirty="0">
                <a:solidFill>
                  <a:srgbClr val="FF0000"/>
                </a:solidFill>
              </a:rPr>
              <a:t> time</a:t>
            </a:r>
            <a:r>
              <a:rPr lang="fr-FR" sz="1900" dirty="0"/>
              <a:t> </a:t>
            </a:r>
            <a:r>
              <a:rPr lang="fr-FR" sz="1900" dirty="0" err="1"/>
              <a:t>with</a:t>
            </a:r>
            <a:r>
              <a:rPr lang="fr-FR" sz="1900" dirty="0"/>
              <a:t> a </a:t>
            </a:r>
            <a:r>
              <a:rPr lang="fr-FR" sz="1900" dirty="0" err="1"/>
              <a:t>surrogate</a:t>
            </a:r>
            <a:r>
              <a:rPr lang="fr-FR" sz="1900" dirty="0"/>
              <a:t> model </a:t>
            </a:r>
            <a:r>
              <a:rPr lang="fr-FR" sz="1900" dirty="0" err="1"/>
              <a:t>is</a:t>
            </a:r>
            <a:r>
              <a:rPr lang="fr-FR" sz="1900" dirty="0"/>
              <a:t> </a:t>
            </a:r>
            <a:r>
              <a:rPr lang="fr-FR" sz="1900" dirty="0" err="1">
                <a:solidFill>
                  <a:srgbClr val="FF0000"/>
                </a:solidFill>
              </a:rPr>
              <a:t>largely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dirty="0" err="1">
                <a:solidFill>
                  <a:srgbClr val="FF0000"/>
                </a:solidFill>
              </a:rPr>
              <a:t>reduced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dirty="0"/>
              <a:t>(</a:t>
            </a:r>
            <a:r>
              <a:rPr lang="fr-FR" sz="1900" dirty="0" err="1"/>
              <a:t>we</a:t>
            </a:r>
            <a:r>
              <a:rPr lang="fr-FR" sz="1900" dirty="0"/>
              <a:t> made </a:t>
            </a:r>
            <a:r>
              <a:rPr lang="fr-FR" sz="1900" dirty="0" err="1"/>
              <a:t>predictions</a:t>
            </a:r>
            <a:r>
              <a:rPr lang="fr-FR" sz="1900" dirty="0"/>
              <a:t> </a:t>
            </a:r>
            <a:r>
              <a:rPr lang="fr-FR" sz="1900" dirty="0" err="1"/>
              <a:t>with</a:t>
            </a:r>
            <a:r>
              <a:rPr lang="fr-FR" sz="1900" dirty="0"/>
              <a:t> an </a:t>
            </a:r>
            <a:r>
              <a:rPr lang="fr-FR" sz="1900" dirty="0" err="1"/>
              <a:t>interval</a:t>
            </a:r>
            <a:r>
              <a:rPr lang="fr-FR" sz="1900" dirty="0"/>
              <a:t> of 1 minute, </a:t>
            </a:r>
            <a:r>
              <a:rPr lang="fr-FR" sz="1900" dirty="0" err="1"/>
              <a:t>which</a:t>
            </a:r>
            <a:r>
              <a:rPr lang="fr-FR" sz="1900" dirty="0"/>
              <a:t> </a:t>
            </a:r>
            <a:r>
              <a:rPr lang="fr-FR" sz="1900" dirty="0" err="1"/>
              <a:t>makes</a:t>
            </a:r>
            <a:r>
              <a:rPr lang="fr-FR" sz="1900" dirty="0"/>
              <a:t> a total of 346) </a:t>
            </a:r>
            <a:r>
              <a:rPr lang="fr-FR" sz="1900" dirty="0" err="1"/>
              <a:t>compared</a:t>
            </a:r>
            <a:r>
              <a:rPr lang="fr-FR" sz="1900" dirty="0"/>
              <a:t> to Arome-NWC (a </a:t>
            </a:r>
            <a:r>
              <a:rPr lang="fr-FR" sz="1900" dirty="0" err="1"/>
              <a:t>forecast</a:t>
            </a:r>
            <a:r>
              <a:rPr lang="fr-FR" sz="1900" dirty="0"/>
              <a:t> for 24 </a:t>
            </a:r>
            <a:r>
              <a:rPr lang="fr-FR" sz="1900" dirty="0" err="1"/>
              <a:t>different</a:t>
            </a:r>
            <a:r>
              <a:rPr lang="fr-FR" sz="1900" dirty="0"/>
              <a:t> times </a:t>
            </a:r>
            <a:r>
              <a:rPr lang="fr-FR" sz="1900" dirty="0" err="1"/>
              <a:t>takes</a:t>
            </a:r>
            <a:r>
              <a:rPr lang="fr-FR" sz="1900" dirty="0"/>
              <a:t> </a:t>
            </a:r>
            <a:r>
              <a:rPr lang="fr-FR" sz="1900" b="1" dirty="0"/>
              <a:t>30 minutes </a:t>
            </a:r>
            <a:r>
              <a:rPr lang="fr-FR" sz="1900" dirty="0"/>
              <a:t>to </a:t>
            </a:r>
            <a:r>
              <a:rPr lang="fr-FR" sz="1900" dirty="0" err="1"/>
              <a:t>be</a:t>
            </a:r>
            <a:r>
              <a:rPr lang="fr-FR" sz="1900" dirty="0"/>
              <a:t> </a:t>
            </a:r>
            <a:r>
              <a:rPr lang="fr-FR" sz="1900" dirty="0" err="1"/>
              <a:t>calculated</a:t>
            </a:r>
            <a:r>
              <a:rPr lang="fr-FR" sz="19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2425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0A498-2FDD-A949-BC93-E909E0D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Discussion and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5D713A-F7C9-944D-BE85-4AE0507D6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680633"/>
            <a:ext cx="10312520" cy="517736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1900" dirty="0"/>
              <a:t>The </a:t>
            </a:r>
            <a:r>
              <a:rPr lang="fr-FR" sz="1900" dirty="0" err="1"/>
              <a:t>calculation</a:t>
            </a:r>
            <a:r>
              <a:rPr lang="fr-FR" sz="1900" dirty="0"/>
              <a:t> time changes </a:t>
            </a:r>
            <a:r>
              <a:rPr lang="fr-FR" sz="1900" dirty="0" err="1"/>
              <a:t>with</a:t>
            </a:r>
            <a:r>
              <a:rPr lang="fr-FR" sz="1900" dirty="0"/>
              <a:t> the size of the </a:t>
            </a:r>
            <a:r>
              <a:rPr lang="fr-FR" sz="1900" dirty="0" err="1"/>
              <a:t>region</a:t>
            </a:r>
            <a:r>
              <a:rPr lang="fr-FR" sz="1900" dirty="0"/>
              <a:t> </a:t>
            </a:r>
            <a:r>
              <a:rPr lang="fr-FR" sz="1900" dirty="0" err="1"/>
              <a:t>that</a:t>
            </a:r>
            <a:r>
              <a:rPr lang="fr-FR" sz="1900" dirty="0"/>
              <a:t> </a:t>
            </a:r>
            <a:r>
              <a:rPr lang="fr-FR" sz="1900" dirty="0" err="1"/>
              <a:t>is</a:t>
            </a:r>
            <a:r>
              <a:rPr lang="fr-FR" sz="1900" dirty="0"/>
              <a:t> </a:t>
            </a:r>
            <a:r>
              <a:rPr lang="fr-FR" sz="1900" dirty="0" err="1"/>
              <a:t>being</a:t>
            </a:r>
            <a:r>
              <a:rPr lang="fr-FR" sz="1900" dirty="0"/>
              <a:t> </a:t>
            </a:r>
            <a:r>
              <a:rPr lang="fr-FR" sz="1900" dirty="0" err="1"/>
              <a:t>considered</a:t>
            </a:r>
            <a:r>
              <a:rPr lang="fr-FR" sz="1900" dirty="0"/>
              <a:t> and the </a:t>
            </a:r>
            <a:r>
              <a:rPr lang="fr-FR" sz="1900" dirty="0" err="1"/>
              <a:t>number</a:t>
            </a:r>
            <a:r>
              <a:rPr lang="fr-FR" sz="1900" dirty="0"/>
              <a:t> of </a:t>
            </a:r>
            <a:r>
              <a:rPr lang="fr-FR" sz="1900" dirty="0" err="1"/>
              <a:t>samples</a:t>
            </a:r>
            <a:r>
              <a:rPr lang="fr-FR" sz="1900" dirty="0"/>
              <a:t> </a:t>
            </a:r>
            <a:r>
              <a:rPr lang="fr-FR" sz="1900" dirty="0" err="1"/>
              <a:t>used</a:t>
            </a:r>
            <a:r>
              <a:rPr lang="fr-FR" sz="1900" dirty="0"/>
              <a:t>. </a:t>
            </a:r>
          </a:p>
          <a:p>
            <a:r>
              <a:rPr lang="fr-FR" sz="1900" dirty="0"/>
              <a:t>It </a:t>
            </a:r>
            <a:r>
              <a:rPr lang="fr-FR" sz="1900" dirty="0" err="1"/>
              <a:t>is</a:t>
            </a:r>
            <a:r>
              <a:rPr lang="fr-FR" sz="1900" dirty="0"/>
              <a:t> important to notice </a:t>
            </a:r>
            <a:r>
              <a:rPr lang="fr-FR" sz="1900" dirty="0" err="1"/>
              <a:t>that</a:t>
            </a:r>
            <a:r>
              <a:rPr lang="fr-FR" sz="1900" dirty="0"/>
              <a:t> once the </a:t>
            </a:r>
            <a:r>
              <a:rPr lang="fr-FR" sz="1900" dirty="0" err="1"/>
              <a:t>surrogate</a:t>
            </a:r>
            <a:r>
              <a:rPr lang="fr-FR" sz="1900" dirty="0"/>
              <a:t> model has been </a:t>
            </a:r>
            <a:r>
              <a:rPr lang="fr-FR" sz="1900" dirty="0" err="1"/>
              <a:t>built</a:t>
            </a:r>
            <a:r>
              <a:rPr lang="fr-FR" sz="1900" dirty="0"/>
              <a:t>, </a:t>
            </a:r>
            <a:r>
              <a:rPr lang="fr-FR" sz="1900" dirty="0" err="1"/>
              <a:t>making</a:t>
            </a:r>
            <a:r>
              <a:rPr lang="fr-FR" sz="1900" dirty="0"/>
              <a:t> a new </a:t>
            </a:r>
            <a:r>
              <a:rPr lang="fr-FR" sz="1900" dirty="0" err="1"/>
              <a:t>prediction</a:t>
            </a:r>
            <a:r>
              <a:rPr lang="fr-FR" sz="1900" dirty="0"/>
              <a:t> </a:t>
            </a:r>
            <a:r>
              <a:rPr lang="fr-FR" sz="1900" dirty="0" err="1"/>
              <a:t>is</a:t>
            </a:r>
            <a:r>
              <a:rPr lang="fr-FR" sz="1900" dirty="0"/>
              <a:t> </a:t>
            </a:r>
            <a:r>
              <a:rPr lang="fr-FR" sz="1900" dirty="0" err="1"/>
              <a:t>very</a:t>
            </a:r>
            <a:r>
              <a:rPr lang="fr-FR" sz="1900" dirty="0"/>
              <a:t> quick. </a:t>
            </a:r>
            <a:r>
              <a:rPr lang="fr-FR" sz="1900" dirty="0" err="1"/>
              <a:t>We</a:t>
            </a:r>
            <a:r>
              <a:rPr lang="fr-FR" sz="1900" dirty="0"/>
              <a:t> chose </a:t>
            </a:r>
            <a:r>
              <a:rPr lang="fr-FR" sz="1900" dirty="0" err="1"/>
              <a:t>here</a:t>
            </a:r>
            <a:r>
              <a:rPr lang="fr-FR" sz="1900" dirty="0"/>
              <a:t> to do a </a:t>
            </a:r>
            <a:r>
              <a:rPr lang="fr-FR" sz="1900" dirty="0" err="1"/>
              <a:t>prediction</a:t>
            </a:r>
            <a:r>
              <a:rPr lang="fr-FR" sz="1900" dirty="0"/>
              <a:t> for </a:t>
            </a:r>
            <a:r>
              <a:rPr lang="fr-FR" sz="1900" dirty="0" err="1"/>
              <a:t>every</a:t>
            </a:r>
            <a:r>
              <a:rPr lang="fr-FR" sz="1900" dirty="0"/>
              <a:t> </a:t>
            </a:r>
            <a:r>
              <a:rPr lang="fr-FR" sz="1900" dirty="0" err="1"/>
              <a:t>minute,but</a:t>
            </a:r>
            <a:r>
              <a:rPr lang="fr-FR" sz="1900" dirty="0"/>
              <a:t> the time </a:t>
            </a:r>
            <a:r>
              <a:rPr lang="fr-FR" sz="1900" dirty="0" err="1"/>
              <a:t>interval</a:t>
            </a:r>
            <a:r>
              <a:rPr lang="fr-FR" sz="1900" dirty="0"/>
              <a:t> </a:t>
            </a:r>
            <a:r>
              <a:rPr lang="fr-FR" sz="1900" dirty="0" err="1"/>
              <a:t>can</a:t>
            </a:r>
            <a:r>
              <a:rPr lang="fr-FR" sz="1900" dirty="0"/>
              <a:t> </a:t>
            </a:r>
            <a:r>
              <a:rPr lang="fr-FR" sz="1900" dirty="0" err="1"/>
              <a:t>be</a:t>
            </a:r>
            <a:r>
              <a:rPr lang="fr-FR" sz="1900" dirty="0"/>
              <a:t> </a:t>
            </a:r>
            <a:r>
              <a:rPr lang="fr-FR" sz="1900" dirty="0" err="1"/>
              <a:t>easily</a:t>
            </a:r>
            <a:r>
              <a:rPr lang="fr-FR" sz="1900" dirty="0"/>
              <a:t> </a:t>
            </a:r>
            <a:r>
              <a:rPr lang="fr-FR" sz="1900" dirty="0" err="1"/>
              <a:t>reduced</a:t>
            </a:r>
            <a:r>
              <a:rPr lang="fr-FR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77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34D72-6F35-E44F-9532-3A4E2651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628897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Deep4Cast team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C7146E-1582-8743-B6E9-1AA63E56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198997"/>
            <a:ext cx="8889165" cy="42405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1600" dirty="0" err="1"/>
              <a:t>Members</a:t>
            </a:r>
            <a:r>
              <a:rPr lang="fr-FR" sz="1600" dirty="0"/>
              <a:t> of the Deep4Cast team :</a:t>
            </a:r>
          </a:p>
          <a:p>
            <a:pPr marL="0" indent="0">
              <a:buNone/>
            </a:pPr>
            <a:r>
              <a:rPr lang="fr-FR" sz="1600" dirty="0"/>
              <a:t>Mohamed Chafik Bakkay</a:t>
            </a:r>
            <a:r>
              <a:rPr lang="fr-FR" sz="1600" baseline="30000" dirty="0"/>
              <a:t>1</a:t>
            </a:r>
            <a:r>
              <a:rPr lang="fr-FR" sz="1600" dirty="0"/>
              <a:t>, </a:t>
            </a:r>
            <a:r>
              <a:rPr lang="fr-FR" sz="1600" dirty="0" err="1"/>
              <a:t>Naty</a:t>
            </a:r>
            <a:r>
              <a:rPr lang="fr-FR" sz="1600" dirty="0"/>
              <a:t> </a:t>
            </a:r>
            <a:r>
              <a:rPr lang="fr-FR" sz="1600" dirty="0" err="1"/>
              <a:t>Citlali</a:t>
            </a:r>
            <a:r>
              <a:rPr lang="fr-FR" sz="1600" dirty="0"/>
              <a:t> Cabrera Gutiérrez</a:t>
            </a:r>
            <a:r>
              <a:rPr lang="fr-FR" sz="1600" baseline="30000" dirty="0"/>
              <a:t>1</a:t>
            </a:r>
            <a:r>
              <a:rPr lang="fr-FR" sz="1600" dirty="0"/>
              <a:t> , Florian Dupuy</a:t>
            </a:r>
            <a:r>
              <a:rPr lang="fr-FR" sz="1600" baseline="30000" dirty="0"/>
              <a:t>1</a:t>
            </a:r>
            <a:r>
              <a:rPr lang="fr-FR" sz="1600" dirty="0"/>
              <a:t>, Jean-Christophe Jouhaud</a:t>
            </a:r>
            <a:r>
              <a:rPr lang="fr-FR" sz="1600" baseline="30000" dirty="0"/>
              <a:t>2</a:t>
            </a:r>
            <a:r>
              <a:rPr lang="fr-FR" sz="1600" dirty="0"/>
              <a:t>, Valentin Kivachuk</a:t>
            </a:r>
            <a:r>
              <a:rPr lang="fr-FR" sz="1600" baseline="30000" dirty="0"/>
              <a:t>1</a:t>
            </a:r>
            <a:r>
              <a:rPr lang="fr-FR" sz="1600" dirty="0"/>
              <a:t>, Maud-Alix Mader</a:t>
            </a:r>
            <a:r>
              <a:rPr lang="fr-FR" sz="1600" baseline="30000" dirty="0"/>
              <a:t>1</a:t>
            </a:r>
            <a:r>
              <a:rPr lang="fr-FR" sz="1600" dirty="0"/>
              <a:t>, Olivier Mestre</a:t>
            </a:r>
            <a:r>
              <a:rPr lang="fr-FR" sz="1600" baseline="30000" dirty="0"/>
              <a:t> 3</a:t>
            </a:r>
            <a:r>
              <a:rPr lang="fr-FR" sz="1600" dirty="0"/>
              <a:t>, Guillaume Oller</a:t>
            </a:r>
            <a:r>
              <a:rPr lang="fr-FR" sz="1600" baseline="30000" dirty="0"/>
              <a:t>1</a:t>
            </a:r>
            <a:r>
              <a:rPr lang="fr-FR" sz="1600" dirty="0"/>
              <a:t>, Mathieu Serrurier</a:t>
            </a:r>
            <a:r>
              <a:rPr lang="fr-FR" sz="1600" baseline="30000" dirty="0"/>
              <a:t>4</a:t>
            </a:r>
            <a:r>
              <a:rPr lang="fr-FR" sz="1600" dirty="0"/>
              <a:t>, Laurent Terray</a:t>
            </a:r>
            <a:r>
              <a:rPr lang="fr-FR" sz="1600" baseline="30000" dirty="0"/>
              <a:t>5</a:t>
            </a:r>
            <a:r>
              <a:rPr lang="fr-FR" sz="1600" dirty="0"/>
              <a:t>, Michaël Zamo</a:t>
            </a:r>
            <a:r>
              <a:rPr lang="fr-FR" sz="1600" baseline="30000" dirty="0"/>
              <a:t>3`</a:t>
            </a:r>
          </a:p>
          <a:p>
            <a:endParaRPr lang="fr-FR" sz="800" dirty="0"/>
          </a:p>
          <a:p>
            <a:pPr marL="0" indent="0">
              <a:buNone/>
            </a:pPr>
            <a:r>
              <a:rPr lang="fr-FR" sz="1600" baseline="30000" dirty="0"/>
              <a:t>1</a:t>
            </a:r>
            <a:r>
              <a:rPr lang="fr-FR" sz="1600" dirty="0"/>
              <a:t>Institut de Recherche Technologique Saint-Exupéry, Toulouse, France</a:t>
            </a:r>
            <a:endParaRPr lang="fr-FR" sz="400" dirty="0"/>
          </a:p>
          <a:p>
            <a:pPr marL="0" indent="0">
              <a:buNone/>
            </a:pPr>
            <a:r>
              <a:rPr lang="fr-FR" sz="1600" baseline="30000" dirty="0"/>
              <a:t>2</a:t>
            </a:r>
            <a:r>
              <a:rPr lang="fr-FR" sz="1600" dirty="0"/>
              <a:t>CERFACS, 42 Avenue Gaspard Coriolis, 31057 Toulouse Cedex 1, France</a:t>
            </a:r>
          </a:p>
          <a:p>
            <a:pPr marL="0" indent="0">
              <a:buNone/>
            </a:pPr>
            <a:r>
              <a:rPr lang="fr-FR" sz="1600" baseline="30000" dirty="0"/>
              <a:t>3</a:t>
            </a:r>
            <a:r>
              <a:rPr lang="fr-FR" sz="1600" dirty="0"/>
              <a:t>CNRM – Météo-France – CNRS, GMAP, Toulouse, France</a:t>
            </a:r>
          </a:p>
          <a:p>
            <a:pPr marL="0" indent="0">
              <a:buNone/>
            </a:pPr>
            <a:r>
              <a:rPr lang="fr-FR" sz="1600" baseline="30000" dirty="0"/>
              <a:t>4</a:t>
            </a:r>
            <a:r>
              <a:rPr lang="fr-FR" sz="1600" dirty="0"/>
              <a:t>IRIT, université Paul Sabatier, Toulouse, France</a:t>
            </a:r>
          </a:p>
          <a:p>
            <a:pPr marL="0" indent="0">
              <a:buNone/>
            </a:pPr>
            <a:r>
              <a:rPr lang="fr-FR" sz="1600" baseline="30000" dirty="0"/>
              <a:t>5</a:t>
            </a:r>
            <a:r>
              <a:rPr lang="fr-FR" sz="1600" dirty="0"/>
              <a:t>CECI, Université de Toulouse, CERFACS/CNRS, Toulouse,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07A16B-DEE2-ED4C-B058-32592D61FAB3}"/>
              </a:ext>
            </a:extLst>
          </p:cNvPr>
          <p:cNvSpPr txBox="1"/>
          <p:nvPr/>
        </p:nvSpPr>
        <p:spPr>
          <a:xfrm>
            <a:off x="1154953" y="1552666"/>
            <a:ext cx="88891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This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part of the Deep4Cast </a:t>
            </a:r>
            <a:r>
              <a:rPr lang="fr-FR" dirty="0" err="1"/>
              <a:t>project</a:t>
            </a:r>
            <a:r>
              <a:rPr lang="fr-FR" baseline="30000" dirty="0"/>
              <a:t>*</a:t>
            </a:r>
            <a:r>
              <a:rPr lang="fr-FR" dirty="0"/>
              <a:t> </a:t>
            </a:r>
            <a:r>
              <a:rPr lang="fr-FR" dirty="0" err="1"/>
              <a:t>funded</a:t>
            </a:r>
            <a:r>
              <a:rPr lang="fr-FR" dirty="0"/>
              <a:t> by the STAE </a:t>
            </a:r>
            <a:r>
              <a:rPr lang="fr-FR" dirty="0" err="1"/>
              <a:t>Fundation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ECE199-DDD2-0B41-B713-F49450CF62F6}"/>
              </a:ext>
            </a:extLst>
          </p:cNvPr>
          <p:cNvSpPr txBox="1"/>
          <p:nvPr/>
        </p:nvSpPr>
        <p:spPr>
          <a:xfrm>
            <a:off x="6011058" y="6439522"/>
            <a:ext cx="611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*</a:t>
            </a:r>
            <a:r>
              <a:rPr lang="fr-FR" dirty="0"/>
              <a:t>https://</a:t>
            </a:r>
            <a:r>
              <a:rPr lang="fr-FR" dirty="0" err="1"/>
              <a:t>www.researchgate.net</a:t>
            </a:r>
            <a:r>
              <a:rPr lang="fr-FR" dirty="0"/>
              <a:t>/</a:t>
            </a:r>
            <a:r>
              <a:rPr lang="fr-FR" dirty="0" err="1"/>
              <a:t>project</a:t>
            </a:r>
            <a:r>
              <a:rPr lang="fr-FR" dirty="0"/>
              <a:t>/Deep4Cast</a:t>
            </a:r>
          </a:p>
        </p:txBody>
      </p:sp>
    </p:spTree>
    <p:extLst>
      <p:ext uri="{BB962C8B-B14F-4D97-AF65-F5344CB8AC3E}">
        <p14:creationId xmlns:p14="http://schemas.microsoft.com/office/powerpoint/2010/main" val="65475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3A4DD-38FB-E24F-BCD8-8AB5D91E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291374" cy="706964"/>
          </a:xfrm>
        </p:spPr>
        <p:txBody>
          <a:bodyPr/>
          <a:lstStyle/>
          <a:p>
            <a:pPr algn="ctr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BB6FC-0206-BF42-B6A9-081E6234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2400" dirty="0"/>
              <a:t>AROME-NWC</a:t>
            </a:r>
          </a:p>
          <a:p>
            <a:endParaRPr lang="fr-FR" sz="2400" dirty="0"/>
          </a:p>
          <a:p>
            <a:r>
              <a:rPr lang="fr-FR" sz="2400" dirty="0" err="1"/>
              <a:t>Dimensionality</a:t>
            </a:r>
            <a:r>
              <a:rPr lang="fr-FR" sz="2400" dirty="0"/>
              <a:t> </a:t>
            </a:r>
            <a:r>
              <a:rPr lang="fr-FR" sz="2400" dirty="0" err="1"/>
              <a:t>reduction</a:t>
            </a:r>
            <a:r>
              <a:rPr lang="fr-FR" sz="2400" dirty="0"/>
              <a:t> </a:t>
            </a:r>
            <a:r>
              <a:rPr lang="fr-FR" sz="2400" dirty="0" err="1"/>
              <a:t>using</a:t>
            </a:r>
            <a:r>
              <a:rPr lang="fr-FR" sz="2400" dirty="0"/>
              <a:t> POD</a:t>
            </a:r>
          </a:p>
          <a:p>
            <a:endParaRPr lang="fr-FR" sz="2400" dirty="0"/>
          </a:p>
          <a:p>
            <a:r>
              <a:rPr lang="fr-FR" sz="2400" dirty="0" err="1"/>
              <a:t>Kriging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Results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Discussion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130159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9E14287-37B9-5849-B8C3-6ABE8E8C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2" y="2261308"/>
            <a:ext cx="6517216" cy="4097928"/>
          </a:xfrm>
        </p:spPr>
        <p:txBody>
          <a:bodyPr>
            <a:normAutofit/>
          </a:bodyPr>
          <a:lstStyle/>
          <a:p>
            <a:r>
              <a:rPr lang="fr-FR" dirty="0"/>
              <a:t>Arome-NWC  </a:t>
            </a:r>
            <a:r>
              <a:rPr lang="fr-FR" dirty="0" err="1"/>
              <a:t>is</a:t>
            </a:r>
            <a:r>
              <a:rPr lang="fr-FR" dirty="0"/>
              <a:t> a fine </a:t>
            </a:r>
            <a:r>
              <a:rPr lang="fr-FR" dirty="0" err="1"/>
              <a:t>grid</a:t>
            </a:r>
            <a:r>
              <a:rPr lang="fr-FR" dirty="0"/>
              <a:t> (1.3 km)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nowcasting</a:t>
            </a:r>
            <a:r>
              <a:rPr lang="fr-FR" dirty="0"/>
              <a:t> system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an </a:t>
            </a:r>
            <a:r>
              <a:rPr lang="fr-FR" dirty="0" err="1"/>
              <a:t>existing</a:t>
            </a:r>
            <a:r>
              <a:rPr lang="fr-FR" dirty="0"/>
              <a:t> Arome </a:t>
            </a:r>
            <a:r>
              <a:rPr lang="fr-FR" dirty="0" err="1"/>
              <a:t>mesoscale</a:t>
            </a:r>
            <a:r>
              <a:rPr lang="fr-FR" dirty="0"/>
              <a:t> model,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background and </a:t>
            </a:r>
            <a:r>
              <a:rPr lang="fr-FR" dirty="0" err="1"/>
              <a:t>lateral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conditions are </a:t>
            </a:r>
            <a:r>
              <a:rPr lang="fr-FR" dirty="0" err="1"/>
              <a:t>taken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A6E8B1-B0FB-BB41-A185-CB3FDEE9B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" t="8846" r="13001" b="14454"/>
          <a:stretch/>
        </p:blipFill>
        <p:spPr>
          <a:xfrm>
            <a:off x="6788729" y="1448732"/>
            <a:ext cx="4833505" cy="3360602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D42CEDF-F41A-C04D-BDC4-6AECD27B8EB1}"/>
              </a:ext>
            </a:extLst>
          </p:cNvPr>
          <p:cNvSpPr txBox="1">
            <a:spLocks/>
          </p:cNvSpPr>
          <p:nvPr/>
        </p:nvSpPr>
        <p:spPr>
          <a:xfrm>
            <a:off x="7736659" y="1448732"/>
            <a:ext cx="2324847" cy="472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Rainfall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1350C3-27CD-7D41-A90E-5DCCE7AF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530318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AROME-NWC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9CED366-4EB9-2A4C-9B2A-808B6522C84C}"/>
              </a:ext>
            </a:extLst>
          </p:cNvPr>
          <p:cNvSpPr txBox="1">
            <a:spLocks/>
          </p:cNvSpPr>
          <p:nvPr/>
        </p:nvSpPr>
        <p:spPr>
          <a:xfrm>
            <a:off x="124690" y="3553503"/>
            <a:ext cx="6517216" cy="409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hour</a:t>
            </a:r>
            <a:r>
              <a:rPr lang="fr-FR" dirty="0"/>
              <a:t> H, the last </a:t>
            </a:r>
            <a:r>
              <a:rPr lang="fr-FR" dirty="0" err="1"/>
              <a:t>available</a:t>
            </a:r>
            <a:r>
              <a:rPr lang="fr-FR" dirty="0"/>
              <a:t> Arome-NWC </a:t>
            </a:r>
            <a:r>
              <a:rPr lang="fr-FR" dirty="0" err="1"/>
              <a:t>forecast</a:t>
            </a:r>
            <a:r>
              <a:rPr lang="fr-FR" dirty="0"/>
              <a:t> and observations in the </a:t>
            </a:r>
            <a:r>
              <a:rPr lang="fr-FR" dirty="0" err="1"/>
              <a:t>interval</a:t>
            </a:r>
            <a:r>
              <a:rPr lang="fr-FR" dirty="0"/>
              <a:t> [H-10,H+10[  are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forecasts</a:t>
            </a:r>
            <a:r>
              <a:rPr lang="fr-FR" dirty="0"/>
              <a:t> </a:t>
            </a:r>
          </a:p>
          <a:p>
            <a:r>
              <a:rPr lang="fr-FR" dirty="0"/>
              <a:t>Maximum </a:t>
            </a:r>
            <a:r>
              <a:rPr lang="fr-FR" dirty="0" err="1"/>
              <a:t>forecast</a:t>
            </a:r>
            <a:r>
              <a:rPr lang="fr-FR" dirty="0"/>
              <a:t> range: 6 </a:t>
            </a:r>
            <a:r>
              <a:rPr lang="fr-FR" dirty="0" err="1"/>
              <a:t>hours</a:t>
            </a:r>
            <a:r>
              <a:rPr lang="fr-FR" dirty="0"/>
              <a:t>. </a:t>
            </a:r>
          </a:p>
          <a:p>
            <a:r>
              <a:rPr lang="fr-FR" dirty="0" err="1"/>
              <a:t>Resolution</a:t>
            </a:r>
            <a:r>
              <a:rPr lang="fr-FR" dirty="0"/>
              <a:t> of </a:t>
            </a:r>
            <a:r>
              <a:rPr lang="fr-FR" dirty="0" err="1"/>
              <a:t>calculations</a:t>
            </a:r>
            <a:r>
              <a:rPr lang="fr-FR" dirty="0"/>
              <a:t>: 1 minute</a:t>
            </a:r>
          </a:p>
          <a:p>
            <a:r>
              <a:rPr lang="fr-FR" dirty="0" err="1"/>
              <a:t>Resolution</a:t>
            </a:r>
            <a:r>
              <a:rPr lang="fr-FR" dirty="0"/>
              <a:t> of </a:t>
            </a:r>
            <a:r>
              <a:rPr lang="fr-FR" b="1" dirty="0" err="1"/>
              <a:t>stored</a:t>
            </a:r>
            <a:r>
              <a:rPr lang="fr-FR" dirty="0"/>
              <a:t> </a:t>
            </a:r>
            <a:r>
              <a:rPr lang="fr-FR" dirty="0" err="1"/>
              <a:t>calculations</a:t>
            </a:r>
            <a:r>
              <a:rPr lang="fr-FR" dirty="0"/>
              <a:t>:  15 minutes (due to </a:t>
            </a:r>
            <a:r>
              <a:rPr lang="fr-FR" dirty="0" err="1"/>
              <a:t>storage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)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19E09B9-49CD-174D-9A91-962659FA6D37}"/>
              </a:ext>
            </a:extLst>
          </p:cNvPr>
          <p:cNvSpPr txBox="1">
            <a:spLocks/>
          </p:cNvSpPr>
          <p:nvPr/>
        </p:nvSpPr>
        <p:spPr>
          <a:xfrm>
            <a:off x="6810680" y="4720305"/>
            <a:ext cx="4742461" cy="1587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forecasts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dirty="0"/>
              <a:t>	[H+15 min, H+30 min , …, H+6 </a:t>
            </a:r>
            <a:r>
              <a:rPr lang="fr-FR" dirty="0" err="1"/>
              <a:t>hours</a:t>
            </a:r>
            <a:r>
              <a:rPr lang="fr-FR" dirty="0"/>
              <a:t> ] </a:t>
            </a:r>
          </a:p>
          <a:p>
            <a:r>
              <a:rPr lang="fr-FR" dirty="0"/>
              <a:t>Output </a:t>
            </a:r>
            <a:r>
              <a:rPr lang="fr-FR" dirty="0" err="1"/>
              <a:t>available</a:t>
            </a:r>
            <a:r>
              <a:rPr lang="fr-FR" dirty="0"/>
              <a:t> at: H+</a:t>
            </a:r>
            <a:r>
              <a:rPr lang="fr-FR" b="1" dirty="0"/>
              <a:t>30</a:t>
            </a:r>
            <a:r>
              <a:rPr lang="fr-FR" dirty="0"/>
              <a:t> min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36504C-F7A7-0947-9F1C-777FDF440E49}"/>
              </a:ext>
            </a:extLst>
          </p:cNvPr>
          <p:cNvSpPr txBox="1"/>
          <p:nvPr/>
        </p:nvSpPr>
        <p:spPr>
          <a:xfrm>
            <a:off x="478971" y="644434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In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following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we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refer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to Arome-NWC as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simply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Arome</a:t>
            </a:r>
          </a:p>
        </p:txBody>
      </p:sp>
    </p:spTree>
    <p:extLst>
      <p:ext uri="{BB962C8B-B14F-4D97-AF65-F5344CB8AC3E}">
        <p14:creationId xmlns:p14="http://schemas.microsoft.com/office/powerpoint/2010/main" val="421437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2B682-D02C-F341-A3B0-FDE1E534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657981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Dimensionality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POD (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as PCA or EOF)</a:t>
            </a:r>
          </a:p>
        </p:txBody>
      </p:sp>
      <p:pic>
        <p:nvPicPr>
          <p:cNvPr id="4" name="Film_3D (converti)">
            <a:hlinkClick r:id="" action="ppaction://media"/>
            <a:extLst>
              <a:ext uri="{FF2B5EF4-FFF2-40B4-BE49-F238E27FC236}">
                <a16:creationId xmlns:a16="http://schemas.microsoft.com/office/drawing/2014/main" id="{254C6A84-F004-AC47-AF8D-3C6A15DBD9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705" y="1971161"/>
            <a:ext cx="3844925" cy="34163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71D9FD-BC4D-704E-81CD-45E3A5D0A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419" b="7442"/>
          <a:stretch/>
        </p:blipFill>
        <p:spPr>
          <a:xfrm>
            <a:off x="4366769" y="3013755"/>
            <a:ext cx="2763376" cy="26475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EB73DC-3E1A-084A-B078-EC3729BA0A83}"/>
              </a:ext>
            </a:extLst>
          </p:cNvPr>
          <p:cNvSpPr txBox="1"/>
          <p:nvPr/>
        </p:nvSpPr>
        <p:spPr>
          <a:xfrm>
            <a:off x="127420" y="6510591"/>
            <a:ext cx="7575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 </a:t>
            </a:r>
            <a:r>
              <a:rPr lang="fr-FR" sz="1200" dirty="0" err="1"/>
              <a:t>taken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: https://</a:t>
            </a:r>
            <a:r>
              <a:rPr lang="fr-FR" sz="1200" dirty="0" err="1"/>
              <a:t>www.math.u-bordeaux.fr</a:t>
            </a:r>
            <a:r>
              <a:rPr lang="fr-FR" sz="1200" dirty="0"/>
              <a:t>/~</a:t>
            </a:r>
            <a:r>
              <a:rPr lang="fr-FR" sz="1200" dirty="0" err="1"/>
              <a:t>mbergman</a:t>
            </a:r>
            <a:r>
              <a:rPr lang="fr-FR" sz="1200" dirty="0"/>
              <a:t>/Images/graphs/</a:t>
            </a:r>
            <a:r>
              <a:rPr lang="fr-FR" sz="1200" dirty="0" err="1"/>
              <a:t>ModesGMRES.jpg</a:t>
            </a:r>
            <a:endParaRPr lang="fr-FR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876261-6948-C84C-A02F-FCA3322B43DA}"/>
              </a:ext>
            </a:extLst>
          </p:cNvPr>
          <p:cNvSpPr/>
          <p:nvPr/>
        </p:nvSpPr>
        <p:spPr>
          <a:xfrm>
            <a:off x="7271657" y="3690189"/>
            <a:ext cx="1055914" cy="18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555911-15E4-5C4E-8115-8FC549602A83}"/>
              </a:ext>
            </a:extLst>
          </p:cNvPr>
          <p:cNvSpPr/>
          <p:nvPr/>
        </p:nvSpPr>
        <p:spPr>
          <a:xfrm>
            <a:off x="7304311" y="4539282"/>
            <a:ext cx="1055914" cy="18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74BB23-7934-8242-A5AF-3A294D8AE633}"/>
              </a:ext>
            </a:extLst>
          </p:cNvPr>
          <p:cNvSpPr txBox="1"/>
          <p:nvPr/>
        </p:nvSpPr>
        <p:spPr>
          <a:xfrm>
            <a:off x="7702963" y="3178558"/>
            <a:ext cx="139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1</a:t>
            </a:r>
            <a:r>
              <a:rPr lang="fr-FR" baseline="30000" dirty="0"/>
              <a:t>st</a:t>
            </a:r>
            <a:r>
              <a:rPr lang="fr-FR" dirty="0"/>
              <a:t> mode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2179CA-4850-204B-8923-B58D2C79CFAA}"/>
              </a:ext>
            </a:extLst>
          </p:cNvPr>
          <p:cNvSpPr txBox="1"/>
          <p:nvPr/>
        </p:nvSpPr>
        <p:spPr>
          <a:xfrm>
            <a:off x="7702959" y="3973220"/>
            <a:ext cx="158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2</a:t>
            </a:r>
            <a:r>
              <a:rPr lang="fr-FR" baseline="30000" dirty="0"/>
              <a:t>nd</a:t>
            </a:r>
            <a:r>
              <a:rPr lang="fr-FR" dirty="0"/>
              <a:t> mode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6B4BD8-CFB6-4342-A54F-39AE818AFB2D}"/>
              </a:ext>
            </a:extLst>
          </p:cNvPr>
          <p:cNvSpPr txBox="1"/>
          <p:nvPr/>
        </p:nvSpPr>
        <p:spPr>
          <a:xfrm>
            <a:off x="7702958" y="4833192"/>
            <a:ext cx="15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3</a:t>
            </a:r>
            <a:r>
              <a:rPr lang="fr-FR" baseline="30000" dirty="0"/>
              <a:t>rd</a:t>
            </a:r>
            <a:r>
              <a:rPr lang="fr-FR" dirty="0"/>
              <a:t>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21409BC-CAD8-0942-A33E-CF0D8D03F29D}"/>
                  </a:ext>
                </a:extLst>
              </p:cNvPr>
              <p:cNvSpPr txBox="1"/>
              <p:nvPr/>
            </p:nvSpPr>
            <p:spPr>
              <a:xfrm>
                <a:off x="7173293" y="3222102"/>
                <a:ext cx="323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21409BC-CAD8-0942-A33E-CF0D8D03F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293" y="3222102"/>
                <a:ext cx="323229" cy="276999"/>
              </a:xfrm>
              <a:prstGeom prst="rect">
                <a:avLst/>
              </a:prstGeom>
              <a:blipFill>
                <a:blip r:embed="rId6"/>
                <a:stretch>
                  <a:fillRect l="-19231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E998ABA-C785-0045-B24C-5A38AB96AD8C}"/>
                  </a:ext>
                </a:extLst>
              </p:cNvPr>
              <p:cNvSpPr txBox="1"/>
              <p:nvPr/>
            </p:nvSpPr>
            <p:spPr>
              <a:xfrm>
                <a:off x="7184176" y="4005874"/>
                <a:ext cx="328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E998ABA-C785-0045-B24C-5A38AB96A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76" y="4005874"/>
                <a:ext cx="328551" cy="276999"/>
              </a:xfrm>
              <a:prstGeom prst="rect">
                <a:avLst/>
              </a:prstGeom>
              <a:blipFill>
                <a:blip r:embed="rId7"/>
                <a:stretch>
                  <a:fillRect l="-18519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9787432-59CE-D049-B43E-D4B8C464A51E}"/>
                  </a:ext>
                </a:extLst>
              </p:cNvPr>
              <p:cNvSpPr txBox="1"/>
              <p:nvPr/>
            </p:nvSpPr>
            <p:spPr>
              <a:xfrm>
                <a:off x="7184177" y="4898506"/>
                <a:ext cx="328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9787432-59CE-D049-B43E-D4B8C464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77" y="4898506"/>
                <a:ext cx="328551" cy="276999"/>
              </a:xfrm>
              <a:prstGeom prst="rect">
                <a:avLst/>
              </a:prstGeom>
              <a:blipFill>
                <a:blip r:embed="rId8"/>
                <a:stretch>
                  <a:fillRect l="-18519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94058845-1053-9247-B377-0A8A89A3F15D}"/>
              </a:ext>
            </a:extLst>
          </p:cNvPr>
          <p:cNvSpPr txBox="1"/>
          <p:nvPr/>
        </p:nvSpPr>
        <p:spPr>
          <a:xfrm>
            <a:off x="98421" y="5617248"/>
            <a:ext cx="4704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Methods</a:t>
            </a:r>
            <a:r>
              <a:rPr lang="fr-FR" dirty="0"/>
              <a:t>: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Eigendecompositon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Singular</a:t>
            </a:r>
            <a:r>
              <a:rPr lang="fr-FR" dirty="0"/>
              <a:t> Value </a:t>
            </a:r>
            <a:r>
              <a:rPr lang="fr-FR" dirty="0" err="1"/>
              <a:t>Decomposition</a:t>
            </a:r>
            <a:r>
              <a:rPr lang="fr-FR" dirty="0"/>
              <a:t> (SVD)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B9D0570-B2A4-6E4F-8577-B372E8892ADD}"/>
              </a:ext>
            </a:extLst>
          </p:cNvPr>
          <p:cNvSpPr txBox="1"/>
          <p:nvPr/>
        </p:nvSpPr>
        <p:spPr>
          <a:xfrm>
            <a:off x="674558" y="1640776"/>
            <a:ext cx="11198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POD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wide-spead</a:t>
            </a:r>
            <a:r>
              <a:rPr lang="fr-FR" dirty="0"/>
              <a:t> technique </a:t>
            </a:r>
            <a:r>
              <a:rPr lang="fr-FR" dirty="0" err="1"/>
              <a:t>used</a:t>
            </a:r>
            <a:r>
              <a:rPr lang="fr-FR" dirty="0"/>
              <a:t> for </a:t>
            </a:r>
            <a:r>
              <a:rPr lang="fr-FR" dirty="0" err="1"/>
              <a:t>dimensionality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keeps</a:t>
            </a:r>
            <a:r>
              <a:rPr lang="fr-FR" dirty="0"/>
              <a:t> </a:t>
            </a:r>
            <a:r>
              <a:rPr lang="fr-FR" dirty="0" err="1"/>
              <a:t>physical</a:t>
            </a:r>
            <a:r>
              <a:rPr lang="fr-FR" dirty="0"/>
              <a:t>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472C9AE-024A-3742-BE3E-4A3737139137}"/>
                  </a:ext>
                </a:extLst>
              </p:cNvPr>
              <p:cNvSpPr txBox="1"/>
              <p:nvPr/>
            </p:nvSpPr>
            <p:spPr>
              <a:xfrm>
                <a:off x="9647900" y="3474107"/>
                <a:ext cx="2094354" cy="2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∙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472C9AE-024A-3742-BE3E-4A3737139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900" y="3474107"/>
                <a:ext cx="2094354" cy="299313"/>
              </a:xfrm>
              <a:prstGeom prst="rect">
                <a:avLst/>
              </a:prstGeom>
              <a:blipFill>
                <a:blip r:embed="rId9"/>
                <a:stretch>
                  <a:fillRect l="-6627" t="-29167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89B985A-F950-BF47-9B2D-047B51ABE3FA}"/>
                  </a:ext>
                </a:extLst>
              </p:cNvPr>
              <p:cNvSpPr txBox="1"/>
              <p:nvPr/>
            </p:nvSpPr>
            <p:spPr>
              <a:xfrm>
                <a:off x="9680558" y="3844217"/>
                <a:ext cx="2094354" cy="2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dirty="0"/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89B985A-F950-BF47-9B2D-047B51ABE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558" y="3844217"/>
                <a:ext cx="2094354" cy="299313"/>
              </a:xfrm>
              <a:prstGeom prst="rect">
                <a:avLst/>
              </a:prstGeom>
              <a:blipFill>
                <a:blip r:embed="rId10"/>
                <a:stretch>
                  <a:fillRect l="-3614" t="-25000" b="-3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55830D-C936-1346-A3C1-6130AD498BC9}"/>
                  </a:ext>
                </a:extLst>
              </p:cNvPr>
              <p:cNvSpPr txBox="1"/>
              <p:nvPr/>
            </p:nvSpPr>
            <p:spPr>
              <a:xfrm>
                <a:off x="9702328" y="4246988"/>
                <a:ext cx="2094354" cy="2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/>
                  <a:t> otherwise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55830D-C936-1346-A3C1-6130AD498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2328" y="4246988"/>
                <a:ext cx="2094354" cy="299313"/>
              </a:xfrm>
              <a:prstGeom prst="rect">
                <a:avLst/>
              </a:prstGeom>
              <a:blipFill>
                <a:blip r:embed="rId11"/>
                <a:stretch>
                  <a:fillRect l="-3614" t="-24000" b="-3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92D4D9F-B229-C74B-A283-E14629BEA533}"/>
              </a:ext>
            </a:extLst>
          </p:cNvPr>
          <p:cNvSpPr/>
          <p:nvPr/>
        </p:nvSpPr>
        <p:spPr>
          <a:xfrm>
            <a:off x="5188172" y="3724682"/>
            <a:ext cx="1120570" cy="150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FB1DA4-1A19-454B-AE4B-4475D7583E08}"/>
              </a:ext>
            </a:extLst>
          </p:cNvPr>
          <p:cNvSpPr/>
          <p:nvPr/>
        </p:nvSpPr>
        <p:spPr>
          <a:xfrm>
            <a:off x="5280612" y="4581616"/>
            <a:ext cx="1120570" cy="150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9D89E0-B0AE-DA4D-9B1C-61B68E610056}"/>
              </a:ext>
            </a:extLst>
          </p:cNvPr>
          <p:cNvSpPr/>
          <p:nvPr/>
        </p:nvSpPr>
        <p:spPr>
          <a:xfrm>
            <a:off x="5235642" y="5404398"/>
            <a:ext cx="1120570" cy="18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94AFD5E-48F6-174E-92DA-A876114CA855}"/>
              </a:ext>
            </a:extLst>
          </p:cNvPr>
          <p:cNvSpPr txBox="1"/>
          <p:nvPr/>
        </p:nvSpPr>
        <p:spPr>
          <a:xfrm>
            <a:off x="5540829" y="2003050"/>
            <a:ext cx="6332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variable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on an orthogonal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DF2261-C769-F341-A5F2-959C7C1B6D4A}"/>
                  </a:ext>
                </a:extLst>
              </p:cNvPr>
              <p:cNvSpPr txBox="1"/>
              <p:nvPr/>
            </p:nvSpPr>
            <p:spPr>
              <a:xfrm>
                <a:off x="6232918" y="2343815"/>
                <a:ext cx="5086924" cy="871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DF2261-C769-F341-A5F2-959C7C1B6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918" y="2343815"/>
                <a:ext cx="5086924" cy="871713"/>
              </a:xfrm>
              <a:prstGeom prst="rect">
                <a:avLst/>
              </a:prstGeom>
              <a:blipFill>
                <a:blip r:embed="rId12"/>
                <a:stretch>
                  <a:fillRect t="-115942" b="-1695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79C0E41E-AE32-7141-B2F4-EEBD4C9A9718}"/>
              </a:ext>
            </a:extLst>
          </p:cNvPr>
          <p:cNvSpPr txBox="1"/>
          <p:nvPr/>
        </p:nvSpPr>
        <p:spPr>
          <a:xfrm>
            <a:off x="9462488" y="3147152"/>
            <a:ext cx="157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  </a:t>
            </a:r>
            <a:r>
              <a:rPr lang="fr-FR" dirty="0" err="1"/>
              <a:t>where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ECB1B7A-D349-394E-9608-BD54493F9AAD}"/>
                  </a:ext>
                </a:extLst>
              </p:cNvPr>
              <p:cNvSpPr txBox="1"/>
              <p:nvPr/>
            </p:nvSpPr>
            <p:spPr>
              <a:xfrm>
                <a:off x="6171169" y="5890412"/>
                <a:ext cx="5086924" cy="784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ECB1B7A-D349-394E-9608-BD54493F9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169" y="5890412"/>
                <a:ext cx="5086924" cy="784574"/>
              </a:xfrm>
              <a:prstGeom prst="rect">
                <a:avLst/>
              </a:prstGeom>
              <a:blipFill>
                <a:blip r:embed="rId13"/>
                <a:stretch>
                  <a:fillRect t="-109524" b="-1698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ZoneTexte 34">
            <a:extLst>
              <a:ext uri="{FF2B5EF4-FFF2-40B4-BE49-F238E27FC236}">
                <a16:creationId xmlns:a16="http://schemas.microsoft.com/office/drawing/2014/main" id="{C9A5172D-2C45-9942-B39E-1C26582A9843}"/>
              </a:ext>
            </a:extLst>
          </p:cNvPr>
          <p:cNvSpPr txBox="1"/>
          <p:nvPr/>
        </p:nvSpPr>
        <p:spPr>
          <a:xfrm>
            <a:off x="4002374" y="5453278"/>
            <a:ext cx="8023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Keeping</a:t>
            </a:r>
            <a:r>
              <a:rPr lang="fr-FR" dirty="0"/>
              <a:t> the     main modes,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a good approximation of </a:t>
            </a:r>
            <a:r>
              <a:rPr lang="fr-FR" dirty="0" err="1"/>
              <a:t>it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3F3DB78-BFDA-104A-88B4-CAA75B55E9CF}"/>
                  </a:ext>
                </a:extLst>
              </p:cNvPr>
              <p:cNvSpPr txBox="1"/>
              <p:nvPr/>
            </p:nvSpPr>
            <p:spPr>
              <a:xfrm>
                <a:off x="5978026" y="5497879"/>
                <a:ext cx="26363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3F3DB78-BFDA-104A-88B4-CAA75B55E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026" y="5497879"/>
                <a:ext cx="263633" cy="276999"/>
              </a:xfrm>
              <a:prstGeom prst="rect">
                <a:avLst/>
              </a:prstGeom>
              <a:blipFill>
                <a:blip r:embed="rId14"/>
                <a:stretch>
                  <a:fillRect l="-28571"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80E992F-5D05-C848-BAC0-7B3586AC1FA3}"/>
                  </a:ext>
                </a:extLst>
              </p:cNvPr>
              <p:cNvSpPr txBox="1"/>
              <p:nvPr/>
            </p:nvSpPr>
            <p:spPr>
              <a:xfrm>
                <a:off x="9980179" y="6159843"/>
                <a:ext cx="209435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dirty="0" err="1">
                    <a:ea typeface="Cambria Math" panose="02040503050406030204" pitchFamily="18" charset="0"/>
                  </a:rPr>
                  <a:t>with</a:t>
                </a:r>
                <a:r>
                  <a:rPr lang="fr-FR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80E992F-5D05-C848-BAC0-7B3586AC1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179" y="6159843"/>
                <a:ext cx="2094354" cy="276999"/>
              </a:xfrm>
              <a:prstGeom prst="rect">
                <a:avLst/>
              </a:prstGeom>
              <a:blipFill>
                <a:blip r:embed="rId15"/>
                <a:stretch>
                  <a:fillRect l="-6627" t="-21739" b="-47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188072A5-96F1-4643-BD14-791D7F53168C}"/>
              </a:ext>
            </a:extLst>
          </p:cNvPr>
          <p:cNvSpPr/>
          <p:nvPr/>
        </p:nvSpPr>
        <p:spPr>
          <a:xfrm>
            <a:off x="4803388" y="1971161"/>
            <a:ext cx="892874" cy="37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4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72167-B61E-624F-BC89-C1DB1EAE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61390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Kriging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E37D54-4EFD-544E-AB13-39A5C4AEF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6" y="1329343"/>
            <a:ext cx="10912838" cy="1008378"/>
          </a:xfrm>
          <a:solidFill>
            <a:schemeClr val="bg1"/>
          </a:solidFill>
        </p:spPr>
        <p:txBody>
          <a:bodyPr/>
          <a:lstStyle/>
          <a:p>
            <a:r>
              <a:rPr lang="fr-FR" dirty="0" err="1"/>
              <a:t>Kriging</a:t>
            </a:r>
            <a:r>
              <a:rPr lang="fr-FR" dirty="0"/>
              <a:t> uses </a:t>
            </a:r>
            <a:r>
              <a:rPr lang="fr-FR" dirty="0" err="1"/>
              <a:t>known</a:t>
            </a:r>
            <a:r>
              <a:rPr lang="fr-FR" dirty="0"/>
              <a:t> values of a variable to </a:t>
            </a:r>
            <a:r>
              <a:rPr lang="fr-FR" dirty="0" err="1"/>
              <a:t>build</a:t>
            </a:r>
            <a:r>
              <a:rPr lang="fr-FR" dirty="0"/>
              <a:t> a </a:t>
            </a:r>
            <a:r>
              <a:rPr lang="fr-FR" dirty="0" err="1"/>
              <a:t>surrogate</a:t>
            </a:r>
            <a:r>
              <a:rPr lang="fr-FR" dirty="0"/>
              <a:t> model and </a:t>
            </a:r>
            <a:r>
              <a:rPr lang="fr-FR" dirty="0" err="1"/>
              <a:t>estimate</a:t>
            </a:r>
            <a:r>
              <a:rPr lang="fr-FR" dirty="0"/>
              <a:t> </a:t>
            </a:r>
            <a:r>
              <a:rPr lang="fr-FR" dirty="0" err="1"/>
              <a:t>unknown</a:t>
            </a:r>
            <a:r>
              <a:rPr lang="fr-FR" dirty="0"/>
              <a:t> values of </a:t>
            </a:r>
            <a:r>
              <a:rPr lang="fr-FR" dirty="0" err="1"/>
              <a:t>this</a:t>
            </a:r>
            <a:r>
              <a:rPr lang="fr-FR" dirty="0"/>
              <a:t> variable at </a:t>
            </a:r>
            <a:r>
              <a:rPr lang="fr-FR" dirty="0" err="1"/>
              <a:t>other</a:t>
            </a:r>
            <a:r>
              <a:rPr lang="fr-FR" dirty="0"/>
              <a:t> positions (in time and/or </a:t>
            </a:r>
            <a:r>
              <a:rPr lang="fr-FR" dirty="0" err="1"/>
              <a:t>space</a:t>
            </a:r>
            <a:r>
              <a:rPr lang="fr-FR" dirty="0"/>
              <a:t>)</a:t>
            </a:r>
          </a:p>
        </p:txBody>
      </p:sp>
      <p:pic>
        <p:nvPicPr>
          <p:cNvPr id="4" name="Picture 15" descr="K:\DEA\SOUTENANCE\schema_interpolation.jpg">
            <a:extLst>
              <a:ext uri="{FF2B5EF4-FFF2-40B4-BE49-F238E27FC236}">
                <a16:creationId xmlns:a16="http://schemas.microsoft.com/office/drawing/2014/main" id="{0524F240-5F8D-F54D-AEB7-EEAD1E96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39" y="1936268"/>
            <a:ext cx="1905000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322788-4706-6E41-A7E3-EFE11F4EC069}"/>
              </a:ext>
            </a:extLst>
          </p:cNvPr>
          <p:cNvSpPr txBox="1"/>
          <p:nvPr/>
        </p:nvSpPr>
        <p:spPr>
          <a:xfrm>
            <a:off x="1598755" y="3403534"/>
            <a:ext cx="773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 the case of </a:t>
            </a:r>
            <a:r>
              <a:rPr lang="fr-FR" dirty="0" err="1"/>
              <a:t>ordinary</a:t>
            </a:r>
            <a:r>
              <a:rPr lang="fr-FR" dirty="0"/>
              <a:t> </a:t>
            </a:r>
            <a:r>
              <a:rPr lang="fr-FR" dirty="0" err="1"/>
              <a:t>kriging</a:t>
            </a:r>
            <a:r>
              <a:rPr lang="fr-FR" dirty="0"/>
              <a:t> the </a:t>
            </a:r>
            <a:r>
              <a:rPr lang="fr-FR" dirty="0" err="1"/>
              <a:t>unbiasedness</a:t>
            </a:r>
            <a:r>
              <a:rPr lang="fr-FR" dirty="0"/>
              <a:t> condition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fulfilled</a:t>
            </a:r>
            <a:r>
              <a:rPr lang="fr-FR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58D1A80-1E2C-654D-98FC-8DF5DBE166C9}"/>
                  </a:ext>
                </a:extLst>
              </p:cNvPr>
              <p:cNvSpPr txBox="1"/>
              <p:nvPr/>
            </p:nvSpPr>
            <p:spPr>
              <a:xfrm>
                <a:off x="2812750" y="4071554"/>
                <a:ext cx="3054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58D1A80-1E2C-654D-98FC-8DF5DBE16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750" y="4071554"/>
                <a:ext cx="305468" cy="276999"/>
              </a:xfrm>
              <a:prstGeom prst="rect">
                <a:avLst/>
              </a:prstGeom>
              <a:blipFill>
                <a:blip r:embed="rId3"/>
                <a:stretch>
                  <a:fillRect l="-3846" b="-2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6E73C2BC-7E18-684C-AC8B-4CB773F6497B}"/>
              </a:ext>
            </a:extLst>
          </p:cNvPr>
          <p:cNvSpPr txBox="1"/>
          <p:nvPr/>
        </p:nvSpPr>
        <p:spPr>
          <a:xfrm>
            <a:off x="659567" y="4044540"/>
            <a:ext cx="10816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weight</a:t>
            </a:r>
            <a:r>
              <a:rPr lang="fr-FR" dirty="0"/>
              <a:t> values       are </a:t>
            </a:r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covariance </a:t>
            </a:r>
            <a:r>
              <a:rPr lang="fr-FR" dirty="0" err="1"/>
              <a:t>between</a:t>
            </a:r>
            <a:r>
              <a:rPr lang="fr-FR" dirty="0"/>
              <a:t> the points (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the </a:t>
            </a:r>
            <a:r>
              <a:rPr lang="fr-FR" u="sng" dirty="0"/>
              <a:t>distance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7551A1-A72F-EA4B-943A-8732DC8E8DD8}"/>
                  </a:ext>
                </a:extLst>
              </p:cNvPr>
              <p:cNvSpPr txBox="1"/>
              <p:nvPr/>
            </p:nvSpPr>
            <p:spPr>
              <a:xfrm>
                <a:off x="2700610" y="2081944"/>
                <a:ext cx="2202975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7551A1-A72F-EA4B-943A-8732DC8E8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610" y="2081944"/>
                <a:ext cx="2202975" cy="756233"/>
              </a:xfrm>
              <a:prstGeom prst="rect">
                <a:avLst/>
              </a:prstGeom>
              <a:blipFill>
                <a:blip r:embed="rId4"/>
                <a:stretch>
                  <a:fillRect l="-1724" t="-118333" r="-3448" b="-18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001DE1-CF73-F747-BA93-C41E1C85FFCB}"/>
                  </a:ext>
                </a:extLst>
              </p:cNvPr>
              <p:cNvSpPr txBox="1"/>
              <p:nvPr/>
            </p:nvSpPr>
            <p:spPr>
              <a:xfrm>
                <a:off x="7650098" y="2642705"/>
                <a:ext cx="2926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001DE1-CF73-F747-BA93-C41E1C85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098" y="2642705"/>
                <a:ext cx="292644" cy="276999"/>
              </a:xfrm>
              <a:prstGeom prst="rect">
                <a:avLst/>
              </a:prstGeom>
              <a:blipFill>
                <a:blip r:embed="rId5"/>
                <a:stretch>
                  <a:fillRect l="-4167" r="-4167"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B21A7FC-1976-2843-B85E-0D1D6442F3D1}"/>
                  </a:ext>
                </a:extLst>
              </p:cNvPr>
              <p:cNvSpPr txBox="1"/>
              <p:nvPr/>
            </p:nvSpPr>
            <p:spPr>
              <a:xfrm>
                <a:off x="9376603" y="3210083"/>
                <a:ext cx="1079526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B21A7FC-1976-2843-B85E-0D1D6442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603" y="3210083"/>
                <a:ext cx="1079526" cy="756233"/>
              </a:xfrm>
              <a:prstGeom prst="rect">
                <a:avLst/>
              </a:prstGeom>
              <a:blipFill>
                <a:blip r:embed="rId6"/>
                <a:stretch>
                  <a:fillRect l="-75581" t="-118333" r="-3488" b="-18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5147CBB-AB3D-5C4D-A870-F3C4E1C6F89B}"/>
                  </a:ext>
                </a:extLst>
              </p:cNvPr>
              <p:cNvSpPr txBox="1"/>
              <p:nvPr/>
            </p:nvSpPr>
            <p:spPr>
              <a:xfrm>
                <a:off x="804689" y="5621633"/>
                <a:ext cx="2433186" cy="871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5147CBB-AB3D-5C4D-A870-F3C4E1C6F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89" y="5621633"/>
                <a:ext cx="2433186" cy="871713"/>
              </a:xfrm>
              <a:prstGeom prst="rect">
                <a:avLst/>
              </a:prstGeom>
              <a:blipFill>
                <a:blip r:embed="rId7"/>
                <a:stretch>
                  <a:fillRect t="-113043" b="-1724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4DED97CA-B200-264E-B50E-0F82DC54EDDB}"/>
              </a:ext>
            </a:extLst>
          </p:cNvPr>
          <p:cNvSpPr txBox="1"/>
          <p:nvPr/>
        </p:nvSpPr>
        <p:spPr>
          <a:xfrm>
            <a:off x="659567" y="4874048"/>
            <a:ext cx="987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When</a:t>
            </a:r>
            <a:r>
              <a:rPr lang="fr-FR" dirty="0"/>
              <a:t> POD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, </a:t>
            </a:r>
            <a:r>
              <a:rPr lang="fr-FR" dirty="0" err="1"/>
              <a:t>Kriging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on the POD basis and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estimates</a:t>
            </a:r>
            <a:r>
              <a:rPr lang="fr-FR" dirty="0"/>
              <a:t> the coefficients    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41CD0A0-C0F0-F345-95AC-89BC3A765E02}"/>
                  </a:ext>
                </a:extLst>
              </p:cNvPr>
              <p:cNvSpPr txBox="1"/>
              <p:nvPr/>
            </p:nvSpPr>
            <p:spPr>
              <a:xfrm>
                <a:off x="10032911" y="4913496"/>
                <a:ext cx="36453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41CD0A0-C0F0-F345-95AC-89BC3A765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911" y="4913496"/>
                <a:ext cx="364536" cy="276999"/>
              </a:xfrm>
              <a:prstGeom prst="rect">
                <a:avLst/>
              </a:prstGeom>
              <a:blipFill>
                <a:blip r:embed="rId8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CD7E90-84A4-644A-9794-852B6FABA9CA}"/>
                  </a:ext>
                </a:extLst>
              </p:cNvPr>
              <p:cNvSpPr txBox="1"/>
              <p:nvPr/>
            </p:nvSpPr>
            <p:spPr>
              <a:xfrm>
                <a:off x="3622913" y="5874682"/>
                <a:ext cx="12498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CD7E90-84A4-644A-9794-852B6FABA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913" y="5874682"/>
                <a:ext cx="1249829" cy="307777"/>
              </a:xfrm>
              <a:prstGeom prst="rect">
                <a:avLst/>
              </a:prstGeom>
              <a:blipFill>
                <a:blip r:embed="rId9"/>
                <a:stretch>
                  <a:fillRect l="-1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B9BA99C-96A8-A44B-8F08-9BE7EC82FCBB}"/>
              </a:ext>
            </a:extLst>
          </p:cNvPr>
          <p:cNvSpPr/>
          <p:nvPr/>
        </p:nvSpPr>
        <p:spPr>
          <a:xfrm>
            <a:off x="2113615" y="5969994"/>
            <a:ext cx="339370" cy="25274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FF773EC-694C-4F41-A967-A85496CFC505}"/>
                  </a:ext>
                </a:extLst>
              </p:cNvPr>
              <p:cNvSpPr txBox="1"/>
              <p:nvPr/>
            </p:nvSpPr>
            <p:spPr>
              <a:xfrm>
                <a:off x="5563817" y="6087827"/>
                <a:ext cx="2716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FF773EC-694C-4F41-A967-A85496CFC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817" y="6087827"/>
                <a:ext cx="271613" cy="276999"/>
              </a:xfrm>
              <a:prstGeom prst="rect">
                <a:avLst/>
              </a:prstGeom>
              <a:blipFill>
                <a:blip r:embed="rId10"/>
                <a:stretch>
                  <a:fillRect l="-9091" r="-4545"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0B8115C-0CD6-954B-B2D7-FE9C4E5CB0B0}"/>
                  </a:ext>
                </a:extLst>
              </p:cNvPr>
              <p:cNvSpPr txBox="1"/>
              <p:nvPr/>
            </p:nvSpPr>
            <p:spPr>
              <a:xfrm>
                <a:off x="5581030" y="5350490"/>
                <a:ext cx="1772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0B8115C-0CD6-954B-B2D7-FE9C4E5CB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030" y="5350490"/>
                <a:ext cx="177228" cy="276999"/>
              </a:xfrm>
              <a:prstGeom prst="rect">
                <a:avLst/>
              </a:prstGeom>
              <a:blipFill>
                <a:blip r:embed="rId11"/>
                <a:stretch>
                  <a:fillRect l="-6667" r="-13333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13980D6A-635B-0C4D-9794-E91B015BA0F5}"/>
              </a:ext>
            </a:extLst>
          </p:cNvPr>
          <p:cNvSpPr txBox="1"/>
          <p:nvPr/>
        </p:nvSpPr>
        <p:spPr>
          <a:xfrm>
            <a:off x="5835430" y="5317731"/>
            <a:ext cx="577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 the variance-covariance matrix of the </a:t>
            </a:r>
            <a:r>
              <a:rPr lang="fr-FR" dirty="0" err="1"/>
              <a:t>known</a:t>
            </a:r>
            <a:r>
              <a:rPr lang="fr-FR" dirty="0"/>
              <a:t> values of the variable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AA56A03-1CAC-3247-AB6D-DBAB101E5E30}"/>
              </a:ext>
            </a:extLst>
          </p:cNvPr>
          <p:cNvSpPr txBox="1"/>
          <p:nvPr/>
        </p:nvSpPr>
        <p:spPr>
          <a:xfrm>
            <a:off x="5835431" y="6031681"/>
            <a:ext cx="651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a </a:t>
            </a:r>
            <a:r>
              <a:rPr lang="fr-FR" dirty="0" err="1"/>
              <a:t>vector</a:t>
            </a:r>
            <a:r>
              <a:rPr lang="fr-FR" dirty="0"/>
              <a:t> of covariances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known</a:t>
            </a:r>
            <a:r>
              <a:rPr lang="fr-FR" dirty="0"/>
              <a:t> and the </a:t>
            </a:r>
            <a:r>
              <a:rPr lang="fr-FR" dirty="0" err="1"/>
              <a:t>predicted</a:t>
            </a:r>
            <a:r>
              <a:rPr lang="fr-FR" dirty="0"/>
              <a:t> value of the variable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1EF184E-C0B3-1D4E-A58E-DE5F222CA76D}"/>
              </a:ext>
            </a:extLst>
          </p:cNvPr>
          <p:cNvSpPr txBox="1"/>
          <p:nvPr/>
        </p:nvSpPr>
        <p:spPr>
          <a:xfrm>
            <a:off x="3707240" y="5375109"/>
            <a:ext cx="16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where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96A9E1-118E-5E4A-89F8-20A4946E8E78}"/>
              </a:ext>
            </a:extLst>
          </p:cNvPr>
          <p:cNvSpPr txBox="1"/>
          <p:nvPr/>
        </p:nvSpPr>
        <p:spPr>
          <a:xfrm>
            <a:off x="9157507" y="2059305"/>
            <a:ext cx="2971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*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Examples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are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shown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space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, but 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same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applies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for time</a:t>
            </a:r>
          </a:p>
        </p:txBody>
      </p:sp>
    </p:spTree>
    <p:extLst>
      <p:ext uri="{BB962C8B-B14F-4D97-AF65-F5344CB8AC3E}">
        <p14:creationId xmlns:p14="http://schemas.microsoft.com/office/powerpoint/2010/main" val="226448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F882C-6C36-0346-889B-D0DC439A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50897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A5FE79-FD13-2C45-8325-CFEB6799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164" y="1844307"/>
            <a:ext cx="5842000" cy="4381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4AC5ECE-B746-B64C-9329-AFEAA2DF12C1}"/>
              </a:ext>
            </a:extLst>
          </p:cNvPr>
          <p:cNvSpPr txBox="1">
            <a:spLocks/>
          </p:cNvSpPr>
          <p:nvPr/>
        </p:nvSpPr>
        <p:spPr>
          <a:xfrm>
            <a:off x="412791" y="2373298"/>
            <a:ext cx="5622373" cy="1199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hour</a:t>
            </a:r>
            <a:r>
              <a:rPr lang="fr-FR" dirty="0"/>
              <a:t>, Arome </a:t>
            </a:r>
            <a:r>
              <a:rPr lang="fr-FR" dirty="0" err="1"/>
              <a:t>gives</a:t>
            </a:r>
            <a:r>
              <a:rPr lang="fr-FR" dirty="0"/>
              <a:t>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forecasts</a:t>
            </a:r>
            <a:r>
              <a:rPr lang="fr-FR" dirty="0"/>
              <a:t> for the </a:t>
            </a:r>
            <a:r>
              <a:rPr lang="fr-FR" dirty="0" err="1"/>
              <a:t>following</a:t>
            </a:r>
            <a:r>
              <a:rPr lang="fr-FR" dirty="0"/>
              <a:t> 6 h(1 </a:t>
            </a:r>
            <a:r>
              <a:rPr lang="fr-FR" dirty="0" err="1"/>
              <a:t>forecast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15 minutes)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                   </a:t>
            </a:r>
            <a:r>
              <a:rPr lang="fr-FR" dirty="0"/>
              <a:t>24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9AEE5D-85AC-A04B-9AAB-371EFEE10E62}"/>
              </a:ext>
            </a:extLst>
          </p:cNvPr>
          <p:cNvSpPr txBox="1">
            <a:spLocks/>
          </p:cNvSpPr>
          <p:nvPr/>
        </p:nvSpPr>
        <p:spPr>
          <a:xfrm>
            <a:off x="405696" y="3759078"/>
            <a:ext cx="5622373" cy="202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 a </a:t>
            </a:r>
            <a:r>
              <a:rPr lang="fr-FR" dirty="0" err="1"/>
              <a:t>surrogate</a:t>
            </a:r>
            <a:r>
              <a:rPr lang="fr-FR" dirty="0"/>
              <a:t> model for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numbers</a:t>
            </a:r>
            <a:r>
              <a:rPr lang="fr-FR" dirty="0"/>
              <a:t> of training </a:t>
            </a:r>
            <a:r>
              <a:rPr lang="fr-FR" dirty="0" err="1"/>
              <a:t>samples</a:t>
            </a:r>
            <a:endParaRPr lang="fr-FR" dirty="0"/>
          </a:p>
          <a:p>
            <a:r>
              <a:rPr lang="fr-FR" dirty="0" err="1"/>
              <a:t>Samples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not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the </a:t>
            </a:r>
            <a:r>
              <a:rPr lang="fr-FR" dirty="0" err="1"/>
              <a:t>surrogate</a:t>
            </a:r>
            <a:r>
              <a:rPr lang="fr-FR" dirty="0"/>
              <a:t> model are </a:t>
            </a:r>
            <a:r>
              <a:rPr lang="fr-FR" dirty="0" err="1"/>
              <a:t>compared</a:t>
            </a:r>
            <a:r>
              <a:rPr lang="fr-FR" dirty="0"/>
              <a:t> to 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by the </a:t>
            </a:r>
            <a:r>
              <a:rPr lang="fr-FR" dirty="0" err="1"/>
              <a:t>surrogate</a:t>
            </a:r>
            <a:r>
              <a:rPr lang="fr-FR" dirty="0"/>
              <a:t> model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63C0486-9832-1F45-B3CD-E4CBD2EEB9F7}"/>
              </a:ext>
            </a:extLst>
          </p:cNvPr>
          <p:cNvSpPr txBox="1">
            <a:spLocks/>
          </p:cNvSpPr>
          <p:nvPr/>
        </p:nvSpPr>
        <p:spPr>
          <a:xfrm>
            <a:off x="8036169" y="6440987"/>
            <a:ext cx="3928605" cy="34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dirty="0" err="1"/>
              <a:t>Rainfall</a:t>
            </a:r>
            <a:r>
              <a:rPr lang="fr-FR" sz="1200" dirty="0"/>
              <a:t> data </a:t>
            </a:r>
            <a:r>
              <a:rPr lang="fr-FR" sz="1200" dirty="0" err="1"/>
              <a:t>from</a:t>
            </a:r>
            <a:r>
              <a:rPr lang="fr-FR" sz="1200" dirty="0"/>
              <a:t> 04/01/2018 at 0h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BDE2A1B-B649-2641-B1EB-F420BAAB3441}"/>
              </a:ext>
            </a:extLst>
          </p:cNvPr>
          <p:cNvSpPr txBox="1">
            <a:spLocks/>
          </p:cNvSpPr>
          <p:nvPr/>
        </p:nvSpPr>
        <p:spPr>
          <a:xfrm>
            <a:off x="7660664" y="1908048"/>
            <a:ext cx="2496992" cy="417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Rainfall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BC0B97-D992-A24C-936A-26A9A0198B34}"/>
              </a:ext>
            </a:extLst>
          </p:cNvPr>
          <p:cNvSpPr txBox="1"/>
          <p:nvPr/>
        </p:nvSpPr>
        <p:spPr>
          <a:xfrm>
            <a:off x="1052623" y="5465130"/>
            <a:ext cx="49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q2</a:t>
            </a:r>
            <a:r>
              <a:rPr lang="fr-FR" dirty="0"/>
              <a:t> </a:t>
            </a: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90E49A77-56AA-9548-AF0F-85E8CB389527}"/>
              </a:ext>
            </a:extLst>
          </p:cNvPr>
          <p:cNvSpPr/>
          <p:nvPr/>
        </p:nvSpPr>
        <p:spPr>
          <a:xfrm>
            <a:off x="1552350" y="5592717"/>
            <a:ext cx="191386" cy="177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1AF31B-3B90-2644-BD29-2589549DEAD7}"/>
              </a:ext>
            </a:extLst>
          </p:cNvPr>
          <p:cNvSpPr txBox="1"/>
          <p:nvPr/>
        </p:nvSpPr>
        <p:spPr>
          <a:xfrm>
            <a:off x="1890928" y="5497020"/>
            <a:ext cx="433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Pourcentage of variance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explained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the model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77B45C-EE19-3347-BC6D-1B5034BC70CF}"/>
              </a:ext>
            </a:extLst>
          </p:cNvPr>
          <p:cNvSpPr txBox="1"/>
          <p:nvPr/>
        </p:nvSpPr>
        <p:spPr>
          <a:xfrm>
            <a:off x="990695" y="6170429"/>
            <a:ext cx="301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q2 ~0.8   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A283A762-EBCE-0841-8815-479574CE80A8}"/>
              </a:ext>
            </a:extLst>
          </p:cNvPr>
          <p:cNvSpPr/>
          <p:nvPr/>
        </p:nvSpPr>
        <p:spPr>
          <a:xfrm>
            <a:off x="2119414" y="6276762"/>
            <a:ext cx="191386" cy="177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4137C1-8FD3-B946-A21B-DC9DB099F3F8}"/>
              </a:ext>
            </a:extLst>
          </p:cNvPr>
          <p:cNvSpPr txBox="1"/>
          <p:nvPr/>
        </p:nvSpPr>
        <p:spPr>
          <a:xfrm>
            <a:off x="2362302" y="6170434"/>
            <a:ext cx="444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Surrogate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model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good approximation of the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complex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model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78CAB8E-0709-2A4D-88A9-9D11CEAE55EA}"/>
              </a:ext>
            </a:extLst>
          </p:cNvPr>
          <p:cNvSpPr txBox="1">
            <a:spLocks/>
          </p:cNvSpPr>
          <p:nvPr/>
        </p:nvSpPr>
        <p:spPr>
          <a:xfrm>
            <a:off x="412788" y="1403216"/>
            <a:ext cx="6392745" cy="872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batman</a:t>
            </a:r>
            <a:r>
              <a:rPr lang="fr-FR" dirty="0"/>
              <a:t>, a </a:t>
            </a:r>
            <a:r>
              <a:rPr lang="fr-FR" dirty="0" err="1"/>
              <a:t>tool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in python at </a:t>
            </a:r>
            <a:r>
              <a:rPr lang="fr-FR" dirty="0" err="1"/>
              <a:t>Cerfacs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scikit</a:t>
            </a:r>
            <a:r>
              <a:rPr lang="fr-FR" dirty="0"/>
              <a:t> </a:t>
            </a:r>
            <a:r>
              <a:rPr lang="fr-FR" dirty="0" err="1"/>
              <a:t>learn</a:t>
            </a:r>
            <a:r>
              <a:rPr lang="fr-FR" dirty="0"/>
              <a:t> </a:t>
            </a:r>
            <a:r>
              <a:rPr lang="fr-FR" dirty="0" err="1"/>
              <a:t>library</a:t>
            </a:r>
            <a:r>
              <a:rPr lang="fr-FR" dirty="0"/>
              <a:t>, to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surrogate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0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B99F25-0B3A-4E41-B8DE-270894E8A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2" y="1440803"/>
            <a:ext cx="5760001" cy="4320000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F2D63CD-3780-EF48-8FC7-604B9376CC5A}"/>
              </a:ext>
            </a:extLst>
          </p:cNvPr>
          <p:cNvSpPr txBox="1">
            <a:spLocks/>
          </p:cNvSpPr>
          <p:nvPr/>
        </p:nvSpPr>
        <p:spPr>
          <a:xfrm>
            <a:off x="1904891" y="1524389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5 training </a:t>
            </a:r>
            <a:r>
              <a:rPr lang="fr-FR" dirty="0" err="1"/>
              <a:t>samples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88B3E8-3256-4B45-8557-ACF3CFEF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92" y="1440809"/>
            <a:ext cx="5760000" cy="43200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5E491B-9B3F-CA40-8C54-060DE8100072}"/>
              </a:ext>
            </a:extLst>
          </p:cNvPr>
          <p:cNvSpPr txBox="1">
            <a:spLocks/>
          </p:cNvSpPr>
          <p:nvPr/>
        </p:nvSpPr>
        <p:spPr>
          <a:xfrm>
            <a:off x="7660664" y="1527928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13 training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09A2A9C-74E4-7540-913C-A3CF51E1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70384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F92E1B5-FD59-6C4E-A78A-6B70E80A197B}"/>
              </a:ext>
            </a:extLst>
          </p:cNvPr>
          <p:cNvSpPr txBox="1">
            <a:spLocks/>
          </p:cNvSpPr>
          <p:nvPr/>
        </p:nvSpPr>
        <p:spPr>
          <a:xfrm>
            <a:off x="8036169" y="6440987"/>
            <a:ext cx="3928605" cy="34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dirty="0" err="1"/>
              <a:t>Rainfall</a:t>
            </a:r>
            <a:r>
              <a:rPr lang="fr-FR" sz="1200" dirty="0"/>
              <a:t> data </a:t>
            </a:r>
            <a:r>
              <a:rPr lang="fr-FR" sz="1200" dirty="0" err="1"/>
              <a:t>from</a:t>
            </a:r>
            <a:r>
              <a:rPr lang="fr-FR" sz="1200" dirty="0"/>
              <a:t> 04/01/2018 at 0h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83C6C-9FE6-4F48-A1EF-AF9AE345975B}"/>
              </a:ext>
            </a:extLst>
          </p:cNvPr>
          <p:cNvSpPr txBox="1"/>
          <p:nvPr/>
        </p:nvSpPr>
        <p:spPr>
          <a:xfrm>
            <a:off x="1904891" y="5760803"/>
            <a:ext cx="866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value of q2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when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further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time, as more training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from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available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25364382-BA4B-1C47-ACE5-BC93361B7945}"/>
              </a:ext>
            </a:extLst>
          </p:cNvPr>
          <p:cNvSpPr/>
          <p:nvPr/>
        </p:nvSpPr>
        <p:spPr>
          <a:xfrm>
            <a:off x="1154953" y="5790783"/>
            <a:ext cx="749938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7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209A2A9C-74E4-7540-913C-A3CF51E1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/>
          <a:lstStyle/>
          <a:p>
            <a:pPr algn="ctr"/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C4460BC-7A61-C746-8EFC-FA3EFAAA84AF}"/>
              </a:ext>
            </a:extLst>
          </p:cNvPr>
          <p:cNvSpPr txBox="1">
            <a:spLocks/>
          </p:cNvSpPr>
          <p:nvPr/>
        </p:nvSpPr>
        <p:spPr>
          <a:xfrm>
            <a:off x="8596313" y="6440987"/>
            <a:ext cx="3368461" cy="34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dirty="0" err="1"/>
              <a:t>Rainfall</a:t>
            </a:r>
            <a:r>
              <a:rPr lang="fr-FR" sz="1200" dirty="0"/>
              <a:t> data </a:t>
            </a:r>
            <a:r>
              <a:rPr lang="fr-FR" sz="1200" dirty="0" err="1"/>
              <a:t>from</a:t>
            </a:r>
            <a:r>
              <a:rPr lang="fr-FR" sz="1200" dirty="0"/>
              <a:t> 04/01/2018</a:t>
            </a:r>
          </a:p>
        </p:txBody>
      </p:sp>
      <p:pic>
        <p:nvPicPr>
          <p:cNvPr id="5" name="Video_composee_30s">
            <a:hlinkClick r:id="" action="ppaction://media"/>
            <a:extLst>
              <a:ext uri="{FF2B5EF4-FFF2-40B4-BE49-F238E27FC236}">
                <a16:creationId xmlns:a16="http://schemas.microsoft.com/office/drawing/2014/main" id="{F09688F6-F459-D345-8655-4EB4783790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24" y="2232076"/>
            <a:ext cx="10330812" cy="3871012"/>
          </a:xfr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F2D63CD-3780-EF48-8FC7-604B9376CC5A}"/>
              </a:ext>
            </a:extLst>
          </p:cNvPr>
          <p:cNvSpPr txBox="1">
            <a:spLocks/>
          </p:cNvSpPr>
          <p:nvPr/>
        </p:nvSpPr>
        <p:spPr>
          <a:xfrm>
            <a:off x="1851732" y="2273893"/>
            <a:ext cx="2496992" cy="54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Arome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5E491B-9B3F-CA40-8C54-060DE8100072}"/>
              </a:ext>
            </a:extLst>
          </p:cNvPr>
          <p:cNvSpPr txBox="1">
            <a:spLocks/>
          </p:cNvSpPr>
          <p:nvPr/>
        </p:nvSpPr>
        <p:spPr>
          <a:xfrm>
            <a:off x="6763526" y="2277432"/>
            <a:ext cx="3204935" cy="547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Surrogate</a:t>
            </a:r>
            <a:r>
              <a:rPr lang="fr-FR" dirty="0"/>
              <a:t> model </a:t>
            </a:r>
            <a:r>
              <a:rPr lang="fr-FR" dirty="0" err="1"/>
              <a:t>prediction</a:t>
            </a:r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BF20DF8-1360-BE41-BFFD-7B2C087D0EFE}"/>
              </a:ext>
            </a:extLst>
          </p:cNvPr>
          <p:cNvSpPr txBox="1">
            <a:spLocks/>
          </p:cNvSpPr>
          <p:nvPr/>
        </p:nvSpPr>
        <p:spPr>
          <a:xfrm>
            <a:off x="4500693" y="5491014"/>
            <a:ext cx="949902" cy="37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dirty="0"/>
              <a:t>mm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163552E-C1A4-1E4E-A166-CA40E42079F4}"/>
              </a:ext>
            </a:extLst>
          </p:cNvPr>
          <p:cNvSpPr txBox="1">
            <a:spLocks/>
          </p:cNvSpPr>
          <p:nvPr/>
        </p:nvSpPr>
        <p:spPr>
          <a:xfrm>
            <a:off x="9703572" y="5494553"/>
            <a:ext cx="949902" cy="37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dirty="0"/>
              <a:t>mm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8D59F3-5995-CC48-ACBA-C2E62EE6CEFB}"/>
              </a:ext>
            </a:extLst>
          </p:cNvPr>
          <p:cNvSpPr txBox="1"/>
          <p:nvPr/>
        </p:nvSpPr>
        <p:spPr>
          <a:xfrm>
            <a:off x="150615" y="6285200"/>
            <a:ext cx="41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click 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watch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BE852C-5E89-734E-B603-E7E0B68BD3D5}"/>
              </a:ext>
            </a:extLst>
          </p:cNvPr>
          <p:cNvSpPr txBox="1"/>
          <p:nvPr/>
        </p:nvSpPr>
        <p:spPr>
          <a:xfrm>
            <a:off x="1201267" y="1866711"/>
            <a:ext cx="8662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Example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96D100-A9B2-C940-9631-92517815ECCF}"/>
              </a:ext>
            </a:extLst>
          </p:cNvPr>
          <p:cNvSpPr txBox="1"/>
          <p:nvPr/>
        </p:nvSpPr>
        <p:spPr>
          <a:xfrm>
            <a:off x="1353667" y="5856593"/>
            <a:ext cx="8662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Predictions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given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surrogate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model are good</a:t>
            </a:r>
          </a:p>
        </p:txBody>
      </p:sp>
    </p:spTree>
    <p:extLst>
      <p:ext uri="{BB962C8B-B14F-4D97-AF65-F5344CB8AC3E}">
        <p14:creationId xmlns:p14="http://schemas.microsoft.com/office/powerpoint/2010/main" val="29047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{08708359-BD88-324E-8ECA-E6040048501E}tf10001076</Template>
  <TotalTime>3056</TotalTime>
  <Words>1479</Words>
  <Application>Microsoft Macintosh PowerPoint</Application>
  <PresentationFormat>Grand écran</PresentationFormat>
  <Paragraphs>188</Paragraphs>
  <Slides>23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Century Gothic</vt:lpstr>
      <vt:lpstr>Wingdings</vt:lpstr>
      <vt:lpstr>Wingdings 3</vt:lpstr>
      <vt:lpstr>Salle d’ions</vt:lpstr>
      <vt:lpstr>Efficient POD-Kriging Surrogate Models for Rainfall Forecasting</vt:lpstr>
      <vt:lpstr>Introduction</vt:lpstr>
      <vt:lpstr>Outline</vt:lpstr>
      <vt:lpstr>AROME-NWC</vt:lpstr>
      <vt:lpstr>Dimensionality reduction using POD (also known as PCA or EOF)</vt:lpstr>
      <vt:lpstr>Kriging</vt:lpstr>
      <vt:lpstr>Results</vt:lpstr>
      <vt:lpstr>Results</vt:lpstr>
      <vt:lpstr>Results</vt:lpstr>
      <vt:lpstr>Results</vt:lpstr>
      <vt:lpstr>Results: Using extra data</vt:lpstr>
      <vt:lpstr>Results: Arome data </vt:lpstr>
      <vt:lpstr>Results: Radar/antilope data</vt:lpstr>
      <vt:lpstr>Results</vt:lpstr>
      <vt:lpstr>Results</vt:lpstr>
      <vt:lpstr>Results</vt:lpstr>
      <vt:lpstr>Présentation PowerPoint</vt:lpstr>
      <vt:lpstr>Results</vt:lpstr>
      <vt:lpstr>Results</vt:lpstr>
      <vt:lpstr>Discussion and conclusion</vt:lpstr>
      <vt:lpstr>Discussion and conclusion</vt:lpstr>
      <vt:lpstr>Discussion and conclusion</vt:lpstr>
      <vt:lpstr>Deep4Cast team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DEE4CAST: LOT2</dc:title>
  <dc:creator>Microsoft Office User</dc:creator>
  <cp:lastModifiedBy>Microsoft Office User</cp:lastModifiedBy>
  <cp:revision>173</cp:revision>
  <dcterms:created xsi:type="dcterms:W3CDTF">2019-08-06T07:42:56Z</dcterms:created>
  <dcterms:modified xsi:type="dcterms:W3CDTF">2020-05-18T20:33:57Z</dcterms:modified>
</cp:coreProperties>
</file>