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311" r:id="rId3"/>
    <p:sldId id="257" r:id="rId4"/>
    <p:sldId id="258" r:id="rId5"/>
    <p:sldId id="259" r:id="rId6"/>
    <p:sldId id="326" r:id="rId7"/>
    <p:sldId id="314" r:id="rId8"/>
    <p:sldId id="260" r:id="rId9"/>
    <p:sldId id="261" r:id="rId10"/>
    <p:sldId id="31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176"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1B214-8F0E-45A4-ACC7-90AC30323F90}"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705EF-E318-4D93-8CD3-4E9B96BB09E4}" type="slidenum">
              <a:rPr lang="en-US" smtClean="0"/>
              <a:t>‹#›</a:t>
            </a:fld>
            <a:endParaRPr lang="en-US"/>
          </a:p>
        </p:txBody>
      </p:sp>
    </p:spTree>
    <p:extLst>
      <p:ext uri="{BB962C8B-B14F-4D97-AF65-F5344CB8AC3E}">
        <p14:creationId xmlns:p14="http://schemas.microsoft.com/office/powerpoint/2010/main" val="29004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381000" y="685800"/>
            <a:ext cx="6096000" cy="3429000"/>
          </a:xfrm>
        </p:spPr>
      </p:sp>
      <p:sp>
        <p:nvSpPr>
          <p:cNvPr id="3" name="Θέση σημειώσεων 2"/>
          <p:cNvSpPr>
            <a:spLocks noGrp="1"/>
          </p:cNvSpPr>
          <p:nvPr>
            <p:ph type="body" idx="1"/>
          </p:nvPr>
        </p:nvSpPr>
        <p:spPr/>
        <p:txBody>
          <a:bodyPr/>
          <a:lstStyle/>
          <a:p>
            <a:endParaRPr lang="en-US" sz="1050" dirty="0"/>
          </a:p>
        </p:txBody>
      </p:sp>
      <p:sp>
        <p:nvSpPr>
          <p:cNvPr id="4" name="Θέση αριθμού διαφάνειας 3"/>
          <p:cNvSpPr>
            <a:spLocks noGrp="1"/>
          </p:cNvSpPr>
          <p:nvPr>
            <p:ph type="sldNum" sz="quarter" idx="5"/>
          </p:nvPr>
        </p:nvSpPr>
        <p:spPr/>
        <p:txBody>
          <a:bodyPr/>
          <a:lstStyle/>
          <a:p>
            <a:fld id="{DDABBF4F-BF40-FF4F-9D38-EFB82B0C8E5D}" type="slidenum">
              <a:rPr lang="en-US" smtClean="0"/>
              <a:t>2</a:t>
            </a:fld>
            <a:endParaRPr lang="en-US"/>
          </a:p>
        </p:txBody>
      </p:sp>
    </p:spTree>
    <p:extLst>
      <p:ext uri="{BB962C8B-B14F-4D97-AF65-F5344CB8AC3E}">
        <p14:creationId xmlns:p14="http://schemas.microsoft.com/office/powerpoint/2010/main" val="80275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5/8/2020</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5/8/2020</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408227" y="6438596"/>
            <a:ext cx="783772" cy="365125"/>
          </a:xfrm>
          <a:prstGeom prst="rect">
            <a:avLst/>
          </a:prstGeom>
        </p:spPr>
        <p:txBody>
          <a:bodyPr vert="horz" lIns="91440" tIns="45720" rIns="91440" bIns="45720" rtlCol="0" anchor="ctr"/>
          <a:lstStyle>
            <a:lvl1pPr algn="r">
              <a:defRPr sz="1100" b="1" i="1">
                <a:solidFill>
                  <a:schemeClr val="tx1">
                    <a:tint val="75000"/>
                  </a:schemeClr>
                </a:solidFill>
              </a:defRPr>
            </a:lvl1pPr>
          </a:lstStyle>
          <a:p>
            <a:fld id="{96481789-5185-4E93-BD0F-F4E707BD25FE}" type="slidenum">
              <a:rPr lang="el-GR" smtClean="0"/>
              <a:pPr/>
              <a:t>‹#›</a:t>
            </a:fld>
            <a:endParaRPr lang="el-GR" dirty="0"/>
          </a:p>
        </p:txBody>
      </p:sp>
    </p:spTree>
    <p:extLst>
      <p:ext uri="{BB962C8B-B14F-4D97-AF65-F5344CB8AC3E}">
        <p14:creationId xmlns:p14="http://schemas.microsoft.com/office/powerpoint/2010/main" val="606135289"/>
      </p:ext>
    </p:extLst>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5/8/2020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5/8/2020</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5/8/2020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5/8/2020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5/8/2020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5/8/2020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5/8/2020</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eetingorganizer.copernicus.org/EGU2020/EGU2020-21880.html"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tiff"/><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tiff"/><Relationship Id="rId11" Type="http://schemas.microsoft.com/office/2007/relationships/hdphoto" Target="../media/hdphoto2.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notesSlide" Target="../notesSlides/notesSlide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8.emf"/><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50000"/>
              </a:schemeClr>
            </a:gs>
            <a:gs pos="40000">
              <a:schemeClr val="bg1">
                <a:lumMod val="100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02E0-6E6A-457F-8E15-132246E6D7A5}"/>
              </a:ext>
            </a:extLst>
          </p:cNvPr>
          <p:cNvSpPr>
            <a:spLocks noGrp="1"/>
          </p:cNvSpPr>
          <p:nvPr>
            <p:ph type="ctrTitle"/>
          </p:nvPr>
        </p:nvSpPr>
        <p:spPr>
          <a:xfrm>
            <a:off x="1088912" y="2432807"/>
            <a:ext cx="9422493" cy="2979451"/>
          </a:xfrm>
        </p:spPr>
        <p:txBody>
          <a:bodyPr>
            <a:noAutofit/>
          </a:bodyPr>
          <a:lstStyle/>
          <a:p>
            <a:pPr algn="ctr"/>
            <a:r>
              <a:rPr lang="en-US" sz="3600" b="1" i="0" dirty="0">
                <a:solidFill>
                  <a:schemeClr val="tx1"/>
                </a:solidFill>
                <a:hlinkClick r:id="rId2">
                  <a:extLst>
                    <a:ext uri="{A12FA001-AC4F-418D-AE19-62706E023703}">
                      <ahyp:hlinkClr xmlns:ahyp="http://schemas.microsoft.com/office/drawing/2018/hyperlinkcolor" val="tx"/>
                    </a:ext>
                  </a:extLst>
                </a:hlinkClick>
              </a:rPr>
              <a:t>Landslide and Rockfall failures Characterization with Object-Based 3D Analysis</a:t>
            </a:r>
            <a:r>
              <a:rPr lang="en-US" sz="3600" i="0" dirty="0">
                <a:solidFill>
                  <a:schemeClr val="tx1"/>
                </a:solidFill>
              </a:rPr>
              <a:t> </a:t>
            </a:r>
            <a:endParaRPr lang="en-US" sz="3600" dirty="0">
              <a:solidFill>
                <a:schemeClr val="tx1"/>
              </a:solidFill>
            </a:endParaRPr>
          </a:p>
        </p:txBody>
      </p:sp>
      <p:sp>
        <p:nvSpPr>
          <p:cNvPr id="3" name="Subtitle 2">
            <a:extLst>
              <a:ext uri="{FF2B5EF4-FFF2-40B4-BE49-F238E27FC236}">
                <a16:creationId xmlns:a16="http://schemas.microsoft.com/office/drawing/2014/main" id="{A081C4C6-B964-4E41-92F1-5A861497D0D3}"/>
              </a:ext>
            </a:extLst>
          </p:cNvPr>
          <p:cNvSpPr>
            <a:spLocks noGrp="1"/>
          </p:cNvSpPr>
          <p:nvPr>
            <p:ph type="subTitle" idx="1"/>
          </p:nvPr>
        </p:nvSpPr>
        <p:spPr>
          <a:xfrm>
            <a:off x="1088913" y="5184397"/>
            <a:ext cx="9422491" cy="1059884"/>
          </a:xfrm>
        </p:spPr>
        <p:txBody>
          <a:bodyPr>
            <a:normAutofit fontScale="77500" lnSpcReduction="20000"/>
          </a:bodyPr>
          <a:lstStyle/>
          <a:p>
            <a:pPr>
              <a:lnSpc>
                <a:spcPct val="150000"/>
              </a:lnSpc>
            </a:pPr>
            <a:r>
              <a:rPr lang="en-US" sz="2300" b="1" dirty="0" err="1"/>
              <a:t>Stratis</a:t>
            </a:r>
            <a:r>
              <a:rPr lang="en-US" sz="2300" b="1" dirty="0"/>
              <a:t> </a:t>
            </a:r>
            <a:r>
              <a:rPr lang="en-US" sz="2300" b="1" dirty="0" err="1"/>
              <a:t>Karantanellis</a:t>
            </a:r>
            <a:r>
              <a:rPr lang="en-US" dirty="0"/>
              <a:t>, PhD researcher</a:t>
            </a:r>
          </a:p>
          <a:p>
            <a:pPr>
              <a:lnSpc>
                <a:spcPct val="150000"/>
              </a:lnSpc>
            </a:pPr>
            <a:r>
              <a:rPr lang="en-US" dirty="0"/>
              <a:t>Co-authors: 	Vasilis </a:t>
            </a:r>
            <a:r>
              <a:rPr lang="en-US" dirty="0" err="1"/>
              <a:t>Marinos</a:t>
            </a:r>
            <a:r>
              <a:rPr lang="en-US" dirty="0"/>
              <a:t>, </a:t>
            </a:r>
            <a:r>
              <a:rPr lang="en-US" dirty="0" err="1"/>
              <a:t>Emannuel</a:t>
            </a:r>
            <a:r>
              <a:rPr lang="en-US" dirty="0"/>
              <a:t> </a:t>
            </a:r>
            <a:r>
              <a:rPr lang="en-US" dirty="0" err="1"/>
              <a:t>Vassilakis</a:t>
            </a:r>
            <a:endParaRPr lang="en-US" dirty="0"/>
          </a:p>
          <a:p>
            <a:pPr>
              <a:lnSpc>
                <a:spcPct val="150000"/>
              </a:lnSpc>
            </a:pPr>
            <a:r>
              <a:rPr lang="en-US" sz="1800" dirty="0"/>
              <a:t>Aristotle University of Thessaloniki, Department of Geology, Laboratory of Engineering Geology &amp; Hydrogeology</a:t>
            </a:r>
            <a:endParaRPr lang="en-US" dirty="0"/>
          </a:p>
        </p:txBody>
      </p:sp>
      <p:pic>
        <p:nvPicPr>
          <p:cNvPr id="4" name="Picture 3">
            <a:extLst>
              <a:ext uri="{FF2B5EF4-FFF2-40B4-BE49-F238E27FC236}">
                <a16:creationId xmlns:a16="http://schemas.microsoft.com/office/drawing/2014/main" id="{2D8ADE44-4773-4C4D-92DE-40C665E7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8" y="76245"/>
            <a:ext cx="2153946" cy="752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0C555099-5A4F-48CD-A15E-8E47AE1AD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279" y="34871"/>
            <a:ext cx="830049" cy="830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489F323-C50E-44E6-898C-556A74F62645}"/>
              </a:ext>
            </a:extLst>
          </p:cNvPr>
          <p:cNvPicPr>
            <a:picLocks noChangeAspect="1"/>
          </p:cNvPicPr>
          <p:nvPr/>
        </p:nvPicPr>
        <p:blipFill>
          <a:blip r:embed="rId5"/>
          <a:stretch>
            <a:fillRect/>
          </a:stretch>
        </p:blipFill>
        <p:spPr>
          <a:xfrm>
            <a:off x="10796313" y="46543"/>
            <a:ext cx="1352266" cy="1059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13201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62000">
              <a:schemeClr val="tx1"/>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12" name="Θέση περιεχομένου 13">
            <a:extLst>
              <a:ext uri="{FF2B5EF4-FFF2-40B4-BE49-F238E27FC236}">
                <a16:creationId xmlns:a16="http://schemas.microsoft.com/office/drawing/2014/main" id="{56F8EFD1-6955-F64A-8F55-747BAB48BE81}"/>
              </a:ext>
            </a:extLst>
          </p:cNvPr>
          <p:cNvPicPr preferRelativeResize="0">
            <a:picLocks noChangeAspect="1"/>
          </p:cNvPicPr>
          <p:nvPr/>
        </p:nvPicPr>
        <p:blipFill rotWithShape="1">
          <a:blip r:embed="rId2">
            <a:alphaModFix amt="42000"/>
          </a:blip>
          <a:srcRect l="1569" t="10712" r="2723" b="13101"/>
          <a:stretch/>
        </p:blipFill>
        <p:spPr>
          <a:xfrm>
            <a:off x="7052890" y="560541"/>
            <a:ext cx="5137522" cy="5155054"/>
          </a:xfrm>
          <a:prstGeom prst="rect">
            <a:avLst/>
          </a:prstGeom>
          <a:ln>
            <a:noFill/>
          </a:ln>
          <a:effectLst>
            <a:softEdge rad="112500"/>
          </a:effectLst>
        </p:spPr>
      </p:pic>
      <p:pic>
        <p:nvPicPr>
          <p:cNvPr id="4" name="Picture 1">
            <a:extLst>
              <a:ext uri="{FF2B5EF4-FFF2-40B4-BE49-F238E27FC236}">
                <a16:creationId xmlns:a16="http://schemas.microsoft.com/office/drawing/2014/main" id="{8122FD47-7F24-2E4C-9263-7FCCB3A5AB46}"/>
              </a:ext>
            </a:extLst>
          </p:cNvPr>
          <p:cNvPicPr>
            <a:picLocks noChangeAspect="1"/>
          </p:cNvPicPr>
          <p:nvPr/>
        </p:nvPicPr>
        <p:blipFill>
          <a:blip r:embed="rId3"/>
          <a:stretch>
            <a:fillRect/>
          </a:stretch>
        </p:blipFill>
        <p:spPr>
          <a:xfrm>
            <a:off x="6483992" y="5961084"/>
            <a:ext cx="5078671" cy="821589"/>
          </a:xfrm>
          <a:prstGeom prst="rect">
            <a:avLst/>
          </a:prstGeom>
        </p:spPr>
      </p:pic>
      <p:sp>
        <p:nvSpPr>
          <p:cNvPr id="5" name="TextBox 4">
            <a:extLst>
              <a:ext uri="{FF2B5EF4-FFF2-40B4-BE49-F238E27FC236}">
                <a16:creationId xmlns:a16="http://schemas.microsoft.com/office/drawing/2014/main" id="{B38817DA-E581-6646-A63D-0A8310CD5A13}"/>
              </a:ext>
            </a:extLst>
          </p:cNvPr>
          <p:cNvSpPr txBox="1"/>
          <p:nvPr/>
        </p:nvSpPr>
        <p:spPr>
          <a:xfrm>
            <a:off x="65980" y="5281619"/>
            <a:ext cx="11957832" cy="738856"/>
          </a:xfrm>
          <a:prstGeom prst="rect">
            <a:avLst/>
          </a:prstGeom>
          <a:noFill/>
        </p:spPr>
        <p:txBody>
          <a:bodyPr wrap="square" rtlCol="0">
            <a:spAutoFit/>
          </a:bodyPr>
          <a:lstStyle/>
          <a:p>
            <a:pPr algn="just"/>
            <a:r>
              <a:rPr lang="en-US" sz="1400" dirty="0">
                <a:solidFill>
                  <a:schemeClr val="bg1"/>
                </a:solidFill>
              </a:rPr>
              <a:t>«This research is co-financed by Greece and the European Union (European Social Fund- ESF) through the Operational </a:t>
            </a:r>
            <a:r>
              <a:rPr lang="en-US" sz="1400" dirty="0" err="1">
                <a:solidFill>
                  <a:schemeClr val="bg1"/>
                </a:solidFill>
              </a:rPr>
              <a:t>Programme</a:t>
            </a:r>
            <a:r>
              <a:rPr lang="en-US" sz="1400" dirty="0">
                <a:solidFill>
                  <a:schemeClr val="bg1"/>
                </a:solidFill>
              </a:rPr>
              <a:t> «Human Resources Development, Education and Lifelong Learning» in the context of the project “Strengthening Human Resources Research Potential via Doctorate Research” (MIS-5000432), implemented by the State Scholarships Foundation (</a:t>
            </a:r>
            <a:r>
              <a:rPr lang="el-GR" sz="1400" dirty="0">
                <a:solidFill>
                  <a:schemeClr val="bg1"/>
                </a:solidFill>
              </a:rPr>
              <a:t>ΙΚΥ</a:t>
            </a:r>
            <a:r>
              <a:rPr lang="en-US" sz="1400" dirty="0">
                <a:solidFill>
                  <a:schemeClr val="bg1"/>
                </a:solidFill>
              </a:rPr>
              <a:t>)»</a:t>
            </a:r>
          </a:p>
        </p:txBody>
      </p:sp>
      <p:sp>
        <p:nvSpPr>
          <p:cNvPr id="6" name="TextBox 5">
            <a:extLst>
              <a:ext uri="{FF2B5EF4-FFF2-40B4-BE49-F238E27FC236}">
                <a16:creationId xmlns:a16="http://schemas.microsoft.com/office/drawing/2014/main" id="{DB27EFF4-BCAD-B84D-ADC5-AB9ABE6984D4}"/>
              </a:ext>
            </a:extLst>
          </p:cNvPr>
          <p:cNvSpPr txBox="1"/>
          <p:nvPr/>
        </p:nvSpPr>
        <p:spPr>
          <a:xfrm>
            <a:off x="629337" y="837526"/>
            <a:ext cx="10933326" cy="3954613"/>
          </a:xfrm>
          <a:prstGeom prst="rect">
            <a:avLst/>
          </a:prstGeom>
          <a:noFill/>
        </p:spPr>
        <p:txBody>
          <a:bodyPr wrap="square" rtlCol="0">
            <a:spAutoFit/>
          </a:bodyPr>
          <a:lstStyle/>
          <a:p>
            <a:pPr algn="ctr">
              <a:spcAft>
                <a:spcPts val="300"/>
              </a:spcAft>
            </a:pPr>
            <a:r>
              <a:rPr lang="en-CA" sz="2400" b="1" dirty="0" err="1">
                <a:solidFill>
                  <a:schemeClr val="bg1"/>
                </a:solidFill>
                <a:latin typeface="Lucida Handwriting" panose="03010101010101010101" pitchFamily="66" charset="0"/>
                <a:cs typeface="Apple Chancery" panose="03020702040506060504" pitchFamily="66" charset="-79"/>
              </a:rPr>
              <a:t>Stratis</a:t>
            </a:r>
            <a:r>
              <a:rPr lang="en-CA" sz="2400" b="1" dirty="0">
                <a:solidFill>
                  <a:schemeClr val="bg1"/>
                </a:solidFill>
                <a:latin typeface="Lucida Handwriting" panose="03010101010101010101" pitchFamily="66" charset="0"/>
                <a:cs typeface="Apple Chancery" panose="03020702040506060504" pitchFamily="66" charset="-79"/>
              </a:rPr>
              <a:t> Karantanellis</a:t>
            </a:r>
            <a:endParaRPr lang="en-CA" sz="2000" b="1" dirty="0">
              <a:solidFill>
                <a:schemeClr val="bg1"/>
              </a:solidFill>
              <a:latin typeface="Lucida Handwriting" panose="03010101010101010101" pitchFamily="66" charset="0"/>
              <a:cs typeface="Times New Roman" panose="02020603050405020304" pitchFamily="18" charset="0"/>
            </a:endParaRPr>
          </a:p>
          <a:p>
            <a:pPr algn="ctr"/>
            <a:r>
              <a:rPr lang="en-US" sz="1700" i="1" dirty="0">
                <a:solidFill>
                  <a:schemeClr val="bg1"/>
                </a:solidFill>
                <a:latin typeface="Times New Roman" panose="02020603050405020304" pitchFamily="18" charset="0"/>
                <a:cs typeface="Times New Roman" panose="02020603050405020304" pitchFamily="18" charset="0"/>
              </a:rPr>
              <a:t>Aristotle University of Thessaloniki, Dept of Geology, Lab of Engineering Geology &amp; Hydrogeology, Greece </a:t>
            </a:r>
          </a:p>
          <a:p>
            <a:endParaRPr lang="en-US" dirty="0">
              <a:solidFill>
                <a:schemeClr val="bg1"/>
              </a:solidFill>
              <a:latin typeface="Times New Roman" panose="02020603050405020304" pitchFamily="18" charset="0"/>
              <a:cs typeface="Times New Roman" panose="02020603050405020304" pitchFamily="18" charset="0"/>
            </a:endParaRPr>
          </a:p>
          <a:p>
            <a:r>
              <a:rPr lang="en-US" sz="2000" b="1" u="sng" dirty="0">
                <a:solidFill>
                  <a:schemeClr val="bg1"/>
                </a:solidFill>
                <a:latin typeface="Times New Roman" panose="02020603050405020304" pitchFamily="18" charset="0"/>
                <a:cs typeface="Times New Roman" panose="02020603050405020304" pitchFamily="18" charset="0"/>
              </a:rPr>
              <a:t>Contact info</a:t>
            </a:r>
            <a:r>
              <a:rPr lang="en-US" sz="2000" dirty="0">
                <a:solidFill>
                  <a:schemeClr val="bg1"/>
                </a:solidFill>
                <a:latin typeface="Times New Roman" panose="02020603050405020304" pitchFamily="18" charset="0"/>
                <a:cs typeface="Times New Roman" panose="02020603050405020304" pitchFamily="18" charset="0"/>
              </a:rPr>
              <a:t>:</a:t>
            </a:r>
          </a:p>
          <a:p>
            <a:endParaRPr lang="en-US" dirty="0">
              <a:solidFill>
                <a:schemeClr val="bg1"/>
              </a:solidFill>
              <a:latin typeface="Times New Roman" panose="02020603050405020304" pitchFamily="18" charset="0"/>
              <a:cs typeface="Times New Roman" panose="02020603050405020304" pitchFamily="18" charset="0"/>
            </a:endParaRPr>
          </a:p>
          <a:p>
            <a:r>
              <a:rPr lang="en-US" sz="1900" dirty="0">
                <a:solidFill>
                  <a:schemeClr val="bg1"/>
                </a:solidFill>
                <a:latin typeface="Times New Roman" panose="02020603050405020304" pitchFamily="18" charset="0"/>
                <a:cs typeface="Times New Roman" panose="02020603050405020304" pitchFamily="18" charset="0"/>
              </a:rPr>
              <a:t>skarantanellis@gmail.com – karantan@geo.auth.gr</a:t>
            </a:r>
          </a:p>
          <a:p>
            <a:endParaRPr lang="en-US" sz="1900" dirty="0">
              <a:solidFill>
                <a:schemeClr val="bg1"/>
              </a:solidFill>
              <a:latin typeface="Times New Roman" panose="02020603050405020304" pitchFamily="18" charset="0"/>
              <a:cs typeface="Times New Roman" panose="02020603050405020304" pitchFamily="18" charset="0"/>
            </a:endParaRPr>
          </a:p>
          <a:p>
            <a:r>
              <a:rPr lang="en-US" sz="1900" dirty="0" err="1">
                <a:solidFill>
                  <a:schemeClr val="bg1"/>
                </a:solidFill>
                <a:latin typeface="Times New Roman" panose="02020603050405020304" pitchFamily="18" charset="0"/>
                <a:cs typeface="Times New Roman" panose="02020603050405020304" pitchFamily="18" charset="0"/>
              </a:rPr>
              <a:t>www.stratiskarantanellis.eu</a:t>
            </a:r>
            <a:endParaRPr lang="en-US" sz="1900" dirty="0">
              <a:solidFill>
                <a:schemeClr val="bg1"/>
              </a:solidFill>
              <a:latin typeface="Times New Roman" panose="02020603050405020304" pitchFamily="18" charset="0"/>
              <a:cs typeface="Times New Roman" panose="02020603050405020304" pitchFamily="18" charset="0"/>
            </a:endParaRPr>
          </a:p>
          <a:p>
            <a:endParaRPr lang="en-US" sz="1900" dirty="0">
              <a:solidFill>
                <a:schemeClr val="bg1"/>
              </a:solidFill>
              <a:latin typeface="Times New Roman" panose="02020603050405020304" pitchFamily="18" charset="0"/>
              <a:cs typeface="Times New Roman" panose="02020603050405020304" pitchFamily="18" charset="0"/>
            </a:endParaRPr>
          </a:p>
          <a:p>
            <a:r>
              <a:rPr lang="en-US" sz="1900" dirty="0" err="1">
                <a:solidFill>
                  <a:schemeClr val="bg1"/>
                </a:solidFill>
                <a:latin typeface="Times New Roman" panose="02020603050405020304" pitchFamily="18" charset="0"/>
                <a:cs typeface="Times New Roman" panose="02020603050405020304" pitchFamily="18" charset="0"/>
              </a:rPr>
              <a:t>Stratis</a:t>
            </a:r>
            <a:r>
              <a:rPr lang="en-US" sz="1900" dirty="0">
                <a:solidFill>
                  <a:schemeClr val="bg1"/>
                </a:solidFill>
                <a:latin typeface="Times New Roman" panose="02020603050405020304" pitchFamily="18" charset="0"/>
                <a:cs typeface="Times New Roman" panose="02020603050405020304" pitchFamily="18" charset="0"/>
              </a:rPr>
              <a:t> Karantanellis</a:t>
            </a:r>
          </a:p>
          <a:p>
            <a:endParaRPr lang="en-US" sz="1900" dirty="0">
              <a:solidFill>
                <a:schemeClr val="bg1"/>
              </a:solidFill>
              <a:latin typeface="Times New Roman" panose="02020603050405020304" pitchFamily="18" charset="0"/>
              <a:cs typeface="Times New Roman" panose="02020603050405020304" pitchFamily="18" charset="0"/>
            </a:endParaRPr>
          </a:p>
          <a:p>
            <a:r>
              <a:rPr lang="en-US" sz="1900" dirty="0" err="1">
                <a:solidFill>
                  <a:schemeClr val="bg1"/>
                </a:solidFill>
                <a:latin typeface="Times New Roman" panose="02020603050405020304" pitchFamily="18" charset="0"/>
                <a:cs typeface="Times New Roman" panose="02020603050405020304" pitchFamily="18" charset="0"/>
              </a:rPr>
              <a:t>Stratis</a:t>
            </a:r>
            <a:r>
              <a:rPr lang="en-US" sz="1900" dirty="0">
                <a:solidFill>
                  <a:schemeClr val="bg1"/>
                </a:solidFill>
                <a:latin typeface="Times New Roman" panose="02020603050405020304" pitchFamily="18" charset="0"/>
                <a:cs typeface="Times New Roman" panose="02020603050405020304" pitchFamily="18" charset="0"/>
              </a:rPr>
              <a:t> Karantanellis</a:t>
            </a:r>
          </a:p>
          <a:p>
            <a:pPr algn="ctr">
              <a:spcAft>
                <a:spcPts val="300"/>
              </a:spcAft>
            </a:pPr>
            <a:endParaRPr lang="en-CA"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2A1B9BF7-2658-DB49-91FE-D37DD63415F3}"/>
              </a:ext>
            </a:extLst>
          </p:cNvPr>
          <p:cNvPicPr>
            <a:picLocks noChangeAspect="1"/>
          </p:cNvPicPr>
          <p:nvPr/>
        </p:nvPicPr>
        <p:blipFill>
          <a:blip r:embed="rId4"/>
          <a:stretch>
            <a:fillRect/>
          </a:stretch>
        </p:blipFill>
        <p:spPr>
          <a:xfrm>
            <a:off x="222938" y="3479545"/>
            <a:ext cx="368300" cy="368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5">
            <a:extLst>
              <a:ext uri="{FF2B5EF4-FFF2-40B4-BE49-F238E27FC236}">
                <a16:creationId xmlns:a16="http://schemas.microsoft.com/office/drawing/2014/main" id="{B66B42D3-0F2B-814D-A922-82B0DFCBCC43}"/>
              </a:ext>
            </a:extLst>
          </p:cNvPr>
          <p:cNvPicPr>
            <a:picLocks noChangeAspect="1"/>
          </p:cNvPicPr>
          <p:nvPr/>
        </p:nvPicPr>
        <p:blipFill rotWithShape="1">
          <a:blip r:embed="rId5"/>
          <a:srcRect l="16102" r="18640"/>
          <a:stretch/>
        </p:blipFill>
        <p:spPr>
          <a:xfrm>
            <a:off x="222938" y="4075559"/>
            <a:ext cx="342899" cy="344041"/>
          </a:xfrm>
          <a:prstGeom prst="roundRect">
            <a:avLst>
              <a:gd name="adj" fmla="val 17724"/>
            </a:avLst>
          </a:prstGeom>
          <a:solidFill>
            <a:srgbClr val="FFFFFF">
              <a:shade val="85000"/>
            </a:srgbClr>
          </a:solidFill>
          <a:ln>
            <a:noFill/>
          </a:ln>
          <a:effectLst>
            <a:reflection blurRad="12700" stA="38000" endPos="28000" dist="5000" dir="5400000" sy="-100000" algn="bl" rotWithShape="0"/>
          </a:effectLst>
        </p:spPr>
      </p:pic>
      <p:pic>
        <p:nvPicPr>
          <p:cNvPr id="9" name="Picture 2" descr="Image result for gmail logo">
            <a:extLst>
              <a:ext uri="{FF2B5EF4-FFF2-40B4-BE49-F238E27FC236}">
                <a16:creationId xmlns:a16="http://schemas.microsoft.com/office/drawing/2014/main" id="{F55AFF0E-9C2E-CE44-B7EE-A6798B0085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038" y="2388200"/>
            <a:ext cx="304799" cy="304799"/>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9">
            <a:extLst>
              <a:ext uri="{FF2B5EF4-FFF2-40B4-BE49-F238E27FC236}">
                <a16:creationId xmlns:a16="http://schemas.microsoft.com/office/drawing/2014/main" id="{314A4609-4901-4845-A87A-DA5E86B75689}"/>
              </a:ext>
            </a:extLst>
          </p:cNvPr>
          <p:cNvPicPr>
            <a:picLocks noChangeAspect="1"/>
          </p:cNvPicPr>
          <p:nvPr/>
        </p:nvPicPr>
        <p:blipFill>
          <a:blip r:embed="rId7"/>
          <a:stretch>
            <a:fillRect/>
          </a:stretch>
        </p:blipFill>
        <p:spPr>
          <a:xfrm>
            <a:off x="222937" y="2934103"/>
            <a:ext cx="337236" cy="337236"/>
          </a:xfrm>
          <a:prstGeom prst="rect">
            <a:avLst/>
          </a:prstGeom>
        </p:spPr>
      </p:pic>
      <p:pic>
        <p:nvPicPr>
          <p:cNvPr id="13" name="Εικόνα 12">
            <a:extLst>
              <a:ext uri="{FF2B5EF4-FFF2-40B4-BE49-F238E27FC236}">
                <a16:creationId xmlns:a16="http://schemas.microsoft.com/office/drawing/2014/main" id="{A6240E00-4A0A-DE40-9231-A13554FA5B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36" b="67984" l="10000" r="90000">
                        <a14:foregroundMark x1="25000" y1="39556" x2="61250" y2="37111"/>
                        <a14:foregroundMark x1="33889" y1="61556" x2="34583" y2="59111"/>
                        <a14:foregroundMark x1="52083" y1="58667" x2="49028" y2="63556"/>
                        <a14:foregroundMark x1="69861" y1="60222" x2="76806" y2="42667"/>
                        <a14:foregroundMark x1="76806" y1="42667" x2="66111" y2="48667"/>
                        <a14:foregroundMark x1="66111" y1="48667" x2="73889" y2="51778"/>
                        <a14:foregroundMark x1="24028" y1="37556" x2="24028" y2="39111"/>
                        <a14:foregroundMark x1="62639" y1="49778" x2="63750" y2="46444"/>
                      </a14:backgroundRemoval>
                    </a14:imgEffect>
                  </a14:imgLayer>
                </a14:imgProps>
              </a:ext>
            </a:extLst>
          </a:blip>
          <a:srcRect l="21695" t="27245" r="19894" b="27047"/>
          <a:stretch/>
        </p:blipFill>
        <p:spPr>
          <a:xfrm>
            <a:off x="9677852" y="75327"/>
            <a:ext cx="2448168" cy="1197322"/>
          </a:xfrm>
          <a:prstGeom prst="rect">
            <a:avLst/>
          </a:prstGeom>
        </p:spPr>
      </p:pic>
    </p:spTree>
    <p:extLst>
      <p:ext uri="{BB962C8B-B14F-4D97-AF65-F5344CB8AC3E}">
        <p14:creationId xmlns:p14="http://schemas.microsoft.com/office/powerpoint/2010/main" val="1434385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CEDEEF2F-2B0F-404E-AD98-A219CF401FB1}"/>
              </a:ext>
            </a:extLst>
          </p:cNvPr>
          <p:cNvSpPr>
            <a:spLocks noGrp="1"/>
          </p:cNvSpPr>
          <p:nvPr>
            <p:ph type="title" idx="4294967295"/>
          </p:nvPr>
        </p:nvSpPr>
        <p:spPr>
          <a:xfrm>
            <a:off x="344910" y="113746"/>
            <a:ext cx="3861806" cy="805199"/>
          </a:xfrm>
        </p:spPr>
        <p:txBody>
          <a:bodyPr>
            <a:normAutofit/>
          </a:bodyPr>
          <a:lstStyle/>
          <a:p>
            <a:pPr algn="ctr"/>
            <a:r>
              <a:rPr lang="en-US" sz="3601" dirty="0">
                <a:latin typeface="Tahoma" panose="020B0604030504040204" pitchFamily="34" charset="0"/>
                <a:ea typeface="Tahoma" panose="020B0604030504040204" pitchFamily="34" charset="0"/>
                <a:cs typeface="Tahoma" panose="020B0604030504040204" pitchFamily="34" charset="0"/>
              </a:rPr>
              <a:t>Motivation</a:t>
            </a:r>
          </a:p>
        </p:txBody>
      </p:sp>
      <p:sp>
        <p:nvSpPr>
          <p:cNvPr id="5" name="TextBox 4">
            <a:extLst>
              <a:ext uri="{FF2B5EF4-FFF2-40B4-BE49-F238E27FC236}">
                <a16:creationId xmlns:a16="http://schemas.microsoft.com/office/drawing/2014/main" id="{35485473-88E0-0B41-BF60-12DBD3EA5601}"/>
              </a:ext>
            </a:extLst>
          </p:cNvPr>
          <p:cNvSpPr txBox="1"/>
          <p:nvPr/>
        </p:nvSpPr>
        <p:spPr>
          <a:xfrm>
            <a:off x="75952" y="1010118"/>
            <a:ext cx="11751568" cy="3169641"/>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Landslides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a:t>
            </a:r>
            <a:r>
              <a:rPr lang="en-US" sz="2000" dirty="0">
                <a:latin typeface="Tahoma" panose="020B0604030504040204" pitchFamily="34" charset="0"/>
                <a:ea typeface="Tahoma" panose="020B0604030504040204" pitchFamily="34" charset="0"/>
                <a:cs typeface="Tahoma" panose="020B0604030504040204" pitchFamily="34" charset="0"/>
              </a:rPr>
              <a:t> widespread phenomena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 disastrous events worldwide</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Remote sensing imagery constitutes a valuable and cost-effective source for mapping landslides and identifying topographic changes. </a:t>
            </a:r>
          </a:p>
          <a:p>
            <a:r>
              <a:rPr lang="en-US" sz="2000" b="1" dirty="0">
                <a:latin typeface="Tahoma" panose="020B0604030504040204" pitchFamily="34" charset="0"/>
                <a:ea typeface="Tahoma" panose="020B0604030504040204" pitchFamily="34" charset="0"/>
                <a:cs typeface="Tahoma" panose="020B0604030504040204" pitchFamily="34" charset="0"/>
              </a:rPr>
              <a:t>UAV (</a:t>
            </a:r>
            <a:r>
              <a:rPr lang="en-US" sz="2000" dirty="0">
                <a:latin typeface="Tahoma" panose="020B0604030504040204" pitchFamily="34" charset="0"/>
                <a:ea typeface="Tahoma" panose="020B0604030504040204" pitchFamily="34" charset="0"/>
                <a:cs typeface="Tahoma" panose="020B0604030504040204" pitchFamily="34" charset="0"/>
              </a:rPr>
              <a:t>RPAS</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 Powerful tool for landslide research</a:t>
            </a:r>
            <a:endParaRPr lang="en-US" sz="20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endParaRPr lang="en-US" sz="20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r>
              <a:rPr lang="en-US" sz="20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Urgent need</a:t>
            </a:r>
            <a:r>
              <a:rPr lang="en-US" sz="2000" i="1" dirty="0">
                <a:latin typeface="Tahoma" panose="020B0604030504040204" pitchFamily="34" charset="0"/>
                <a:ea typeface="Tahoma" panose="020B0604030504040204" pitchFamily="34" charset="0"/>
                <a:cs typeface="Tahoma" panose="020B0604030504040204" pitchFamily="34" charset="0"/>
                <a:sym typeface="Wingdings" pitchFamily="2" charset="2"/>
              </a:rPr>
              <a:t>  Automated &amp; objective geohazard identification (</a:t>
            </a:r>
            <a:r>
              <a:rPr lang="en-US" sz="20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sym typeface="Wingdings" pitchFamily="2" charset="2"/>
              </a:rPr>
              <a:t>site-specific</a:t>
            </a:r>
            <a:r>
              <a:rPr lang="en-US" sz="2000" i="1" dirty="0">
                <a:latin typeface="Tahoma" panose="020B0604030504040204" pitchFamily="34" charset="0"/>
                <a:ea typeface="Tahoma" panose="020B0604030504040204" pitchFamily="34" charset="0"/>
                <a:cs typeface="Tahoma" panose="020B0604030504040204" pitchFamily="34" charset="0"/>
                <a:sym typeface="Wingdings" pitchFamily="2" charset="2"/>
              </a:rPr>
              <a:t> cases)</a:t>
            </a:r>
          </a:p>
          <a:p>
            <a:endParaRPr lang="en-US" sz="2000" i="1"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r>
              <a:rPr lang="en-US" sz="2000" b="1" dirty="0">
                <a:solidFill>
                  <a:srgbClr val="C00000"/>
                </a:solidFill>
                <a:latin typeface="Tahoma" panose="020B0604030504040204" pitchFamily="34" charset="0"/>
                <a:ea typeface="Tahoma" panose="020B0604030504040204" pitchFamily="34" charset="0"/>
                <a:cs typeface="Tahoma" panose="020B0604030504040204" pitchFamily="34" charset="0"/>
                <a:sym typeface="Wingdings" pitchFamily="2" charset="2"/>
              </a:rPr>
              <a:t>Objective</a:t>
            </a:r>
            <a:r>
              <a:rPr lang="en-US" sz="2000" dirty="0">
                <a:solidFill>
                  <a:srgbClr val="C00000"/>
                </a:solidFill>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sz="2000" u="sng"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Methodology</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for landslide risk management tool</a:t>
            </a:r>
          </a:p>
          <a:p>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Object-based</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approach to mimic experts’ perception into machines!</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6" name="landslide_model_Karantanellis &amp; Van Westen">
            <a:hlinkClick r:id="" action="ppaction://media"/>
            <a:extLst>
              <a:ext uri="{FF2B5EF4-FFF2-40B4-BE49-F238E27FC236}">
                <a16:creationId xmlns:a16="http://schemas.microsoft.com/office/drawing/2014/main" id="{07E6C6F0-1AC4-5C44-9AAF-B16A489E40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5249" y="4560792"/>
            <a:ext cx="4033003" cy="2268630"/>
          </a:xfrm>
          <a:prstGeom prst="rect">
            <a:avLst/>
          </a:prstGeom>
          <a:ln>
            <a:noFill/>
          </a:ln>
          <a:effectLst>
            <a:softEdge rad="112500"/>
          </a:effectLst>
        </p:spPr>
      </p:pic>
      <p:pic>
        <p:nvPicPr>
          <p:cNvPr id="8" name="Εικόνα 7">
            <a:extLst>
              <a:ext uri="{FF2B5EF4-FFF2-40B4-BE49-F238E27FC236}">
                <a16:creationId xmlns:a16="http://schemas.microsoft.com/office/drawing/2014/main" id="{CF303C12-5F08-D34B-B065-E52E9A6DEBBD}"/>
              </a:ext>
            </a:extLst>
          </p:cNvPr>
          <p:cNvPicPr>
            <a:picLocks noChangeAspect="1"/>
          </p:cNvPicPr>
          <p:nvPr/>
        </p:nvPicPr>
        <p:blipFill>
          <a:blip r:embed="rId6"/>
          <a:stretch>
            <a:fillRect/>
          </a:stretch>
        </p:blipFill>
        <p:spPr>
          <a:xfrm>
            <a:off x="9678333" y="4211833"/>
            <a:ext cx="2452040" cy="2603763"/>
          </a:xfrm>
          <a:prstGeom prst="rect">
            <a:avLst/>
          </a:prstGeom>
        </p:spPr>
      </p:pic>
      <p:pic>
        <p:nvPicPr>
          <p:cNvPr id="10" name="Picture 16">
            <a:extLst>
              <a:ext uri="{FF2B5EF4-FFF2-40B4-BE49-F238E27FC236}">
                <a16:creationId xmlns:a16="http://schemas.microsoft.com/office/drawing/2014/main" id="{24C18609-7D12-E644-B71F-7ACA4375A7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956" t="44445" r="41852" b="5555"/>
          <a:stretch/>
        </p:blipFill>
        <p:spPr>
          <a:xfrm>
            <a:off x="332640" y="4908904"/>
            <a:ext cx="1175646" cy="1765823"/>
          </a:xfrm>
          <a:prstGeom prst="rect">
            <a:avLst/>
          </a:prstGeom>
          <a:ln>
            <a:noFill/>
          </a:ln>
          <a:effectLst>
            <a:softEdge rad="112500"/>
          </a:effectLst>
        </p:spPr>
      </p:pic>
      <p:pic>
        <p:nvPicPr>
          <p:cNvPr id="9" name="Εικόνα 8">
            <a:extLst>
              <a:ext uri="{FF2B5EF4-FFF2-40B4-BE49-F238E27FC236}">
                <a16:creationId xmlns:a16="http://schemas.microsoft.com/office/drawing/2014/main" id="{8DE55D83-BA5A-FD47-B939-7D42B259AC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4" b="95154" l="3148" r="94698">
                        <a14:foregroundMark x1="26926" y1="10385" x2="47307" y2="5769"/>
                        <a14:foregroundMark x1="47307" y1="5769" x2="57995" y2="6077"/>
                        <a14:foregroundMark x1="57995" y1="6077" x2="69180" y2="9692"/>
                        <a14:foregroundMark x1="69180" y1="9692" x2="79287" y2="18308"/>
                        <a14:foregroundMark x1="79287" y1="18308" x2="83430" y2="27000"/>
                        <a14:foregroundMark x1="83430" y1="27000" x2="79039" y2="66077"/>
                        <a14:foregroundMark x1="79039" y1="66077" x2="72328" y2="73231"/>
                        <a14:foregroundMark x1="72328" y1="73231" x2="37697" y2="82615"/>
                        <a14:foregroundMark x1="37697" y1="82615" x2="30406" y2="80000"/>
                        <a14:foregroundMark x1="30406" y1="80000" x2="11433" y2="63462"/>
                        <a14:foregroundMark x1="11433" y1="63462" x2="7622" y2="46077"/>
                        <a14:foregroundMark x1="7622" y1="46077" x2="12179" y2="27154"/>
                        <a14:foregroundMark x1="12179" y1="27154" x2="16570" y2="20000"/>
                        <a14:foregroundMark x1="16570" y1="20000" x2="27672" y2="10154"/>
                        <a14:foregroundMark x1="17481" y1="42000" x2="18144" y2="52231"/>
                        <a14:foregroundMark x1="24855" y1="52615" x2="53190" y2="56769"/>
                        <a14:foregroundMark x1="53190" y1="56769" x2="66860" y2="54385"/>
                        <a14:foregroundMark x1="66860" y1="54385" x2="76388" y2="48692"/>
                        <a14:foregroundMark x1="66943" y1="25923" x2="55592" y2="48154"/>
                        <a14:foregroundMark x1="72577" y1="36846" x2="52444" y2="45000"/>
                        <a14:foregroundMark x1="52444" y1="45000" x2="52444" y2="45000"/>
                        <a14:foregroundMark x1="72577" y1="23923" x2="73157" y2="45000"/>
                        <a14:foregroundMark x1="79785" y1="22769" x2="72411" y2="10846"/>
                        <a14:foregroundMark x1="72411" y1="10846" x2="63629" y2="5385"/>
                        <a14:foregroundMark x1="63629" y1="5385" x2="56089" y2="4308"/>
                        <a14:foregroundMark x1="56089" y1="4308" x2="41094" y2="8923"/>
                        <a14:foregroundMark x1="41094" y1="8923" x2="37200" y2="16923"/>
                        <a14:foregroundMark x1="37200" y1="16923" x2="37945" y2="54154"/>
                        <a14:foregroundMark x1="37945" y1="54154" x2="39851" y2="61769"/>
                        <a14:foregroundMark x1="39851" y1="61769" x2="41839" y2="63923"/>
                        <a14:foregroundMark x1="18476" y1="38154" x2="18476" y2="38154"/>
                        <a14:foregroundMark x1="18724" y1="37769" x2="20878" y2="53692"/>
                        <a14:foregroundMark x1="20878" y1="53692" x2="20878" y2="53692"/>
                        <a14:foregroundMark x1="20547" y1="43000" x2="21541" y2="42000"/>
                        <a14:foregroundMark x1="20547" y1="37000" x2="20298" y2="35538"/>
                        <a14:foregroundMark x1="22121" y1="40154" x2="22121" y2="40154"/>
                        <a14:foregroundMark x1="22121" y1="40154" x2="22121" y2="40154"/>
                        <a14:foregroundMark x1="43082" y1="24846" x2="43828" y2="25923"/>
                        <a14:foregroundMark x1="45650" y1="22615" x2="50456" y2="28154"/>
                        <a14:foregroundMark x1="50456" y1="28154" x2="49793" y2="29846"/>
                        <a14:foregroundMark x1="52196" y1="25385" x2="59983" y2="22615"/>
                        <a14:foregroundMark x1="59983" y1="22615" x2="61392" y2="21308"/>
                        <a14:foregroundMark x1="78542" y1="16308" x2="83513" y2="26692"/>
                        <a14:foregroundMark x1="94698" y1="34615" x2="94698" y2="42385"/>
                        <a14:foregroundMark x1="57829" y1="58923" x2="49461" y2="66077"/>
                        <a14:foregroundMark x1="3314" y1="39615" x2="3977" y2="44462"/>
                        <a14:foregroundMark x1="44656" y1="5769" x2="52693" y2="5462"/>
                        <a14:foregroundMark x1="52693" y1="5462" x2="53438" y2="5154"/>
                        <a14:foregroundMark x1="55841" y1="95154" x2="55841" y2="95154"/>
                        <a14:foregroundMark x1="38028" y1="31846" x2="44656" y2="35385"/>
                        <a14:foregroundMark x1="44656" y1="35385" x2="44656" y2="35385"/>
                        <a14:foregroundMark x1="44656" y1="35154" x2="48219" y2="35385"/>
                        <a14:foregroundMark x1="49793" y1="34462" x2="51450" y2="31462"/>
                        <a14:foregroundMark x1="48633" y1="36846" x2="45070" y2="41462"/>
                        <a14:foregroundMark x1="44822" y1="26077" x2="44822" y2="24846"/>
                        <a14:foregroundMark x1="13919" y1="45538" x2="14333" y2="50538"/>
                        <a14:foregroundMark x1="14333" y1="47615" x2="14333" y2="40615"/>
                        <a14:foregroundMark x1="14333" y1="40615" x2="12013" y2="47769"/>
                        <a14:foregroundMark x1="12013" y1="47769" x2="12096" y2="48000"/>
                        <a14:foregroundMark x1="16487" y1="47231" x2="22701" y2="45385"/>
                      </a14:backgroundRemoval>
                    </a14:imgEffect>
                  </a14:imgLayer>
                </a14:imgProps>
              </a:ext>
            </a:extLst>
          </a:blip>
          <a:stretch>
            <a:fillRect/>
          </a:stretch>
        </p:blipFill>
        <p:spPr>
          <a:xfrm rot="814572">
            <a:off x="11017778" y="417411"/>
            <a:ext cx="745489" cy="802929"/>
          </a:xfrm>
          <a:prstGeom prst="rect">
            <a:avLst/>
          </a:prstGeom>
        </p:spPr>
      </p:pic>
      <p:pic>
        <p:nvPicPr>
          <p:cNvPr id="11" name="Picture 2">
            <a:extLst>
              <a:ext uri="{FF2B5EF4-FFF2-40B4-BE49-F238E27FC236}">
                <a16:creationId xmlns:a16="http://schemas.microsoft.com/office/drawing/2014/main" id="{18436178-636B-7043-AA9D-A5F968669A8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034" b="90966" l="7263" r="89665">
                        <a14:foregroundMark x1="8380" y1="69159" x2="8380" y2="69159"/>
                        <a14:foregroundMark x1="7263" y1="72897" x2="7263" y2="72897"/>
                        <a14:foregroundMark x1="32682" y1="91277" x2="32682" y2="91277"/>
                        <a14:foregroundMark x1="57263" y1="9034" x2="57263" y2="9034"/>
                      </a14:backgroundRemoval>
                    </a14:imgEffect>
                  </a14:imgLayer>
                </a14:imgProps>
              </a:ext>
            </a:extLst>
          </a:blip>
          <a:stretch>
            <a:fillRect/>
          </a:stretch>
        </p:blipFill>
        <p:spPr>
          <a:xfrm>
            <a:off x="5902678" y="4246342"/>
            <a:ext cx="2022599" cy="1813559"/>
          </a:xfrm>
          <a:prstGeom prst="rect">
            <a:avLst/>
          </a:prstGeom>
        </p:spPr>
      </p:pic>
      <p:sp>
        <p:nvSpPr>
          <p:cNvPr id="4" name="Στρογγυλεμένο ορθογώνιο 3">
            <a:extLst>
              <a:ext uri="{FF2B5EF4-FFF2-40B4-BE49-F238E27FC236}">
                <a16:creationId xmlns:a16="http://schemas.microsoft.com/office/drawing/2014/main" id="{55EAD457-6076-BC4E-9A17-27946AEC8241}"/>
              </a:ext>
            </a:extLst>
          </p:cNvPr>
          <p:cNvSpPr/>
          <p:nvPr/>
        </p:nvSpPr>
        <p:spPr>
          <a:xfrm>
            <a:off x="9719216" y="5105836"/>
            <a:ext cx="797536" cy="685979"/>
          </a:xfrm>
          <a:prstGeom prst="roundRect">
            <a:avLst/>
          </a:prstGeom>
          <a:noFill/>
          <a:ln w="3810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Στρογγυλεμένο ορθογώνιο 12">
            <a:extLst>
              <a:ext uri="{FF2B5EF4-FFF2-40B4-BE49-F238E27FC236}">
                <a16:creationId xmlns:a16="http://schemas.microsoft.com/office/drawing/2014/main" id="{1B4868D6-6658-584E-A1FE-434B7AB66A88}"/>
              </a:ext>
            </a:extLst>
          </p:cNvPr>
          <p:cNvSpPr/>
          <p:nvPr/>
        </p:nvSpPr>
        <p:spPr>
          <a:xfrm>
            <a:off x="9703179" y="4241867"/>
            <a:ext cx="797536" cy="685979"/>
          </a:xfrm>
          <a:prstGeom prst="roundRect">
            <a:avLst/>
          </a:prstGeom>
          <a:noFill/>
          <a:ln w="3810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Στρογγυλεμένο ορθογώνιο 13">
            <a:extLst>
              <a:ext uri="{FF2B5EF4-FFF2-40B4-BE49-F238E27FC236}">
                <a16:creationId xmlns:a16="http://schemas.microsoft.com/office/drawing/2014/main" id="{A29BFF68-5612-6948-8E1B-3337BFC2D0D7}"/>
              </a:ext>
            </a:extLst>
          </p:cNvPr>
          <p:cNvSpPr/>
          <p:nvPr/>
        </p:nvSpPr>
        <p:spPr>
          <a:xfrm>
            <a:off x="5951737" y="4267419"/>
            <a:ext cx="1766011" cy="1708428"/>
          </a:xfrm>
          <a:prstGeom prst="roundRect">
            <a:avLst/>
          </a:prstGeom>
          <a:noFill/>
          <a:ln w="3810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Στρογγυλεμένο ορθογώνιο 14">
            <a:extLst>
              <a:ext uri="{FF2B5EF4-FFF2-40B4-BE49-F238E27FC236}">
                <a16:creationId xmlns:a16="http://schemas.microsoft.com/office/drawing/2014/main" id="{A7BBA3EA-1F67-D348-8A14-A43184967372}"/>
              </a:ext>
            </a:extLst>
          </p:cNvPr>
          <p:cNvSpPr/>
          <p:nvPr/>
        </p:nvSpPr>
        <p:spPr>
          <a:xfrm>
            <a:off x="7738632" y="5350699"/>
            <a:ext cx="1696217" cy="1446869"/>
          </a:xfrm>
          <a:prstGeom prst="roundRect">
            <a:avLst/>
          </a:prstGeom>
          <a:noFill/>
          <a:ln w="3810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17" name="Ευθεία γραμμή σύνδεσης 16">
            <a:extLst>
              <a:ext uri="{FF2B5EF4-FFF2-40B4-BE49-F238E27FC236}">
                <a16:creationId xmlns:a16="http://schemas.microsoft.com/office/drawing/2014/main" id="{4AAE51E2-6642-DB48-9C8E-AA275260E2E1}"/>
              </a:ext>
            </a:extLst>
          </p:cNvPr>
          <p:cNvCxnSpPr/>
          <p:nvPr/>
        </p:nvCxnSpPr>
        <p:spPr>
          <a:xfrm flipV="1">
            <a:off x="7664255" y="4241867"/>
            <a:ext cx="2091798" cy="70179"/>
          </a:xfrm>
          <a:prstGeom prst="line">
            <a:avLst/>
          </a:prstGeom>
          <a:ln w="25400">
            <a:solidFill>
              <a:srgbClr val="C0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a:extLst>
              <a:ext uri="{FF2B5EF4-FFF2-40B4-BE49-F238E27FC236}">
                <a16:creationId xmlns:a16="http://schemas.microsoft.com/office/drawing/2014/main" id="{7D76C3C4-44CE-2743-BDBC-EE9B0F3FC796}"/>
              </a:ext>
            </a:extLst>
          </p:cNvPr>
          <p:cNvCxnSpPr>
            <a:cxnSpLocks/>
          </p:cNvCxnSpPr>
          <p:nvPr/>
        </p:nvCxnSpPr>
        <p:spPr>
          <a:xfrm flipV="1">
            <a:off x="9297234" y="5109015"/>
            <a:ext cx="491181" cy="241683"/>
          </a:xfrm>
          <a:prstGeom prst="line">
            <a:avLst/>
          </a:prstGeom>
          <a:ln w="25400">
            <a:solidFill>
              <a:srgbClr val="C0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Ευθεία γραμμή σύνδεσης 21">
            <a:extLst>
              <a:ext uri="{FF2B5EF4-FFF2-40B4-BE49-F238E27FC236}">
                <a16:creationId xmlns:a16="http://schemas.microsoft.com/office/drawing/2014/main" id="{BC0DA090-07DE-3E42-83D4-693FB7859EDE}"/>
              </a:ext>
            </a:extLst>
          </p:cNvPr>
          <p:cNvCxnSpPr>
            <a:cxnSpLocks/>
          </p:cNvCxnSpPr>
          <p:nvPr/>
        </p:nvCxnSpPr>
        <p:spPr>
          <a:xfrm flipV="1">
            <a:off x="7650242" y="4924669"/>
            <a:ext cx="2117288" cy="952899"/>
          </a:xfrm>
          <a:prstGeom prst="line">
            <a:avLst/>
          </a:prstGeom>
          <a:ln w="25400">
            <a:solidFill>
              <a:srgbClr val="C0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Ευθεία γραμμή σύνδεσης 19">
            <a:extLst>
              <a:ext uri="{FF2B5EF4-FFF2-40B4-BE49-F238E27FC236}">
                <a16:creationId xmlns:a16="http://schemas.microsoft.com/office/drawing/2014/main" id="{8593ED88-929C-6149-A920-5E47C3B177CB}"/>
              </a:ext>
            </a:extLst>
          </p:cNvPr>
          <p:cNvCxnSpPr>
            <a:cxnSpLocks/>
          </p:cNvCxnSpPr>
          <p:nvPr/>
        </p:nvCxnSpPr>
        <p:spPr>
          <a:xfrm flipV="1">
            <a:off x="9434849" y="5878723"/>
            <a:ext cx="374376" cy="827731"/>
          </a:xfrm>
          <a:prstGeom prst="line">
            <a:avLst/>
          </a:prstGeom>
          <a:ln w="25400">
            <a:solidFill>
              <a:srgbClr val="C00000"/>
            </a:solidFill>
            <a:prstDash val="sysDot"/>
            <a:miter lim="800000"/>
            <a:tailEnd type="none"/>
          </a:ln>
        </p:spPr>
        <p:style>
          <a:lnRef idx="1">
            <a:schemeClr val="accent1"/>
          </a:lnRef>
          <a:fillRef idx="0">
            <a:schemeClr val="accent1"/>
          </a:fillRef>
          <a:effectRef idx="0">
            <a:schemeClr val="accent1"/>
          </a:effectRef>
          <a:fontRef idx="minor">
            <a:schemeClr val="tx1"/>
          </a:fontRef>
        </p:style>
      </p:cxnSp>
      <p:pic>
        <p:nvPicPr>
          <p:cNvPr id="2" name="Εικόνα 1">
            <a:extLst>
              <a:ext uri="{FF2B5EF4-FFF2-40B4-BE49-F238E27FC236}">
                <a16:creationId xmlns:a16="http://schemas.microsoft.com/office/drawing/2014/main" id="{A94BED0D-ACED-804A-A655-9C7157734D2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9" b="89954" l="6957" r="90000">
                        <a14:foregroundMark x1="25652" y1="46119" x2="27391" y2="45205"/>
                        <a14:foregroundMark x1="6957" y1="69406" x2="8261" y2="66210"/>
                        <a14:foregroundMark x1="86957" y1="21918" x2="88261" y2="27854"/>
                      </a14:backgroundRemoval>
                    </a14:imgEffect>
                  </a14:imgLayer>
                </a14:imgProps>
              </a:ext>
            </a:extLst>
          </a:blip>
          <a:srcRect r="3245" b="15418"/>
          <a:stretch/>
        </p:blipFill>
        <p:spPr>
          <a:xfrm>
            <a:off x="7696617" y="5350699"/>
            <a:ext cx="1738232" cy="1446869"/>
          </a:xfrm>
          <a:prstGeom prst="rect">
            <a:avLst/>
          </a:prstGeom>
        </p:spPr>
      </p:pic>
    </p:spTree>
    <p:extLst>
      <p:ext uri="{BB962C8B-B14F-4D97-AF65-F5344CB8AC3E}">
        <p14:creationId xmlns:p14="http://schemas.microsoft.com/office/powerpoint/2010/main" val="137456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3" fill="hold"/>
                                        <p:tgtEl>
                                          <p:spTgt spid="6"/>
                                        </p:tgtEl>
                                      </p:cBhvr>
                                    </p:cmd>
                                  </p:childTnLst>
                                </p:cTn>
                              </p:par>
                              <p:par>
                                <p:cTn id="7" presetID="6" presetClass="entr" presetSubtype="16"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circle(in)">
                                      <p:cBhvr>
                                        <p:cTn id="9" dur="2000"/>
                                        <p:tgtEl>
                                          <p:spTgt spid="11"/>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6" presetClass="entr" presetSubtype="16"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ircle(in)">
                                      <p:cBhvr>
                                        <p:cTn id="21" dur="2000"/>
                                        <p:tgtEl>
                                          <p:spTgt spid="22"/>
                                        </p:tgtEl>
                                      </p:cBhvr>
                                    </p:animEffect>
                                  </p:childTnLst>
                                </p:cTn>
                              </p:par>
                              <p:par>
                                <p:cTn id="22" presetID="6"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par>
                                <p:cTn id="28" presetID="6"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6"/>
                                        </p:tgtEl>
                                      </p:cBhvr>
                                    </p:cmd>
                                  </p:childTnLst>
                                </p:cTn>
                              </p:par>
                            </p:childTnLst>
                          </p:cTn>
                        </p:par>
                      </p:childTnLst>
                    </p:cTn>
                  </p:par>
                </p:childTnLst>
              </p:cTn>
              <p:nextCondLst>
                <p:cond evt="onClick" delay="0">
                  <p:tgtEl>
                    <p:spTgt spid="6"/>
                  </p:tgtEl>
                </p:cond>
              </p:nextCondLst>
            </p:seq>
            <p:video>
              <p:cMediaNode vol="80000" mute="1">
                <p:cTn id="45" repeatCount="indefinite" fill="hold" display="0">
                  <p:stCondLst>
                    <p:cond delay="indefinite"/>
                  </p:stCondLst>
                </p:cTn>
                <p:tgtEl>
                  <p:spTgt spid="6"/>
                </p:tgtEl>
              </p:cMediaNode>
            </p:video>
          </p:childTnLst>
        </p:cTn>
      </p:par>
    </p:tnLst>
    <p:bldLst>
      <p:bldP spid="4"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7144D4-EDEB-4C5C-9FEE-B0398A20A7FB}"/>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D576E36D-E9E6-4150-A85A-74FFC81F4DDE}"/>
              </a:ext>
            </a:extLst>
          </p:cNvPr>
          <p:cNvSpPr txBox="1">
            <a:spLocks/>
          </p:cNvSpPr>
          <p:nvPr/>
        </p:nvSpPr>
        <p:spPr>
          <a:xfrm>
            <a:off x="405854" y="569066"/>
            <a:ext cx="3775855" cy="498465"/>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ctr"/>
            <a:r>
              <a:rPr lang="en-US" sz="2400" b="1" i="0" u="sng" dirty="0">
                <a:latin typeface="Tahoma" panose="020B0604030504040204" pitchFamily="34" charset="0"/>
                <a:ea typeface="Tahoma" panose="020B0604030504040204" pitchFamily="34" charset="0"/>
                <a:cs typeface="Tahoma" panose="020B0604030504040204" pitchFamily="34" charset="0"/>
              </a:rPr>
              <a:t>Landslide analysis</a:t>
            </a:r>
          </a:p>
        </p:txBody>
      </p:sp>
      <p:sp>
        <p:nvSpPr>
          <p:cNvPr id="5" name="TextBox 4">
            <a:extLst>
              <a:ext uri="{FF2B5EF4-FFF2-40B4-BE49-F238E27FC236}">
                <a16:creationId xmlns:a16="http://schemas.microsoft.com/office/drawing/2014/main" id="{A3B5B518-7C58-4CA1-9F36-CFF71D4FED1E}"/>
              </a:ext>
            </a:extLst>
          </p:cNvPr>
          <p:cNvSpPr txBox="1"/>
          <p:nvPr/>
        </p:nvSpPr>
        <p:spPr>
          <a:xfrm>
            <a:off x="837654" y="1617565"/>
            <a:ext cx="3905615" cy="5016758"/>
          </a:xfrm>
          <a:prstGeom prst="rect">
            <a:avLst/>
          </a:prstGeom>
          <a:noFill/>
        </p:spPr>
        <p:txBody>
          <a:bodyPr wrap="square" rtlCol="0">
            <a:spAutoFit/>
          </a:bodyPr>
          <a:lstStyle/>
          <a:p>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Urgent Need</a:t>
            </a:r>
            <a:r>
              <a:rPr lang="en-US" sz="2000" dirty="0">
                <a:latin typeface="Tahoma" panose="020B0604030504040204" pitchFamily="34" charset="0"/>
                <a:ea typeface="Tahoma" panose="020B0604030504040204" pitchFamily="34" charset="0"/>
                <a:cs typeface="Tahoma" panose="020B0604030504040204" pitchFamily="34" charset="0"/>
              </a:rPr>
              <a:t>: Unique framework for holistic Landslide Risk Analysis</a:t>
            </a:r>
          </a:p>
          <a:p>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b="1" u="sng" dirty="0">
                <a:latin typeface="Tahoma" panose="020B0604030504040204" pitchFamily="34" charset="0"/>
                <a:ea typeface="Tahoma" panose="020B0604030504040204" pitchFamily="34" charset="0"/>
                <a:cs typeface="Tahoma" panose="020B0604030504040204" pitchFamily="34" charset="0"/>
              </a:rPr>
              <a:t>Necessary</a:t>
            </a:r>
          </a:p>
          <a:p>
            <a:r>
              <a:rPr lang="en-US" sz="2000" dirty="0">
                <a:latin typeface="Tahoma" panose="020B0604030504040204" pitchFamily="34" charset="0"/>
                <a:ea typeface="Tahoma" panose="020B0604030504040204" pitchFamily="34" charset="0"/>
                <a:cs typeface="Tahoma" panose="020B0604030504040204" pitchFamily="34" charset="0"/>
              </a:rPr>
              <a:t>Automation - Accuracy</a:t>
            </a:r>
          </a:p>
          <a:p>
            <a:r>
              <a:rPr lang="en-US" sz="2000" dirty="0">
                <a:latin typeface="Tahoma" panose="020B0604030504040204" pitchFamily="34" charset="0"/>
                <a:ea typeface="Tahoma" panose="020B0604030504040204" pitchFamily="34" charset="0"/>
                <a:cs typeface="Tahoma" panose="020B0604030504040204" pitchFamily="34" charset="0"/>
              </a:rPr>
              <a:t>Completeness - Precision</a:t>
            </a:r>
          </a:p>
          <a:p>
            <a:r>
              <a:rPr lang="en-US" sz="2000" dirty="0">
                <a:latin typeface="Tahoma" panose="020B0604030504040204" pitchFamily="34" charset="0"/>
                <a:ea typeface="Tahoma" panose="020B0604030504040204" pitchFamily="34" charset="0"/>
                <a:cs typeface="Tahoma" panose="020B0604030504040204" pitchFamily="34" charset="0"/>
              </a:rPr>
              <a:t>Transferability – Adaptability</a:t>
            </a:r>
          </a:p>
          <a:p>
            <a:endParaRPr lang="en-US" sz="2000" b="1" i="1" dirty="0">
              <a:latin typeface="Tahoma" panose="020B0604030504040204" pitchFamily="34" charset="0"/>
              <a:ea typeface="Tahoma" panose="020B0604030504040204" pitchFamily="34" charset="0"/>
              <a:cs typeface="Tahoma" panose="020B0604030504040204" pitchFamily="34" charset="0"/>
            </a:endParaRPr>
          </a:p>
          <a:p>
            <a:r>
              <a:rPr lang="en-US" sz="2000" b="1" i="1" dirty="0">
                <a:latin typeface="Tahoma" panose="020B0604030504040204" pitchFamily="34" charset="0"/>
                <a:ea typeface="Tahoma" panose="020B0604030504040204" pitchFamily="34" charset="0"/>
                <a:cs typeface="Tahoma" panose="020B0604030504040204" pitchFamily="34" charset="0"/>
              </a:rPr>
              <a:t>~ </a:t>
            </a:r>
            <a:r>
              <a:rPr lang="en-US" sz="2000" b="1" i="1" u="sng" dirty="0">
                <a:latin typeface="Tahoma" panose="020B0604030504040204" pitchFamily="34" charset="0"/>
                <a:ea typeface="Tahoma" panose="020B0604030504040204" pitchFamily="34" charset="0"/>
                <a:cs typeface="Tahoma" panose="020B0604030504040204" pitchFamily="34" charset="0"/>
                <a:hlinkClick r:id="" action="ppaction://noaction"/>
              </a:rPr>
              <a:t>Object-Based Image Analysis</a:t>
            </a:r>
            <a:endParaRPr lang="en-US" sz="2000" b="1" i="1" u="sng" dirty="0">
              <a:latin typeface="Tahoma" panose="020B0604030504040204" pitchFamily="34" charset="0"/>
              <a:ea typeface="Tahoma" panose="020B0604030504040204" pitchFamily="34" charset="0"/>
              <a:cs typeface="Tahoma" panose="020B0604030504040204" pitchFamily="34" charset="0"/>
            </a:endParaRPr>
          </a:p>
          <a:p>
            <a:endParaRPr lang="en-US" sz="2000" b="1" i="1" u="sng" dirty="0">
              <a:latin typeface="Tahoma" panose="020B0604030504040204" pitchFamily="34" charset="0"/>
              <a:ea typeface="Tahoma" panose="020B0604030504040204" pitchFamily="34" charset="0"/>
              <a:cs typeface="Tahoma" panose="020B0604030504040204" pitchFamily="34" charset="0"/>
            </a:endParaRPr>
          </a:p>
          <a:p>
            <a:r>
              <a:rPr lang="en-US" sz="2000" b="1" dirty="0">
                <a:latin typeface="Tahoma" panose="020B0604030504040204" pitchFamily="34" charset="0"/>
                <a:ea typeface="Tahoma" panose="020B0604030504040204" pitchFamily="34" charset="0"/>
                <a:cs typeface="Tahoma" panose="020B0604030504040204" pitchFamily="34" charset="0"/>
              </a:rPr>
              <a:t>Goal </a:t>
            </a:r>
            <a:r>
              <a:rPr lang="en-US" sz="2000" b="1"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b="1" i="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Bring life to models</a:t>
            </a:r>
          </a:p>
          <a:p>
            <a:endParaRPr lang="en-US" sz="2000" b="1" i="1" u="sng" dirty="0">
              <a:latin typeface="Tahoma" panose="020B0604030504040204" pitchFamily="34" charset="0"/>
              <a:ea typeface="Tahoma" panose="020B0604030504040204" pitchFamily="34" charset="0"/>
              <a:cs typeface="Tahoma" panose="020B0604030504040204" pitchFamily="34" charset="0"/>
            </a:endParaRPr>
          </a:p>
          <a:p>
            <a:endParaRPr lang="en-US" sz="2000" b="1" i="1" u="sng" dirty="0">
              <a:latin typeface="Tahoma" panose="020B0604030504040204" pitchFamily="34" charset="0"/>
              <a:ea typeface="Tahoma" panose="020B0604030504040204" pitchFamily="34" charset="0"/>
              <a:cs typeface="Tahoma" panose="020B0604030504040204" pitchFamily="34" charset="0"/>
            </a:endParaRPr>
          </a:p>
          <a:p>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6" name="Freeform 5">
            <a:extLst>
              <a:ext uri="{FF2B5EF4-FFF2-40B4-BE49-F238E27FC236}">
                <a16:creationId xmlns:a16="http://schemas.microsoft.com/office/drawing/2014/main" id="{3BA4814B-3BB5-4FD6-B130-AA19D572FDFB}"/>
              </a:ext>
            </a:extLst>
          </p:cNvPr>
          <p:cNvSpPr>
            <a:spLocks/>
          </p:cNvSpPr>
          <p:nvPr/>
        </p:nvSpPr>
        <p:spPr bwMode="auto">
          <a:xfrm>
            <a:off x="5408428" y="2529481"/>
            <a:ext cx="2028809" cy="2386127"/>
          </a:xfrm>
          <a:custGeom>
            <a:avLst/>
            <a:gdLst>
              <a:gd name="T0" fmla="*/ 1810 w 1979"/>
              <a:gd name="T1" fmla="*/ 795 h 2378"/>
              <a:gd name="T2" fmla="*/ 1859 w 1979"/>
              <a:gd name="T3" fmla="*/ 816 h 2378"/>
              <a:gd name="T4" fmla="*/ 1901 w 1979"/>
              <a:gd name="T5" fmla="*/ 859 h 2378"/>
              <a:gd name="T6" fmla="*/ 1925 w 1979"/>
              <a:gd name="T7" fmla="*/ 897 h 2378"/>
              <a:gd name="T8" fmla="*/ 1964 w 1979"/>
              <a:gd name="T9" fmla="*/ 912 h 2378"/>
              <a:gd name="T10" fmla="*/ 1131 w 1979"/>
              <a:gd name="T11" fmla="*/ 0 h 2378"/>
              <a:gd name="T12" fmla="*/ 1125 w 1979"/>
              <a:gd name="T13" fmla="*/ 24 h 2378"/>
              <a:gd name="T14" fmla="*/ 1152 w 1979"/>
              <a:gd name="T15" fmla="*/ 58 h 2378"/>
              <a:gd name="T16" fmla="*/ 1191 w 1979"/>
              <a:gd name="T17" fmla="*/ 82 h 2378"/>
              <a:gd name="T18" fmla="*/ 1229 w 1979"/>
              <a:gd name="T19" fmla="*/ 125 h 2378"/>
              <a:gd name="T20" fmla="*/ 1245 w 1979"/>
              <a:gd name="T21" fmla="*/ 178 h 2378"/>
              <a:gd name="T22" fmla="*/ 1242 w 1979"/>
              <a:gd name="T23" fmla="*/ 231 h 2378"/>
              <a:gd name="T24" fmla="*/ 1208 w 1979"/>
              <a:gd name="T25" fmla="*/ 297 h 2378"/>
              <a:gd name="T26" fmla="*/ 1145 w 1979"/>
              <a:gd name="T27" fmla="*/ 348 h 2378"/>
              <a:gd name="T28" fmla="*/ 1063 w 1979"/>
              <a:gd name="T29" fmla="*/ 375 h 2378"/>
              <a:gd name="T30" fmla="*/ 994 w 1979"/>
              <a:gd name="T31" fmla="*/ 378 h 2378"/>
              <a:gd name="T32" fmla="*/ 907 w 1979"/>
              <a:gd name="T33" fmla="*/ 357 h 2378"/>
              <a:gd name="T34" fmla="*/ 840 w 1979"/>
              <a:gd name="T35" fmla="*/ 312 h 2378"/>
              <a:gd name="T36" fmla="*/ 798 w 1979"/>
              <a:gd name="T37" fmla="*/ 249 h 2378"/>
              <a:gd name="T38" fmla="*/ 788 w 1979"/>
              <a:gd name="T39" fmla="*/ 194 h 2378"/>
              <a:gd name="T40" fmla="*/ 800 w 1979"/>
              <a:gd name="T41" fmla="*/ 136 h 2378"/>
              <a:gd name="T42" fmla="*/ 828 w 1979"/>
              <a:gd name="T43" fmla="*/ 95 h 2378"/>
              <a:gd name="T44" fmla="*/ 868 w 1979"/>
              <a:gd name="T45" fmla="*/ 65 h 2378"/>
              <a:gd name="T46" fmla="*/ 906 w 1979"/>
              <a:gd name="T47" fmla="*/ 33 h 2378"/>
              <a:gd name="T48" fmla="*/ 903 w 1979"/>
              <a:gd name="T49" fmla="*/ 0 h 2378"/>
              <a:gd name="T50" fmla="*/ 856 w 1979"/>
              <a:gd name="T51" fmla="*/ 1982 h 2378"/>
              <a:gd name="T52" fmla="*/ 894 w 1979"/>
              <a:gd name="T53" fmla="*/ 1991 h 2378"/>
              <a:gd name="T54" fmla="*/ 909 w 1979"/>
              <a:gd name="T55" fmla="*/ 2013 h 2378"/>
              <a:gd name="T56" fmla="*/ 900 w 1979"/>
              <a:gd name="T57" fmla="*/ 2039 h 2378"/>
              <a:gd name="T58" fmla="*/ 868 w 1979"/>
              <a:gd name="T59" fmla="*/ 2064 h 2378"/>
              <a:gd name="T60" fmla="*/ 828 w 1979"/>
              <a:gd name="T61" fmla="*/ 2095 h 2378"/>
              <a:gd name="T62" fmla="*/ 800 w 1979"/>
              <a:gd name="T63" fmla="*/ 2134 h 2378"/>
              <a:gd name="T64" fmla="*/ 788 w 1979"/>
              <a:gd name="T65" fmla="*/ 2193 h 2378"/>
              <a:gd name="T66" fmla="*/ 798 w 1979"/>
              <a:gd name="T67" fmla="*/ 2248 h 2378"/>
              <a:gd name="T68" fmla="*/ 840 w 1979"/>
              <a:gd name="T69" fmla="*/ 2311 h 2378"/>
              <a:gd name="T70" fmla="*/ 907 w 1979"/>
              <a:gd name="T71" fmla="*/ 2356 h 2378"/>
              <a:gd name="T72" fmla="*/ 994 w 1979"/>
              <a:gd name="T73" fmla="*/ 2376 h 2378"/>
              <a:gd name="T74" fmla="*/ 1063 w 1979"/>
              <a:gd name="T75" fmla="*/ 2374 h 2378"/>
              <a:gd name="T76" fmla="*/ 1145 w 1979"/>
              <a:gd name="T77" fmla="*/ 2347 h 2378"/>
              <a:gd name="T78" fmla="*/ 1206 w 1979"/>
              <a:gd name="T79" fmla="*/ 2296 h 2378"/>
              <a:gd name="T80" fmla="*/ 1242 w 1979"/>
              <a:gd name="T81" fmla="*/ 2230 h 2378"/>
              <a:gd name="T82" fmla="*/ 1245 w 1979"/>
              <a:gd name="T83" fmla="*/ 2178 h 2378"/>
              <a:gd name="T84" fmla="*/ 1227 w 1979"/>
              <a:gd name="T85" fmla="*/ 2124 h 2378"/>
              <a:gd name="T86" fmla="*/ 1191 w 1979"/>
              <a:gd name="T87" fmla="*/ 2081 h 2378"/>
              <a:gd name="T88" fmla="*/ 1155 w 1979"/>
              <a:gd name="T89" fmla="*/ 2058 h 2378"/>
              <a:gd name="T90" fmla="*/ 1128 w 1979"/>
              <a:gd name="T91" fmla="*/ 2033 h 2378"/>
              <a:gd name="T92" fmla="*/ 1127 w 1979"/>
              <a:gd name="T93" fmla="*/ 2006 h 2378"/>
              <a:gd name="T94" fmla="*/ 1146 w 1979"/>
              <a:gd name="T95" fmla="*/ 1988 h 2378"/>
              <a:gd name="T96" fmla="*/ 1979 w 1979"/>
              <a:gd name="T97" fmla="*/ 1982 h 2378"/>
              <a:gd name="T98" fmla="*/ 1964 w 1979"/>
              <a:gd name="T99" fmla="*/ 1130 h 2378"/>
              <a:gd name="T100" fmla="*/ 1925 w 1979"/>
              <a:gd name="T101" fmla="*/ 1143 h 2378"/>
              <a:gd name="T102" fmla="*/ 1901 w 1979"/>
              <a:gd name="T103" fmla="*/ 1182 h 2378"/>
              <a:gd name="T104" fmla="*/ 1859 w 1979"/>
              <a:gd name="T105" fmla="*/ 1224 h 2378"/>
              <a:gd name="T106" fmla="*/ 1810 w 1979"/>
              <a:gd name="T107" fmla="*/ 1246 h 2378"/>
              <a:gd name="T108" fmla="*/ 1759 w 1979"/>
              <a:gd name="T109" fmla="*/ 1248 h 2378"/>
              <a:gd name="T110" fmla="*/ 1690 w 1979"/>
              <a:gd name="T111" fmla="*/ 1222 h 2378"/>
              <a:gd name="T112" fmla="*/ 1637 w 1979"/>
              <a:gd name="T113" fmla="*/ 1166 h 2378"/>
              <a:gd name="T114" fmla="*/ 1602 w 1979"/>
              <a:gd name="T115" fmla="*/ 1088 h 2378"/>
              <a:gd name="T116" fmla="*/ 1595 w 1979"/>
              <a:gd name="T117" fmla="*/ 1021 h 2378"/>
              <a:gd name="T118" fmla="*/ 1610 w 1979"/>
              <a:gd name="T119" fmla="*/ 931 h 2378"/>
              <a:gd name="T120" fmla="*/ 1649 w 1979"/>
              <a:gd name="T121" fmla="*/ 858 h 2378"/>
              <a:gd name="T122" fmla="*/ 1707 w 1979"/>
              <a:gd name="T123" fmla="*/ 808 h 2378"/>
              <a:gd name="T124" fmla="*/ 1779 w 1979"/>
              <a:gd name="T125" fmla="*/ 790 h 2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8">
                <a:moveTo>
                  <a:pt x="1779" y="790"/>
                </a:moveTo>
                <a:lnTo>
                  <a:pt x="1779" y="790"/>
                </a:lnTo>
                <a:lnTo>
                  <a:pt x="1795" y="792"/>
                </a:lnTo>
                <a:lnTo>
                  <a:pt x="1810" y="795"/>
                </a:lnTo>
                <a:lnTo>
                  <a:pt x="1825" y="798"/>
                </a:lnTo>
                <a:lnTo>
                  <a:pt x="1837" y="804"/>
                </a:lnTo>
                <a:lnTo>
                  <a:pt x="1849" y="810"/>
                </a:lnTo>
                <a:lnTo>
                  <a:pt x="1859" y="816"/>
                </a:lnTo>
                <a:lnTo>
                  <a:pt x="1868" y="823"/>
                </a:lnTo>
                <a:lnTo>
                  <a:pt x="1877" y="831"/>
                </a:lnTo>
                <a:lnTo>
                  <a:pt x="1891" y="846"/>
                </a:lnTo>
                <a:lnTo>
                  <a:pt x="1901" y="859"/>
                </a:lnTo>
                <a:lnTo>
                  <a:pt x="1909" y="871"/>
                </a:lnTo>
                <a:lnTo>
                  <a:pt x="1909" y="871"/>
                </a:lnTo>
                <a:lnTo>
                  <a:pt x="1916" y="886"/>
                </a:lnTo>
                <a:lnTo>
                  <a:pt x="1925" y="897"/>
                </a:lnTo>
                <a:lnTo>
                  <a:pt x="1936" y="906"/>
                </a:lnTo>
                <a:lnTo>
                  <a:pt x="1945" y="910"/>
                </a:lnTo>
                <a:lnTo>
                  <a:pt x="1955" y="913"/>
                </a:lnTo>
                <a:lnTo>
                  <a:pt x="1964" y="912"/>
                </a:lnTo>
                <a:lnTo>
                  <a:pt x="1972" y="907"/>
                </a:lnTo>
                <a:lnTo>
                  <a:pt x="1979" y="900"/>
                </a:lnTo>
                <a:lnTo>
                  <a:pt x="1979" y="0"/>
                </a:lnTo>
                <a:lnTo>
                  <a:pt x="1131" y="0"/>
                </a:lnTo>
                <a:lnTo>
                  <a:pt x="1131" y="0"/>
                </a:lnTo>
                <a:lnTo>
                  <a:pt x="1127" y="7"/>
                </a:lnTo>
                <a:lnTo>
                  <a:pt x="1125" y="15"/>
                </a:lnTo>
                <a:lnTo>
                  <a:pt x="1125" y="24"/>
                </a:lnTo>
                <a:lnTo>
                  <a:pt x="1128" y="33"/>
                </a:lnTo>
                <a:lnTo>
                  <a:pt x="1134" y="42"/>
                </a:lnTo>
                <a:lnTo>
                  <a:pt x="1142" y="50"/>
                </a:lnTo>
                <a:lnTo>
                  <a:pt x="1152" y="58"/>
                </a:lnTo>
                <a:lnTo>
                  <a:pt x="1166" y="65"/>
                </a:lnTo>
                <a:lnTo>
                  <a:pt x="1166" y="65"/>
                </a:lnTo>
                <a:lnTo>
                  <a:pt x="1179" y="73"/>
                </a:lnTo>
                <a:lnTo>
                  <a:pt x="1191" y="82"/>
                </a:lnTo>
                <a:lnTo>
                  <a:pt x="1206" y="95"/>
                </a:lnTo>
                <a:lnTo>
                  <a:pt x="1214" y="104"/>
                </a:lnTo>
                <a:lnTo>
                  <a:pt x="1221" y="113"/>
                </a:lnTo>
                <a:lnTo>
                  <a:pt x="1229" y="125"/>
                </a:lnTo>
                <a:lnTo>
                  <a:pt x="1235" y="136"/>
                </a:lnTo>
                <a:lnTo>
                  <a:pt x="1239" y="149"/>
                </a:lnTo>
                <a:lnTo>
                  <a:pt x="1244" y="163"/>
                </a:lnTo>
                <a:lnTo>
                  <a:pt x="1245" y="178"/>
                </a:lnTo>
                <a:lnTo>
                  <a:pt x="1247" y="194"/>
                </a:lnTo>
                <a:lnTo>
                  <a:pt x="1247" y="194"/>
                </a:lnTo>
                <a:lnTo>
                  <a:pt x="1245" y="213"/>
                </a:lnTo>
                <a:lnTo>
                  <a:pt x="1242" y="231"/>
                </a:lnTo>
                <a:lnTo>
                  <a:pt x="1236" y="249"/>
                </a:lnTo>
                <a:lnTo>
                  <a:pt x="1229" y="266"/>
                </a:lnTo>
                <a:lnTo>
                  <a:pt x="1218" y="282"/>
                </a:lnTo>
                <a:lnTo>
                  <a:pt x="1208" y="297"/>
                </a:lnTo>
                <a:lnTo>
                  <a:pt x="1194" y="312"/>
                </a:lnTo>
                <a:lnTo>
                  <a:pt x="1179" y="326"/>
                </a:lnTo>
                <a:lnTo>
                  <a:pt x="1163" y="336"/>
                </a:lnTo>
                <a:lnTo>
                  <a:pt x="1145" y="348"/>
                </a:lnTo>
                <a:lnTo>
                  <a:pt x="1127" y="357"/>
                </a:lnTo>
                <a:lnTo>
                  <a:pt x="1106" y="364"/>
                </a:lnTo>
                <a:lnTo>
                  <a:pt x="1085" y="370"/>
                </a:lnTo>
                <a:lnTo>
                  <a:pt x="1063" y="375"/>
                </a:lnTo>
                <a:lnTo>
                  <a:pt x="1040" y="378"/>
                </a:lnTo>
                <a:lnTo>
                  <a:pt x="1018" y="379"/>
                </a:lnTo>
                <a:lnTo>
                  <a:pt x="1018" y="379"/>
                </a:lnTo>
                <a:lnTo>
                  <a:pt x="994" y="378"/>
                </a:lnTo>
                <a:lnTo>
                  <a:pt x="972" y="375"/>
                </a:lnTo>
                <a:lnTo>
                  <a:pt x="949" y="370"/>
                </a:lnTo>
                <a:lnTo>
                  <a:pt x="928" y="364"/>
                </a:lnTo>
                <a:lnTo>
                  <a:pt x="907" y="357"/>
                </a:lnTo>
                <a:lnTo>
                  <a:pt x="889" y="348"/>
                </a:lnTo>
                <a:lnTo>
                  <a:pt x="871" y="336"/>
                </a:lnTo>
                <a:lnTo>
                  <a:pt x="855" y="326"/>
                </a:lnTo>
                <a:lnTo>
                  <a:pt x="840" y="312"/>
                </a:lnTo>
                <a:lnTo>
                  <a:pt x="827" y="297"/>
                </a:lnTo>
                <a:lnTo>
                  <a:pt x="816" y="282"/>
                </a:lnTo>
                <a:lnTo>
                  <a:pt x="806" y="266"/>
                </a:lnTo>
                <a:lnTo>
                  <a:pt x="798" y="249"/>
                </a:lnTo>
                <a:lnTo>
                  <a:pt x="792" y="231"/>
                </a:lnTo>
                <a:lnTo>
                  <a:pt x="789" y="213"/>
                </a:lnTo>
                <a:lnTo>
                  <a:pt x="788" y="194"/>
                </a:lnTo>
                <a:lnTo>
                  <a:pt x="788" y="194"/>
                </a:lnTo>
                <a:lnTo>
                  <a:pt x="789" y="178"/>
                </a:lnTo>
                <a:lnTo>
                  <a:pt x="791" y="163"/>
                </a:lnTo>
                <a:lnTo>
                  <a:pt x="795" y="149"/>
                </a:lnTo>
                <a:lnTo>
                  <a:pt x="800" y="136"/>
                </a:lnTo>
                <a:lnTo>
                  <a:pt x="807" y="125"/>
                </a:lnTo>
                <a:lnTo>
                  <a:pt x="813" y="113"/>
                </a:lnTo>
                <a:lnTo>
                  <a:pt x="821" y="104"/>
                </a:lnTo>
                <a:lnTo>
                  <a:pt x="828" y="95"/>
                </a:lnTo>
                <a:lnTo>
                  <a:pt x="843" y="82"/>
                </a:lnTo>
                <a:lnTo>
                  <a:pt x="855" y="73"/>
                </a:lnTo>
                <a:lnTo>
                  <a:pt x="868" y="65"/>
                </a:lnTo>
                <a:lnTo>
                  <a:pt x="868" y="65"/>
                </a:lnTo>
                <a:lnTo>
                  <a:pt x="882" y="58"/>
                </a:lnTo>
                <a:lnTo>
                  <a:pt x="892" y="50"/>
                </a:lnTo>
                <a:lnTo>
                  <a:pt x="900" y="42"/>
                </a:lnTo>
                <a:lnTo>
                  <a:pt x="906" y="33"/>
                </a:lnTo>
                <a:lnTo>
                  <a:pt x="909" y="24"/>
                </a:lnTo>
                <a:lnTo>
                  <a:pt x="909" y="15"/>
                </a:lnTo>
                <a:lnTo>
                  <a:pt x="907" y="7"/>
                </a:lnTo>
                <a:lnTo>
                  <a:pt x="903" y="0"/>
                </a:lnTo>
                <a:lnTo>
                  <a:pt x="0" y="0"/>
                </a:lnTo>
                <a:lnTo>
                  <a:pt x="0" y="1982"/>
                </a:lnTo>
                <a:lnTo>
                  <a:pt x="856" y="1982"/>
                </a:lnTo>
                <a:lnTo>
                  <a:pt x="856" y="1982"/>
                </a:lnTo>
                <a:lnTo>
                  <a:pt x="867" y="1983"/>
                </a:lnTo>
                <a:lnTo>
                  <a:pt x="877" y="1985"/>
                </a:lnTo>
                <a:lnTo>
                  <a:pt x="886" y="1988"/>
                </a:lnTo>
                <a:lnTo>
                  <a:pt x="894" y="1991"/>
                </a:lnTo>
                <a:lnTo>
                  <a:pt x="900" y="1995"/>
                </a:lnTo>
                <a:lnTo>
                  <a:pt x="904" y="2001"/>
                </a:lnTo>
                <a:lnTo>
                  <a:pt x="907" y="2006"/>
                </a:lnTo>
                <a:lnTo>
                  <a:pt x="909" y="2013"/>
                </a:lnTo>
                <a:lnTo>
                  <a:pt x="909" y="2019"/>
                </a:lnTo>
                <a:lnTo>
                  <a:pt x="907" y="2025"/>
                </a:lnTo>
                <a:lnTo>
                  <a:pt x="904" y="2033"/>
                </a:lnTo>
                <a:lnTo>
                  <a:pt x="900" y="2039"/>
                </a:lnTo>
                <a:lnTo>
                  <a:pt x="894" y="2046"/>
                </a:lnTo>
                <a:lnTo>
                  <a:pt x="886" y="2052"/>
                </a:lnTo>
                <a:lnTo>
                  <a:pt x="877" y="2058"/>
                </a:lnTo>
                <a:lnTo>
                  <a:pt x="868" y="2064"/>
                </a:lnTo>
                <a:lnTo>
                  <a:pt x="868" y="2064"/>
                </a:lnTo>
                <a:lnTo>
                  <a:pt x="855" y="2072"/>
                </a:lnTo>
                <a:lnTo>
                  <a:pt x="843" y="2081"/>
                </a:lnTo>
                <a:lnTo>
                  <a:pt x="828" y="2095"/>
                </a:lnTo>
                <a:lnTo>
                  <a:pt x="821" y="2103"/>
                </a:lnTo>
                <a:lnTo>
                  <a:pt x="813" y="2113"/>
                </a:lnTo>
                <a:lnTo>
                  <a:pt x="806" y="2124"/>
                </a:lnTo>
                <a:lnTo>
                  <a:pt x="800" y="2134"/>
                </a:lnTo>
                <a:lnTo>
                  <a:pt x="795" y="2148"/>
                </a:lnTo>
                <a:lnTo>
                  <a:pt x="791" y="2161"/>
                </a:lnTo>
                <a:lnTo>
                  <a:pt x="788" y="2178"/>
                </a:lnTo>
                <a:lnTo>
                  <a:pt x="788" y="2193"/>
                </a:lnTo>
                <a:lnTo>
                  <a:pt x="788" y="2193"/>
                </a:lnTo>
                <a:lnTo>
                  <a:pt x="789" y="2212"/>
                </a:lnTo>
                <a:lnTo>
                  <a:pt x="792" y="2230"/>
                </a:lnTo>
                <a:lnTo>
                  <a:pt x="798" y="2248"/>
                </a:lnTo>
                <a:lnTo>
                  <a:pt x="806" y="2264"/>
                </a:lnTo>
                <a:lnTo>
                  <a:pt x="815" y="2281"/>
                </a:lnTo>
                <a:lnTo>
                  <a:pt x="827" y="2296"/>
                </a:lnTo>
                <a:lnTo>
                  <a:pt x="840" y="2311"/>
                </a:lnTo>
                <a:lnTo>
                  <a:pt x="855" y="2324"/>
                </a:lnTo>
                <a:lnTo>
                  <a:pt x="871" y="2336"/>
                </a:lnTo>
                <a:lnTo>
                  <a:pt x="888" y="2347"/>
                </a:lnTo>
                <a:lnTo>
                  <a:pt x="907" y="2356"/>
                </a:lnTo>
                <a:lnTo>
                  <a:pt x="928" y="2363"/>
                </a:lnTo>
                <a:lnTo>
                  <a:pt x="949" y="2369"/>
                </a:lnTo>
                <a:lnTo>
                  <a:pt x="970" y="2374"/>
                </a:lnTo>
                <a:lnTo>
                  <a:pt x="994" y="2376"/>
                </a:lnTo>
                <a:lnTo>
                  <a:pt x="1016" y="2378"/>
                </a:lnTo>
                <a:lnTo>
                  <a:pt x="1016" y="2378"/>
                </a:lnTo>
                <a:lnTo>
                  <a:pt x="1040" y="2376"/>
                </a:lnTo>
                <a:lnTo>
                  <a:pt x="1063" y="2374"/>
                </a:lnTo>
                <a:lnTo>
                  <a:pt x="1085" y="2369"/>
                </a:lnTo>
                <a:lnTo>
                  <a:pt x="1106" y="2363"/>
                </a:lnTo>
                <a:lnTo>
                  <a:pt x="1125" y="2356"/>
                </a:lnTo>
                <a:lnTo>
                  <a:pt x="1145" y="2347"/>
                </a:lnTo>
                <a:lnTo>
                  <a:pt x="1163" y="2336"/>
                </a:lnTo>
                <a:lnTo>
                  <a:pt x="1179" y="2324"/>
                </a:lnTo>
                <a:lnTo>
                  <a:pt x="1194" y="2311"/>
                </a:lnTo>
                <a:lnTo>
                  <a:pt x="1206" y="2296"/>
                </a:lnTo>
                <a:lnTo>
                  <a:pt x="1218" y="2281"/>
                </a:lnTo>
                <a:lnTo>
                  <a:pt x="1229" y="2264"/>
                </a:lnTo>
                <a:lnTo>
                  <a:pt x="1236" y="2248"/>
                </a:lnTo>
                <a:lnTo>
                  <a:pt x="1242" y="2230"/>
                </a:lnTo>
                <a:lnTo>
                  <a:pt x="1245" y="2212"/>
                </a:lnTo>
                <a:lnTo>
                  <a:pt x="1247" y="2193"/>
                </a:lnTo>
                <a:lnTo>
                  <a:pt x="1247" y="2193"/>
                </a:lnTo>
                <a:lnTo>
                  <a:pt x="1245" y="2178"/>
                </a:lnTo>
                <a:lnTo>
                  <a:pt x="1242" y="2161"/>
                </a:lnTo>
                <a:lnTo>
                  <a:pt x="1239" y="2148"/>
                </a:lnTo>
                <a:lnTo>
                  <a:pt x="1233" y="2134"/>
                </a:lnTo>
                <a:lnTo>
                  <a:pt x="1227" y="2124"/>
                </a:lnTo>
                <a:lnTo>
                  <a:pt x="1221" y="2113"/>
                </a:lnTo>
                <a:lnTo>
                  <a:pt x="1214" y="2103"/>
                </a:lnTo>
                <a:lnTo>
                  <a:pt x="1206" y="2095"/>
                </a:lnTo>
                <a:lnTo>
                  <a:pt x="1191" y="2081"/>
                </a:lnTo>
                <a:lnTo>
                  <a:pt x="1178" y="2072"/>
                </a:lnTo>
                <a:lnTo>
                  <a:pt x="1166" y="2064"/>
                </a:lnTo>
                <a:lnTo>
                  <a:pt x="1166" y="2064"/>
                </a:lnTo>
                <a:lnTo>
                  <a:pt x="1155" y="2058"/>
                </a:lnTo>
                <a:lnTo>
                  <a:pt x="1146" y="2052"/>
                </a:lnTo>
                <a:lnTo>
                  <a:pt x="1139" y="2046"/>
                </a:lnTo>
                <a:lnTo>
                  <a:pt x="1133" y="2039"/>
                </a:lnTo>
                <a:lnTo>
                  <a:pt x="1128" y="2033"/>
                </a:lnTo>
                <a:lnTo>
                  <a:pt x="1125" y="2025"/>
                </a:lnTo>
                <a:lnTo>
                  <a:pt x="1125" y="2019"/>
                </a:lnTo>
                <a:lnTo>
                  <a:pt x="1125" y="2013"/>
                </a:lnTo>
                <a:lnTo>
                  <a:pt x="1127" y="2006"/>
                </a:lnTo>
                <a:lnTo>
                  <a:pt x="1130" y="2001"/>
                </a:lnTo>
                <a:lnTo>
                  <a:pt x="1134" y="1995"/>
                </a:lnTo>
                <a:lnTo>
                  <a:pt x="1140" y="1991"/>
                </a:lnTo>
                <a:lnTo>
                  <a:pt x="1146" y="1988"/>
                </a:lnTo>
                <a:lnTo>
                  <a:pt x="1155" y="1985"/>
                </a:lnTo>
                <a:lnTo>
                  <a:pt x="1166" y="1983"/>
                </a:lnTo>
                <a:lnTo>
                  <a:pt x="1178" y="1982"/>
                </a:lnTo>
                <a:lnTo>
                  <a:pt x="1979" y="1982"/>
                </a:lnTo>
                <a:lnTo>
                  <a:pt x="1979" y="1142"/>
                </a:lnTo>
                <a:lnTo>
                  <a:pt x="1979" y="1142"/>
                </a:lnTo>
                <a:lnTo>
                  <a:pt x="1972" y="1134"/>
                </a:lnTo>
                <a:lnTo>
                  <a:pt x="1964" y="1130"/>
                </a:lnTo>
                <a:lnTo>
                  <a:pt x="1955" y="1128"/>
                </a:lnTo>
                <a:lnTo>
                  <a:pt x="1945" y="1130"/>
                </a:lnTo>
                <a:lnTo>
                  <a:pt x="1936" y="1136"/>
                </a:lnTo>
                <a:lnTo>
                  <a:pt x="1925" y="1143"/>
                </a:lnTo>
                <a:lnTo>
                  <a:pt x="1916" y="1155"/>
                </a:lnTo>
                <a:lnTo>
                  <a:pt x="1909" y="1170"/>
                </a:lnTo>
                <a:lnTo>
                  <a:pt x="1909" y="1170"/>
                </a:lnTo>
                <a:lnTo>
                  <a:pt x="1901" y="1182"/>
                </a:lnTo>
                <a:lnTo>
                  <a:pt x="1891" y="1196"/>
                </a:lnTo>
                <a:lnTo>
                  <a:pt x="1877" y="1209"/>
                </a:lnTo>
                <a:lnTo>
                  <a:pt x="1868" y="1216"/>
                </a:lnTo>
                <a:lnTo>
                  <a:pt x="1859" y="1224"/>
                </a:lnTo>
                <a:lnTo>
                  <a:pt x="1849" y="1231"/>
                </a:lnTo>
                <a:lnTo>
                  <a:pt x="1837" y="1237"/>
                </a:lnTo>
                <a:lnTo>
                  <a:pt x="1825" y="1242"/>
                </a:lnTo>
                <a:lnTo>
                  <a:pt x="1810" y="1246"/>
                </a:lnTo>
                <a:lnTo>
                  <a:pt x="1795" y="1249"/>
                </a:lnTo>
                <a:lnTo>
                  <a:pt x="1779" y="1249"/>
                </a:lnTo>
                <a:lnTo>
                  <a:pt x="1779" y="1249"/>
                </a:lnTo>
                <a:lnTo>
                  <a:pt x="1759" y="1248"/>
                </a:lnTo>
                <a:lnTo>
                  <a:pt x="1741" y="1245"/>
                </a:lnTo>
                <a:lnTo>
                  <a:pt x="1723" y="1239"/>
                </a:lnTo>
                <a:lnTo>
                  <a:pt x="1707" y="1231"/>
                </a:lnTo>
                <a:lnTo>
                  <a:pt x="1690" y="1222"/>
                </a:lnTo>
                <a:lnTo>
                  <a:pt x="1676" y="1211"/>
                </a:lnTo>
                <a:lnTo>
                  <a:pt x="1662" y="1197"/>
                </a:lnTo>
                <a:lnTo>
                  <a:pt x="1649" y="1182"/>
                </a:lnTo>
                <a:lnTo>
                  <a:pt x="1637" y="1166"/>
                </a:lnTo>
                <a:lnTo>
                  <a:pt x="1626" y="1149"/>
                </a:lnTo>
                <a:lnTo>
                  <a:pt x="1617" y="1130"/>
                </a:lnTo>
                <a:lnTo>
                  <a:pt x="1610" y="1110"/>
                </a:lnTo>
                <a:lnTo>
                  <a:pt x="1602" y="1088"/>
                </a:lnTo>
                <a:lnTo>
                  <a:pt x="1598" y="1067"/>
                </a:lnTo>
                <a:lnTo>
                  <a:pt x="1595" y="1043"/>
                </a:lnTo>
                <a:lnTo>
                  <a:pt x="1595" y="1021"/>
                </a:lnTo>
                <a:lnTo>
                  <a:pt x="1595" y="1021"/>
                </a:lnTo>
                <a:lnTo>
                  <a:pt x="1595" y="997"/>
                </a:lnTo>
                <a:lnTo>
                  <a:pt x="1598" y="974"/>
                </a:lnTo>
                <a:lnTo>
                  <a:pt x="1602" y="952"/>
                </a:lnTo>
                <a:lnTo>
                  <a:pt x="1610" y="931"/>
                </a:lnTo>
                <a:lnTo>
                  <a:pt x="1617" y="912"/>
                </a:lnTo>
                <a:lnTo>
                  <a:pt x="1626" y="892"/>
                </a:lnTo>
                <a:lnTo>
                  <a:pt x="1637" y="874"/>
                </a:lnTo>
                <a:lnTo>
                  <a:pt x="1649" y="858"/>
                </a:lnTo>
                <a:lnTo>
                  <a:pt x="1662" y="843"/>
                </a:lnTo>
                <a:lnTo>
                  <a:pt x="1676" y="831"/>
                </a:lnTo>
                <a:lnTo>
                  <a:pt x="1690" y="819"/>
                </a:lnTo>
                <a:lnTo>
                  <a:pt x="1707" y="808"/>
                </a:lnTo>
                <a:lnTo>
                  <a:pt x="1723" y="801"/>
                </a:lnTo>
                <a:lnTo>
                  <a:pt x="1741" y="795"/>
                </a:lnTo>
                <a:lnTo>
                  <a:pt x="1759" y="792"/>
                </a:lnTo>
                <a:lnTo>
                  <a:pt x="1779" y="790"/>
                </a:lnTo>
                <a:lnTo>
                  <a:pt x="1779" y="790"/>
                </a:lnTo>
                <a:close/>
              </a:path>
            </a:pathLst>
          </a:custGeom>
          <a:solidFill>
            <a:schemeClr val="bg1">
              <a:lumMod val="75000"/>
            </a:schemeClr>
          </a:solidFill>
          <a:ln w="28575">
            <a:solidFill>
              <a:schemeClr val="bg1">
                <a:lumMod val="50000"/>
              </a:schemeClr>
            </a:solidFill>
            <a:prstDash val="solid"/>
            <a:round/>
            <a:headEnd/>
            <a:tailEnd/>
          </a:ln>
        </p:spPr>
        <p:txBody>
          <a:bodyPr bIns="360000" anchor="ctr"/>
          <a:lstStyle/>
          <a:p>
            <a:pPr algn="ctr" eaLnBrk="1" hangingPunct="1">
              <a:defRPr/>
            </a:pPr>
            <a:r>
              <a:rPr lang="en-US" b="1" dirty="0">
                <a:cs typeface="Arial" charset="0"/>
              </a:rPr>
              <a:t>Risk</a:t>
            </a:r>
            <a:endParaRPr lang="en-GB" b="1" dirty="0">
              <a:cs typeface="Arial" charset="0"/>
            </a:endParaRPr>
          </a:p>
        </p:txBody>
      </p:sp>
      <p:sp>
        <p:nvSpPr>
          <p:cNvPr id="7" name="Freeform 6">
            <a:extLst>
              <a:ext uri="{FF2B5EF4-FFF2-40B4-BE49-F238E27FC236}">
                <a16:creationId xmlns:a16="http://schemas.microsoft.com/office/drawing/2014/main" id="{83EE0AD6-5317-4F34-85DA-DF9D39C9A4D4}"/>
              </a:ext>
            </a:extLst>
          </p:cNvPr>
          <p:cNvSpPr>
            <a:spLocks/>
          </p:cNvSpPr>
          <p:nvPr/>
        </p:nvSpPr>
        <p:spPr bwMode="auto">
          <a:xfrm>
            <a:off x="9478575" y="2115477"/>
            <a:ext cx="2123072" cy="2378099"/>
          </a:xfrm>
          <a:custGeom>
            <a:avLst/>
            <a:gdLst>
              <a:gd name="T0" fmla="*/ 1085 w 1979"/>
              <a:gd name="T1" fmla="*/ 386 h 2371"/>
              <a:gd name="T2" fmla="*/ 1070 w 1979"/>
              <a:gd name="T3" fmla="*/ 368 h 2371"/>
              <a:gd name="T4" fmla="*/ 1073 w 1979"/>
              <a:gd name="T5" fmla="*/ 345 h 2371"/>
              <a:gd name="T6" fmla="*/ 1094 w 1979"/>
              <a:gd name="T7" fmla="*/ 323 h 2371"/>
              <a:gd name="T8" fmla="*/ 1124 w 1979"/>
              <a:gd name="T9" fmla="*/ 305 h 2371"/>
              <a:gd name="T10" fmla="*/ 1166 w 1979"/>
              <a:gd name="T11" fmla="*/ 265 h 2371"/>
              <a:gd name="T12" fmla="*/ 1188 w 1979"/>
              <a:gd name="T13" fmla="*/ 215 h 2371"/>
              <a:gd name="T14" fmla="*/ 1190 w 1979"/>
              <a:gd name="T15" fmla="*/ 164 h 2371"/>
              <a:gd name="T16" fmla="*/ 1163 w 1979"/>
              <a:gd name="T17" fmla="*/ 96 h 2371"/>
              <a:gd name="T18" fmla="*/ 1108 w 1979"/>
              <a:gd name="T19" fmla="*/ 42 h 2371"/>
              <a:gd name="T20" fmla="*/ 1030 w 1979"/>
              <a:gd name="T21" fmla="*/ 7 h 2371"/>
              <a:gd name="T22" fmla="*/ 963 w 1979"/>
              <a:gd name="T23" fmla="*/ 0 h 2371"/>
              <a:gd name="T24" fmla="*/ 873 w 1979"/>
              <a:gd name="T25" fmla="*/ 13 h 2371"/>
              <a:gd name="T26" fmla="*/ 800 w 1979"/>
              <a:gd name="T27" fmla="*/ 54 h 2371"/>
              <a:gd name="T28" fmla="*/ 750 w 1979"/>
              <a:gd name="T29" fmla="*/ 112 h 2371"/>
              <a:gd name="T30" fmla="*/ 732 w 1979"/>
              <a:gd name="T31" fmla="*/ 184 h 2371"/>
              <a:gd name="T32" fmla="*/ 740 w 1979"/>
              <a:gd name="T33" fmla="*/ 229 h 2371"/>
              <a:gd name="T34" fmla="*/ 765 w 1979"/>
              <a:gd name="T35" fmla="*/ 274 h 2371"/>
              <a:gd name="T36" fmla="*/ 813 w 1979"/>
              <a:gd name="T37" fmla="*/ 312 h 2371"/>
              <a:gd name="T38" fmla="*/ 837 w 1979"/>
              <a:gd name="T39" fmla="*/ 329 h 2371"/>
              <a:gd name="T40" fmla="*/ 852 w 1979"/>
              <a:gd name="T41" fmla="*/ 351 h 2371"/>
              <a:gd name="T42" fmla="*/ 850 w 1979"/>
              <a:gd name="T43" fmla="*/ 374 h 2371"/>
              <a:gd name="T44" fmla="*/ 831 w 1979"/>
              <a:gd name="T45" fmla="*/ 389 h 2371"/>
              <a:gd name="T46" fmla="*/ 0 w 1979"/>
              <a:gd name="T47" fmla="*/ 1233 h 2371"/>
              <a:gd name="T48" fmla="*/ 33 w 1979"/>
              <a:gd name="T49" fmla="*/ 1244 h 2371"/>
              <a:gd name="T50" fmla="*/ 70 w 1979"/>
              <a:gd name="T51" fmla="*/ 1205 h 2371"/>
              <a:gd name="T52" fmla="*/ 102 w 1979"/>
              <a:gd name="T53" fmla="*/ 1165 h 2371"/>
              <a:gd name="T54" fmla="*/ 142 w 1979"/>
              <a:gd name="T55" fmla="*/ 1138 h 2371"/>
              <a:gd name="T56" fmla="*/ 200 w 1979"/>
              <a:gd name="T57" fmla="*/ 1124 h 2371"/>
              <a:gd name="T58" fmla="*/ 254 w 1979"/>
              <a:gd name="T59" fmla="*/ 1135 h 2371"/>
              <a:gd name="T60" fmla="*/ 317 w 1979"/>
              <a:gd name="T61" fmla="*/ 1176 h 2371"/>
              <a:gd name="T62" fmla="*/ 362 w 1979"/>
              <a:gd name="T63" fmla="*/ 1245 h 2371"/>
              <a:gd name="T64" fmla="*/ 383 w 1979"/>
              <a:gd name="T65" fmla="*/ 1330 h 2371"/>
              <a:gd name="T66" fmla="*/ 380 w 1979"/>
              <a:gd name="T67" fmla="*/ 1401 h 2371"/>
              <a:gd name="T68" fmla="*/ 353 w 1979"/>
              <a:gd name="T69" fmla="*/ 1483 h 2371"/>
              <a:gd name="T70" fmla="*/ 303 w 1979"/>
              <a:gd name="T71" fmla="*/ 1544 h 2371"/>
              <a:gd name="T72" fmla="*/ 238 w 1979"/>
              <a:gd name="T73" fmla="*/ 1579 h 2371"/>
              <a:gd name="T74" fmla="*/ 184 w 1979"/>
              <a:gd name="T75" fmla="*/ 1583 h 2371"/>
              <a:gd name="T76" fmla="*/ 130 w 1979"/>
              <a:gd name="T77" fmla="*/ 1565 h 2371"/>
              <a:gd name="T78" fmla="*/ 88 w 1979"/>
              <a:gd name="T79" fmla="*/ 1528 h 2371"/>
              <a:gd name="T80" fmla="*/ 63 w 1979"/>
              <a:gd name="T81" fmla="*/ 1489 h 2371"/>
              <a:gd name="T82" fmla="*/ 24 w 1979"/>
              <a:gd name="T83" fmla="*/ 1462 h 2371"/>
              <a:gd name="T84" fmla="*/ 0 w 1979"/>
              <a:gd name="T85" fmla="*/ 2371 h 2371"/>
              <a:gd name="T86" fmla="*/ 853 w 1979"/>
              <a:gd name="T87" fmla="*/ 2356 h 2371"/>
              <a:gd name="T88" fmla="*/ 836 w 1979"/>
              <a:gd name="T89" fmla="*/ 2322 h 2371"/>
              <a:gd name="T90" fmla="*/ 800 w 1979"/>
              <a:gd name="T91" fmla="*/ 2298 h 2371"/>
              <a:gd name="T92" fmla="*/ 758 w 1979"/>
              <a:gd name="T93" fmla="*/ 2257 h 2371"/>
              <a:gd name="T94" fmla="*/ 735 w 1979"/>
              <a:gd name="T95" fmla="*/ 2208 h 2371"/>
              <a:gd name="T96" fmla="*/ 734 w 1979"/>
              <a:gd name="T97" fmla="*/ 2157 h 2371"/>
              <a:gd name="T98" fmla="*/ 759 w 1979"/>
              <a:gd name="T99" fmla="*/ 2088 h 2371"/>
              <a:gd name="T100" fmla="*/ 816 w 1979"/>
              <a:gd name="T101" fmla="*/ 2035 h 2371"/>
              <a:gd name="T102" fmla="*/ 894 w 1979"/>
              <a:gd name="T103" fmla="*/ 2000 h 2371"/>
              <a:gd name="T104" fmla="*/ 961 w 1979"/>
              <a:gd name="T105" fmla="*/ 1993 h 2371"/>
              <a:gd name="T106" fmla="*/ 1051 w 1979"/>
              <a:gd name="T107" fmla="*/ 2006 h 2371"/>
              <a:gd name="T108" fmla="*/ 1124 w 1979"/>
              <a:gd name="T109" fmla="*/ 2046 h 2371"/>
              <a:gd name="T110" fmla="*/ 1173 w 1979"/>
              <a:gd name="T111" fmla="*/ 2105 h 2371"/>
              <a:gd name="T112" fmla="*/ 1191 w 1979"/>
              <a:gd name="T113" fmla="*/ 2177 h 2371"/>
              <a:gd name="T114" fmla="*/ 1184 w 1979"/>
              <a:gd name="T115" fmla="*/ 2221 h 2371"/>
              <a:gd name="T116" fmla="*/ 1158 w 1979"/>
              <a:gd name="T117" fmla="*/ 2266 h 2371"/>
              <a:gd name="T118" fmla="*/ 1111 w 1979"/>
              <a:gd name="T119" fmla="*/ 2305 h 2371"/>
              <a:gd name="T120" fmla="*/ 1079 w 1979"/>
              <a:gd name="T121" fmla="*/ 2329 h 2371"/>
              <a:gd name="T122" fmla="*/ 1072 w 1979"/>
              <a:gd name="T123" fmla="*/ 2363 h 2371"/>
              <a:gd name="T124" fmla="*/ 1100 w 1979"/>
              <a:gd name="T125" fmla="*/ 392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9" h="2371">
                <a:moveTo>
                  <a:pt x="1100" y="392"/>
                </a:moveTo>
                <a:lnTo>
                  <a:pt x="1100" y="392"/>
                </a:lnTo>
                <a:lnTo>
                  <a:pt x="1093" y="389"/>
                </a:lnTo>
                <a:lnTo>
                  <a:pt x="1085" y="386"/>
                </a:lnTo>
                <a:lnTo>
                  <a:pt x="1081" y="383"/>
                </a:lnTo>
                <a:lnTo>
                  <a:pt x="1076" y="378"/>
                </a:lnTo>
                <a:lnTo>
                  <a:pt x="1073" y="374"/>
                </a:lnTo>
                <a:lnTo>
                  <a:pt x="1070" y="368"/>
                </a:lnTo>
                <a:lnTo>
                  <a:pt x="1070" y="363"/>
                </a:lnTo>
                <a:lnTo>
                  <a:pt x="1070" y="357"/>
                </a:lnTo>
                <a:lnTo>
                  <a:pt x="1072" y="351"/>
                </a:lnTo>
                <a:lnTo>
                  <a:pt x="1073" y="345"/>
                </a:lnTo>
                <a:lnTo>
                  <a:pt x="1078" y="339"/>
                </a:lnTo>
                <a:lnTo>
                  <a:pt x="1082" y="333"/>
                </a:lnTo>
                <a:lnTo>
                  <a:pt x="1087" y="329"/>
                </a:lnTo>
                <a:lnTo>
                  <a:pt x="1094" y="323"/>
                </a:lnTo>
                <a:lnTo>
                  <a:pt x="1102" y="317"/>
                </a:lnTo>
                <a:lnTo>
                  <a:pt x="1111" y="312"/>
                </a:lnTo>
                <a:lnTo>
                  <a:pt x="1111" y="312"/>
                </a:lnTo>
                <a:lnTo>
                  <a:pt x="1124" y="305"/>
                </a:lnTo>
                <a:lnTo>
                  <a:pt x="1136" y="296"/>
                </a:lnTo>
                <a:lnTo>
                  <a:pt x="1151" y="283"/>
                </a:lnTo>
                <a:lnTo>
                  <a:pt x="1158" y="274"/>
                </a:lnTo>
                <a:lnTo>
                  <a:pt x="1166" y="265"/>
                </a:lnTo>
                <a:lnTo>
                  <a:pt x="1173" y="254"/>
                </a:lnTo>
                <a:lnTo>
                  <a:pt x="1179" y="242"/>
                </a:lnTo>
                <a:lnTo>
                  <a:pt x="1184" y="229"/>
                </a:lnTo>
                <a:lnTo>
                  <a:pt x="1188" y="215"/>
                </a:lnTo>
                <a:lnTo>
                  <a:pt x="1190" y="200"/>
                </a:lnTo>
                <a:lnTo>
                  <a:pt x="1191" y="184"/>
                </a:lnTo>
                <a:lnTo>
                  <a:pt x="1191" y="184"/>
                </a:lnTo>
                <a:lnTo>
                  <a:pt x="1190" y="164"/>
                </a:lnTo>
                <a:lnTo>
                  <a:pt x="1187" y="147"/>
                </a:lnTo>
                <a:lnTo>
                  <a:pt x="1181" y="129"/>
                </a:lnTo>
                <a:lnTo>
                  <a:pt x="1173" y="112"/>
                </a:lnTo>
                <a:lnTo>
                  <a:pt x="1163" y="96"/>
                </a:lnTo>
                <a:lnTo>
                  <a:pt x="1152" y="81"/>
                </a:lnTo>
                <a:lnTo>
                  <a:pt x="1139" y="66"/>
                </a:lnTo>
                <a:lnTo>
                  <a:pt x="1124" y="54"/>
                </a:lnTo>
                <a:lnTo>
                  <a:pt x="1108" y="42"/>
                </a:lnTo>
                <a:lnTo>
                  <a:pt x="1090" y="31"/>
                </a:lnTo>
                <a:lnTo>
                  <a:pt x="1072" y="21"/>
                </a:lnTo>
                <a:lnTo>
                  <a:pt x="1051" y="13"/>
                </a:lnTo>
                <a:lnTo>
                  <a:pt x="1030" y="7"/>
                </a:lnTo>
                <a:lnTo>
                  <a:pt x="1007" y="3"/>
                </a:lnTo>
                <a:lnTo>
                  <a:pt x="985" y="0"/>
                </a:lnTo>
                <a:lnTo>
                  <a:pt x="963" y="0"/>
                </a:lnTo>
                <a:lnTo>
                  <a:pt x="963" y="0"/>
                </a:lnTo>
                <a:lnTo>
                  <a:pt x="939" y="0"/>
                </a:lnTo>
                <a:lnTo>
                  <a:pt x="916" y="3"/>
                </a:lnTo>
                <a:lnTo>
                  <a:pt x="894" y="7"/>
                </a:lnTo>
                <a:lnTo>
                  <a:pt x="873" y="13"/>
                </a:lnTo>
                <a:lnTo>
                  <a:pt x="852" y="21"/>
                </a:lnTo>
                <a:lnTo>
                  <a:pt x="834" y="31"/>
                </a:lnTo>
                <a:lnTo>
                  <a:pt x="816" y="42"/>
                </a:lnTo>
                <a:lnTo>
                  <a:pt x="800" y="54"/>
                </a:lnTo>
                <a:lnTo>
                  <a:pt x="785" y="66"/>
                </a:lnTo>
                <a:lnTo>
                  <a:pt x="771" y="81"/>
                </a:lnTo>
                <a:lnTo>
                  <a:pt x="761" y="96"/>
                </a:lnTo>
                <a:lnTo>
                  <a:pt x="750" y="112"/>
                </a:lnTo>
                <a:lnTo>
                  <a:pt x="743" y="129"/>
                </a:lnTo>
                <a:lnTo>
                  <a:pt x="737" y="147"/>
                </a:lnTo>
                <a:lnTo>
                  <a:pt x="734" y="164"/>
                </a:lnTo>
                <a:lnTo>
                  <a:pt x="732" y="184"/>
                </a:lnTo>
                <a:lnTo>
                  <a:pt x="732" y="184"/>
                </a:lnTo>
                <a:lnTo>
                  <a:pt x="734" y="200"/>
                </a:lnTo>
                <a:lnTo>
                  <a:pt x="735" y="215"/>
                </a:lnTo>
                <a:lnTo>
                  <a:pt x="740" y="229"/>
                </a:lnTo>
                <a:lnTo>
                  <a:pt x="744" y="242"/>
                </a:lnTo>
                <a:lnTo>
                  <a:pt x="752" y="254"/>
                </a:lnTo>
                <a:lnTo>
                  <a:pt x="758" y="265"/>
                </a:lnTo>
                <a:lnTo>
                  <a:pt x="765" y="274"/>
                </a:lnTo>
                <a:lnTo>
                  <a:pt x="773" y="283"/>
                </a:lnTo>
                <a:lnTo>
                  <a:pt x="788" y="296"/>
                </a:lnTo>
                <a:lnTo>
                  <a:pt x="800" y="305"/>
                </a:lnTo>
                <a:lnTo>
                  <a:pt x="813" y="312"/>
                </a:lnTo>
                <a:lnTo>
                  <a:pt x="813" y="312"/>
                </a:lnTo>
                <a:lnTo>
                  <a:pt x="822" y="317"/>
                </a:lnTo>
                <a:lnTo>
                  <a:pt x="830" y="323"/>
                </a:lnTo>
                <a:lnTo>
                  <a:pt x="837" y="329"/>
                </a:lnTo>
                <a:lnTo>
                  <a:pt x="843" y="333"/>
                </a:lnTo>
                <a:lnTo>
                  <a:pt x="847" y="339"/>
                </a:lnTo>
                <a:lnTo>
                  <a:pt x="850" y="345"/>
                </a:lnTo>
                <a:lnTo>
                  <a:pt x="852" y="351"/>
                </a:lnTo>
                <a:lnTo>
                  <a:pt x="853" y="357"/>
                </a:lnTo>
                <a:lnTo>
                  <a:pt x="853" y="363"/>
                </a:lnTo>
                <a:lnTo>
                  <a:pt x="853" y="368"/>
                </a:lnTo>
                <a:lnTo>
                  <a:pt x="850" y="374"/>
                </a:lnTo>
                <a:lnTo>
                  <a:pt x="847" y="378"/>
                </a:lnTo>
                <a:lnTo>
                  <a:pt x="843" y="383"/>
                </a:lnTo>
                <a:lnTo>
                  <a:pt x="839" y="386"/>
                </a:lnTo>
                <a:lnTo>
                  <a:pt x="831" y="389"/>
                </a:lnTo>
                <a:lnTo>
                  <a:pt x="824" y="392"/>
                </a:lnTo>
                <a:lnTo>
                  <a:pt x="0" y="392"/>
                </a:lnTo>
                <a:lnTo>
                  <a:pt x="0" y="1233"/>
                </a:lnTo>
                <a:lnTo>
                  <a:pt x="0" y="1233"/>
                </a:lnTo>
                <a:lnTo>
                  <a:pt x="6" y="1241"/>
                </a:lnTo>
                <a:lnTo>
                  <a:pt x="15" y="1245"/>
                </a:lnTo>
                <a:lnTo>
                  <a:pt x="24" y="1245"/>
                </a:lnTo>
                <a:lnTo>
                  <a:pt x="33" y="1244"/>
                </a:lnTo>
                <a:lnTo>
                  <a:pt x="43" y="1239"/>
                </a:lnTo>
                <a:lnTo>
                  <a:pt x="54" y="1230"/>
                </a:lnTo>
                <a:lnTo>
                  <a:pt x="63" y="1220"/>
                </a:lnTo>
                <a:lnTo>
                  <a:pt x="70" y="1205"/>
                </a:lnTo>
                <a:lnTo>
                  <a:pt x="70" y="1205"/>
                </a:lnTo>
                <a:lnTo>
                  <a:pt x="78" y="1193"/>
                </a:lnTo>
                <a:lnTo>
                  <a:pt x="88" y="1179"/>
                </a:lnTo>
                <a:lnTo>
                  <a:pt x="102" y="1165"/>
                </a:lnTo>
                <a:lnTo>
                  <a:pt x="109" y="1157"/>
                </a:lnTo>
                <a:lnTo>
                  <a:pt x="120" y="1150"/>
                </a:lnTo>
                <a:lnTo>
                  <a:pt x="130" y="1144"/>
                </a:lnTo>
                <a:lnTo>
                  <a:pt x="142" y="1138"/>
                </a:lnTo>
                <a:lnTo>
                  <a:pt x="154" y="1132"/>
                </a:lnTo>
                <a:lnTo>
                  <a:pt x="169" y="1129"/>
                </a:lnTo>
                <a:lnTo>
                  <a:pt x="184" y="1126"/>
                </a:lnTo>
                <a:lnTo>
                  <a:pt x="200" y="1124"/>
                </a:lnTo>
                <a:lnTo>
                  <a:pt x="200" y="1124"/>
                </a:lnTo>
                <a:lnTo>
                  <a:pt x="218" y="1126"/>
                </a:lnTo>
                <a:lnTo>
                  <a:pt x="238" y="1129"/>
                </a:lnTo>
                <a:lnTo>
                  <a:pt x="254" y="1135"/>
                </a:lnTo>
                <a:lnTo>
                  <a:pt x="272" y="1142"/>
                </a:lnTo>
                <a:lnTo>
                  <a:pt x="287" y="1153"/>
                </a:lnTo>
                <a:lnTo>
                  <a:pt x="303" y="1163"/>
                </a:lnTo>
                <a:lnTo>
                  <a:pt x="317" y="1176"/>
                </a:lnTo>
                <a:lnTo>
                  <a:pt x="330" y="1191"/>
                </a:lnTo>
                <a:lnTo>
                  <a:pt x="342" y="1208"/>
                </a:lnTo>
                <a:lnTo>
                  <a:pt x="353" y="1226"/>
                </a:lnTo>
                <a:lnTo>
                  <a:pt x="362" y="1245"/>
                </a:lnTo>
                <a:lnTo>
                  <a:pt x="369" y="1265"/>
                </a:lnTo>
                <a:lnTo>
                  <a:pt x="375" y="1286"/>
                </a:lnTo>
                <a:lnTo>
                  <a:pt x="380" y="1308"/>
                </a:lnTo>
                <a:lnTo>
                  <a:pt x="383" y="1330"/>
                </a:lnTo>
                <a:lnTo>
                  <a:pt x="384" y="1354"/>
                </a:lnTo>
                <a:lnTo>
                  <a:pt x="384" y="1354"/>
                </a:lnTo>
                <a:lnTo>
                  <a:pt x="383" y="1377"/>
                </a:lnTo>
                <a:lnTo>
                  <a:pt x="380" y="1401"/>
                </a:lnTo>
                <a:lnTo>
                  <a:pt x="375" y="1422"/>
                </a:lnTo>
                <a:lnTo>
                  <a:pt x="369" y="1443"/>
                </a:lnTo>
                <a:lnTo>
                  <a:pt x="362" y="1463"/>
                </a:lnTo>
                <a:lnTo>
                  <a:pt x="353" y="1483"/>
                </a:lnTo>
                <a:lnTo>
                  <a:pt x="342" y="1499"/>
                </a:lnTo>
                <a:lnTo>
                  <a:pt x="330" y="1516"/>
                </a:lnTo>
                <a:lnTo>
                  <a:pt x="317" y="1531"/>
                </a:lnTo>
                <a:lnTo>
                  <a:pt x="303" y="1544"/>
                </a:lnTo>
                <a:lnTo>
                  <a:pt x="287" y="1556"/>
                </a:lnTo>
                <a:lnTo>
                  <a:pt x="272" y="1565"/>
                </a:lnTo>
                <a:lnTo>
                  <a:pt x="254" y="1573"/>
                </a:lnTo>
                <a:lnTo>
                  <a:pt x="238" y="1579"/>
                </a:lnTo>
                <a:lnTo>
                  <a:pt x="218" y="1582"/>
                </a:lnTo>
                <a:lnTo>
                  <a:pt x="200" y="1583"/>
                </a:lnTo>
                <a:lnTo>
                  <a:pt x="200" y="1583"/>
                </a:lnTo>
                <a:lnTo>
                  <a:pt x="184" y="1583"/>
                </a:lnTo>
                <a:lnTo>
                  <a:pt x="169" y="1580"/>
                </a:lnTo>
                <a:lnTo>
                  <a:pt x="154" y="1576"/>
                </a:lnTo>
                <a:lnTo>
                  <a:pt x="142" y="1571"/>
                </a:lnTo>
                <a:lnTo>
                  <a:pt x="130" y="1565"/>
                </a:lnTo>
                <a:lnTo>
                  <a:pt x="120" y="1558"/>
                </a:lnTo>
                <a:lnTo>
                  <a:pt x="109" y="1550"/>
                </a:lnTo>
                <a:lnTo>
                  <a:pt x="102" y="1543"/>
                </a:lnTo>
                <a:lnTo>
                  <a:pt x="88" y="1528"/>
                </a:lnTo>
                <a:lnTo>
                  <a:pt x="78" y="1516"/>
                </a:lnTo>
                <a:lnTo>
                  <a:pt x="70" y="1502"/>
                </a:lnTo>
                <a:lnTo>
                  <a:pt x="70" y="1502"/>
                </a:lnTo>
                <a:lnTo>
                  <a:pt x="63" y="1489"/>
                </a:lnTo>
                <a:lnTo>
                  <a:pt x="54" y="1477"/>
                </a:lnTo>
                <a:lnTo>
                  <a:pt x="43" y="1469"/>
                </a:lnTo>
                <a:lnTo>
                  <a:pt x="33" y="1463"/>
                </a:lnTo>
                <a:lnTo>
                  <a:pt x="24" y="1462"/>
                </a:lnTo>
                <a:lnTo>
                  <a:pt x="15" y="1463"/>
                </a:lnTo>
                <a:lnTo>
                  <a:pt x="6" y="1468"/>
                </a:lnTo>
                <a:lnTo>
                  <a:pt x="0" y="1474"/>
                </a:lnTo>
                <a:lnTo>
                  <a:pt x="0" y="2371"/>
                </a:lnTo>
                <a:lnTo>
                  <a:pt x="847" y="2371"/>
                </a:lnTo>
                <a:lnTo>
                  <a:pt x="847" y="2371"/>
                </a:lnTo>
                <a:lnTo>
                  <a:pt x="852" y="2363"/>
                </a:lnTo>
                <a:lnTo>
                  <a:pt x="853" y="2356"/>
                </a:lnTo>
                <a:lnTo>
                  <a:pt x="853" y="2347"/>
                </a:lnTo>
                <a:lnTo>
                  <a:pt x="850" y="2338"/>
                </a:lnTo>
                <a:lnTo>
                  <a:pt x="844" y="2329"/>
                </a:lnTo>
                <a:lnTo>
                  <a:pt x="836" y="2322"/>
                </a:lnTo>
                <a:lnTo>
                  <a:pt x="825" y="2313"/>
                </a:lnTo>
                <a:lnTo>
                  <a:pt x="813" y="2305"/>
                </a:lnTo>
                <a:lnTo>
                  <a:pt x="813" y="2305"/>
                </a:lnTo>
                <a:lnTo>
                  <a:pt x="800" y="2298"/>
                </a:lnTo>
                <a:lnTo>
                  <a:pt x="788" y="2289"/>
                </a:lnTo>
                <a:lnTo>
                  <a:pt x="773" y="2275"/>
                </a:lnTo>
                <a:lnTo>
                  <a:pt x="765" y="2266"/>
                </a:lnTo>
                <a:lnTo>
                  <a:pt x="758" y="2257"/>
                </a:lnTo>
                <a:lnTo>
                  <a:pt x="750" y="2247"/>
                </a:lnTo>
                <a:lnTo>
                  <a:pt x="744" y="2235"/>
                </a:lnTo>
                <a:lnTo>
                  <a:pt x="740" y="2221"/>
                </a:lnTo>
                <a:lnTo>
                  <a:pt x="735" y="2208"/>
                </a:lnTo>
                <a:lnTo>
                  <a:pt x="732" y="2193"/>
                </a:lnTo>
                <a:lnTo>
                  <a:pt x="732" y="2177"/>
                </a:lnTo>
                <a:lnTo>
                  <a:pt x="732" y="2177"/>
                </a:lnTo>
                <a:lnTo>
                  <a:pt x="734" y="2157"/>
                </a:lnTo>
                <a:lnTo>
                  <a:pt x="737" y="2139"/>
                </a:lnTo>
                <a:lnTo>
                  <a:pt x="743" y="2121"/>
                </a:lnTo>
                <a:lnTo>
                  <a:pt x="750" y="2105"/>
                </a:lnTo>
                <a:lnTo>
                  <a:pt x="759" y="2088"/>
                </a:lnTo>
                <a:lnTo>
                  <a:pt x="771" y="2073"/>
                </a:lnTo>
                <a:lnTo>
                  <a:pt x="785" y="2060"/>
                </a:lnTo>
                <a:lnTo>
                  <a:pt x="800" y="2046"/>
                </a:lnTo>
                <a:lnTo>
                  <a:pt x="816" y="2035"/>
                </a:lnTo>
                <a:lnTo>
                  <a:pt x="833" y="2024"/>
                </a:lnTo>
                <a:lnTo>
                  <a:pt x="852" y="2015"/>
                </a:lnTo>
                <a:lnTo>
                  <a:pt x="873" y="2006"/>
                </a:lnTo>
                <a:lnTo>
                  <a:pt x="894" y="2000"/>
                </a:lnTo>
                <a:lnTo>
                  <a:pt x="915" y="1996"/>
                </a:lnTo>
                <a:lnTo>
                  <a:pt x="939" y="1993"/>
                </a:lnTo>
                <a:lnTo>
                  <a:pt x="961" y="1993"/>
                </a:lnTo>
                <a:lnTo>
                  <a:pt x="961" y="1993"/>
                </a:lnTo>
                <a:lnTo>
                  <a:pt x="985" y="1993"/>
                </a:lnTo>
                <a:lnTo>
                  <a:pt x="1007" y="1996"/>
                </a:lnTo>
                <a:lnTo>
                  <a:pt x="1030" y="2000"/>
                </a:lnTo>
                <a:lnTo>
                  <a:pt x="1051" y="2006"/>
                </a:lnTo>
                <a:lnTo>
                  <a:pt x="1070" y="2015"/>
                </a:lnTo>
                <a:lnTo>
                  <a:pt x="1090" y="2024"/>
                </a:lnTo>
                <a:lnTo>
                  <a:pt x="1108" y="2035"/>
                </a:lnTo>
                <a:lnTo>
                  <a:pt x="1124" y="2046"/>
                </a:lnTo>
                <a:lnTo>
                  <a:pt x="1139" y="2060"/>
                </a:lnTo>
                <a:lnTo>
                  <a:pt x="1152" y="2073"/>
                </a:lnTo>
                <a:lnTo>
                  <a:pt x="1163" y="2088"/>
                </a:lnTo>
                <a:lnTo>
                  <a:pt x="1173" y="2105"/>
                </a:lnTo>
                <a:lnTo>
                  <a:pt x="1181" y="2121"/>
                </a:lnTo>
                <a:lnTo>
                  <a:pt x="1187" y="2139"/>
                </a:lnTo>
                <a:lnTo>
                  <a:pt x="1190" y="2157"/>
                </a:lnTo>
                <a:lnTo>
                  <a:pt x="1191" y="2177"/>
                </a:lnTo>
                <a:lnTo>
                  <a:pt x="1191" y="2177"/>
                </a:lnTo>
                <a:lnTo>
                  <a:pt x="1190" y="2193"/>
                </a:lnTo>
                <a:lnTo>
                  <a:pt x="1187" y="2208"/>
                </a:lnTo>
                <a:lnTo>
                  <a:pt x="1184" y="2221"/>
                </a:lnTo>
                <a:lnTo>
                  <a:pt x="1178" y="2235"/>
                </a:lnTo>
                <a:lnTo>
                  <a:pt x="1172" y="2247"/>
                </a:lnTo>
                <a:lnTo>
                  <a:pt x="1166" y="2257"/>
                </a:lnTo>
                <a:lnTo>
                  <a:pt x="1158" y="2266"/>
                </a:lnTo>
                <a:lnTo>
                  <a:pt x="1151" y="2275"/>
                </a:lnTo>
                <a:lnTo>
                  <a:pt x="1136" y="2289"/>
                </a:lnTo>
                <a:lnTo>
                  <a:pt x="1123" y="2298"/>
                </a:lnTo>
                <a:lnTo>
                  <a:pt x="1111" y="2305"/>
                </a:lnTo>
                <a:lnTo>
                  <a:pt x="1111" y="2305"/>
                </a:lnTo>
                <a:lnTo>
                  <a:pt x="1097" y="2313"/>
                </a:lnTo>
                <a:lnTo>
                  <a:pt x="1087" y="2322"/>
                </a:lnTo>
                <a:lnTo>
                  <a:pt x="1079" y="2329"/>
                </a:lnTo>
                <a:lnTo>
                  <a:pt x="1073" y="2338"/>
                </a:lnTo>
                <a:lnTo>
                  <a:pt x="1070" y="2347"/>
                </a:lnTo>
                <a:lnTo>
                  <a:pt x="1070" y="2356"/>
                </a:lnTo>
                <a:lnTo>
                  <a:pt x="1072" y="2363"/>
                </a:lnTo>
                <a:lnTo>
                  <a:pt x="1076" y="2371"/>
                </a:lnTo>
                <a:lnTo>
                  <a:pt x="1979" y="2371"/>
                </a:lnTo>
                <a:lnTo>
                  <a:pt x="1979" y="392"/>
                </a:lnTo>
                <a:lnTo>
                  <a:pt x="1100" y="392"/>
                </a:lnTo>
                <a:close/>
              </a:path>
            </a:pathLst>
          </a:custGeom>
          <a:solidFill>
            <a:schemeClr val="bg1">
              <a:lumMod val="75000"/>
            </a:schemeClr>
          </a:solidFill>
          <a:ln w="28575">
            <a:solidFill>
              <a:schemeClr val="bg1">
                <a:lumMod val="50000"/>
              </a:schemeClr>
            </a:solidFill>
            <a:prstDash val="solid"/>
            <a:round/>
            <a:headEnd/>
            <a:tailEnd/>
          </a:ln>
        </p:spPr>
        <p:txBody>
          <a:bodyPr lIns="288000" tIns="288000" anchor="ctr"/>
          <a:lstStyle/>
          <a:p>
            <a:pPr algn="ctr" eaLnBrk="1" hangingPunct="1">
              <a:defRPr/>
            </a:pPr>
            <a:r>
              <a:rPr lang="en-US" b="1" dirty="0">
                <a:cs typeface="Arial" charset="0"/>
              </a:rPr>
              <a:t>Exposure</a:t>
            </a:r>
            <a:endParaRPr lang="en-GB" b="1" dirty="0">
              <a:cs typeface="Arial" charset="0"/>
            </a:endParaRPr>
          </a:p>
        </p:txBody>
      </p:sp>
      <p:sp>
        <p:nvSpPr>
          <p:cNvPr id="8" name="Freeform 7">
            <a:extLst>
              <a:ext uri="{FF2B5EF4-FFF2-40B4-BE49-F238E27FC236}">
                <a16:creationId xmlns:a16="http://schemas.microsoft.com/office/drawing/2014/main" id="{497E0463-5F83-48FC-88DE-1B8CC87309EA}"/>
              </a:ext>
            </a:extLst>
          </p:cNvPr>
          <p:cNvSpPr>
            <a:spLocks/>
          </p:cNvSpPr>
          <p:nvPr/>
        </p:nvSpPr>
        <p:spPr bwMode="auto">
          <a:xfrm>
            <a:off x="7439261" y="4125944"/>
            <a:ext cx="2432522" cy="2382112"/>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chemeClr val="bg1">
              <a:lumMod val="75000"/>
            </a:schemeClr>
          </a:solidFill>
          <a:ln w="28575">
            <a:solidFill>
              <a:schemeClr val="bg1">
                <a:lumMod val="50000"/>
              </a:schemeClr>
            </a:solidFill>
            <a:prstDash val="solid"/>
            <a:round/>
            <a:headEnd/>
            <a:tailEnd/>
          </a:ln>
        </p:spPr>
        <p:txBody>
          <a:bodyPr lIns="36000" tIns="324000" anchor="ctr"/>
          <a:lstStyle/>
          <a:p>
            <a:pPr algn="ctr" eaLnBrk="1" hangingPunct="1">
              <a:defRPr/>
            </a:pPr>
            <a:r>
              <a:rPr lang="en-US" b="1" dirty="0">
                <a:cs typeface="Arial" charset="0"/>
              </a:rPr>
              <a:t>Capacity</a:t>
            </a:r>
            <a:endParaRPr lang="en-GB" b="1" dirty="0">
              <a:cs typeface="Arial" charset="0"/>
            </a:endParaRPr>
          </a:p>
        </p:txBody>
      </p:sp>
      <p:sp>
        <p:nvSpPr>
          <p:cNvPr id="9" name="Freeform 8">
            <a:extLst>
              <a:ext uri="{FF2B5EF4-FFF2-40B4-BE49-F238E27FC236}">
                <a16:creationId xmlns:a16="http://schemas.microsoft.com/office/drawing/2014/main" id="{E638860A-0862-495A-AD8F-24151E34036F}"/>
              </a:ext>
            </a:extLst>
          </p:cNvPr>
          <p:cNvSpPr>
            <a:spLocks/>
          </p:cNvSpPr>
          <p:nvPr/>
        </p:nvSpPr>
        <p:spPr bwMode="auto">
          <a:xfrm>
            <a:off x="7045900" y="537413"/>
            <a:ext cx="2434571" cy="2380106"/>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bg1">
              <a:lumMod val="75000"/>
            </a:schemeClr>
          </a:solidFill>
          <a:ln w="28575">
            <a:solidFill>
              <a:schemeClr val="bg1">
                <a:lumMod val="50000"/>
              </a:schemeClr>
            </a:solidFill>
            <a:prstDash val="solid"/>
            <a:round/>
            <a:headEnd/>
            <a:tailEnd/>
          </a:ln>
        </p:spPr>
        <p:txBody>
          <a:bodyPr bIns="360000" anchor="ctr"/>
          <a:lstStyle/>
          <a:p>
            <a:pPr algn="ctr" eaLnBrk="1" hangingPunct="1">
              <a:defRPr/>
            </a:pPr>
            <a:r>
              <a:rPr lang="en-US" b="1" dirty="0">
                <a:cs typeface="Arial" charset="0"/>
              </a:rPr>
              <a:t>Susceptibility</a:t>
            </a:r>
            <a:endParaRPr lang="en-GB" b="1" dirty="0">
              <a:cs typeface="Arial" charset="0"/>
            </a:endParaRPr>
          </a:p>
        </p:txBody>
      </p:sp>
      <p:sp>
        <p:nvSpPr>
          <p:cNvPr id="10" name="Freeform 10">
            <a:extLst>
              <a:ext uri="{FF2B5EF4-FFF2-40B4-BE49-F238E27FC236}">
                <a16:creationId xmlns:a16="http://schemas.microsoft.com/office/drawing/2014/main" id="{E983E1D2-BB31-4E94-AC47-476FB5F1BB61}"/>
              </a:ext>
            </a:extLst>
          </p:cNvPr>
          <p:cNvSpPr>
            <a:spLocks/>
          </p:cNvSpPr>
          <p:nvPr/>
        </p:nvSpPr>
        <p:spPr bwMode="auto">
          <a:xfrm>
            <a:off x="5420761" y="533399"/>
            <a:ext cx="2024711" cy="2384120"/>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chemeClr val="bg1">
              <a:lumMod val="75000"/>
            </a:schemeClr>
          </a:solidFill>
          <a:ln w="28575">
            <a:solidFill>
              <a:schemeClr val="bg1">
                <a:lumMod val="50000"/>
              </a:schemeClr>
            </a:solidFill>
            <a:prstDash val="solid"/>
            <a:round/>
            <a:headEnd/>
            <a:tailEnd/>
          </a:ln>
        </p:spPr>
        <p:txBody>
          <a:bodyPr bIns="360000" anchor="ctr"/>
          <a:lstStyle/>
          <a:p>
            <a:pPr algn="ctr" eaLnBrk="1" hangingPunct="1">
              <a:defRPr/>
            </a:pPr>
            <a:r>
              <a:rPr lang="en-US" b="1" dirty="0">
                <a:cs typeface="Arial" charset="0"/>
              </a:rPr>
              <a:t>Hazard</a:t>
            </a:r>
            <a:endParaRPr lang="en-GB" b="1" dirty="0">
              <a:cs typeface="Arial" charset="0"/>
            </a:endParaRPr>
          </a:p>
        </p:txBody>
      </p:sp>
      <p:sp>
        <p:nvSpPr>
          <p:cNvPr id="11" name="Freeform 11">
            <a:extLst>
              <a:ext uri="{FF2B5EF4-FFF2-40B4-BE49-F238E27FC236}">
                <a16:creationId xmlns:a16="http://schemas.microsoft.com/office/drawing/2014/main" id="{DC4AC53F-34B7-4A1E-A579-911D78A0F495}"/>
              </a:ext>
            </a:extLst>
          </p:cNvPr>
          <p:cNvSpPr>
            <a:spLocks/>
          </p:cNvSpPr>
          <p:nvPr/>
        </p:nvSpPr>
        <p:spPr bwMode="auto">
          <a:xfrm>
            <a:off x="5420761" y="4523297"/>
            <a:ext cx="2436621" cy="1984759"/>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chemeClr val="bg1">
              <a:lumMod val="75000"/>
            </a:schemeClr>
          </a:solidFill>
          <a:ln w="28575">
            <a:solidFill>
              <a:schemeClr val="bg1">
                <a:lumMod val="50000"/>
              </a:schemeClr>
            </a:solidFill>
            <a:prstDash val="solid"/>
            <a:round/>
            <a:headEnd/>
            <a:tailEnd/>
          </a:ln>
        </p:spPr>
        <p:txBody>
          <a:bodyPr rIns="324000" anchor="ctr"/>
          <a:lstStyle/>
          <a:p>
            <a:pPr algn="ctr" eaLnBrk="1" hangingPunct="1">
              <a:defRPr/>
            </a:pPr>
            <a:r>
              <a:rPr lang="en-US" b="1" dirty="0">
                <a:cs typeface="Arial" charset="0"/>
              </a:rPr>
              <a:t>Consequences</a:t>
            </a:r>
            <a:endParaRPr lang="en-GB" b="1" dirty="0">
              <a:cs typeface="Arial" charset="0"/>
            </a:endParaRPr>
          </a:p>
        </p:txBody>
      </p:sp>
      <p:sp>
        <p:nvSpPr>
          <p:cNvPr id="12" name="Freeform 12">
            <a:extLst>
              <a:ext uri="{FF2B5EF4-FFF2-40B4-BE49-F238E27FC236}">
                <a16:creationId xmlns:a16="http://schemas.microsoft.com/office/drawing/2014/main" id="{37D58CCB-732C-441C-AC90-4090E285A098}"/>
              </a:ext>
            </a:extLst>
          </p:cNvPr>
          <p:cNvSpPr>
            <a:spLocks/>
          </p:cNvSpPr>
          <p:nvPr/>
        </p:nvSpPr>
        <p:spPr bwMode="auto">
          <a:xfrm>
            <a:off x="9070611" y="533399"/>
            <a:ext cx="2530884" cy="1982753"/>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bg1">
              <a:lumMod val="75000"/>
            </a:schemeClr>
          </a:solidFill>
          <a:ln w="28575">
            <a:solidFill>
              <a:schemeClr val="bg1">
                <a:lumMod val="50000"/>
              </a:schemeClr>
            </a:solidFill>
            <a:prstDash val="solid"/>
            <a:round/>
            <a:headEnd/>
            <a:tailEnd/>
          </a:ln>
        </p:spPr>
        <p:txBody>
          <a:bodyPr lIns="360000" anchor="ctr"/>
          <a:lstStyle/>
          <a:p>
            <a:pPr algn="ctr" eaLnBrk="1" hangingPunct="1">
              <a:defRPr/>
            </a:pPr>
            <a:r>
              <a:rPr lang="en-GB" b="1" dirty="0">
                <a:cs typeface="Arial" charset="0"/>
              </a:rPr>
              <a:t>Elements at Risk</a:t>
            </a:r>
          </a:p>
        </p:txBody>
      </p:sp>
      <p:sp>
        <p:nvSpPr>
          <p:cNvPr id="13" name="Freeform 13">
            <a:extLst>
              <a:ext uri="{FF2B5EF4-FFF2-40B4-BE49-F238E27FC236}">
                <a16:creationId xmlns:a16="http://schemas.microsoft.com/office/drawing/2014/main" id="{C89A5D12-AC3E-4C45-ACDB-9718B1461AA0}"/>
              </a:ext>
            </a:extLst>
          </p:cNvPr>
          <p:cNvSpPr>
            <a:spLocks/>
          </p:cNvSpPr>
          <p:nvPr/>
        </p:nvSpPr>
        <p:spPr bwMode="auto">
          <a:xfrm>
            <a:off x="9478575" y="4113567"/>
            <a:ext cx="2123072" cy="238412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bg1">
              <a:lumMod val="75000"/>
            </a:schemeClr>
          </a:solidFill>
          <a:ln w="28575">
            <a:solidFill>
              <a:schemeClr val="bg1">
                <a:lumMod val="50000"/>
              </a:schemeClr>
            </a:solidFill>
            <a:prstDash val="solid"/>
            <a:round/>
            <a:headEnd/>
            <a:tailEnd/>
          </a:ln>
        </p:spPr>
        <p:txBody>
          <a:bodyPr lIns="324000" tIns="288000" anchor="ctr"/>
          <a:lstStyle/>
          <a:p>
            <a:pPr algn="ctr" eaLnBrk="1" hangingPunct="1">
              <a:defRPr/>
            </a:pPr>
            <a:r>
              <a:rPr lang="en-US" b="1" dirty="0">
                <a:cs typeface="Arial" charset="0"/>
              </a:rPr>
              <a:t>Vulnerability</a:t>
            </a:r>
            <a:endParaRPr lang="en-GB" b="1" dirty="0">
              <a:cs typeface="Arial" charset="0"/>
            </a:endParaRPr>
          </a:p>
        </p:txBody>
      </p:sp>
      <p:sp>
        <p:nvSpPr>
          <p:cNvPr id="14" name="Freeform 9">
            <a:extLst>
              <a:ext uri="{FF2B5EF4-FFF2-40B4-BE49-F238E27FC236}">
                <a16:creationId xmlns:a16="http://schemas.microsoft.com/office/drawing/2014/main" id="{4976B8F1-F8E0-429C-9BEA-3485BA80CA76}"/>
              </a:ext>
            </a:extLst>
          </p:cNvPr>
          <p:cNvSpPr>
            <a:spLocks/>
          </p:cNvSpPr>
          <p:nvPr/>
        </p:nvSpPr>
        <p:spPr bwMode="auto">
          <a:xfrm rot="796734">
            <a:off x="7064103" y="2495972"/>
            <a:ext cx="2840334" cy="1982753"/>
          </a:xfrm>
          <a:custGeom>
            <a:avLst/>
            <a:gdLst>
              <a:gd name="T0" fmla="*/ 2529 w 2773"/>
              <a:gd name="T1" fmla="*/ 743 h 1976"/>
              <a:gd name="T2" fmla="*/ 2466 w 2773"/>
              <a:gd name="T3" fmla="*/ 798 h 1976"/>
              <a:gd name="T4" fmla="*/ 2421 w 2773"/>
              <a:gd name="T5" fmla="*/ 849 h 1976"/>
              <a:gd name="T6" fmla="*/ 2382 w 2773"/>
              <a:gd name="T7" fmla="*/ 831 h 1976"/>
              <a:gd name="T8" fmla="*/ 2375 w 2773"/>
              <a:gd name="T9" fmla="*/ 0 h 1976"/>
              <a:gd name="T10" fmla="*/ 1536 w 2773"/>
              <a:gd name="T11" fmla="*/ 9 h 1976"/>
              <a:gd name="T12" fmla="*/ 1523 w 2773"/>
              <a:gd name="T13" fmla="*/ 43 h 1976"/>
              <a:gd name="T14" fmla="*/ 1562 w 2773"/>
              <a:gd name="T15" fmla="*/ 82 h 1976"/>
              <a:gd name="T16" fmla="*/ 1617 w 2773"/>
              <a:gd name="T17" fmla="*/ 130 h 1976"/>
              <a:gd name="T18" fmla="*/ 1643 w 2773"/>
              <a:gd name="T19" fmla="*/ 210 h 1976"/>
              <a:gd name="T20" fmla="*/ 1614 w 2773"/>
              <a:gd name="T21" fmla="*/ 299 h 1976"/>
              <a:gd name="T22" fmla="*/ 1521 w 2773"/>
              <a:gd name="T23" fmla="*/ 373 h 1976"/>
              <a:gd name="T24" fmla="*/ 1412 w 2773"/>
              <a:gd name="T25" fmla="*/ 396 h 1976"/>
              <a:gd name="T26" fmla="*/ 1284 w 2773"/>
              <a:gd name="T27" fmla="*/ 363 h 1976"/>
              <a:gd name="T28" fmla="*/ 1202 w 2773"/>
              <a:gd name="T29" fmla="*/ 282 h 1976"/>
              <a:gd name="T30" fmla="*/ 1184 w 2773"/>
              <a:gd name="T31" fmla="*/ 194 h 1976"/>
              <a:gd name="T32" fmla="*/ 1217 w 2773"/>
              <a:gd name="T33" fmla="*/ 121 h 1976"/>
              <a:gd name="T34" fmla="*/ 1275 w 2773"/>
              <a:gd name="T35" fmla="*/ 76 h 1976"/>
              <a:gd name="T36" fmla="*/ 1305 w 2773"/>
              <a:gd name="T37" fmla="*/ 37 h 1976"/>
              <a:gd name="T38" fmla="*/ 1282 w 2773"/>
              <a:gd name="T39" fmla="*/ 6 h 1976"/>
              <a:gd name="T40" fmla="*/ 394 w 2773"/>
              <a:gd name="T41" fmla="*/ 454 h 1976"/>
              <a:gd name="T42" fmla="*/ 384 w 2773"/>
              <a:gd name="T43" fmla="*/ 897 h 1976"/>
              <a:gd name="T44" fmla="*/ 341 w 2773"/>
              <a:gd name="T45" fmla="*/ 903 h 1976"/>
              <a:gd name="T46" fmla="*/ 296 w 2773"/>
              <a:gd name="T47" fmla="*/ 843 h 1976"/>
              <a:gd name="T48" fmla="*/ 230 w 2773"/>
              <a:gd name="T49" fmla="*/ 795 h 1976"/>
              <a:gd name="T50" fmla="*/ 146 w 2773"/>
              <a:gd name="T51" fmla="*/ 792 h 1976"/>
              <a:gd name="T52" fmla="*/ 54 w 2773"/>
              <a:gd name="T53" fmla="*/ 855 h 1976"/>
              <a:gd name="T54" fmla="*/ 3 w 2773"/>
              <a:gd name="T55" fmla="*/ 971 h 1976"/>
              <a:gd name="T56" fmla="*/ 7 w 2773"/>
              <a:gd name="T57" fmla="*/ 1085 h 1976"/>
              <a:gd name="T58" fmla="*/ 67 w 2773"/>
              <a:gd name="T59" fmla="*/ 1194 h 1976"/>
              <a:gd name="T60" fmla="*/ 166 w 2773"/>
              <a:gd name="T61" fmla="*/ 1245 h 1976"/>
              <a:gd name="T62" fmla="*/ 242 w 2773"/>
              <a:gd name="T63" fmla="*/ 1234 h 1976"/>
              <a:gd name="T64" fmla="*/ 306 w 2773"/>
              <a:gd name="T65" fmla="*/ 1179 h 1976"/>
              <a:gd name="T66" fmla="*/ 350 w 2773"/>
              <a:gd name="T67" fmla="*/ 1127 h 1976"/>
              <a:gd name="T68" fmla="*/ 388 w 2773"/>
              <a:gd name="T69" fmla="*/ 1145 h 1976"/>
              <a:gd name="T70" fmla="*/ 396 w 2773"/>
              <a:gd name="T71" fmla="*/ 1976 h 1976"/>
              <a:gd name="T72" fmla="*/ 1236 w 2773"/>
              <a:gd name="T73" fmla="*/ 1967 h 1976"/>
              <a:gd name="T74" fmla="*/ 1249 w 2773"/>
              <a:gd name="T75" fmla="*/ 1933 h 1976"/>
              <a:gd name="T76" fmla="*/ 1211 w 2773"/>
              <a:gd name="T77" fmla="*/ 1894 h 1976"/>
              <a:gd name="T78" fmla="*/ 1155 w 2773"/>
              <a:gd name="T79" fmla="*/ 1846 h 1976"/>
              <a:gd name="T80" fmla="*/ 1130 w 2773"/>
              <a:gd name="T81" fmla="*/ 1765 h 1976"/>
              <a:gd name="T82" fmla="*/ 1157 w 2773"/>
              <a:gd name="T83" fmla="*/ 1677 h 1976"/>
              <a:gd name="T84" fmla="*/ 1249 w 2773"/>
              <a:gd name="T85" fmla="*/ 1604 h 1976"/>
              <a:gd name="T86" fmla="*/ 1359 w 2773"/>
              <a:gd name="T87" fmla="*/ 1581 h 1976"/>
              <a:gd name="T88" fmla="*/ 1487 w 2773"/>
              <a:gd name="T89" fmla="*/ 1613 h 1976"/>
              <a:gd name="T90" fmla="*/ 1571 w 2773"/>
              <a:gd name="T91" fmla="*/ 1693 h 1976"/>
              <a:gd name="T92" fmla="*/ 1587 w 2773"/>
              <a:gd name="T93" fmla="*/ 1782 h 1976"/>
              <a:gd name="T94" fmla="*/ 1556 w 2773"/>
              <a:gd name="T95" fmla="*/ 1855 h 1976"/>
              <a:gd name="T96" fmla="*/ 1498 w 2773"/>
              <a:gd name="T97" fmla="*/ 1900 h 1976"/>
              <a:gd name="T98" fmla="*/ 1468 w 2773"/>
              <a:gd name="T99" fmla="*/ 1940 h 1976"/>
              <a:gd name="T100" fmla="*/ 1489 w 2773"/>
              <a:gd name="T101" fmla="*/ 1971 h 1976"/>
              <a:gd name="T102" fmla="*/ 2376 w 2773"/>
              <a:gd name="T103" fmla="*/ 1521 h 1976"/>
              <a:gd name="T104" fmla="*/ 2387 w 2773"/>
              <a:gd name="T105" fmla="*/ 1079 h 1976"/>
              <a:gd name="T106" fmla="*/ 2432 w 2773"/>
              <a:gd name="T107" fmla="*/ 1074 h 1976"/>
              <a:gd name="T108" fmla="*/ 2475 w 2773"/>
              <a:gd name="T109" fmla="*/ 1133 h 1976"/>
              <a:gd name="T110" fmla="*/ 2542 w 2773"/>
              <a:gd name="T111" fmla="*/ 1181 h 1976"/>
              <a:gd name="T112" fmla="*/ 2625 w 2773"/>
              <a:gd name="T113" fmla="*/ 1184 h 1976"/>
              <a:gd name="T114" fmla="*/ 2719 w 2773"/>
              <a:gd name="T115" fmla="*/ 1121 h 1976"/>
              <a:gd name="T116" fmla="*/ 2768 w 2773"/>
              <a:gd name="T117" fmla="*/ 1006 h 1976"/>
              <a:gd name="T118" fmla="*/ 2764 w 2773"/>
              <a:gd name="T119" fmla="*/ 891 h 1976"/>
              <a:gd name="T120" fmla="*/ 2705 w 2773"/>
              <a:gd name="T121" fmla="*/ 781 h 1976"/>
              <a:gd name="T122" fmla="*/ 2607 w 2773"/>
              <a:gd name="T123" fmla="*/ 731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9" y="810"/>
                </a:lnTo>
                <a:lnTo>
                  <a:pt x="2450" y="825"/>
                </a:lnTo>
                <a:lnTo>
                  <a:pt x="2441" y="835"/>
                </a:lnTo>
                <a:lnTo>
                  <a:pt x="2432" y="844"/>
                </a:lnTo>
                <a:lnTo>
                  <a:pt x="2421" y="849"/>
                </a:lnTo>
                <a:lnTo>
                  <a:pt x="2412" y="850"/>
                </a:lnTo>
                <a:lnTo>
                  <a:pt x="2403" y="850"/>
                </a:lnTo>
                <a:lnTo>
                  <a:pt x="2394" y="846"/>
                </a:lnTo>
                <a:lnTo>
                  <a:pt x="2387" y="838"/>
                </a:lnTo>
                <a:lnTo>
                  <a:pt x="2387" y="838"/>
                </a:lnTo>
                <a:lnTo>
                  <a:pt x="2382" y="831"/>
                </a:lnTo>
                <a:lnTo>
                  <a:pt x="2379" y="822"/>
                </a:lnTo>
                <a:lnTo>
                  <a:pt x="2378" y="810"/>
                </a:lnTo>
                <a:lnTo>
                  <a:pt x="2376" y="798"/>
                </a:lnTo>
                <a:lnTo>
                  <a:pt x="2376" y="547"/>
                </a:lnTo>
                <a:lnTo>
                  <a:pt x="2375" y="547"/>
                </a:lnTo>
                <a:lnTo>
                  <a:pt x="2375" y="0"/>
                </a:lnTo>
                <a:lnTo>
                  <a:pt x="1574"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56"/>
                </a:lnTo>
                <a:lnTo>
                  <a:pt x="394" y="868"/>
                </a:lnTo>
                <a:lnTo>
                  <a:pt x="391" y="880"/>
                </a:lnTo>
                <a:lnTo>
                  <a:pt x="388" y="889"/>
                </a:lnTo>
                <a:lnTo>
                  <a:pt x="384" y="897"/>
                </a:lnTo>
                <a:lnTo>
                  <a:pt x="384" y="897"/>
                </a:lnTo>
                <a:lnTo>
                  <a:pt x="378" y="904"/>
                </a:lnTo>
                <a:lnTo>
                  <a:pt x="369" y="909"/>
                </a:lnTo>
                <a:lnTo>
                  <a:pt x="360" y="909"/>
                </a:lnTo>
                <a:lnTo>
                  <a:pt x="350" y="907"/>
                </a:lnTo>
                <a:lnTo>
                  <a:pt x="341" y="903"/>
                </a:lnTo>
                <a:lnTo>
                  <a:pt x="330" y="894"/>
                </a:lnTo>
                <a:lnTo>
                  <a:pt x="321" y="883"/>
                </a:lnTo>
                <a:lnTo>
                  <a:pt x="314" y="868"/>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14" y="1166"/>
                </a:lnTo>
                <a:lnTo>
                  <a:pt x="321" y="1152"/>
                </a:lnTo>
                <a:lnTo>
                  <a:pt x="330" y="1140"/>
                </a:lnTo>
                <a:lnTo>
                  <a:pt x="341" y="1131"/>
                </a:lnTo>
                <a:lnTo>
                  <a:pt x="350" y="1127"/>
                </a:lnTo>
                <a:lnTo>
                  <a:pt x="360" y="1125"/>
                </a:lnTo>
                <a:lnTo>
                  <a:pt x="369" y="1127"/>
                </a:lnTo>
                <a:lnTo>
                  <a:pt x="378" y="1130"/>
                </a:lnTo>
                <a:lnTo>
                  <a:pt x="384" y="1137"/>
                </a:lnTo>
                <a:lnTo>
                  <a:pt x="384" y="1137"/>
                </a:lnTo>
                <a:lnTo>
                  <a:pt x="388" y="1145"/>
                </a:lnTo>
                <a:lnTo>
                  <a:pt x="391" y="1154"/>
                </a:lnTo>
                <a:lnTo>
                  <a:pt x="394" y="1166"/>
                </a:lnTo>
                <a:lnTo>
                  <a:pt x="394" y="1178"/>
                </a:lnTo>
                <a:lnTo>
                  <a:pt x="394" y="1429"/>
                </a:lnTo>
                <a:lnTo>
                  <a:pt x="396" y="1429"/>
                </a:lnTo>
                <a:lnTo>
                  <a:pt x="396" y="1976"/>
                </a:lnTo>
                <a:lnTo>
                  <a:pt x="1199"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6" y="1119"/>
                </a:lnTo>
                <a:lnTo>
                  <a:pt x="2378" y="1107"/>
                </a:lnTo>
                <a:lnTo>
                  <a:pt x="2379" y="1097"/>
                </a:lnTo>
                <a:lnTo>
                  <a:pt x="2382" y="1086"/>
                </a:lnTo>
                <a:lnTo>
                  <a:pt x="2387" y="1079"/>
                </a:lnTo>
                <a:lnTo>
                  <a:pt x="2387" y="1079"/>
                </a:lnTo>
                <a:lnTo>
                  <a:pt x="2394" y="1073"/>
                </a:lnTo>
                <a:lnTo>
                  <a:pt x="2403" y="1068"/>
                </a:lnTo>
                <a:lnTo>
                  <a:pt x="2412" y="1067"/>
                </a:lnTo>
                <a:lnTo>
                  <a:pt x="2421" y="1068"/>
                </a:lnTo>
                <a:lnTo>
                  <a:pt x="2432" y="1074"/>
                </a:lnTo>
                <a:lnTo>
                  <a:pt x="2441" y="1082"/>
                </a:lnTo>
                <a:lnTo>
                  <a:pt x="2450" y="1094"/>
                </a:lnTo>
                <a:lnTo>
                  <a:pt x="2459" y="1107"/>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lnTo>
                  <a:pt x="2587" y="729"/>
                </a:lnTo>
                <a:close/>
              </a:path>
            </a:pathLst>
          </a:custGeom>
          <a:solidFill>
            <a:srgbClr val="0070C0"/>
          </a:solidFill>
          <a:ln w="28575">
            <a:solidFill>
              <a:schemeClr val="bg1">
                <a:lumMod val="50000"/>
              </a:schemeClr>
            </a:solidFill>
            <a:prstDash val="solid"/>
            <a:round/>
            <a:headEnd/>
            <a:tailEnd/>
          </a:ln>
        </p:spPr>
        <p:txBody>
          <a:bodyPr anchor="ctr"/>
          <a:lstStyle/>
          <a:p>
            <a:pPr algn="ctr" eaLnBrk="1" hangingPunct="1">
              <a:defRPr/>
            </a:pPr>
            <a:r>
              <a:rPr lang="en-US" b="1" dirty="0">
                <a:cs typeface="Arial" charset="0"/>
              </a:rPr>
              <a:t>Automation – Completeness –</a:t>
            </a:r>
          </a:p>
          <a:p>
            <a:pPr algn="ctr" eaLnBrk="1" hangingPunct="1">
              <a:defRPr/>
            </a:pPr>
            <a:r>
              <a:rPr lang="en-US" b="1" dirty="0">
                <a:cs typeface="Arial" charset="0"/>
              </a:rPr>
              <a:t>Transferability</a:t>
            </a:r>
            <a:endParaRPr lang="en-GB" b="1" dirty="0">
              <a:cs typeface="Arial" charset="0"/>
            </a:endParaRPr>
          </a:p>
        </p:txBody>
      </p:sp>
      <p:sp>
        <p:nvSpPr>
          <p:cNvPr id="15" name="Action Button: Help 14">
            <a:hlinkClick r:id="" action="ppaction://noaction" highlightClick="1"/>
            <a:extLst>
              <a:ext uri="{FF2B5EF4-FFF2-40B4-BE49-F238E27FC236}">
                <a16:creationId xmlns:a16="http://schemas.microsoft.com/office/drawing/2014/main" id="{61E71EE6-72B7-4393-BDB5-F49E52280399}"/>
              </a:ext>
            </a:extLst>
          </p:cNvPr>
          <p:cNvSpPr/>
          <p:nvPr/>
        </p:nvSpPr>
        <p:spPr>
          <a:xfrm rot="951138">
            <a:off x="9033483" y="2747097"/>
            <a:ext cx="482220" cy="369082"/>
          </a:xfrm>
          <a:prstGeom prst="actionButtonHelp">
            <a:avLst/>
          </a:prstGeom>
          <a:solidFill>
            <a:srgbClr val="C00000"/>
          </a:solid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6" name="Action Button: Help 15">
            <a:hlinkClick r:id="" action="ppaction://noaction" highlightClick="1"/>
            <a:extLst>
              <a:ext uri="{FF2B5EF4-FFF2-40B4-BE49-F238E27FC236}">
                <a16:creationId xmlns:a16="http://schemas.microsoft.com/office/drawing/2014/main" id="{22CC3BA1-03AD-4F59-9120-0E4F100D79DE}"/>
              </a:ext>
            </a:extLst>
          </p:cNvPr>
          <p:cNvSpPr/>
          <p:nvPr/>
        </p:nvSpPr>
        <p:spPr>
          <a:xfrm rot="859773">
            <a:off x="7858144" y="2460610"/>
            <a:ext cx="482220" cy="369082"/>
          </a:xfrm>
          <a:prstGeom prst="actionButtonHelp">
            <a:avLst/>
          </a:prstGeom>
          <a:solidFill>
            <a:srgbClr val="C00000"/>
          </a:solidFill>
          <a:ln>
            <a:solidFill>
              <a:schemeClr val="tx1"/>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9059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1000"/>
                                  </p:stCondLst>
                                  <p:childTnLst>
                                    <p:animClr clrSpc="rgb" dir="cw">
                                      <p:cBhvr override="childStyle">
                                        <p:cTn id="6" dur="375" autoRev="1" fill="remove"/>
                                        <p:tgtEl>
                                          <p:spTgt spid="14"/>
                                        </p:tgtEl>
                                        <p:attrNameLst>
                                          <p:attrName>style.color</p:attrName>
                                        </p:attrNameLst>
                                      </p:cBhvr>
                                      <p:to>
                                        <a:schemeClr val="bg1"/>
                                      </p:to>
                                    </p:animClr>
                                    <p:animClr clrSpc="rgb" dir="cw">
                                      <p:cBhvr>
                                        <p:cTn id="7" dur="375" autoRev="1" fill="remove"/>
                                        <p:tgtEl>
                                          <p:spTgt spid="14"/>
                                        </p:tgtEl>
                                        <p:attrNameLst>
                                          <p:attrName>fillcolor</p:attrName>
                                        </p:attrNameLst>
                                      </p:cBhvr>
                                      <p:to>
                                        <a:schemeClr val="bg1"/>
                                      </p:to>
                                    </p:animClr>
                                    <p:set>
                                      <p:cBhvr>
                                        <p:cTn id="8" dur="375" autoRev="1" fill="remove"/>
                                        <p:tgtEl>
                                          <p:spTgt spid="14"/>
                                        </p:tgtEl>
                                        <p:attrNameLst>
                                          <p:attrName>fill.type</p:attrName>
                                        </p:attrNameLst>
                                      </p:cBhvr>
                                      <p:to>
                                        <p:strVal val="solid"/>
                                      </p:to>
                                    </p:set>
                                    <p:set>
                                      <p:cBhvr>
                                        <p:cTn id="9" dur="375" autoRev="1" fill="remove"/>
                                        <p:tgtEl>
                                          <p:spTgt spid="14"/>
                                        </p:tgtEl>
                                        <p:attrNameLst>
                                          <p:attrName>fill.on</p:attrName>
                                        </p:attrNameLst>
                                      </p:cBhvr>
                                      <p:to>
                                        <p:strVal val="true"/>
                                      </p:to>
                                    </p:set>
                                  </p:childTnLst>
                                </p:cTn>
                              </p:par>
                              <p:par>
                                <p:cTn id="10" presetID="27" presetClass="emph" presetSubtype="0" fill="remove" grpId="0" nodeType="withEffect">
                                  <p:stCondLst>
                                    <p:cond delay="1000"/>
                                  </p:stCondLst>
                                  <p:childTnLst>
                                    <p:animClr clrSpc="rgb" dir="cw">
                                      <p:cBhvr override="childStyle">
                                        <p:cTn id="11" dur="375" autoRev="1" fill="remove"/>
                                        <p:tgtEl>
                                          <p:spTgt spid="15"/>
                                        </p:tgtEl>
                                        <p:attrNameLst>
                                          <p:attrName>style.color</p:attrName>
                                        </p:attrNameLst>
                                      </p:cBhvr>
                                      <p:to>
                                        <a:schemeClr val="bg1"/>
                                      </p:to>
                                    </p:animClr>
                                    <p:animClr clrSpc="rgb" dir="cw">
                                      <p:cBhvr>
                                        <p:cTn id="12" dur="375" autoRev="1" fill="remove"/>
                                        <p:tgtEl>
                                          <p:spTgt spid="15"/>
                                        </p:tgtEl>
                                        <p:attrNameLst>
                                          <p:attrName>fillcolor</p:attrName>
                                        </p:attrNameLst>
                                      </p:cBhvr>
                                      <p:to>
                                        <a:schemeClr val="bg1"/>
                                      </p:to>
                                    </p:animClr>
                                    <p:set>
                                      <p:cBhvr>
                                        <p:cTn id="13" dur="375" autoRev="1" fill="remove"/>
                                        <p:tgtEl>
                                          <p:spTgt spid="15"/>
                                        </p:tgtEl>
                                        <p:attrNameLst>
                                          <p:attrName>fill.type</p:attrName>
                                        </p:attrNameLst>
                                      </p:cBhvr>
                                      <p:to>
                                        <p:strVal val="solid"/>
                                      </p:to>
                                    </p:set>
                                    <p:set>
                                      <p:cBhvr>
                                        <p:cTn id="14" dur="375" autoRev="1" fill="remove"/>
                                        <p:tgtEl>
                                          <p:spTgt spid="15"/>
                                        </p:tgtEl>
                                        <p:attrNameLst>
                                          <p:attrName>fill.on</p:attrName>
                                        </p:attrNameLst>
                                      </p:cBhvr>
                                      <p:to>
                                        <p:strVal val="true"/>
                                      </p:to>
                                    </p:set>
                                  </p:childTnLst>
                                </p:cTn>
                              </p:par>
                              <p:par>
                                <p:cTn id="15" presetID="27" presetClass="emph" presetSubtype="0" fill="remove" grpId="0" nodeType="withEffect">
                                  <p:stCondLst>
                                    <p:cond delay="1000"/>
                                  </p:stCondLst>
                                  <p:childTnLst>
                                    <p:animClr clrSpc="rgb" dir="cw">
                                      <p:cBhvr override="childStyle">
                                        <p:cTn id="16" dur="375" autoRev="1" fill="remove"/>
                                        <p:tgtEl>
                                          <p:spTgt spid="16"/>
                                        </p:tgtEl>
                                        <p:attrNameLst>
                                          <p:attrName>style.color</p:attrName>
                                        </p:attrNameLst>
                                      </p:cBhvr>
                                      <p:to>
                                        <a:schemeClr val="bg1"/>
                                      </p:to>
                                    </p:animClr>
                                    <p:animClr clrSpc="rgb" dir="cw">
                                      <p:cBhvr>
                                        <p:cTn id="17" dur="375" autoRev="1" fill="remove"/>
                                        <p:tgtEl>
                                          <p:spTgt spid="16"/>
                                        </p:tgtEl>
                                        <p:attrNameLst>
                                          <p:attrName>fillcolor</p:attrName>
                                        </p:attrNameLst>
                                      </p:cBhvr>
                                      <p:to>
                                        <a:schemeClr val="bg1"/>
                                      </p:to>
                                    </p:animClr>
                                    <p:set>
                                      <p:cBhvr>
                                        <p:cTn id="18" dur="375" autoRev="1" fill="remove"/>
                                        <p:tgtEl>
                                          <p:spTgt spid="16"/>
                                        </p:tgtEl>
                                        <p:attrNameLst>
                                          <p:attrName>fill.type</p:attrName>
                                        </p:attrNameLst>
                                      </p:cBhvr>
                                      <p:to>
                                        <p:strVal val="solid"/>
                                      </p:to>
                                    </p:set>
                                    <p:set>
                                      <p:cBhvr>
                                        <p:cTn id="19" dur="375" autoRev="1" fill="remove"/>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F48EED-042C-4DC9-BB30-FEEBD4C58DA3}"/>
              </a:ext>
            </a:extLst>
          </p:cNvPr>
          <p:cNvPicPr>
            <a:picLocks noChangeAspect="1"/>
          </p:cNvPicPr>
          <p:nvPr/>
        </p:nvPicPr>
        <p:blipFill>
          <a:blip r:embed="rId2"/>
          <a:stretch>
            <a:fillRect/>
          </a:stretch>
        </p:blipFill>
        <p:spPr>
          <a:xfrm>
            <a:off x="1002637" y="239055"/>
            <a:ext cx="3776056" cy="2905170"/>
          </a:xfrm>
          <a:prstGeom prst="rect">
            <a:avLst/>
          </a:prstGeom>
        </p:spPr>
      </p:pic>
      <p:pic>
        <p:nvPicPr>
          <p:cNvPr id="5" name="Picture 4">
            <a:extLst>
              <a:ext uri="{FF2B5EF4-FFF2-40B4-BE49-F238E27FC236}">
                <a16:creationId xmlns:a16="http://schemas.microsoft.com/office/drawing/2014/main" id="{CD19B95D-81FC-4CBE-B955-6522223A2863}"/>
              </a:ext>
            </a:extLst>
          </p:cNvPr>
          <p:cNvPicPr>
            <a:picLocks noChangeAspect="1"/>
          </p:cNvPicPr>
          <p:nvPr/>
        </p:nvPicPr>
        <p:blipFill>
          <a:blip r:embed="rId3"/>
          <a:stretch>
            <a:fillRect/>
          </a:stretch>
        </p:blipFill>
        <p:spPr>
          <a:xfrm>
            <a:off x="548642" y="3474720"/>
            <a:ext cx="4422708" cy="2692083"/>
          </a:xfrm>
          <a:prstGeom prst="rect">
            <a:avLst/>
          </a:prstGeom>
        </p:spPr>
      </p:pic>
      <p:sp>
        <p:nvSpPr>
          <p:cNvPr id="11" name="Rectangle 1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38F881-8FB0-455E-A8D2-A833A6E8D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8034" y="57544"/>
            <a:ext cx="5426764" cy="4544914"/>
          </a:xfrm>
          <a:prstGeom prst="rect">
            <a:avLst/>
          </a:prstGeom>
          <a:solidFill>
            <a:srgbClr val="FFFFFF">
              <a:shade val="85000"/>
            </a:srgbClr>
          </a:solidFill>
        </p:spPr>
      </p:pic>
      <p:sp>
        <p:nvSpPr>
          <p:cNvPr id="7" name="TextBox 6">
            <a:extLst>
              <a:ext uri="{FF2B5EF4-FFF2-40B4-BE49-F238E27FC236}">
                <a16:creationId xmlns:a16="http://schemas.microsoft.com/office/drawing/2014/main" id="{A8B441C9-53EA-4D37-840A-88A8E984462D}"/>
              </a:ext>
            </a:extLst>
          </p:cNvPr>
          <p:cNvSpPr txBox="1"/>
          <p:nvPr/>
        </p:nvSpPr>
        <p:spPr>
          <a:xfrm>
            <a:off x="6141720" y="4840764"/>
            <a:ext cx="6097736" cy="1865126"/>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Effective &amp; Efficient data acquisition</a:t>
            </a:r>
            <a:r>
              <a:rPr lang="en-US" dirty="0">
                <a:latin typeface="Tahoma" panose="020B0604030504040204" pitchFamily="34" charset="0"/>
                <a:ea typeface="Tahoma" panose="020B0604030504040204" pitchFamily="34" charset="0"/>
                <a:cs typeface="Tahoma" panose="020B0604030504040204" pitchFamily="34" charset="0"/>
              </a:rPr>
              <a:t> </a:t>
            </a:r>
          </a:p>
          <a:p>
            <a:pPr>
              <a:lnSpc>
                <a:spcPct val="9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90000"/>
              </a:lnSpc>
            </a:pPr>
            <a:r>
              <a:rPr lang="en-US" dirty="0">
                <a:latin typeface="Tahoma" panose="020B0604030504040204" pitchFamily="34" charset="0"/>
                <a:ea typeface="Tahoma" panose="020B0604030504040204" pitchFamily="34" charset="0"/>
                <a:cs typeface="Tahoma" panose="020B0604030504040204" pitchFamily="34" charset="0"/>
              </a:rPr>
              <a:t>- Flight operation consist of 2 sub-flight plans (perpendicular)</a:t>
            </a:r>
          </a:p>
          <a:p>
            <a:pPr>
              <a:lnSpc>
                <a:spcPct val="90000"/>
              </a:lnSpc>
            </a:pPr>
            <a:r>
              <a:rPr lang="en-US" dirty="0">
                <a:latin typeface="Tahoma" panose="020B0604030504040204" pitchFamily="34" charset="0"/>
                <a:ea typeface="Tahoma" panose="020B0604030504040204" pitchFamily="34" charset="0"/>
                <a:cs typeface="Tahoma" panose="020B0604030504040204" pitchFamily="34" charset="0"/>
              </a:rPr>
              <a:t>1</a:t>
            </a:r>
            <a:r>
              <a:rPr lang="en-US" baseline="30000" dirty="0">
                <a:latin typeface="Tahoma" panose="020B0604030504040204" pitchFamily="34" charset="0"/>
                <a:ea typeface="Tahoma" panose="020B0604030504040204" pitchFamily="34" charset="0"/>
                <a:cs typeface="Tahoma" panose="020B0604030504040204" pitchFamily="34" charset="0"/>
              </a:rPr>
              <a:t>st</a:t>
            </a:r>
            <a:r>
              <a:rPr lang="en-US" dirty="0">
                <a:latin typeface="Tahoma" panose="020B0604030504040204" pitchFamily="34" charset="0"/>
                <a:ea typeface="Tahoma" panose="020B0604030504040204" pitchFamily="34" charset="0"/>
                <a:cs typeface="Tahoma" panose="020B0604030504040204" pitchFamily="34" charset="0"/>
              </a:rPr>
              <a:t>: 80</a:t>
            </a:r>
            <a:r>
              <a:rPr lang="en-US" baseline="30000" dirty="0">
                <a:latin typeface="Tahoma" panose="020B0604030504040204" pitchFamily="34" charset="0"/>
                <a:ea typeface="Tahoma" panose="020B0604030504040204" pitchFamily="34" charset="0"/>
                <a:cs typeface="Tahoma" panose="020B0604030504040204" pitchFamily="34" charset="0"/>
              </a:rPr>
              <a:t>o</a:t>
            </a:r>
            <a:r>
              <a:rPr lang="en-US" dirty="0">
                <a:latin typeface="Tahoma" panose="020B0604030504040204" pitchFamily="34" charset="0"/>
                <a:ea typeface="Tahoma" panose="020B0604030504040204" pitchFamily="34" charset="0"/>
                <a:cs typeface="Tahoma" panose="020B0604030504040204" pitchFamily="34" charset="0"/>
              </a:rPr>
              <a:t> degrees &amp; 2</a:t>
            </a:r>
            <a:r>
              <a:rPr lang="en-US" baseline="30000" dirty="0">
                <a:latin typeface="Tahoma" panose="020B0604030504040204" pitchFamily="34" charset="0"/>
                <a:ea typeface="Tahoma" panose="020B0604030504040204" pitchFamily="34" charset="0"/>
                <a:cs typeface="Tahoma" panose="020B0604030504040204" pitchFamily="34" charset="0"/>
              </a:rPr>
              <a:t>nd</a:t>
            </a:r>
            <a:r>
              <a:rPr lang="en-US" dirty="0">
                <a:latin typeface="Tahoma" panose="020B0604030504040204" pitchFamily="34" charset="0"/>
                <a:ea typeface="Tahoma" panose="020B0604030504040204" pitchFamily="34" charset="0"/>
                <a:cs typeface="Tahoma" panose="020B0604030504040204" pitchFamily="34" charset="0"/>
              </a:rPr>
              <a:t>: 60</a:t>
            </a:r>
            <a:r>
              <a:rPr lang="en-US" baseline="30000" dirty="0">
                <a:latin typeface="Tahoma" panose="020B0604030504040204" pitchFamily="34" charset="0"/>
                <a:ea typeface="Tahoma" panose="020B0604030504040204" pitchFamily="34" charset="0"/>
                <a:cs typeface="Tahoma" panose="020B0604030504040204" pitchFamily="34" charset="0"/>
              </a:rPr>
              <a:t>o</a:t>
            </a:r>
            <a:r>
              <a:rPr lang="en-US" dirty="0">
                <a:latin typeface="Tahoma" panose="020B0604030504040204" pitchFamily="34" charset="0"/>
                <a:ea typeface="Tahoma" panose="020B0604030504040204" pitchFamily="34" charset="0"/>
                <a:cs typeface="Tahoma" panose="020B0604030504040204" pitchFamily="34" charset="0"/>
              </a:rPr>
              <a:t> degrees (20° at most)</a:t>
            </a:r>
          </a:p>
          <a:p>
            <a:pPr>
              <a:lnSpc>
                <a:spcPct val="90000"/>
              </a:lnSpc>
            </a:pPr>
            <a:endParaRPr lang="en-US" dirty="0">
              <a:latin typeface="Tahoma" panose="020B0604030504040204" pitchFamily="34" charset="0"/>
              <a:ea typeface="Tahoma" panose="020B0604030504040204" pitchFamily="34" charset="0"/>
              <a:cs typeface="Tahoma" panose="020B0604030504040204" pitchFamily="34" charset="0"/>
            </a:endParaRPr>
          </a:p>
          <a:p>
            <a:pPr>
              <a:lnSpc>
                <a:spcPct val="90000"/>
              </a:lnSpc>
            </a:pPr>
            <a:r>
              <a:rPr lang="en-US" dirty="0">
                <a:latin typeface="Tahoma" panose="020B0604030504040204" pitchFamily="34" charset="0"/>
                <a:ea typeface="Tahoma" panose="020B0604030504040204" pitchFamily="34" charset="0"/>
                <a:cs typeface="Tahoma" panose="020B0604030504040204" pitchFamily="34" charset="0"/>
                <a:sym typeface="Wingdings" pitchFamily="2" charset="2"/>
              </a:rPr>
              <a:t> </a:t>
            </a:r>
            <a:r>
              <a:rPr lang="en-US"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Avoid occlusion due to vegetation or undesired assets</a:t>
            </a:r>
            <a:endParaRPr lang="en-US"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8926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2D74755A-3E38-49F5-8A5D-60B210700C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cxnSp>
        <p:nvCxnSpPr>
          <p:cNvPr id="18" name="Straight Connector 10">
            <a:extLst>
              <a:ext uri="{FF2B5EF4-FFF2-40B4-BE49-F238E27FC236}">
                <a16:creationId xmlns:a16="http://schemas.microsoft.com/office/drawing/2014/main" id="{025F5275-06BF-41D5-A59C-B5FB61AF73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2">
            <a:extLst>
              <a:ext uri="{FF2B5EF4-FFF2-40B4-BE49-F238E27FC236}">
                <a16:creationId xmlns:a16="http://schemas.microsoft.com/office/drawing/2014/main" id="{695D5710-232A-4392-B5E2-6C3FC0C4A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64E464-C539-4C5A-9949-AC80F510C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0585629"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338F3EE-2CFA-4A91-84FB-4C70020A4887}"/>
              </a:ext>
            </a:extLst>
          </p:cNvPr>
          <p:cNvPicPr>
            <a:picLocks noGrp="1" noChangeAspect="1"/>
          </p:cNvPicPr>
          <p:nvPr>
            <p:ph idx="1"/>
          </p:nvPr>
        </p:nvPicPr>
        <p:blipFill>
          <a:blip r:embed="rId2"/>
          <a:stretch>
            <a:fillRect/>
          </a:stretch>
        </p:blipFill>
        <p:spPr>
          <a:xfrm>
            <a:off x="643467" y="1004698"/>
            <a:ext cx="10261597" cy="4848603"/>
          </a:xfrm>
          <a:prstGeom prst="rect">
            <a:avLst/>
          </a:prstGeom>
        </p:spPr>
      </p:pic>
      <p:sp>
        <p:nvSpPr>
          <p:cNvPr id="17" name="Freeform 6">
            <a:extLst>
              <a:ext uri="{FF2B5EF4-FFF2-40B4-BE49-F238E27FC236}">
                <a16:creationId xmlns:a16="http://schemas.microsoft.com/office/drawing/2014/main" id="{E9C79DBE-30BD-4584-96F9-4CC2DB7CD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48006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8532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94004"/>
          </a:xfrm>
          <a:prstGeom prst="rect">
            <a:avLst/>
          </a:prstGeom>
          <a:ln>
            <a:noFill/>
          </a:ln>
          <a:effectLst>
            <a:softEdge rad="112500"/>
          </a:effectLst>
        </p:spPr>
      </p:pic>
    </p:spTree>
    <p:extLst>
      <p:ext uri="{BB962C8B-B14F-4D97-AF65-F5344CB8AC3E}">
        <p14:creationId xmlns:p14="http://schemas.microsoft.com/office/powerpoint/2010/main" val="925018681"/>
      </p:ext>
    </p:extLst>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D185F-5B2B-4D05-83C2-1CFD87B54571}"/>
              </a:ext>
            </a:extLst>
          </p:cNvPr>
          <p:cNvPicPr>
            <a:picLocks noChangeAspect="1"/>
          </p:cNvPicPr>
          <p:nvPr/>
        </p:nvPicPr>
        <p:blipFill rotWithShape="1">
          <a:blip r:embed="rId2"/>
          <a:srcRect l="6105"/>
          <a:stretch/>
        </p:blipFill>
        <p:spPr>
          <a:xfrm>
            <a:off x="6126064" y="1291159"/>
            <a:ext cx="6032544" cy="3679199"/>
          </a:xfrm>
          <a:prstGeom prst="rect">
            <a:avLst/>
          </a:prstGeom>
        </p:spPr>
      </p:pic>
      <p:pic>
        <p:nvPicPr>
          <p:cNvPr id="5" name="Content Placeholder 4" descr="A close up of a map&#10;&#10;Description generated with high confidence">
            <a:extLst>
              <a:ext uri="{FF2B5EF4-FFF2-40B4-BE49-F238E27FC236}">
                <a16:creationId xmlns:a16="http://schemas.microsoft.com/office/drawing/2014/main" id="{7837B8CC-FEF7-43A0-9061-D1F62F5262FC}"/>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6074" t="7207" r="38212" b="10186"/>
          <a:stretch/>
        </p:blipFill>
        <p:spPr>
          <a:xfrm>
            <a:off x="6019780" y="3879968"/>
            <a:ext cx="2820134" cy="2886827"/>
          </a:xfrm>
        </p:spPr>
      </p:pic>
      <p:sp>
        <p:nvSpPr>
          <p:cNvPr id="4" name="TextBox 3">
            <a:extLst>
              <a:ext uri="{FF2B5EF4-FFF2-40B4-BE49-F238E27FC236}">
                <a16:creationId xmlns:a16="http://schemas.microsoft.com/office/drawing/2014/main" id="{A57C1671-329C-D347-BFF3-15F7FFEAAA74}"/>
              </a:ext>
            </a:extLst>
          </p:cNvPr>
          <p:cNvSpPr txBox="1"/>
          <p:nvPr/>
        </p:nvSpPr>
        <p:spPr>
          <a:xfrm>
            <a:off x="248721" y="216571"/>
            <a:ext cx="9070162" cy="646499"/>
          </a:xfrm>
          <a:prstGeom prst="rect">
            <a:avLst/>
          </a:prstGeom>
          <a:noFill/>
        </p:spPr>
        <p:txBody>
          <a:bodyPr wrap="square" rtlCol="0">
            <a:spAutoFit/>
          </a:bodyPr>
          <a:lstStyle/>
          <a:p>
            <a:r>
              <a:rPr lang="en-US" sz="3601" dirty="0">
                <a:latin typeface="Tahoma" panose="020B0604030504040204" pitchFamily="34" charset="0"/>
                <a:ea typeface="Tahoma" panose="020B0604030504040204" pitchFamily="34" charset="0"/>
                <a:cs typeface="Tahoma" panose="020B0604030504040204" pitchFamily="34" charset="0"/>
              </a:rPr>
              <a:t>Case site – Red Beach, Santorini, Greece</a:t>
            </a:r>
          </a:p>
        </p:txBody>
      </p:sp>
      <p:sp>
        <p:nvSpPr>
          <p:cNvPr id="6" name="Oval 5">
            <a:extLst>
              <a:ext uri="{FF2B5EF4-FFF2-40B4-BE49-F238E27FC236}">
                <a16:creationId xmlns:a16="http://schemas.microsoft.com/office/drawing/2014/main" id="{241B4F66-B31F-4E04-8FD2-D2C874EBD0D7}"/>
              </a:ext>
            </a:extLst>
          </p:cNvPr>
          <p:cNvSpPr/>
          <p:nvPr/>
        </p:nvSpPr>
        <p:spPr>
          <a:xfrm>
            <a:off x="7956986" y="5878473"/>
            <a:ext cx="152440" cy="152440"/>
          </a:xfrm>
          <a:prstGeom prst="ellipse">
            <a:avLst/>
          </a:prstGeom>
          <a:noFill/>
          <a:ln w="57150">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cxnSp>
        <p:nvCxnSpPr>
          <p:cNvPr id="8" name="Straight Connector 7">
            <a:extLst>
              <a:ext uri="{FF2B5EF4-FFF2-40B4-BE49-F238E27FC236}">
                <a16:creationId xmlns:a16="http://schemas.microsoft.com/office/drawing/2014/main" id="{FFFD661B-DA7B-4C49-B04A-2D102EFAFC79}"/>
              </a:ext>
            </a:extLst>
          </p:cNvPr>
          <p:cNvCxnSpPr>
            <a:cxnSpLocks/>
            <a:stCxn id="6" idx="3"/>
          </p:cNvCxnSpPr>
          <p:nvPr/>
        </p:nvCxnSpPr>
        <p:spPr>
          <a:xfrm flipH="1">
            <a:off x="5095469" y="6008589"/>
            <a:ext cx="2883842" cy="403594"/>
          </a:xfrm>
          <a:prstGeom prst="line">
            <a:avLst/>
          </a:prstGeom>
          <a:ln w="25400">
            <a:solidFill>
              <a:srgbClr val="C0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1C8ECE-0DC9-4C7E-8B91-808ED16A9BE9}"/>
              </a:ext>
            </a:extLst>
          </p:cNvPr>
          <p:cNvCxnSpPr>
            <a:cxnSpLocks/>
            <a:stCxn id="6" idx="0"/>
          </p:cNvCxnSpPr>
          <p:nvPr/>
        </p:nvCxnSpPr>
        <p:spPr>
          <a:xfrm flipH="1" flipV="1">
            <a:off x="5223788" y="4603030"/>
            <a:ext cx="2809419" cy="1275443"/>
          </a:xfrm>
          <a:prstGeom prst="line">
            <a:avLst/>
          </a:prstGeom>
          <a:ln w="25400">
            <a:solidFill>
              <a:srgbClr val="C00000"/>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6FAA501-84DE-46A5-816A-F18C2B6561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03" b="93878" l="8410" r="95430">
                        <a14:foregroundMark x1="11335" y1="27438" x2="8410" y2="27891"/>
                        <a14:foregroundMark x1="24863" y1="7029" x2="34735" y2="9297"/>
                        <a14:foregroundMark x1="34735" y1="9297" x2="44607" y2="7029"/>
                        <a14:foregroundMark x1="44607" y1="7029" x2="44973" y2="7029"/>
                        <a14:foregroundMark x1="92139" y1="66893" x2="95247" y2="78231"/>
                        <a14:foregroundMark x1="95247" y1="78231" x2="92322" y2="90930"/>
                        <a14:foregroundMark x1="92322" y1="90930" x2="81901" y2="94785"/>
                        <a14:foregroundMark x1="81901" y1="94785" x2="72578" y2="94104"/>
                        <a14:foregroundMark x1="72578" y1="94104" x2="65814" y2="85714"/>
                        <a14:foregroundMark x1="65814" y1="85714" x2="65814" y2="85034"/>
                        <a14:foregroundMark x1="95430" y1="80045" x2="95430" y2="80045"/>
                      </a14:backgroundRemoval>
                    </a14:imgEffect>
                  </a14:imgLayer>
                </a14:imgProps>
              </a:ext>
            </a:extLst>
          </a:blip>
          <a:stretch>
            <a:fillRect/>
          </a:stretch>
        </p:blipFill>
        <p:spPr>
          <a:xfrm rot="19301966">
            <a:off x="623865" y="3538969"/>
            <a:ext cx="4933506" cy="3977470"/>
          </a:xfrm>
          <a:prstGeom prst="rect">
            <a:avLst/>
          </a:prstGeom>
        </p:spPr>
      </p:pic>
      <p:pic>
        <p:nvPicPr>
          <p:cNvPr id="16" name="Picture 15">
            <a:extLst>
              <a:ext uri="{FF2B5EF4-FFF2-40B4-BE49-F238E27FC236}">
                <a16:creationId xmlns:a16="http://schemas.microsoft.com/office/drawing/2014/main" id="{8F870E0C-689E-4E4E-BB1C-370AA69FF886}"/>
              </a:ext>
            </a:extLst>
          </p:cNvPr>
          <p:cNvPicPr>
            <a:picLocks noChangeAspect="1"/>
          </p:cNvPicPr>
          <p:nvPr/>
        </p:nvPicPr>
        <p:blipFill>
          <a:blip r:embed="rId6"/>
          <a:stretch>
            <a:fillRect/>
          </a:stretch>
        </p:blipFill>
        <p:spPr>
          <a:xfrm>
            <a:off x="8575874" y="4603030"/>
            <a:ext cx="3616127" cy="2270257"/>
          </a:xfrm>
          <a:prstGeom prst="rect">
            <a:avLst/>
          </a:prstGeom>
        </p:spPr>
      </p:pic>
      <p:pic>
        <p:nvPicPr>
          <p:cNvPr id="17" name="Picture 16">
            <a:extLst>
              <a:ext uri="{FF2B5EF4-FFF2-40B4-BE49-F238E27FC236}">
                <a16:creationId xmlns:a16="http://schemas.microsoft.com/office/drawing/2014/main" id="{185C7439-151D-4315-A736-C161B764B59D}"/>
              </a:ext>
            </a:extLst>
          </p:cNvPr>
          <p:cNvPicPr>
            <a:picLocks noChangeAspect="1"/>
          </p:cNvPicPr>
          <p:nvPr/>
        </p:nvPicPr>
        <p:blipFill rotWithShape="1">
          <a:blip r:embed="rId7"/>
          <a:srcRect l="9194" t="3611" r="5600"/>
          <a:stretch/>
        </p:blipFill>
        <p:spPr>
          <a:xfrm>
            <a:off x="212840" y="4073896"/>
            <a:ext cx="603407" cy="2148917"/>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EAF2FBC9-8384-45FD-A41E-BE6671A493BE}"/>
              </a:ext>
            </a:extLst>
          </p:cNvPr>
          <p:cNvSpPr txBox="1"/>
          <p:nvPr/>
        </p:nvSpPr>
        <p:spPr>
          <a:xfrm rot="16200000">
            <a:off x="7806712" y="5551723"/>
            <a:ext cx="2007473" cy="255733"/>
          </a:xfrm>
          <a:prstGeom prst="rect">
            <a:avLst/>
          </a:prstGeom>
          <a:solidFill>
            <a:schemeClr val="tx1"/>
          </a:solidFill>
        </p:spPr>
        <p:txBody>
          <a:bodyPr vert="vert" wrap="square" rtlCol="0">
            <a:spAutoFit/>
          </a:bodyPr>
          <a:lstStyle/>
          <a:p>
            <a:pPr>
              <a:lnSpc>
                <a:spcPct val="150000"/>
              </a:lnSpc>
            </a:pPr>
            <a:r>
              <a:rPr lang="en-US" sz="1000" dirty="0">
                <a:solidFill>
                  <a:schemeClr val="bg1"/>
                </a:solidFill>
              </a:rPr>
              <a:t>70</a:t>
            </a:r>
          </a:p>
          <a:p>
            <a:pPr>
              <a:lnSpc>
                <a:spcPct val="150000"/>
              </a:lnSpc>
            </a:pPr>
            <a:r>
              <a:rPr lang="en-US" sz="1000" dirty="0">
                <a:solidFill>
                  <a:schemeClr val="bg1"/>
                </a:solidFill>
              </a:rPr>
              <a:t>60</a:t>
            </a:r>
          </a:p>
          <a:p>
            <a:pPr>
              <a:lnSpc>
                <a:spcPct val="150000"/>
              </a:lnSpc>
            </a:pPr>
            <a:r>
              <a:rPr lang="en-US" sz="1000" dirty="0">
                <a:solidFill>
                  <a:schemeClr val="bg1"/>
                </a:solidFill>
              </a:rPr>
              <a:t>50</a:t>
            </a:r>
          </a:p>
          <a:p>
            <a:pPr>
              <a:lnSpc>
                <a:spcPct val="150000"/>
              </a:lnSpc>
            </a:pPr>
            <a:r>
              <a:rPr lang="en-US" sz="1000" dirty="0">
                <a:solidFill>
                  <a:schemeClr val="bg1"/>
                </a:solidFill>
              </a:rPr>
              <a:t>40</a:t>
            </a:r>
          </a:p>
          <a:p>
            <a:pPr>
              <a:lnSpc>
                <a:spcPct val="150000"/>
              </a:lnSpc>
            </a:pPr>
            <a:r>
              <a:rPr lang="en-US" sz="1000" dirty="0">
                <a:solidFill>
                  <a:schemeClr val="bg1"/>
                </a:solidFill>
              </a:rPr>
              <a:t>30</a:t>
            </a:r>
          </a:p>
          <a:p>
            <a:pPr>
              <a:lnSpc>
                <a:spcPct val="150000"/>
              </a:lnSpc>
            </a:pPr>
            <a:r>
              <a:rPr lang="en-US" sz="1000" dirty="0">
                <a:solidFill>
                  <a:schemeClr val="bg1"/>
                </a:solidFill>
              </a:rPr>
              <a:t>20</a:t>
            </a:r>
          </a:p>
          <a:p>
            <a:pPr>
              <a:lnSpc>
                <a:spcPct val="150000"/>
              </a:lnSpc>
            </a:pPr>
            <a:r>
              <a:rPr lang="en-US" sz="1000" dirty="0">
                <a:solidFill>
                  <a:schemeClr val="bg1"/>
                </a:solidFill>
              </a:rPr>
              <a:t>10</a:t>
            </a:r>
          </a:p>
          <a:p>
            <a:pPr>
              <a:lnSpc>
                <a:spcPct val="150000"/>
              </a:lnSpc>
            </a:pPr>
            <a:endParaRPr lang="en-US" sz="1000" dirty="0">
              <a:solidFill>
                <a:schemeClr val="bg1"/>
              </a:solidFill>
            </a:endParaRPr>
          </a:p>
        </p:txBody>
      </p:sp>
      <p:cxnSp>
        <p:nvCxnSpPr>
          <p:cNvPr id="20" name="Straight Connector 19">
            <a:extLst>
              <a:ext uri="{FF2B5EF4-FFF2-40B4-BE49-F238E27FC236}">
                <a16:creationId xmlns:a16="http://schemas.microsoft.com/office/drawing/2014/main" id="{6C110E58-76F7-4DAE-87A4-CA27ED085278}"/>
              </a:ext>
            </a:extLst>
          </p:cNvPr>
          <p:cNvCxnSpPr>
            <a:cxnSpLocks/>
          </p:cNvCxnSpPr>
          <p:nvPr/>
        </p:nvCxnSpPr>
        <p:spPr>
          <a:xfrm>
            <a:off x="2527737" y="4988535"/>
            <a:ext cx="381099" cy="1074459"/>
          </a:xfrm>
          <a:prstGeom prst="line">
            <a:avLst/>
          </a:prstGeom>
          <a:ln w="76200">
            <a:solidFill>
              <a:schemeClr val="accent5">
                <a:lumMod val="75000"/>
              </a:schemeClr>
            </a:solidFill>
            <a:prstDash val="sysDot"/>
            <a:miter lim="800000"/>
            <a:tailEnd type="none"/>
          </a:ln>
          <a:effectLst>
            <a:glow rad="1397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A3350A3-8302-A743-9A66-4104D3E9F5F6}"/>
              </a:ext>
            </a:extLst>
          </p:cNvPr>
          <p:cNvSpPr txBox="1"/>
          <p:nvPr/>
        </p:nvSpPr>
        <p:spPr>
          <a:xfrm>
            <a:off x="33393" y="1325695"/>
            <a:ext cx="6010323" cy="2338493"/>
          </a:xfrm>
          <a:prstGeom prst="rect">
            <a:avLst/>
          </a:prstGeom>
          <a:noFill/>
        </p:spPr>
        <p:txBody>
          <a:bodyPr wrap="square" rtlCol="0">
            <a:spAutoFit/>
          </a:bodyPr>
          <a:lstStyle/>
          <a:p>
            <a:pPr>
              <a:lnSpc>
                <a:spcPct val="150000"/>
              </a:lnSpc>
            </a:pPr>
            <a:r>
              <a:rPr lang="en-US" sz="2001" dirty="0">
                <a:latin typeface="Tahoma" panose="020B0604030504040204" pitchFamily="34" charset="0"/>
                <a:ea typeface="Tahoma" panose="020B0604030504040204" pitchFamily="34" charset="0"/>
                <a:cs typeface="Tahoma" panose="020B0604030504040204" pitchFamily="34" charset="0"/>
              </a:rPr>
              <a:t>Active landslide area</a:t>
            </a:r>
          </a:p>
          <a:p>
            <a:pPr>
              <a:lnSpc>
                <a:spcPct val="150000"/>
              </a:lnSpc>
            </a:pPr>
            <a:r>
              <a:rPr lang="en-US" sz="2001" dirty="0">
                <a:latin typeface="Tahoma" panose="020B0604030504040204" pitchFamily="34" charset="0"/>
                <a:ea typeface="Tahoma" panose="020B0604030504040204" pitchFamily="34" charset="0"/>
                <a:cs typeface="Tahoma" panose="020B0604030504040204" pitchFamily="34" charset="0"/>
              </a:rPr>
              <a:t>Steep slopes (60m) - Unfavorable conditions</a:t>
            </a:r>
          </a:p>
          <a:p>
            <a:pPr>
              <a:lnSpc>
                <a:spcPct val="150000"/>
              </a:lnSpc>
            </a:pPr>
            <a:r>
              <a:rPr lang="en-US" sz="2001" dirty="0">
                <a:latin typeface="Tahoma" panose="020B0604030504040204" pitchFamily="34" charset="0"/>
                <a:ea typeface="Tahoma" panose="020B0604030504040204" pitchFamily="34" charset="0"/>
                <a:cs typeface="Tahoma" panose="020B0604030504040204" pitchFamily="34" charset="0"/>
              </a:rPr>
              <a:t>Susceptible to landslide due to weathering/erosion</a:t>
            </a:r>
          </a:p>
          <a:p>
            <a:pPr>
              <a:lnSpc>
                <a:spcPct val="150000"/>
              </a:lnSpc>
            </a:pPr>
            <a:r>
              <a:rPr lang="en-US" sz="2001" dirty="0">
                <a:latin typeface="Tahoma" panose="020B0604030504040204" pitchFamily="34" charset="0"/>
                <a:ea typeface="Tahoma" panose="020B0604030504040204" pitchFamily="34" charset="0"/>
                <a:cs typeface="Tahoma" panose="020B0604030504040204" pitchFamily="34" charset="0"/>
              </a:rPr>
              <a:t>High touristic activity – </a:t>
            </a:r>
            <a:r>
              <a:rPr lang="en-US" sz="2001" dirty="0">
                <a:solidFill>
                  <a:srgbClr val="C00000"/>
                </a:solidFill>
                <a:latin typeface="Tahoma" panose="020B0604030504040204" pitchFamily="34" charset="0"/>
                <a:ea typeface="Tahoma" panose="020B0604030504040204" pitchFamily="34" charset="0"/>
                <a:cs typeface="Tahoma" panose="020B0604030504040204" pitchFamily="34" charset="0"/>
              </a:rPr>
              <a:t>High Risk</a:t>
            </a:r>
          </a:p>
          <a:p>
            <a:pPr>
              <a:lnSpc>
                <a:spcPct val="150000"/>
              </a:lnSpc>
            </a:pPr>
            <a:r>
              <a:rPr lang="en-US" sz="2001" dirty="0">
                <a:latin typeface="Tahoma" panose="020B0604030504040204" pitchFamily="34" charset="0"/>
                <a:ea typeface="Tahoma" panose="020B0604030504040204" pitchFamily="34" charset="0"/>
                <a:cs typeface="Tahoma" panose="020B0604030504040204" pitchFamily="34" charset="0"/>
              </a:rPr>
              <a:t>- Seasonal (6-months) monitoring</a:t>
            </a:r>
          </a:p>
        </p:txBody>
      </p:sp>
    </p:spTree>
    <p:extLst>
      <p:ext uri="{BB962C8B-B14F-4D97-AF65-F5344CB8AC3E}">
        <p14:creationId xmlns:p14="http://schemas.microsoft.com/office/powerpoint/2010/main" val="402415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1" name="Straight Connector 10">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F5F4A4-F96B-45C3-BE4C-860F10404939}"/>
              </a:ext>
            </a:extLst>
          </p:cNvPr>
          <p:cNvSpPr>
            <a:spLocks noGrp="1"/>
          </p:cNvSpPr>
          <p:nvPr>
            <p:ph type="title"/>
          </p:nvPr>
        </p:nvSpPr>
        <p:spPr>
          <a:xfrm>
            <a:off x="694025" y="1409350"/>
            <a:ext cx="5422969" cy="4002908"/>
          </a:xfrm>
        </p:spPr>
        <p:txBody>
          <a:bodyPr vert="horz" lIns="91440" tIns="45720" rIns="91440" bIns="45720" rtlCol="0" anchor="ctr">
            <a:normAutofit/>
          </a:bodyPr>
          <a:lstStyle/>
          <a:p>
            <a:pPr algn="l">
              <a:lnSpc>
                <a:spcPct val="85000"/>
              </a:lnSpc>
            </a:pPr>
            <a:r>
              <a:rPr lang="en-US" sz="3200" cap="all" dirty="0">
                <a:solidFill>
                  <a:schemeClr val="tx2"/>
                </a:solidFill>
              </a:rPr>
              <a:t>Methodology</a:t>
            </a:r>
          </a:p>
        </p:txBody>
      </p:sp>
      <p:sp>
        <p:nvSpPr>
          <p:cNvPr id="15"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7" name="Freeform: Shape 16">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6E95BAF-7B85-4D33-BD5C-94336D35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6934" y="0"/>
            <a:ext cx="5215066" cy="6858000"/>
          </a:xfrm>
          <a:custGeom>
            <a:avLst/>
            <a:gdLst>
              <a:gd name="connsiteX0" fmla="*/ 0 w 5215066"/>
              <a:gd name="connsiteY0" fmla="*/ 0 h 6858000"/>
              <a:gd name="connsiteX1" fmla="*/ 3197713 w 5215066"/>
              <a:gd name="connsiteY1" fmla="*/ 0 h 6858000"/>
              <a:gd name="connsiteX2" fmla="*/ 3259787 w 5215066"/>
              <a:gd name="connsiteY2" fmla="*/ 39865 h 6858000"/>
              <a:gd name="connsiteX3" fmla="*/ 5215066 w 5215066"/>
              <a:gd name="connsiteY3" fmla="*/ 3723759 h 6858000"/>
              <a:gd name="connsiteX4" fmla="*/ 4202364 w 5215066"/>
              <a:gd name="connsiteY4" fmla="*/ 6549681 h 6858000"/>
              <a:gd name="connsiteX5" fmla="*/ 3922635 w 5215066"/>
              <a:gd name="connsiteY5" fmla="*/ 6858000 h 6858000"/>
              <a:gd name="connsiteX6" fmla="*/ 0 w 52150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066" h="6858000">
                <a:moveTo>
                  <a:pt x="0" y="0"/>
                </a:moveTo>
                <a:lnTo>
                  <a:pt x="3197713" y="0"/>
                </a:lnTo>
                <a:lnTo>
                  <a:pt x="3259787" y="39865"/>
                </a:lnTo>
                <a:cubicBezTo>
                  <a:pt x="4439462" y="838237"/>
                  <a:pt x="5215066" y="2190263"/>
                  <a:pt x="5215066" y="3723759"/>
                </a:cubicBezTo>
                <a:cubicBezTo>
                  <a:pt x="5215066" y="4797206"/>
                  <a:pt x="4835020" y="5781733"/>
                  <a:pt x="4202364" y="6549681"/>
                </a:cubicBezTo>
                <a:lnTo>
                  <a:pt x="3922635" y="6858000"/>
                </a:lnTo>
                <a:lnTo>
                  <a:pt x="0" y="68580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11194CE-8B68-4BE5-BA6C-8B80982CFB00}"/>
              </a:ext>
            </a:extLst>
          </p:cNvPr>
          <p:cNvPicPr>
            <a:picLocks noChangeAspect="1"/>
          </p:cNvPicPr>
          <p:nvPr/>
        </p:nvPicPr>
        <p:blipFill>
          <a:blip r:embed="rId2"/>
          <a:stretch>
            <a:fillRect/>
          </a:stretch>
        </p:blipFill>
        <p:spPr>
          <a:xfrm>
            <a:off x="8086435" y="709127"/>
            <a:ext cx="4105565" cy="5952933"/>
          </a:xfrm>
          <a:prstGeom prst="rect">
            <a:avLst/>
          </a:prstGeom>
        </p:spPr>
      </p:pic>
      <p:pic>
        <p:nvPicPr>
          <p:cNvPr id="5" name="Picture 4">
            <a:extLst>
              <a:ext uri="{FF2B5EF4-FFF2-40B4-BE49-F238E27FC236}">
                <a16:creationId xmlns:a16="http://schemas.microsoft.com/office/drawing/2014/main" id="{318D189C-13CB-4621-A866-11D17273A788}"/>
              </a:ext>
            </a:extLst>
          </p:cNvPr>
          <p:cNvPicPr>
            <a:picLocks noChangeAspect="1"/>
          </p:cNvPicPr>
          <p:nvPr/>
        </p:nvPicPr>
        <p:blipFill>
          <a:blip r:embed="rId3"/>
          <a:stretch>
            <a:fillRect/>
          </a:stretch>
        </p:blipFill>
        <p:spPr>
          <a:xfrm>
            <a:off x="93306" y="4139357"/>
            <a:ext cx="6428790" cy="2545801"/>
          </a:xfrm>
          <a:prstGeom prst="rect">
            <a:avLst/>
          </a:prstGeom>
        </p:spPr>
      </p:pic>
      <p:pic>
        <p:nvPicPr>
          <p:cNvPr id="6" name="Picture 5">
            <a:extLst>
              <a:ext uri="{FF2B5EF4-FFF2-40B4-BE49-F238E27FC236}">
                <a16:creationId xmlns:a16="http://schemas.microsoft.com/office/drawing/2014/main" id="{579FA2C4-E0D1-46F6-9673-E7AAF287568F}"/>
              </a:ext>
            </a:extLst>
          </p:cNvPr>
          <p:cNvPicPr>
            <a:picLocks noChangeAspect="1"/>
          </p:cNvPicPr>
          <p:nvPr/>
        </p:nvPicPr>
        <p:blipFill>
          <a:blip r:embed="rId4"/>
          <a:stretch>
            <a:fillRect/>
          </a:stretch>
        </p:blipFill>
        <p:spPr>
          <a:xfrm>
            <a:off x="589304" y="167095"/>
            <a:ext cx="5843359" cy="2551548"/>
          </a:xfrm>
          <a:prstGeom prst="rect">
            <a:avLst/>
          </a:prstGeom>
        </p:spPr>
      </p:pic>
    </p:spTree>
    <p:extLst>
      <p:ext uri="{BB962C8B-B14F-4D97-AF65-F5344CB8AC3E}">
        <p14:creationId xmlns:p14="http://schemas.microsoft.com/office/powerpoint/2010/main" val="339292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4150" y="303986"/>
            <a:ext cx="3963430" cy="1021028"/>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Conclusions</a:t>
            </a:r>
          </a:p>
        </p:txBody>
      </p:sp>
      <p:sp>
        <p:nvSpPr>
          <p:cNvPr id="4" name="Ορθογώνιο 3">
            <a:extLst>
              <a:ext uri="{FF2B5EF4-FFF2-40B4-BE49-F238E27FC236}">
                <a16:creationId xmlns:a16="http://schemas.microsoft.com/office/drawing/2014/main" id="{631CF759-C8C8-5043-8454-EE39C05758C6}"/>
              </a:ext>
            </a:extLst>
          </p:cNvPr>
          <p:cNvSpPr/>
          <p:nvPr/>
        </p:nvSpPr>
        <p:spPr>
          <a:xfrm>
            <a:off x="1325089" y="6172915"/>
            <a:ext cx="9803186" cy="523356"/>
          </a:xfrm>
          <a:prstGeom prst="rect">
            <a:avLst/>
          </a:prstGeom>
          <a:noFill/>
        </p:spPr>
        <p:txBody>
          <a:bodyPr wrap="none" lIns="91464" tIns="45732" rIns="91464" bIns="45732">
            <a:spAutoFit/>
          </a:bodyPr>
          <a:lstStyle/>
          <a:p>
            <a:pPr algn="ctr"/>
            <a:r>
              <a:rPr lang="el-GR" sz="2801" b="1" i="1" dirty="0">
                <a:ln w="9525">
                  <a:solidFill>
                    <a:schemeClr val="bg1"/>
                  </a:solidFill>
                  <a:prstDash val="solid"/>
                </a:ln>
                <a:effectLst>
                  <a:outerShdw blurRad="12700" dist="38100" dir="2700000" algn="tl" rotWithShape="0">
                    <a:schemeClr val="bg1">
                      <a:lumMod val="50000"/>
                    </a:schemeClr>
                  </a:outerShdw>
                </a:effectLst>
              </a:rPr>
              <a:t>«</a:t>
            </a:r>
            <a:r>
              <a:rPr lang="en-US" sz="2801" b="1" i="1" dirty="0">
                <a:ln w="9525">
                  <a:solidFill>
                    <a:schemeClr val="bg1"/>
                  </a:solidFill>
                  <a:prstDash val="solid"/>
                </a:ln>
                <a:effectLst>
                  <a:outerShdw blurRad="12700" dist="38100" dir="2700000" algn="tl" rotWithShape="0">
                    <a:schemeClr val="bg1">
                      <a:lumMod val="50000"/>
                    </a:schemeClr>
                  </a:outerShdw>
                </a:effectLst>
              </a:rPr>
              <a:t>Geology is passion, Engineering Geology is unconditional love</a:t>
            </a:r>
            <a:r>
              <a:rPr lang="el-GR" sz="2801" b="1" i="1" dirty="0">
                <a:ln w="9525">
                  <a:solidFill>
                    <a:schemeClr val="bg1"/>
                  </a:solidFill>
                  <a:prstDash val="solid"/>
                </a:ln>
                <a:effectLst>
                  <a:outerShdw blurRad="12700" dist="38100" dir="2700000" algn="tl" rotWithShape="0">
                    <a:schemeClr val="bg1">
                      <a:lumMod val="50000"/>
                    </a:schemeClr>
                  </a:outerShdw>
                </a:effectLst>
              </a:rPr>
              <a:t>»</a:t>
            </a:r>
          </a:p>
        </p:txBody>
      </p:sp>
      <p:sp>
        <p:nvSpPr>
          <p:cNvPr id="3" name="TextBox 2">
            <a:extLst>
              <a:ext uri="{FF2B5EF4-FFF2-40B4-BE49-F238E27FC236}">
                <a16:creationId xmlns:a16="http://schemas.microsoft.com/office/drawing/2014/main" id="{FE14AE66-E266-3044-8F8F-8F3BE0A1E84C}"/>
              </a:ext>
            </a:extLst>
          </p:cNvPr>
          <p:cNvSpPr txBox="1"/>
          <p:nvPr/>
        </p:nvSpPr>
        <p:spPr>
          <a:xfrm>
            <a:off x="150852" y="1675944"/>
            <a:ext cx="11737857" cy="3979936"/>
          </a:xfrm>
          <a:prstGeom prst="rect">
            <a:avLst/>
          </a:prstGeom>
          <a:noFill/>
        </p:spPr>
        <p:txBody>
          <a:bodyPr wrap="square" rtlCol="0">
            <a:spAutoFit/>
          </a:bodyPr>
          <a:lstStyle/>
          <a:p>
            <a:pPr marL="343003" indent="-343003">
              <a:lnSpc>
                <a:spcPct val="150000"/>
              </a:lnSpc>
              <a:buFont typeface="Wingdings" pitchFamily="2" charset="2"/>
              <a:buChar char="Ø"/>
            </a:pPr>
            <a:r>
              <a:rPr lang="en-US" sz="1900" b="1" dirty="0">
                <a:latin typeface="Tahoma" panose="020B0604030504040204" pitchFamily="34" charset="0"/>
                <a:ea typeface="Tahoma" panose="020B0604030504040204" pitchFamily="34" charset="0"/>
                <a:cs typeface="Tahoma" panose="020B0604030504040204" pitchFamily="34" charset="0"/>
              </a:rPr>
              <a:t>Remote sensing technology </a:t>
            </a:r>
            <a:r>
              <a:rPr lang="en-US" sz="1900" dirty="0">
                <a:latin typeface="Tahoma" panose="020B0604030504040204" pitchFamily="34" charset="0"/>
                <a:ea typeface="Tahoma" panose="020B0604030504040204" pitchFamily="34" charset="0"/>
                <a:cs typeface="Tahoma" panose="020B0604030504040204" pitchFamily="34" charset="0"/>
              </a:rPr>
              <a:t>and</a:t>
            </a:r>
            <a:r>
              <a:rPr lang="en-US" sz="1900" b="1" dirty="0">
                <a:latin typeface="Tahoma" panose="020B0604030504040204" pitchFamily="34" charset="0"/>
                <a:ea typeface="Tahoma" panose="020B0604030504040204" pitchFamily="34" charset="0"/>
                <a:cs typeface="Tahoma" panose="020B0604030504040204" pitchFamily="34" charset="0"/>
              </a:rPr>
              <a:t> UAVs</a:t>
            </a:r>
            <a:r>
              <a:rPr lang="en-US" sz="1900" dirty="0">
                <a:latin typeface="Tahoma" panose="020B0604030504040204" pitchFamily="34" charset="0"/>
                <a:ea typeface="Tahoma" panose="020B0604030504040204" pitchFamily="34" charset="0"/>
                <a:cs typeface="Tahoma" panose="020B0604030504040204" pitchFamily="34" charset="0"/>
              </a:rPr>
              <a:t> provides</a:t>
            </a:r>
            <a:r>
              <a:rPr lang="el-GR" sz="1900" dirty="0">
                <a:latin typeface="Tahoma" panose="020B0604030504040204" pitchFamily="34" charset="0"/>
                <a:ea typeface="Tahoma" panose="020B0604030504040204" pitchFamily="34" charset="0"/>
                <a:cs typeface="Tahoma" panose="020B0604030504040204" pitchFamily="34" charset="0"/>
              </a:rPr>
              <a:t> </a:t>
            </a:r>
            <a:r>
              <a:rPr lang="en-US" sz="1900" dirty="0">
                <a:latin typeface="Tahoma" panose="020B0604030504040204" pitchFamily="34" charset="0"/>
                <a:ea typeface="Tahoma" panose="020B0604030504040204" pitchFamily="34" charset="0"/>
                <a:cs typeface="Tahoma" panose="020B0604030504040204" pitchFamily="34" charset="0"/>
              </a:rPr>
              <a:t>the ability to obtain information from the entire area of interest</a:t>
            </a:r>
            <a:r>
              <a:rPr lang="el-GR" sz="1900" dirty="0">
                <a:latin typeface="Tahoma" panose="020B0604030504040204" pitchFamily="34" charset="0"/>
                <a:ea typeface="Tahoma" panose="020B0604030504040204" pitchFamily="34" charset="0"/>
                <a:cs typeface="Tahoma" panose="020B0604030504040204" pitchFamily="34" charset="0"/>
              </a:rPr>
              <a:t> </a:t>
            </a:r>
            <a:r>
              <a:rPr lang="en-US" sz="1900" dirty="0">
                <a:latin typeface="Tahoma" panose="020B0604030504040204" pitchFamily="34" charset="0"/>
                <a:ea typeface="Tahoma" panose="020B0604030504040204" pitchFamily="34" charset="0"/>
                <a:cs typeface="Tahoma" panose="020B0604030504040204" pitchFamily="34" charset="0"/>
              </a:rPr>
              <a:t>in effective and efficient way.</a:t>
            </a:r>
          </a:p>
          <a:p>
            <a:pPr marL="343003" indent="-343003">
              <a:lnSpc>
                <a:spcPct val="150000"/>
              </a:lnSpc>
              <a:buFont typeface="Wingdings" pitchFamily="2" charset="2"/>
              <a:buChar char="Ø"/>
            </a:pPr>
            <a:r>
              <a:rPr lang="en-US" sz="1900" b="1" dirty="0">
                <a:latin typeface="Tahoma" panose="020B0604030504040204" pitchFamily="34" charset="0"/>
                <a:ea typeface="Tahoma" panose="020B0604030504040204" pitchFamily="34" charset="0"/>
                <a:cs typeface="Tahoma" panose="020B0604030504040204" pitchFamily="34" charset="0"/>
              </a:rPr>
              <a:t>OBIA</a:t>
            </a:r>
            <a:r>
              <a:rPr lang="en-US" sz="1900" dirty="0">
                <a:latin typeface="Tahoma" panose="020B0604030504040204" pitchFamily="34" charset="0"/>
                <a:ea typeface="Tahoma" panose="020B0604030504040204" pitchFamily="34" charset="0"/>
                <a:cs typeface="Tahoma" panose="020B0604030504040204" pitchFamily="34" charset="0"/>
              </a:rPr>
              <a:t> methodology proved effective for landslide semantic labelling which can lead to better characterization and monitoring results.</a:t>
            </a:r>
          </a:p>
          <a:p>
            <a:pPr marL="343003" indent="-343003">
              <a:lnSpc>
                <a:spcPct val="150000"/>
              </a:lnSpc>
              <a:buFont typeface="Wingdings" pitchFamily="2" charset="2"/>
              <a:buChar char="Ø"/>
            </a:pPr>
            <a:r>
              <a:rPr lang="en-US" sz="1900" b="1" dirty="0">
                <a:latin typeface="Tahoma" panose="020B0604030504040204" pitchFamily="34" charset="0"/>
                <a:ea typeface="Tahoma" panose="020B0604030504040204" pitchFamily="34" charset="0"/>
                <a:cs typeface="Tahoma" panose="020B0604030504040204" pitchFamily="34" charset="0"/>
              </a:rPr>
              <a:t>Automation</a:t>
            </a:r>
            <a:r>
              <a:rPr lang="en-US" sz="1900" dirty="0">
                <a:latin typeface="Tahoma" panose="020B0604030504040204" pitchFamily="34" charset="0"/>
                <a:ea typeface="Tahoma" panose="020B0604030504040204" pitchFamily="34" charset="0"/>
                <a:cs typeface="Tahoma" panose="020B0604030504040204" pitchFamily="34" charset="0"/>
              </a:rPr>
              <a:t> is the next thing in Engineering Geology by transferring geological knowledge from experts to computer vision. To make sense of all this information, we need machine learning to automate some of the working steps in Engineering Geology.</a:t>
            </a:r>
          </a:p>
          <a:p>
            <a:pPr marL="343003" indent="-343003">
              <a:lnSpc>
                <a:spcPct val="150000"/>
              </a:lnSpc>
              <a:buFont typeface="Wingdings" pitchFamily="2" charset="2"/>
              <a:buChar char="Ø"/>
            </a:pPr>
            <a:r>
              <a:rPr lang="en-US" sz="1900" b="1" dirty="0">
                <a:latin typeface="Tahoma" panose="020B0604030504040204" pitchFamily="34" charset="0"/>
                <a:ea typeface="Tahoma" panose="020B0604030504040204" pitchFamily="34" charset="0"/>
                <a:cs typeface="Tahoma" panose="020B0604030504040204" pitchFamily="34" charset="0"/>
              </a:rPr>
              <a:t>UAV</a:t>
            </a:r>
            <a:r>
              <a:rPr lang="en-US" sz="1900" dirty="0">
                <a:latin typeface="Tahoma" panose="020B0604030504040204" pitchFamily="34" charset="0"/>
                <a:ea typeface="Tahoma" panose="020B0604030504040204" pitchFamily="34" charset="0"/>
                <a:cs typeface="Tahoma" panose="020B0604030504040204" pitchFamily="34" charset="0"/>
              </a:rPr>
              <a:t>s are just </a:t>
            </a:r>
            <a:r>
              <a:rPr lang="en-US" sz="1900" b="1" dirty="0">
                <a:latin typeface="Tahoma" panose="020B0604030504040204" pitchFamily="34" charset="0"/>
                <a:ea typeface="Tahoma" panose="020B0604030504040204" pitchFamily="34" charset="0"/>
                <a:cs typeface="Tahoma" panose="020B0604030504040204" pitchFamily="34" charset="0"/>
              </a:rPr>
              <a:t>tools</a:t>
            </a:r>
            <a:r>
              <a:rPr lang="en-US" sz="1900" dirty="0">
                <a:latin typeface="Tahoma" panose="020B0604030504040204" pitchFamily="34" charset="0"/>
                <a:ea typeface="Tahoma" panose="020B0604030504040204" pitchFamily="34" charset="0"/>
                <a:cs typeface="Tahoma" panose="020B0604030504040204" pitchFamily="34" charset="0"/>
              </a:rPr>
              <a:t> of landslide research, post-processing requires further advance </a:t>
            </a:r>
            <a:r>
              <a:rPr lang="en-US" sz="1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Engineering Geological </a:t>
            </a:r>
            <a:r>
              <a:rPr lang="en-US" sz="1900" dirty="0">
                <a:latin typeface="Tahoma" panose="020B0604030504040204" pitchFamily="34" charset="0"/>
                <a:ea typeface="Tahoma" panose="020B0604030504040204" pitchFamily="34" charset="0"/>
                <a:cs typeface="Tahoma" panose="020B0604030504040204" pitchFamily="34" charset="0"/>
              </a:rPr>
              <a:t>knowledge.</a:t>
            </a:r>
          </a:p>
        </p:txBody>
      </p:sp>
      <p:pic>
        <p:nvPicPr>
          <p:cNvPr id="5" name="Εικόνα 4">
            <a:extLst>
              <a:ext uri="{FF2B5EF4-FFF2-40B4-BE49-F238E27FC236}">
                <a16:creationId xmlns:a16="http://schemas.microsoft.com/office/drawing/2014/main" id="{F23B978D-B51D-ED4B-97DF-357F24C917D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7000" contrast="-70000"/>
                    </a14:imgEffect>
                  </a14:imgLayer>
                </a14:imgProps>
              </a:ext>
            </a:extLst>
          </a:blip>
          <a:stretch>
            <a:fillRect/>
          </a:stretch>
        </p:blipFill>
        <p:spPr>
          <a:xfrm>
            <a:off x="10454999" y="111468"/>
            <a:ext cx="1346551" cy="1346551"/>
          </a:xfrm>
          <a:prstGeom prst="rect">
            <a:avLst/>
          </a:prstGeom>
          <a:solidFill>
            <a:schemeClr val="bg1">
              <a:lumMod val="75000"/>
            </a:schemeClr>
          </a:solidFill>
        </p:spPr>
      </p:pic>
      <p:pic>
        <p:nvPicPr>
          <p:cNvPr id="6" name="Εικόνα 5">
            <a:extLst>
              <a:ext uri="{FF2B5EF4-FFF2-40B4-BE49-F238E27FC236}">
                <a16:creationId xmlns:a16="http://schemas.microsoft.com/office/drawing/2014/main" id="{5C410D5F-8AB0-A149-AD90-C2457EDD6DC4}"/>
              </a:ext>
            </a:extLst>
          </p:cNvPr>
          <p:cNvPicPr>
            <a:picLocks noChangeAspect="1"/>
          </p:cNvPicPr>
          <p:nvPr/>
        </p:nvPicPr>
        <p:blipFill>
          <a:blip r:embed="rId4"/>
          <a:stretch>
            <a:fillRect/>
          </a:stretch>
        </p:blipFill>
        <p:spPr>
          <a:xfrm>
            <a:off x="9144794" y="111468"/>
            <a:ext cx="1422771" cy="1422771"/>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slow" p14:dur="2250">
        <p:checker/>
      </p:transition>
    </mc:Choice>
    <mc:Fallback xmlns="">
      <p:transition spd="slow">
        <p:checker/>
      </p:transition>
    </mc:Fallback>
  </mc:AlternateContent>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404</Words>
  <Application>Microsoft Office PowerPoint</Application>
  <PresentationFormat>Widescreen</PresentationFormat>
  <Paragraphs>76</Paragraphs>
  <Slides>10</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Century Schoolbook</vt:lpstr>
      <vt:lpstr>Corbel</vt:lpstr>
      <vt:lpstr>Lucida Handwriting</vt:lpstr>
      <vt:lpstr>Tahoma</vt:lpstr>
      <vt:lpstr>Times New Roman</vt:lpstr>
      <vt:lpstr>Wingdings</vt:lpstr>
      <vt:lpstr>Headlines</vt:lpstr>
      <vt:lpstr>Landslide and Rockfall failures Characterization with Object-Based 3D Analysis </vt:lpstr>
      <vt:lpstr>Motivation</vt:lpstr>
      <vt:lpstr>PowerPoint Presentation</vt:lpstr>
      <vt:lpstr>PowerPoint Presentation</vt:lpstr>
      <vt:lpstr>PowerPoint Presentation</vt:lpstr>
      <vt:lpstr>PowerPoint Presentation</vt:lpstr>
      <vt:lpstr>PowerPoint Presentation</vt:lpstr>
      <vt:lpstr>Methodology</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Landslide and Rockfall failures Characterization with Object-Based 3D Analysis </dc:title>
  <dc:creator>USER</dc:creator>
  <cp:lastModifiedBy>USER</cp:lastModifiedBy>
  <cp:revision>4</cp:revision>
  <dcterms:created xsi:type="dcterms:W3CDTF">2020-05-07T08:42:08Z</dcterms:created>
  <dcterms:modified xsi:type="dcterms:W3CDTF">2020-05-08T08:57:59Z</dcterms:modified>
</cp:coreProperties>
</file>