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79" r:id="rId5"/>
    <p:sldId id="280" r:id="rId6"/>
    <p:sldId id="277" r:id="rId7"/>
    <p:sldId id="282" r:id="rId8"/>
    <p:sldId id="258" r:id="rId9"/>
    <p:sldId id="260" r:id="rId10"/>
    <p:sldId id="261" r:id="rId11"/>
    <p:sldId id="276" r:id="rId12"/>
    <p:sldId id="283" r:id="rId13"/>
    <p:sldId id="262" r:id="rId14"/>
    <p:sldId id="284" r:id="rId15"/>
    <p:sldId id="285" r:id="rId16"/>
    <p:sldId id="286" r:id="rId17"/>
    <p:sldId id="266" r:id="rId18"/>
    <p:sldId id="287" r:id="rId19"/>
    <p:sldId id="288" r:id="rId20"/>
    <p:sldId id="289" r:id="rId21"/>
    <p:sldId id="29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3AE7-EE9A-4AE5-8746-4B0F3DDA2A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C232-7F20-4F37-B794-55019CBAA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3C0-440F-48D1-AC65-BB38E35BD13D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64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D5C5-E5E0-495A-B43B-E33F0712D23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3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DDC7-E33C-4A32-9A38-56AB2CA80DB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8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DEBC-98DA-4F52-AA4C-C6249D5875D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3D31D2B-22F1-4227-B240-010E49C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2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4A11-BB1A-44A3-B69A-7B468A4EA3FE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41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DA1-949D-4C1D-B0D0-79275EC84987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456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561-912C-4A57-A811-F10091DABBD9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548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A4-6259-4E9C-A362-51D7E09A25D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02A8-7978-4A0D-9950-27370CEAF7FA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18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F4FB-84B1-4B5D-9F47-72BF075F088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4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EE4-96B1-47C6-AF14-55091FF90BF5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F1C3-4344-49FB-B95E-41E65706E45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1D2B-22F1-4227-B240-010E49C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angchen3519.github.io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s.ed.ac.uk/abs/research/micromet/EdiR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haiwainet.cn/middle/3543295/2019/1205/content_31677118_1.html" TargetMode="External"/><Relationship Id="rId5" Type="http://schemas.openxmlformats.org/officeDocument/2006/relationships/hyperlink" Target="http://www.ytjinjiang.com/a/xinwenzhongxin/2018/0814/372.html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219" y="1851235"/>
            <a:ext cx="10444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and seasonal variations in carbon ﬂuxes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bamboo forests during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Zhejiang province, 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378" y="3693087"/>
            <a:ext cx="1004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Liang Chen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Yuli Liu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Guomo Zhou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Fangjie Mao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Huaqiang Du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Xiaojun Xu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Pingheng Li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Xuejian Li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0" y="99557"/>
            <a:ext cx="1574276" cy="137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15" y="99556"/>
            <a:ext cx="1385407" cy="137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846" y="6440665"/>
            <a:ext cx="305358" cy="289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00204" y="6369005"/>
            <a:ext cx="3453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https://liangchen3519.github.io/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10" y="4723269"/>
            <a:ext cx="11838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Faculty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Science and Forestry, Department of Environmental and Biological Science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Eastern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Subtropical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Silviculture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Zhejiang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 University,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Lin’an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311300, Zhejiang, China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Laboratory of Carbon Cycling in Forest Ecosystems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Carbon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 of Zhejiang Province, Zhejiang A &amp;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University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Lin’an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311300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People’s Republic of China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School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Environmental and Resources Science,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Zhejiang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 University,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Lin’an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311300, People’s Republic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China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45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description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33" y="1936333"/>
            <a:ext cx="8268125" cy="4242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9226" y="2714950"/>
            <a:ext cx="126380" cy="148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5206" y="2484493"/>
            <a:ext cx="19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 flux tower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692845" y="2848765"/>
            <a:ext cx="163551" cy="1635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13703" y="3123828"/>
            <a:ext cx="199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 flux tower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2846" y="5929162"/>
            <a:ext cx="4790643" cy="249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7617" y="5054374"/>
            <a:ext cx="214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86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84" y="1812409"/>
            <a:ext cx="3407959" cy="454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r="10671"/>
          <a:stretch/>
        </p:blipFill>
        <p:spPr>
          <a:xfrm>
            <a:off x="1468582" y="1812062"/>
            <a:ext cx="3925455" cy="454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348509" y="1393378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flux tower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7022" y="1393378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 flux tower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29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</a:p>
        </p:txBody>
      </p:sp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5"/>
          <a:stretch>
            <a:fillRect/>
          </a:stretch>
        </p:blipFill>
        <p:spPr bwMode="auto">
          <a:xfrm>
            <a:off x="680708" y="1061545"/>
            <a:ext cx="3891670" cy="56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4524" y="3773103"/>
            <a:ext cx="1590031" cy="385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Atmosphere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524" y="4596299"/>
            <a:ext cx="1588168" cy="5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Vegetation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524" y="5658889"/>
            <a:ext cx="1588168" cy="5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Soil profile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01555"/>
              </p:ext>
            </p:extLst>
          </p:nvPr>
        </p:nvGraphicFramePr>
        <p:xfrm>
          <a:off x="5331832" y="1345066"/>
          <a:ext cx="6100713" cy="535030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194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 site</a:t>
                      </a:r>
                    </a:p>
                    <a:p>
                      <a:pPr algn="ctr"/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 m)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 site</a:t>
                      </a:r>
                    </a:p>
                    <a:p>
                      <a:pPr algn="ctr"/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 m)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1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three-dimensional sonic anemometer 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r>
                        <a:rPr lang="en-US" altLang="zh-CN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analyzer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radiation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speed,</a:t>
                      </a:r>
                    </a:p>
                    <a:p>
                      <a:pPr algn="ctr"/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temperature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1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Canopy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temperature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1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 heat flux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3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 water content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97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and gap ﬁlling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processing and gap ﬁlling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26" y="2363507"/>
            <a:ext cx="4219893" cy="316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 rot="16200000">
            <a:off x="2099998" y="2864299"/>
            <a:ext cx="707884" cy="2163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algn="ctr" defTabSz="914400" hangingPunc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observation system data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7929857" y="2324613"/>
            <a:ext cx="128239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Flux data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7949965" y="3626750"/>
            <a:ext cx="19311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7949965" y="5175109"/>
            <a:ext cx="16656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9615631" y="2461276"/>
            <a:ext cx="635268" cy="29180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右箭头 5"/>
          <p:cNvSpPr/>
          <p:nvPr/>
        </p:nvSpPr>
        <p:spPr>
          <a:xfrm>
            <a:off x="10761092" y="3722416"/>
            <a:ext cx="2310946" cy="4640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8750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and gap ﬁlling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processing and gap ﬁlling</a:t>
            </a:r>
          </a:p>
        </p:txBody>
      </p:sp>
      <p:sp>
        <p:nvSpPr>
          <p:cNvPr id="14" name="矩形 2"/>
          <p:cNvSpPr/>
          <p:nvPr/>
        </p:nvSpPr>
        <p:spPr>
          <a:xfrm>
            <a:off x="3589975" y="1829631"/>
            <a:ext cx="7969966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kern="100" dirty="0" smtClean="0">
                <a:ea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EdiRe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endParaRPr lang="en-US" altLang="zh-CN" sz="24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http://www.geos.ed.ac.uk/abs/research/micromet/EdiRe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16" name="对角圆角矩形 7"/>
          <p:cNvSpPr/>
          <p:nvPr/>
        </p:nvSpPr>
        <p:spPr>
          <a:xfrm>
            <a:off x="2062343" y="3385419"/>
            <a:ext cx="1212130" cy="919398"/>
          </a:xfrm>
          <a:prstGeom prst="round2DiagRect">
            <a:avLst/>
          </a:prstGeom>
          <a:solidFill>
            <a:srgbClr val="FF7C8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下箭头 11"/>
          <p:cNvSpPr/>
          <p:nvPr/>
        </p:nvSpPr>
        <p:spPr>
          <a:xfrm>
            <a:off x="6999157" y="2869063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5591479" y="3820957"/>
            <a:ext cx="3345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+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69319" y="3804678"/>
            <a:ext cx="2676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+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5586530" y="4554176"/>
            <a:ext cx="3345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+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7869319" y="4603248"/>
            <a:ext cx="3345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+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下箭头 29"/>
          <p:cNvSpPr/>
          <p:nvPr/>
        </p:nvSpPr>
        <p:spPr>
          <a:xfrm>
            <a:off x="7020446" y="5178765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矩形 17"/>
          <p:cNvSpPr/>
          <p:nvPr/>
        </p:nvSpPr>
        <p:spPr>
          <a:xfrm>
            <a:off x="5485628" y="5843515"/>
            <a:ext cx="3458524" cy="523218"/>
          </a:xfrm>
          <a:prstGeom prst="rect">
            <a:avLst/>
          </a:prstGeom>
          <a:solidFill>
            <a:srgbClr val="92D050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矩形 30"/>
          <p:cNvSpPr/>
          <p:nvPr/>
        </p:nvSpPr>
        <p:spPr>
          <a:xfrm>
            <a:off x="3977708" y="3697847"/>
            <a:ext cx="1210588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ﬁltering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5" name="矩形 31"/>
          <p:cNvSpPr/>
          <p:nvPr/>
        </p:nvSpPr>
        <p:spPr>
          <a:xfrm>
            <a:off x="6270753" y="3680349"/>
            <a:ext cx="1210588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6" name="矩形 32"/>
          <p:cNvSpPr/>
          <p:nvPr/>
        </p:nvSpPr>
        <p:spPr>
          <a:xfrm>
            <a:off x="8481312" y="3776086"/>
            <a:ext cx="1240203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WPL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7" name="矩形 33"/>
          <p:cNvSpPr/>
          <p:nvPr/>
        </p:nvSpPr>
        <p:spPr>
          <a:xfrm>
            <a:off x="3977708" y="4484529"/>
            <a:ext cx="1210588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oordinate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" name="矩形 34"/>
          <p:cNvSpPr/>
          <p:nvPr/>
        </p:nvSpPr>
        <p:spPr>
          <a:xfrm>
            <a:off x="6241324" y="4480138"/>
            <a:ext cx="1210588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detrending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9" name="矩形 35"/>
          <p:cNvSpPr/>
          <p:nvPr/>
        </p:nvSpPr>
        <p:spPr>
          <a:xfrm>
            <a:off x="8504940" y="4449360"/>
            <a:ext cx="1403832" cy="70788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Sonic virtual temperature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1" name="下箭头 38"/>
          <p:cNvSpPr/>
          <p:nvPr/>
        </p:nvSpPr>
        <p:spPr>
          <a:xfrm>
            <a:off x="6999157" y="6538916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圆角右箭头 39"/>
          <p:cNvSpPr/>
          <p:nvPr/>
        </p:nvSpPr>
        <p:spPr>
          <a:xfrm>
            <a:off x="2443583" y="2082940"/>
            <a:ext cx="1015308" cy="113962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右箭头 5"/>
          <p:cNvSpPr/>
          <p:nvPr/>
        </p:nvSpPr>
        <p:spPr>
          <a:xfrm>
            <a:off x="-748589" y="3715117"/>
            <a:ext cx="2310946" cy="4640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1187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4"/>
          <p:cNvSpPr txBox="1"/>
          <p:nvPr/>
        </p:nvSpPr>
        <p:spPr>
          <a:xfrm>
            <a:off x="750770" y="716489"/>
            <a:ext cx="37706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Further processing</a:t>
            </a:r>
            <a:r>
              <a:rPr kumimoji="0" lang="zh-CN" altLang="en-US" sz="2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：</a:t>
            </a: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4" name="矩形 8"/>
          <p:cNvSpPr/>
          <p:nvPr/>
        </p:nvSpPr>
        <p:spPr>
          <a:xfrm>
            <a:off x="5699262" y="825620"/>
            <a:ext cx="3063250" cy="523218"/>
          </a:xfrm>
          <a:prstGeom prst="rect">
            <a:avLst/>
          </a:prstGeom>
          <a:solidFill>
            <a:srgbClr val="92D050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Pre-processed data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5" name="下箭头 9"/>
          <p:cNvSpPr/>
          <p:nvPr/>
        </p:nvSpPr>
        <p:spPr>
          <a:xfrm>
            <a:off x="6995904" y="0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3355048" y="1607093"/>
            <a:ext cx="7713178" cy="4097573"/>
          </a:xfrm>
          <a:prstGeom prst="roundRect">
            <a:avLst/>
          </a:prstGeom>
          <a:noFill/>
          <a:ln w="28575" cap="flat">
            <a:solidFill>
              <a:srgbClr val="0000CC"/>
            </a:solidFill>
            <a:prstDash val="lg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en-US" altLang="zh-CN" sz="2000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 defTabSz="914400" hangingPunct="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Friction velocity (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U*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)</a:t>
            </a:r>
          </a:p>
          <a:p>
            <a:pPr defTabSz="914400" hangingPunct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MB site = 0.2 m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∙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s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-1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; LB site = 0.15 m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∙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s</a:t>
            </a:r>
            <a:r>
              <a:rPr lang="en-US" altLang="zh-CN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-1</a:t>
            </a:r>
          </a:p>
          <a:p>
            <a:pPr defTabSz="914400" hangingPunct="0"/>
            <a:endParaRPr lang="en-US" altLang="zh-CN" sz="2800" baseline="300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  <a:p>
            <a:pPr marL="457200" indent="-457200" defTabSz="914400" hangingPunct="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Exclude data during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precipitation</a:t>
            </a:r>
          </a:p>
          <a:p>
            <a:pPr marL="457200" indent="-457200" defTabSz="914400" hangingPunct="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Exclude CO2 concentration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out of 500 ppm</a:t>
            </a:r>
          </a:p>
          <a:p>
            <a:pPr marL="457200" indent="-457200" defTabSz="914400" hangingPunct="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Exclude water vapor concentration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out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of range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40g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· m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-3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  <a:p>
            <a:pPr lvl="1" defTabSz="914400" hangingPunct="0"/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7" name="矩形 12"/>
          <p:cNvSpPr/>
          <p:nvPr/>
        </p:nvSpPr>
        <p:spPr>
          <a:xfrm>
            <a:off x="6105186" y="5897653"/>
            <a:ext cx="2251402" cy="523218"/>
          </a:xfrm>
          <a:prstGeom prst="rect">
            <a:avLst/>
          </a:prstGeom>
          <a:solidFill>
            <a:srgbClr val="92D050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Missing data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8" name="下箭头 13"/>
          <p:cNvSpPr/>
          <p:nvPr/>
        </p:nvSpPr>
        <p:spPr>
          <a:xfrm>
            <a:off x="7015154" y="6666773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377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下箭头 9"/>
          <p:cNvSpPr/>
          <p:nvPr/>
        </p:nvSpPr>
        <p:spPr>
          <a:xfrm>
            <a:off x="7015156" y="-14253"/>
            <a:ext cx="431466" cy="602073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矩形 9"/>
          <p:cNvSpPr/>
          <p:nvPr/>
        </p:nvSpPr>
        <p:spPr>
          <a:xfrm>
            <a:off x="6059206" y="774934"/>
            <a:ext cx="2251402" cy="523218"/>
          </a:xfrm>
          <a:prstGeom prst="rect">
            <a:avLst/>
          </a:prstGeom>
          <a:solidFill>
            <a:srgbClr val="92D050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Missing data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圆角矩形 5"/>
          <p:cNvSpPr/>
          <p:nvPr/>
        </p:nvSpPr>
        <p:spPr>
          <a:xfrm>
            <a:off x="4069141" y="1672380"/>
            <a:ext cx="6236677" cy="3786554"/>
          </a:xfrm>
          <a:prstGeom prst="roundRect">
            <a:avLst/>
          </a:prstGeom>
          <a:noFill/>
          <a:ln w="28575" cap="flat">
            <a:solidFill>
              <a:srgbClr val="0000CC"/>
            </a:solidFill>
            <a:prstDash val="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5463226" y="5832022"/>
            <a:ext cx="3928288" cy="461663"/>
          </a:xfrm>
          <a:prstGeom prst="rect">
            <a:avLst/>
          </a:prstGeom>
          <a:solidFill>
            <a:srgbClr val="92D050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time series data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501" y="1886552"/>
            <a:ext cx="547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time NEE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were gap filled using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Michaelis-Menten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equation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/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Falge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13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43901"/>
              </p:ext>
            </p:extLst>
          </p:nvPr>
        </p:nvGraphicFramePr>
        <p:xfrm>
          <a:off x="4736199" y="2595552"/>
          <a:ext cx="3874401" cy="107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930400" imgH="584200" progId="Equation.DSMT4">
                  <p:embed/>
                </p:oleObj>
              </mc:Choice>
              <mc:Fallback>
                <p:oleObj name="Equation" r:id="rId3" imgW="1930400" imgH="58420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199" y="2595552"/>
                        <a:ext cx="3874401" cy="1077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08234" y="3673430"/>
            <a:ext cx="547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time NEE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were gap filled using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Exponential equation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Nakai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2008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p:graphicFrame>
        <p:nvGraphicFramePr>
          <p:cNvPr id="15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10539"/>
              </p:ext>
            </p:extLst>
          </p:nvPr>
        </p:nvGraphicFramePr>
        <p:xfrm>
          <a:off x="4736199" y="4701047"/>
          <a:ext cx="2848507" cy="41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371600" imgH="203200" progId="Equation.DSMT4">
                  <p:embed/>
                </p:oleObj>
              </mc:Choice>
              <mc:Fallback>
                <p:oleObj name="Equation" r:id="rId5" imgW="1371600" imgH="2032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199" y="4701047"/>
                        <a:ext cx="2848507" cy="41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4"/>
          <p:cNvSpPr txBox="1"/>
          <p:nvPr/>
        </p:nvSpPr>
        <p:spPr>
          <a:xfrm>
            <a:off x="750770" y="716489"/>
            <a:ext cx="37706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Finally</a:t>
            </a:r>
            <a:r>
              <a:rPr kumimoji="0" lang="zh-CN" altLang="en-US" sz="2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：</a:t>
            </a: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354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0" y="3214838"/>
            <a:ext cx="10471720" cy="31415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2525" y="1645920"/>
            <a:ext cx="9788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 MB and LB were acting as C sink during day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NEE moved from positive 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between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5:30 and 7:00 am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07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524" y="1645920"/>
            <a:ext cx="1039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pattern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GEE was similar at the two sites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GEE turned negative at around 5:00–6:00 am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 Standard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(BST), then increased continuously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reaching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values at noon.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0" y="3214634"/>
            <a:ext cx="10472400" cy="3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1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and monthly variations in C ﬂuxes at LB site and MB site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8" y="2378621"/>
            <a:ext cx="6719069" cy="4479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401" y="1439931"/>
            <a:ext cx="1094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at LB site was stronger than MB site which leads to similar GEE at two sites, despite, NEE at MB site was higher than LB site.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64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t>2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solidFill>
              <a:srgbClr val="5C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261" y="1979891"/>
            <a:ext cx="622754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C9900"/>
                </a:solidFill>
              </a:rPr>
              <a:t>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lvl="1">
              <a:buClr>
                <a:srgbClr val="5C9900"/>
              </a:buClr>
              <a:buSzPct val="150000"/>
            </a:pP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Clr>
                <a:srgbClr val="5C9900"/>
              </a:buClr>
              <a:buSzPct val="150000"/>
            </a:pPr>
            <a:r>
              <a:rPr lang="en-US" sz="2000" dirty="0" smtClean="0">
                <a:solidFill>
                  <a:srgbClr val="5C9900"/>
                </a:solidFill>
              </a:rPr>
              <a:t>②</a:t>
            </a: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and data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and gap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ﬁlling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1807" y="1979891"/>
            <a:ext cx="5351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en-US" sz="1600" dirty="0">
                <a:solidFill>
                  <a:srgbClr val="5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monthly variations in C ﬂuxes at LB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pPr marL="742950" lvl="1" indent="-285750">
              <a:buClr>
                <a:srgbClr val="5C9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of carbon ﬂuxes to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variables</a:t>
            </a:r>
          </a:p>
          <a:p>
            <a:pPr marL="0" lvl="1">
              <a:buClr>
                <a:srgbClr val="5C9900"/>
              </a:buClr>
              <a:buSzPct val="150000"/>
            </a:pPr>
            <a:r>
              <a:rPr lang="en-US" sz="2000" i="1" dirty="0" smtClean="0">
                <a:solidFill>
                  <a:srgbClr val="5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lvl="1">
              <a:buClr>
                <a:srgbClr val="5C9900"/>
              </a:buClr>
              <a:buSzPct val="150000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49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carbon ﬂuxes to environmental variables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carbon ﬂuxes to environmental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1" y="1439931"/>
            <a:ext cx="1094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GEE and NEE were mainly controlled by PAR and VPD at both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LB site, only SWC showed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correlation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9758" y="3098800"/>
            <a:ext cx="5347468" cy="3622679"/>
            <a:chOff x="2340264" y="2402454"/>
            <a:chExt cx="6478537" cy="4319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264" y="2402454"/>
              <a:ext cx="6478537" cy="43190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23634" y="2904715"/>
              <a:ext cx="5995164" cy="2899734"/>
              <a:chOff x="2823634" y="2904715"/>
              <a:chExt cx="5995164" cy="289973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23634" y="3759643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23634" y="3339617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07004" y="4607123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10466" y="4192634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07004" y="3754106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07004" y="291229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30337" y="459993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30337" y="4192634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30337" y="375875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48812" y="3339617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48812" y="291083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91001" y="5435117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02939" y="501285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97533" y="460219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02939" y="291083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02939" y="376526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02939" y="3339446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88699" y="418918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809837" y="3757180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09836" y="3334754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06481" y="4607123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00899" y="418918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03227" y="376122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59262" y="4607123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59261" y="418918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59261" y="376122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759260" y="291083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759259" y="3343046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94299" y="500777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188893" y="459711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94299" y="290575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94299" y="3760181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94299" y="3334366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80059" y="418410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08046" y="290471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250006" y="5426930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50005" y="500777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250005" y="3339446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43085" y="2910835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06319" y="5426930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706318" y="500777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162631" y="5007778"/>
                <a:ext cx="656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121400" y="3099879"/>
            <a:ext cx="5346000" cy="3621600"/>
            <a:chOff x="1377683" y="2402454"/>
            <a:chExt cx="6478537" cy="43190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683" y="2402454"/>
              <a:ext cx="6478537" cy="4319025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1700954" y="2937605"/>
              <a:ext cx="4937760" cy="2895159"/>
              <a:chOff x="2667000" y="2914417"/>
              <a:chExt cx="4937760" cy="2895159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2667000" y="5029200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571240" y="2919592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144520" y="3763492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571240" y="334649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71240" y="3763492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571240" y="459410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038600" y="502815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571240" y="502815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144520" y="5440244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048760" y="4596912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038600" y="291441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038600" y="3752858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668520" y="374783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668520" y="502815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140960" y="5440244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135880" y="374783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572091" y="3314812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572091" y="459410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583471" y="502815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6049611" y="291441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049611" y="374783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6049611" y="502815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***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72371" y="4594105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649720" y="3747837"/>
                <a:ext cx="95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**</a:t>
                </a:r>
                <a:endParaRPr lang="en-US" dirty="0"/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>
            <a:off x="6465398" y="28631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16190" y="28631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799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carbon ﬂuxes to environmental variables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carbon ﬂuxes to environmental variables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2" y="1191575"/>
            <a:ext cx="5956272" cy="556641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798733" y="1439545"/>
            <a:ext cx="4385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NEE ,GEE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 showed similar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growing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SWC was more important in LB site than MB site.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79850" y="2508250"/>
            <a:ext cx="336550" cy="16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76913" y="2508250"/>
            <a:ext cx="468841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44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31D2B-22F1-4227-B240-010E49CF9FF1}" type="slidenum"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   Results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486" y="1788719"/>
            <a:ext cx="101450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 site and LB site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both characterized as carbon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sinks 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 affect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forest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 C ﬂuxes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determining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water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better understand the role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forests regional 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cycling, the variations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ﬂuxes should also be evaluated over long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periods;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819" y="5362826"/>
            <a:ext cx="6634881" cy="523220"/>
          </a:xfrm>
          <a:prstGeom prst="rect">
            <a:avLst/>
          </a:prstGeom>
          <a:solidFill>
            <a:srgbClr val="5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iang.chen@uef.fi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42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3</a:t>
            </a:fld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841" y="1223681"/>
            <a:ext cx="1032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Zhejiang province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the largest area of bamboo fores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0.83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in China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55" y="2974207"/>
            <a:ext cx="4442002" cy="333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6" y="2974207"/>
            <a:ext cx="4442917" cy="3332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214" y="2307014"/>
            <a:ext cx="453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bamboo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heterocycla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0517" y="2327876"/>
            <a:ext cx="45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bamboo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praecox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64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4</a:t>
            </a:fld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012" y="1230976"/>
            <a:ext cx="453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bamboo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heterocycla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6249" y="1230976"/>
            <a:ext cx="45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bamboo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praecox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3"/>
          <a:stretch/>
        </p:blipFill>
        <p:spPr>
          <a:xfrm>
            <a:off x="539012" y="2011116"/>
            <a:ext cx="2425566" cy="2678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" y="4807348"/>
            <a:ext cx="2426091" cy="1819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23" y="2011116"/>
            <a:ext cx="2423999" cy="181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3"/>
          <a:stretch/>
        </p:blipFill>
        <p:spPr>
          <a:xfrm>
            <a:off x="3108823" y="3955986"/>
            <a:ext cx="2425702" cy="2669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3"/>
          <a:stretch/>
        </p:blipFill>
        <p:spPr>
          <a:xfrm>
            <a:off x="6496249" y="1979457"/>
            <a:ext cx="5333199" cy="46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3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254" y="1473802"/>
            <a:ext cx="453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bamboo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heterocycla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913" y="4277941"/>
            <a:ext cx="45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bamboo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Phyllostachys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praecox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98596" y="2116705"/>
            <a:ext cx="2411391" cy="1879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905537" y="2334660"/>
            <a:ext cx="4004109" cy="1029938"/>
          </a:xfrm>
          <a:custGeom>
            <a:avLst/>
            <a:gdLst>
              <a:gd name="connsiteX0" fmla="*/ 0 w 4004109"/>
              <a:gd name="connsiteY0" fmla="*/ 1029938 h 1029938"/>
              <a:gd name="connsiteX1" fmla="*/ 1001027 w 4004109"/>
              <a:gd name="connsiteY1" fmla="*/ 35 h 1029938"/>
              <a:gd name="connsiteX2" fmla="*/ 2088682 w 4004109"/>
              <a:gd name="connsiteY2" fmla="*/ 991437 h 1029938"/>
              <a:gd name="connsiteX3" fmla="*/ 3031958 w 4004109"/>
              <a:gd name="connsiteY3" fmla="*/ 731555 h 1029938"/>
              <a:gd name="connsiteX4" fmla="*/ 4004109 w 4004109"/>
              <a:gd name="connsiteY4" fmla="*/ 972186 h 1029938"/>
              <a:gd name="connsiteX5" fmla="*/ 4004109 w 4004109"/>
              <a:gd name="connsiteY5" fmla="*/ 972186 h 10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109" h="1029938">
                <a:moveTo>
                  <a:pt x="0" y="1029938"/>
                </a:moveTo>
                <a:cubicBezTo>
                  <a:pt x="326456" y="518195"/>
                  <a:pt x="652913" y="6452"/>
                  <a:pt x="1001027" y="35"/>
                </a:cubicBezTo>
                <a:cubicBezTo>
                  <a:pt x="1349141" y="-6382"/>
                  <a:pt x="1750194" y="869517"/>
                  <a:pt x="2088682" y="991437"/>
                </a:cubicBezTo>
                <a:cubicBezTo>
                  <a:pt x="2427170" y="1113357"/>
                  <a:pt x="2712720" y="734763"/>
                  <a:pt x="3031958" y="731555"/>
                </a:cubicBezTo>
                <a:cubicBezTo>
                  <a:pt x="3351196" y="728347"/>
                  <a:pt x="4004109" y="972186"/>
                  <a:pt x="4004109" y="972186"/>
                </a:cubicBezTo>
                <a:lnTo>
                  <a:pt x="4004109" y="972186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44036" y="5356996"/>
            <a:ext cx="2088682" cy="991434"/>
          </a:xfrm>
          <a:custGeom>
            <a:avLst/>
            <a:gdLst>
              <a:gd name="connsiteX0" fmla="*/ 0 w 2088682"/>
              <a:gd name="connsiteY0" fmla="*/ 991434 h 991434"/>
              <a:gd name="connsiteX1" fmla="*/ 375385 w 2088682"/>
              <a:gd name="connsiteY1" fmla="*/ 32 h 991434"/>
              <a:gd name="connsiteX2" fmla="*/ 1001027 w 2088682"/>
              <a:gd name="connsiteY2" fmla="*/ 952933 h 991434"/>
              <a:gd name="connsiteX3" fmla="*/ 1463040 w 2088682"/>
              <a:gd name="connsiteY3" fmla="*/ 38533 h 991434"/>
              <a:gd name="connsiteX4" fmla="*/ 2088682 w 2088682"/>
              <a:gd name="connsiteY4" fmla="*/ 866305 h 991434"/>
              <a:gd name="connsiteX5" fmla="*/ 2088682 w 2088682"/>
              <a:gd name="connsiteY5" fmla="*/ 866305 h 99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682" h="991434">
                <a:moveTo>
                  <a:pt x="0" y="991434"/>
                </a:moveTo>
                <a:cubicBezTo>
                  <a:pt x="104273" y="498941"/>
                  <a:pt x="208547" y="6449"/>
                  <a:pt x="375385" y="32"/>
                </a:cubicBezTo>
                <a:cubicBezTo>
                  <a:pt x="542223" y="-6385"/>
                  <a:pt x="819751" y="946516"/>
                  <a:pt x="1001027" y="952933"/>
                </a:cubicBezTo>
                <a:cubicBezTo>
                  <a:pt x="1182303" y="959350"/>
                  <a:pt x="1281764" y="52971"/>
                  <a:pt x="1463040" y="38533"/>
                </a:cubicBezTo>
                <a:cubicBezTo>
                  <a:pt x="1644316" y="24095"/>
                  <a:pt x="2088682" y="866305"/>
                  <a:pt x="2088682" y="866305"/>
                </a:cubicBezTo>
                <a:lnTo>
                  <a:pt x="2088682" y="866305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32718" y="5243273"/>
            <a:ext cx="2088682" cy="991434"/>
          </a:xfrm>
          <a:custGeom>
            <a:avLst/>
            <a:gdLst>
              <a:gd name="connsiteX0" fmla="*/ 0 w 2088682"/>
              <a:gd name="connsiteY0" fmla="*/ 991434 h 991434"/>
              <a:gd name="connsiteX1" fmla="*/ 375385 w 2088682"/>
              <a:gd name="connsiteY1" fmla="*/ 32 h 991434"/>
              <a:gd name="connsiteX2" fmla="*/ 1001027 w 2088682"/>
              <a:gd name="connsiteY2" fmla="*/ 952933 h 991434"/>
              <a:gd name="connsiteX3" fmla="*/ 1463040 w 2088682"/>
              <a:gd name="connsiteY3" fmla="*/ 38533 h 991434"/>
              <a:gd name="connsiteX4" fmla="*/ 2088682 w 2088682"/>
              <a:gd name="connsiteY4" fmla="*/ 866305 h 991434"/>
              <a:gd name="connsiteX5" fmla="*/ 2088682 w 2088682"/>
              <a:gd name="connsiteY5" fmla="*/ 866305 h 99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682" h="991434">
                <a:moveTo>
                  <a:pt x="0" y="991434"/>
                </a:moveTo>
                <a:cubicBezTo>
                  <a:pt x="104273" y="498941"/>
                  <a:pt x="208547" y="6449"/>
                  <a:pt x="375385" y="32"/>
                </a:cubicBezTo>
                <a:cubicBezTo>
                  <a:pt x="542223" y="-6385"/>
                  <a:pt x="819751" y="946516"/>
                  <a:pt x="1001027" y="952933"/>
                </a:cubicBezTo>
                <a:cubicBezTo>
                  <a:pt x="1182303" y="959350"/>
                  <a:pt x="1281764" y="52971"/>
                  <a:pt x="1463040" y="38533"/>
                </a:cubicBezTo>
                <a:cubicBezTo>
                  <a:pt x="1644316" y="24095"/>
                  <a:pt x="2088682" y="866305"/>
                  <a:pt x="2088682" y="866305"/>
                </a:cubicBezTo>
                <a:lnTo>
                  <a:pt x="2088682" y="866305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22657" y="3582552"/>
            <a:ext cx="4321743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22657" y="2116706"/>
            <a:ext cx="0" cy="14658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46719" y="6516653"/>
            <a:ext cx="4321743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46719" y="5050807"/>
            <a:ext cx="0" cy="14658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3460" y="3612656"/>
            <a:ext cx="12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On-year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3535" y="3612656"/>
            <a:ext cx="12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Off-year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068" y="2630855"/>
            <a:ext cx="149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068" y="5572672"/>
            <a:ext cx="149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Callout 2 41"/>
          <p:cNvSpPr/>
          <p:nvPr/>
        </p:nvSpPr>
        <p:spPr>
          <a:xfrm rot="10800000" flipV="1">
            <a:off x="748098" y="5026979"/>
            <a:ext cx="1097280" cy="369235"/>
          </a:xfrm>
          <a:prstGeom prst="borderCallout2">
            <a:avLst>
              <a:gd name="adj1" fmla="val 44818"/>
              <a:gd name="adj2" fmla="val -438"/>
              <a:gd name="adj3" fmla="val 44818"/>
              <a:gd name="adj4" fmla="val -26316"/>
              <a:gd name="adj5" fmla="val 83825"/>
              <a:gd name="adj6" fmla="val -422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</p:txBody>
      </p:sp>
      <p:sp>
        <p:nvSpPr>
          <p:cNvPr id="43" name="Line Callout 2 42"/>
          <p:cNvSpPr/>
          <p:nvPr/>
        </p:nvSpPr>
        <p:spPr>
          <a:xfrm>
            <a:off x="4313217" y="4776916"/>
            <a:ext cx="1808183" cy="420109"/>
          </a:xfrm>
          <a:prstGeom prst="borderCallout2">
            <a:avLst>
              <a:gd name="adj1" fmla="val 44024"/>
              <a:gd name="adj2" fmla="val -3621"/>
              <a:gd name="adj3" fmla="val 44024"/>
              <a:gd name="adj4" fmla="val -24236"/>
              <a:gd name="adj5" fmla="val 146867"/>
              <a:gd name="adj6" fmla="val -482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Callout 2 43"/>
          <p:cNvSpPr/>
          <p:nvPr/>
        </p:nvSpPr>
        <p:spPr>
          <a:xfrm>
            <a:off x="4244205" y="2094502"/>
            <a:ext cx="1877195" cy="420109"/>
          </a:xfrm>
          <a:prstGeom prst="borderCallout2">
            <a:avLst>
              <a:gd name="adj1" fmla="val 44024"/>
              <a:gd name="adj2" fmla="val -3621"/>
              <a:gd name="adj3" fmla="val 44024"/>
              <a:gd name="adj4" fmla="val -24236"/>
              <a:gd name="adj5" fmla="val 57513"/>
              <a:gd name="adj6" fmla="val -716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00" y="5404767"/>
            <a:ext cx="803090" cy="104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2"/>
          <a:stretch/>
        </p:blipFill>
        <p:spPr>
          <a:xfrm>
            <a:off x="10139490" y="2450210"/>
            <a:ext cx="1371604" cy="4008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6750" y="4924272"/>
            <a:ext cx="171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shoots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1018" y="1914866"/>
            <a:ext cx="171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Canopy height</a:t>
            </a:r>
          </a:p>
        </p:txBody>
      </p:sp>
      <p:sp>
        <p:nvSpPr>
          <p:cNvPr id="16" name="Notched Right Arrow 15"/>
          <p:cNvSpPr/>
          <p:nvPr/>
        </p:nvSpPr>
        <p:spPr>
          <a:xfrm rot="18661940">
            <a:off x="7777057" y="3276366"/>
            <a:ext cx="2623967" cy="612372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64936" y="2815521"/>
            <a:ext cx="187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months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06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" grpId="0"/>
      <p:bldP spid="26" grpId="0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955" y="1284644"/>
            <a:ext cx="47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forest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billion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4" y="3243809"/>
            <a:ext cx="3355352" cy="21691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833" y="3304220"/>
            <a:ext cx="149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board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36" y="3243809"/>
            <a:ext cx="4461303" cy="21691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80210" y="3057999"/>
            <a:ext cx="134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810" y="3243809"/>
            <a:ext cx="3475190" cy="21691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41513" y="3304220"/>
            <a:ext cx="149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19" y="6202465"/>
            <a:ext cx="6779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www.ytjinjiang.com/a/xinwenzhongxin/2018/0814/372.html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https://m.haiwainet.cn/middle/3543295/2019/1205/content_31677118_1.html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12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7</a:t>
            </a:fld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954" y="1284644"/>
            <a:ext cx="11137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forest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 potential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95644"/>
              </p:ext>
            </p:extLst>
          </p:nvPr>
        </p:nvGraphicFramePr>
        <p:xfrm>
          <a:off x="1743243" y="2338740"/>
          <a:ext cx="8127999" cy="3474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9743">
                  <a:extLst>
                    <a:ext uri="{9D8B030D-6E8A-4147-A177-3AD203B41FA5}">
                      <a16:colId xmlns:a16="http://schemas.microsoft.com/office/drawing/2014/main" val="1828577441"/>
                    </a:ext>
                  </a:extLst>
                </a:gridCol>
                <a:gridCol w="3128923">
                  <a:extLst>
                    <a:ext uri="{9D8B030D-6E8A-4147-A177-3AD203B41FA5}">
                      <a16:colId xmlns:a16="http://schemas.microsoft.com/office/drawing/2014/main" val="499647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954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Forest type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Yearly Carbon Fixation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(gC∙m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∙year)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4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bamboo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126.3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 et al. 2013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25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Moso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bamboo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668.4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 et al. 2013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51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360.9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Zhang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2006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536.2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Zhang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2006</a:t>
                      </a:r>
                      <a:endParaRPr lang="en-US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4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495-765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Ziemblińska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al. 2016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0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Speckman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2014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553-645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2004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7243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8017" y="6075148"/>
            <a:ext cx="854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evergreen needle-leaf forest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evergreen broadleaf forest;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mixed forest;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89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8</a:t>
            </a:fld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33" y="2146433"/>
            <a:ext cx="10337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forest carbon allocation and carbon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 have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conducted in bamboo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forests.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ﬂuxes 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fast-growth period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bamboo shoots,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environment factors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poorly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understood.</a:t>
            </a:r>
          </a:p>
        </p:txBody>
      </p:sp>
    </p:spTree>
    <p:extLst>
      <p:ext uri="{BB962C8B-B14F-4D97-AF65-F5344CB8AC3E}">
        <p14:creationId xmlns:p14="http://schemas.microsoft.com/office/powerpoint/2010/main" val="3341186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1D2B-22F1-4227-B240-010E49CF9FF1}" type="slidenum">
              <a:rPr lang="en-US" sz="2000" smtClean="0"/>
              <a:pPr/>
              <a:t>9</a:t>
            </a:fld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21400" cy="37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Materials &amp; Methods    Results    Conclusions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400" y="0"/>
            <a:ext cx="6070600" cy="378000"/>
          </a:xfrm>
          <a:prstGeom prst="rect">
            <a:avLst/>
          </a:prstGeom>
          <a:solidFill>
            <a:srgbClr val="5C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000"/>
            <a:ext cx="12192000" cy="683545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60" y="2376716"/>
            <a:ext cx="10241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diurnal and monthly variations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 exchange (NEE), gross ecosystem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(GEE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total ecosystem respiration (RE) between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bamboo forests;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the EC technology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characterize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environmental factors in each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 affect C ﬂuxes during the growing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 (April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October).</a:t>
            </a:r>
          </a:p>
        </p:txBody>
      </p:sp>
    </p:spTree>
    <p:extLst>
      <p:ext uri="{BB962C8B-B14F-4D97-AF65-F5344CB8AC3E}">
        <p14:creationId xmlns:p14="http://schemas.microsoft.com/office/powerpoint/2010/main" val="3343773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5630</TotalTime>
  <Words>1263</Words>
  <Application>Microsoft Office PowerPoint</Application>
  <PresentationFormat>Widescreen</PresentationFormat>
  <Paragraphs>325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宋体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 Chen</dc:creator>
  <cp:lastModifiedBy>Liang Chen</cp:lastModifiedBy>
  <cp:revision>118</cp:revision>
  <dcterms:created xsi:type="dcterms:W3CDTF">2020-03-24T19:38:10Z</dcterms:created>
  <dcterms:modified xsi:type="dcterms:W3CDTF">2020-04-29T12:54:01Z</dcterms:modified>
</cp:coreProperties>
</file>