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9"/>
  </p:notesMasterIdLst>
  <p:sldIdLst>
    <p:sldId id="414" r:id="rId2"/>
    <p:sldId id="412" r:id="rId3"/>
    <p:sldId id="410" r:id="rId4"/>
    <p:sldId id="398" r:id="rId5"/>
    <p:sldId id="406" r:id="rId6"/>
    <p:sldId id="403" r:id="rId7"/>
    <p:sldId id="256" r:id="rId8"/>
    <p:sldId id="268" r:id="rId9"/>
    <p:sldId id="298" r:id="rId10"/>
    <p:sldId id="299" r:id="rId11"/>
    <p:sldId id="393" r:id="rId12"/>
    <p:sldId id="408" r:id="rId13"/>
    <p:sldId id="409" r:id="rId14"/>
    <p:sldId id="400" r:id="rId15"/>
    <p:sldId id="407" r:id="rId16"/>
    <p:sldId id="401" r:id="rId17"/>
    <p:sldId id="40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307968F-F083-407E-B75D-BC3619DFC5FA}">
          <p14:sldIdLst>
            <p14:sldId id="414"/>
            <p14:sldId id="412"/>
            <p14:sldId id="410"/>
            <p14:sldId id="398"/>
            <p14:sldId id="406"/>
            <p14:sldId id="403"/>
            <p14:sldId id="256"/>
            <p14:sldId id="268"/>
            <p14:sldId id="298"/>
            <p14:sldId id="299"/>
            <p14:sldId id="393"/>
            <p14:sldId id="408"/>
            <p14:sldId id="409"/>
            <p14:sldId id="400"/>
            <p14:sldId id="407"/>
            <p14:sldId id="401"/>
            <p14:sldId id="40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94660"/>
  </p:normalViewPr>
  <p:slideViewPr>
    <p:cSldViewPr snapToGrid="0">
      <p:cViewPr varScale="1">
        <p:scale>
          <a:sx n="57" d="100"/>
          <a:sy n="57" d="100"/>
        </p:scale>
        <p:origin x="250" y="43"/>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Regular"/>
              </a:defRPr>
            </a:lvl1pPr>
          </a:lstStyle>
          <a:p>
            <a:endParaRPr lang="fi-FI"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Regular"/>
              </a:defRPr>
            </a:lvl1pPr>
          </a:lstStyle>
          <a:p>
            <a:fld id="{106B59A0-D55F-4488-A7AD-1176C4BCAF0A}" type="datetimeFigureOut">
              <a:rPr lang="fi-FI" smtClean="0"/>
              <a:pPr/>
              <a:t>28.4.2020</a:t>
            </a:fld>
            <a:endParaRPr lang="fi-FI"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Regular"/>
              </a:defRPr>
            </a:lvl1pPr>
          </a:lstStyle>
          <a:p>
            <a:endParaRPr lang="fi-FI"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Regular"/>
              </a:defRPr>
            </a:lvl1pPr>
          </a:lstStyle>
          <a:p>
            <a:fld id="{261180CA-3923-4F2F-AE24-0344D9F3A4EB}" type="slidenum">
              <a:rPr lang="fi-FI" smtClean="0"/>
              <a:pPr/>
              <a:t>‹#›</a:t>
            </a:fld>
            <a:endParaRPr lang="fi-FI" dirty="0"/>
          </a:p>
        </p:txBody>
      </p:sp>
    </p:spTree>
    <p:extLst>
      <p:ext uri="{BB962C8B-B14F-4D97-AF65-F5344CB8AC3E}">
        <p14:creationId xmlns:p14="http://schemas.microsoft.com/office/powerpoint/2010/main" val="1409385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200" b="0" i="0" kern="1200">
        <a:solidFill>
          <a:schemeClr val="tx1"/>
        </a:solidFill>
        <a:latin typeface="Arial Regular"/>
        <a:ea typeface="+mn-ea"/>
        <a:cs typeface="+mn-cs"/>
      </a:defRPr>
    </a:lvl2pPr>
    <a:lvl3pPr marL="914400" algn="l" defTabSz="914400" rtl="0" eaLnBrk="1" latinLnBrk="0" hangingPunct="1">
      <a:defRPr sz="1200" b="0" i="0" kern="1200">
        <a:solidFill>
          <a:schemeClr val="tx1"/>
        </a:solidFill>
        <a:latin typeface="Arial Regular"/>
        <a:ea typeface="+mn-ea"/>
        <a:cs typeface="+mn-cs"/>
      </a:defRPr>
    </a:lvl3pPr>
    <a:lvl4pPr marL="1371600" algn="l" defTabSz="914400" rtl="0" eaLnBrk="1" latinLnBrk="0" hangingPunct="1">
      <a:defRPr sz="1200" b="0" i="0" kern="1200">
        <a:solidFill>
          <a:schemeClr val="tx1"/>
        </a:solidFill>
        <a:latin typeface="Arial Regular"/>
        <a:ea typeface="+mn-ea"/>
        <a:cs typeface="+mn-cs"/>
      </a:defRPr>
    </a:lvl4pPr>
    <a:lvl5pPr marL="1828800" algn="l" defTabSz="914400" rtl="0" eaLnBrk="1" latinLnBrk="0" hangingPunct="1">
      <a:defRPr sz="1200" b="0" i="0" kern="1200">
        <a:solidFill>
          <a:schemeClr val="tx1"/>
        </a:solidFill>
        <a:latin typeface="Arial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1180CA-3923-4F2F-AE24-0344D9F3A4EB}" type="slidenum">
              <a:rPr kumimoji="0" lang="fi-FI" sz="12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fi-FI" sz="1200" b="0" i="0" u="none" strike="noStrike" kern="1200" cap="none" spc="0" normalizeH="0" baseline="0" noProof="0" dirty="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57530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fi-FI" sz="1200" dirty="0" err="1"/>
              <a:t>Fisher’s</a:t>
            </a:r>
            <a:r>
              <a:rPr lang="fi-FI" sz="1200" dirty="0"/>
              <a:t> </a:t>
            </a:r>
            <a:r>
              <a:rPr lang="fi-FI" sz="1200" dirty="0" err="1"/>
              <a:t>least</a:t>
            </a:r>
            <a:r>
              <a:rPr lang="fi-FI" sz="1200" dirty="0"/>
              <a:t> </a:t>
            </a:r>
            <a:r>
              <a:rPr lang="fi-FI" sz="1200" dirty="0" err="1"/>
              <a:t>significant</a:t>
            </a:r>
            <a:r>
              <a:rPr lang="fi-FI" sz="1200" dirty="0"/>
              <a:t> </a:t>
            </a:r>
            <a:r>
              <a:rPr lang="fi-FI" sz="1200" dirty="0" err="1"/>
              <a:t>difference</a:t>
            </a:r>
            <a:r>
              <a:rPr lang="fi-FI" sz="1200" dirty="0"/>
              <a:t> </a:t>
            </a:r>
            <a:r>
              <a:rPr lang="fi-FI" sz="1200" dirty="0" err="1"/>
              <a:t>test</a:t>
            </a:r>
            <a:r>
              <a:rPr lang="fi-FI" sz="1200" dirty="0"/>
              <a:t>(LSD)</a:t>
            </a:r>
            <a:endParaRPr lang="fi-FI" dirty="0"/>
          </a:p>
        </p:txBody>
      </p:sp>
      <p:sp>
        <p:nvSpPr>
          <p:cNvPr id="4" name="Slide Number Placeholder 3"/>
          <p:cNvSpPr>
            <a:spLocks noGrp="1"/>
          </p:cNvSpPr>
          <p:nvPr>
            <p:ph type="sldNum" sz="quarter" idx="5"/>
          </p:nvPr>
        </p:nvSpPr>
        <p:spPr/>
        <p:txBody>
          <a:bodyPr/>
          <a:lstStyle/>
          <a:p>
            <a:fld id="{261180CA-3923-4F2F-AE24-0344D9F3A4EB}" type="slidenum">
              <a:rPr lang="fi-FI" smtClean="0"/>
              <a:pPr/>
              <a:t>10</a:t>
            </a:fld>
            <a:endParaRPr lang="fi-FI" dirty="0"/>
          </a:p>
        </p:txBody>
      </p:sp>
    </p:spTree>
    <p:extLst>
      <p:ext uri="{BB962C8B-B14F-4D97-AF65-F5344CB8AC3E}">
        <p14:creationId xmlns:p14="http://schemas.microsoft.com/office/powerpoint/2010/main" val="3143772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261180CA-3923-4F2F-AE24-0344D9F3A4EB}" type="slidenum">
              <a:rPr lang="fi-FI" smtClean="0"/>
              <a:pPr/>
              <a:t>14</a:t>
            </a:fld>
            <a:endParaRPr lang="fi-FI" dirty="0"/>
          </a:p>
        </p:txBody>
      </p:sp>
    </p:spTree>
    <p:extLst>
      <p:ext uri="{BB962C8B-B14F-4D97-AF65-F5344CB8AC3E}">
        <p14:creationId xmlns:p14="http://schemas.microsoft.com/office/powerpoint/2010/main" val="3940886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261180CA-3923-4F2F-AE24-0344D9F3A4EB}" type="slidenum">
              <a:rPr lang="fi-FI" smtClean="0"/>
              <a:pPr/>
              <a:t>17</a:t>
            </a:fld>
            <a:endParaRPr lang="fi-FI" dirty="0"/>
          </a:p>
        </p:txBody>
      </p:sp>
    </p:spTree>
    <p:extLst>
      <p:ext uri="{BB962C8B-B14F-4D97-AF65-F5344CB8AC3E}">
        <p14:creationId xmlns:p14="http://schemas.microsoft.com/office/powerpoint/2010/main" val="2339795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261180CA-3923-4F2F-AE24-0344D9F3A4EB}" type="slidenum">
              <a:rPr lang="fi-FI" smtClean="0"/>
              <a:pPr/>
              <a:t>2</a:t>
            </a:fld>
            <a:endParaRPr lang="fi-FI" dirty="0"/>
          </a:p>
        </p:txBody>
      </p:sp>
    </p:spTree>
    <p:extLst>
      <p:ext uri="{BB962C8B-B14F-4D97-AF65-F5344CB8AC3E}">
        <p14:creationId xmlns:p14="http://schemas.microsoft.com/office/powerpoint/2010/main" val="2571176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261180CA-3923-4F2F-AE24-0344D9F3A4EB}" type="slidenum">
              <a:rPr lang="fi-FI" smtClean="0"/>
              <a:pPr/>
              <a:t>3</a:t>
            </a:fld>
            <a:endParaRPr lang="fi-FI" dirty="0"/>
          </a:p>
        </p:txBody>
      </p:sp>
    </p:spTree>
    <p:extLst>
      <p:ext uri="{BB962C8B-B14F-4D97-AF65-F5344CB8AC3E}">
        <p14:creationId xmlns:p14="http://schemas.microsoft.com/office/powerpoint/2010/main" val="1410066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261180CA-3923-4F2F-AE24-0344D9F3A4EB}" type="slidenum">
              <a:rPr lang="fi-FI" smtClean="0"/>
              <a:pPr/>
              <a:t>4</a:t>
            </a:fld>
            <a:endParaRPr lang="fi-FI" dirty="0"/>
          </a:p>
        </p:txBody>
      </p:sp>
    </p:spTree>
    <p:extLst>
      <p:ext uri="{BB962C8B-B14F-4D97-AF65-F5344CB8AC3E}">
        <p14:creationId xmlns:p14="http://schemas.microsoft.com/office/powerpoint/2010/main" val="1299778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261180CA-3923-4F2F-AE24-0344D9F3A4EB}" type="slidenum">
              <a:rPr lang="fi-FI" smtClean="0"/>
              <a:pPr/>
              <a:t>5</a:t>
            </a:fld>
            <a:endParaRPr lang="fi-FI" dirty="0"/>
          </a:p>
        </p:txBody>
      </p:sp>
    </p:spTree>
    <p:extLst>
      <p:ext uri="{BB962C8B-B14F-4D97-AF65-F5344CB8AC3E}">
        <p14:creationId xmlns:p14="http://schemas.microsoft.com/office/powerpoint/2010/main" val="3370857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261180CA-3923-4F2F-AE24-0344D9F3A4EB}" type="slidenum">
              <a:rPr lang="fi-FI" smtClean="0"/>
              <a:pPr/>
              <a:t>6</a:t>
            </a:fld>
            <a:endParaRPr lang="fi-FI" dirty="0"/>
          </a:p>
        </p:txBody>
      </p:sp>
    </p:spTree>
    <p:extLst>
      <p:ext uri="{BB962C8B-B14F-4D97-AF65-F5344CB8AC3E}">
        <p14:creationId xmlns:p14="http://schemas.microsoft.com/office/powerpoint/2010/main" val="2751314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261180CA-3923-4F2F-AE24-0344D9F3A4EB}" type="slidenum">
              <a:rPr lang="fi-FI" smtClean="0"/>
              <a:pPr/>
              <a:t>7</a:t>
            </a:fld>
            <a:endParaRPr lang="fi-FI" dirty="0"/>
          </a:p>
        </p:txBody>
      </p:sp>
    </p:spTree>
    <p:extLst>
      <p:ext uri="{BB962C8B-B14F-4D97-AF65-F5344CB8AC3E}">
        <p14:creationId xmlns:p14="http://schemas.microsoft.com/office/powerpoint/2010/main" val="614458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Regular"/>
                <a:ea typeface="+mn-ea"/>
                <a:cs typeface="+mn-cs"/>
              </a:rPr>
              <a:t>The biochar 134 was spread manually on top of the humus layer (0.5–2.0 cm) in May 2015 to avoid soil disturbance and damage to roots. 135 During our experimental period, biochar remained on the surface of soil, but the moss-dominated vegetation did not 136 suffer from biochar addition and remained stable. The mosses did not cover the biochar until the second summer after 137 treatment .</a:t>
            </a:r>
            <a:endParaRPr lang="fi-FI" dirty="0"/>
          </a:p>
        </p:txBody>
      </p:sp>
      <p:sp>
        <p:nvSpPr>
          <p:cNvPr id="4" name="Slide Number Placeholder 3"/>
          <p:cNvSpPr>
            <a:spLocks noGrp="1"/>
          </p:cNvSpPr>
          <p:nvPr>
            <p:ph type="sldNum" sz="quarter" idx="5"/>
          </p:nvPr>
        </p:nvSpPr>
        <p:spPr/>
        <p:txBody>
          <a:bodyPr/>
          <a:lstStyle/>
          <a:p>
            <a:fld id="{261180CA-3923-4F2F-AE24-0344D9F3A4EB}" type="slidenum">
              <a:rPr lang="fi-FI" smtClean="0"/>
              <a:pPr/>
              <a:t>8</a:t>
            </a:fld>
            <a:endParaRPr lang="fi-FI" dirty="0"/>
          </a:p>
        </p:txBody>
      </p:sp>
    </p:spTree>
    <p:extLst>
      <p:ext uri="{BB962C8B-B14F-4D97-AF65-F5344CB8AC3E}">
        <p14:creationId xmlns:p14="http://schemas.microsoft.com/office/powerpoint/2010/main" val="3070408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261180CA-3923-4F2F-AE24-0344D9F3A4EB}" type="slidenum">
              <a:rPr lang="fi-FI" smtClean="0"/>
              <a:pPr/>
              <a:t>9</a:t>
            </a:fld>
            <a:endParaRPr lang="fi-FI" dirty="0"/>
          </a:p>
        </p:txBody>
      </p:sp>
    </p:spTree>
    <p:extLst>
      <p:ext uri="{BB962C8B-B14F-4D97-AF65-F5344CB8AC3E}">
        <p14:creationId xmlns:p14="http://schemas.microsoft.com/office/powerpoint/2010/main" val="3917093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A164D8-6975-460F-91D9-DE2803AA4836}" type="datetime1">
              <a:rPr lang="fi-FI" smtClean="0"/>
              <a:t>28.4.2020</a:t>
            </a:fld>
            <a:endParaRPr lang="fi-FI"/>
          </a:p>
        </p:txBody>
      </p:sp>
      <p:sp>
        <p:nvSpPr>
          <p:cNvPr id="5" name="Footer Placeholder 4"/>
          <p:cNvSpPr>
            <a:spLocks noGrp="1"/>
          </p:cNvSpPr>
          <p:nvPr>
            <p:ph type="ftr" sz="quarter" idx="11"/>
          </p:nvPr>
        </p:nvSpPr>
        <p:spPr/>
        <p:txBody>
          <a:bodyPr/>
          <a:lstStyle/>
          <a:p>
            <a:r>
              <a:rPr lang="fi-FI"/>
              <a:t>CONFIDENTIAL</a:t>
            </a:r>
          </a:p>
        </p:txBody>
      </p:sp>
      <p:sp>
        <p:nvSpPr>
          <p:cNvPr id="6" name="Slide Number Placeholder 5"/>
          <p:cNvSpPr>
            <a:spLocks noGrp="1"/>
          </p:cNvSpPr>
          <p:nvPr>
            <p:ph type="sldNum" sz="quarter" idx="12"/>
          </p:nvPr>
        </p:nvSpPr>
        <p:spPr/>
        <p:txBody>
          <a:bodyPr/>
          <a:lstStyle/>
          <a:p>
            <a:fld id="{6AD9EEB6-1F68-4AC8-949B-F23E111D82D0}" type="slidenum">
              <a:rPr lang="fi-FI" smtClean="0"/>
              <a:t>‹#›</a:t>
            </a:fld>
            <a:endParaRPr lang="fi-FI"/>
          </a:p>
        </p:txBody>
      </p:sp>
    </p:spTree>
    <p:extLst>
      <p:ext uri="{BB962C8B-B14F-4D97-AF65-F5344CB8AC3E}">
        <p14:creationId xmlns:p14="http://schemas.microsoft.com/office/powerpoint/2010/main" val="697651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2F990F-4F98-4C1E-A6CC-B7EECE9CD065}" type="datetime1">
              <a:rPr lang="fi-FI" smtClean="0"/>
              <a:t>28.4.2020</a:t>
            </a:fld>
            <a:endParaRPr lang="fi-FI"/>
          </a:p>
        </p:txBody>
      </p:sp>
      <p:sp>
        <p:nvSpPr>
          <p:cNvPr id="5" name="Footer Placeholder 4"/>
          <p:cNvSpPr>
            <a:spLocks noGrp="1"/>
          </p:cNvSpPr>
          <p:nvPr>
            <p:ph type="ftr" sz="quarter" idx="11"/>
          </p:nvPr>
        </p:nvSpPr>
        <p:spPr/>
        <p:txBody>
          <a:bodyPr/>
          <a:lstStyle/>
          <a:p>
            <a:r>
              <a:rPr lang="fi-FI"/>
              <a:t>CONFIDENTIAL</a:t>
            </a:r>
          </a:p>
        </p:txBody>
      </p:sp>
      <p:sp>
        <p:nvSpPr>
          <p:cNvPr id="6" name="Slide Number Placeholder 5"/>
          <p:cNvSpPr>
            <a:spLocks noGrp="1"/>
          </p:cNvSpPr>
          <p:nvPr>
            <p:ph type="sldNum" sz="quarter" idx="12"/>
          </p:nvPr>
        </p:nvSpPr>
        <p:spPr/>
        <p:txBody>
          <a:bodyPr/>
          <a:lstStyle/>
          <a:p>
            <a:fld id="{6AD9EEB6-1F68-4AC8-949B-F23E111D82D0}" type="slidenum">
              <a:rPr lang="fi-FI" smtClean="0"/>
              <a:t>‹#›</a:t>
            </a:fld>
            <a:endParaRPr lang="fi-FI"/>
          </a:p>
        </p:txBody>
      </p:sp>
    </p:spTree>
    <p:extLst>
      <p:ext uri="{BB962C8B-B14F-4D97-AF65-F5344CB8AC3E}">
        <p14:creationId xmlns:p14="http://schemas.microsoft.com/office/powerpoint/2010/main" val="1612074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D1BD9C-8202-4D76-8F5F-8440442D2CA3}" type="datetime1">
              <a:rPr lang="fi-FI" smtClean="0"/>
              <a:t>28.4.2020</a:t>
            </a:fld>
            <a:endParaRPr lang="fi-FI"/>
          </a:p>
        </p:txBody>
      </p:sp>
      <p:sp>
        <p:nvSpPr>
          <p:cNvPr id="5" name="Footer Placeholder 4"/>
          <p:cNvSpPr>
            <a:spLocks noGrp="1"/>
          </p:cNvSpPr>
          <p:nvPr>
            <p:ph type="ftr" sz="quarter" idx="11"/>
          </p:nvPr>
        </p:nvSpPr>
        <p:spPr/>
        <p:txBody>
          <a:bodyPr/>
          <a:lstStyle/>
          <a:p>
            <a:r>
              <a:rPr lang="fi-FI"/>
              <a:t>CONFIDENTIAL</a:t>
            </a:r>
          </a:p>
        </p:txBody>
      </p:sp>
      <p:sp>
        <p:nvSpPr>
          <p:cNvPr id="6" name="Slide Number Placeholder 5"/>
          <p:cNvSpPr>
            <a:spLocks noGrp="1"/>
          </p:cNvSpPr>
          <p:nvPr>
            <p:ph type="sldNum" sz="quarter" idx="12"/>
          </p:nvPr>
        </p:nvSpPr>
        <p:spPr/>
        <p:txBody>
          <a:bodyPr/>
          <a:lstStyle/>
          <a:p>
            <a:fld id="{6AD9EEB6-1F68-4AC8-949B-F23E111D82D0}" type="slidenum">
              <a:rPr lang="fi-FI" smtClean="0"/>
              <a:t>‹#›</a:t>
            </a:fld>
            <a:endParaRPr lang="fi-FI"/>
          </a:p>
        </p:txBody>
      </p:sp>
    </p:spTree>
    <p:extLst>
      <p:ext uri="{BB962C8B-B14F-4D97-AF65-F5344CB8AC3E}">
        <p14:creationId xmlns:p14="http://schemas.microsoft.com/office/powerpoint/2010/main" val="1684486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FAA1A4-D418-455F-BD89-D9ED5A4C677A}" type="datetime1">
              <a:rPr lang="fi-FI" smtClean="0"/>
              <a:t>28.4.2020</a:t>
            </a:fld>
            <a:endParaRPr lang="fi-FI"/>
          </a:p>
        </p:txBody>
      </p:sp>
      <p:sp>
        <p:nvSpPr>
          <p:cNvPr id="5" name="Footer Placeholder 4"/>
          <p:cNvSpPr>
            <a:spLocks noGrp="1"/>
          </p:cNvSpPr>
          <p:nvPr>
            <p:ph type="ftr" sz="quarter" idx="11"/>
          </p:nvPr>
        </p:nvSpPr>
        <p:spPr/>
        <p:txBody>
          <a:bodyPr/>
          <a:lstStyle/>
          <a:p>
            <a:r>
              <a:rPr lang="fi-FI"/>
              <a:t>CONFIDENTIAL</a:t>
            </a:r>
          </a:p>
        </p:txBody>
      </p:sp>
      <p:sp>
        <p:nvSpPr>
          <p:cNvPr id="6" name="Slide Number Placeholder 5"/>
          <p:cNvSpPr>
            <a:spLocks noGrp="1"/>
          </p:cNvSpPr>
          <p:nvPr>
            <p:ph type="sldNum" sz="quarter" idx="12"/>
          </p:nvPr>
        </p:nvSpPr>
        <p:spPr/>
        <p:txBody>
          <a:bodyPr/>
          <a:lstStyle/>
          <a:p>
            <a:fld id="{6AD9EEB6-1F68-4AC8-949B-F23E111D82D0}" type="slidenum">
              <a:rPr lang="fi-FI" smtClean="0"/>
              <a:t>‹#›</a:t>
            </a:fld>
            <a:endParaRPr lang="fi-FI"/>
          </a:p>
        </p:txBody>
      </p:sp>
    </p:spTree>
    <p:extLst>
      <p:ext uri="{BB962C8B-B14F-4D97-AF65-F5344CB8AC3E}">
        <p14:creationId xmlns:p14="http://schemas.microsoft.com/office/powerpoint/2010/main" val="3040277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A3A0DD-3371-4AAC-880F-6CE431840A31}" type="datetime1">
              <a:rPr lang="fi-FI" smtClean="0"/>
              <a:t>28.4.2020</a:t>
            </a:fld>
            <a:endParaRPr lang="fi-FI"/>
          </a:p>
        </p:txBody>
      </p:sp>
      <p:sp>
        <p:nvSpPr>
          <p:cNvPr id="5" name="Footer Placeholder 4"/>
          <p:cNvSpPr>
            <a:spLocks noGrp="1"/>
          </p:cNvSpPr>
          <p:nvPr>
            <p:ph type="ftr" sz="quarter" idx="11"/>
          </p:nvPr>
        </p:nvSpPr>
        <p:spPr/>
        <p:txBody>
          <a:bodyPr/>
          <a:lstStyle/>
          <a:p>
            <a:r>
              <a:rPr lang="fi-FI"/>
              <a:t>CONFIDENTIAL</a:t>
            </a:r>
          </a:p>
        </p:txBody>
      </p:sp>
      <p:sp>
        <p:nvSpPr>
          <p:cNvPr id="6" name="Slide Number Placeholder 5"/>
          <p:cNvSpPr>
            <a:spLocks noGrp="1"/>
          </p:cNvSpPr>
          <p:nvPr>
            <p:ph type="sldNum" sz="quarter" idx="12"/>
          </p:nvPr>
        </p:nvSpPr>
        <p:spPr/>
        <p:txBody>
          <a:bodyPr/>
          <a:lstStyle/>
          <a:p>
            <a:fld id="{6AD9EEB6-1F68-4AC8-949B-F23E111D82D0}" type="slidenum">
              <a:rPr lang="fi-FI" smtClean="0"/>
              <a:t>‹#›</a:t>
            </a:fld>
            <a:endParaRPr lang="fi-FI"/>
          </a:p>
        </p:txBody>
      </p:sp>
    </p:spTree>
    <p:extLst>
      <p:ext uri="{BB962C8B-B14F-4D97-AF65-F5344CB8AC3E}">
        <p14:creationId xmlns:p14="http://schemas.microsoft.com/office/powerpoint/2010/main" val="2142518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C6AA05-0264-4AAB-90C0-2336BC858A3C}" type="datetime1">
              <a:rPr lang="fi-FI" smtClean="0"/>
              <a:t>28.4.2020</a:t>
            </a:fld>
            <a:endParaRPr lang="fi-FI"/>
          </a:p>
        </p:txBody>
      </p:sp>
      <p:sp>
        <p:nvSpPr>
          <p:cNvPr id="6" name="Footer Placeholder 5"/>
          <p:cNvSpPr>
            <a:spLocks noGrp="1"/>
          </p:cNvSpPr>
          <p:nvPr>
            <p:ph type="ftr" sz="quarter" idx="11"/>
          </p:nvPr>
        </p:nvSpPr>
        <p:spPr/>
        <p:txBody>
          <a:bodyPr/>
          <a:lstStyle/>
          <a:p>
            <a:r>
              <a:rPr lang="fi-FI"/>
              <a:t>CONFIDENTIAL</a:t>
            </a:r>
          </a:p>
        </p:txBody>
      </p:sp>
      <p:sp>
        <p:nvSpPr>
          <p:cNvPr id="7" name="Slide Number Placeholder 6"/>
          <p:cNvSpPr>
            <a:spLocks noGrp="1"/>
          </p:cNvSpPr>
          <p:nvPr>
            <p:ph type="sldNum" sz="quarter" idx="12"/>
          </p:nvPr>
        </p:nvSpPr>
        <p:spPr/>
        <p:txBody>
          <a:bodyPr/>
          <a:lstStyle/>
          <a:p>
            <a:fld id="{6AD9EEB6-1F68-4AC8-949B-F23E111D82D0}" type="slidenum">
              <a:rPr lang="fi-FI" smtClean="0"/>
              <a:t>‹#›</a:t>
            </a:fld>
            <a:endParaRPr lang="fi-FI"/>
          </a:p>
        </p:txBody>
      </p:sp>
    </p:spTree>
    <p:extLst>
      <p:ext uri="{BB962C8B-B14F-4D97-AF65-F5344CB8AC3E}">
        <p14:creationId xmlns:p14="http://schemas.microsoft.com/office/powerpoint/2010/main" val="3821884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1BE547-D263-44A8-8CBA-25AF1C9820EA}" type="datetime1">
              <a:rPr lang="fi-FI" smtClean="0"/>
              <a:t>28.4.2020</a:t>
            </a:fld>
            <a:endParaRPr lang="fi-FI"/>
          </a:p>
        </p:txBody>
      </p:sp>
      <p:sp>
        <p:nvSpPr>
          <p:cNvPr id="8" name="Footer Placeholder 7"/>
          <p:cNvSpPr>
            <a:spLocks noGrp="1"/>
          </p:cNvSpPr>
          <p:nvPr>
            <p:ph type="ftr" sz="quarter" idx="11"/>
          </p:nvPr>
        </p:nvSpPr>
        <p:spPr/>
        <p:txBody>
          <a:bodyPr/>
          <a:lstStyle/>
          <a:p>
            <a:r>
              <a:rPr lang="fi-FI"/>
              <a:t>CONFIDENTIAL</a:t>
            </a:r>
          </a:p>
        </p:txBody>
      </p:sp>
      <p:sp>
        <p:nvSpPr>
          <p:cNvPr id="9" name="Slide Number Placeholder 8"/>
          <p:cNvSpPr>
            <a:spLocks noGrp="1"/>
          </p:cNvSpPr>
          <p:nvPr>
            <p:ph type="sldNum" sz="quarter" idx="12"/>
          </p:nvPr>
        </p:nvSpPr>
        <p:spPr/>
        <p:txBody>
          <a:bodyPr/>
          <a:lstStyle/>
          <a:p>
            <a:fld id="{6AD9EEB6-1F68-4AC8-949B-F23E111D82D0}" type="slidenum">
              <a:rPr lang="fi-FI" smtClean="0"/>
              <a:t>‹#›</a:t>
            </a:fld>
            <a:endParaRPr lang="fi-FI"/>
          </a:p>
        </p:txBody>
      </p:sp>
    </p:spTree>
    <p:extLst>
      <p:ext uri="{BB962C8B-B14F-4D97-AF65-F5344CB8AC3E}">
        <p14:creationId xmlns:p14="http://schemas.microsoft.com/office/powerpoint/2010/main" val="1901342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81BE4F-529F-44A5-9DA7-307B8EA0DAA0}" type="datetime1">
              <a:rPr lang="fi-FI" smtClean="0"/>
              <a:t>28.4.2020</a:t>
            </a:fld>
            <a:endParaRPr lang="fi-FI"/>
          </a:p>
        </p:txBody>
      </p:sp>
      <p:sp>
        <p:nvSpPr>
          <p:cNvPr id="4" name="Footer Placeholder 3"/>
          <p:cNvSpPr>
            <a:spLocks noGrp="1"/>
          </p:cNvSpPr>
          <p:nvPr>
            <p:ph type="ftr" sz="quarter" idx="11"/>
          </p:nvPr>
        </p:nvSpPr>
        <p:spPr/>
        <p:txBody>
          <a:bodyPr/>
          <a:lstStyle/>
          <a:p>
            <a:r>
              <a:rPr lang="fi-FI"/>
              <a:t>CONFIDENTIAL</a:t>
            </a:r>
          </a:p>
        </p:txBody>
      </p:sp>
      <p:sp>
        <p:nvSpPr>
          <p:cNvPr id="5" name="Slide Number Placeholder 4"/>
          <p:cNvSpPr>
            <a:spLocks noGrp="1"/>
          </p:cNvSpPr>
          <p:nvPr>
            <p:ph type="sldNum" sz="quarter" idx="12"/>
          </p:nvPr>
        </p:nvSpPr>
        <p:spPr/>
        <p:txBody>
          <a:bodyPr/>
          <a:lstStyle/>
          <a:p>
            <a:fld id="{6AD9EEB6-1F68-4AC8-949B-F23E111D82D0}" type="slidenum">
              <a:rPr lang="fi-FI" smtClean="0"/>
              <a:t>‹#›</a:t>
            </a:fld>
            <a:endParaRPr lang="fi-FI"/>
          </a:p>
        </p:txBody>
      </p:sp>
    </p:spTree>
    <p:extLst>
      <p:ext uri="{BB962C8B-B14F-4D97-AF65-F5344CB8AC3E}">
        <p14:creationId xmlns:p14="http://schemas.microsoft.com/office/powerpoint/2010/main" val="4285640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D47504-C4E7-4FC6-8BFE-B799A9B427CC}" type="datetime1">
              <a:rPr lang="fi-FI" smtClean="0"/>
              <a:t>28.4.2020</a:t>
            </a:fld>
            <a:endParaRPr lang="fi-FI"/>
          </a:p>
        </p:txBody>
      </p:sp>
      <p:sp>
        <p:nvSpPr>
          <p:cNvPr id="3" name="Footer Placeholder 2"/>
          <p:cNvSpPr>
            <a:spLocks noGrp="1"/>
          </p:cNvSpPr>
          <p:nvPr>
            <p:ph type="ftr" sz="quarter" idx="11"/>
          </p:nvPr>
        </p:nvSpPr>
        <p:spPr/>
        <p:txBody>
          <a:bodyPr/>
          <a:lstStyle/>
          <a:p>
            <a:r>
              <a:rPr lang="fi-FI"/>
              <a:t>CONFIDENTIAL</a:t>
            </a:r>
          </a:p>
        </p:txBody>
      </p:sp>
      <p:sp>
        <p:nvSpPr>
          <p:cNvPr id="4" name="Slide Number Placeholder 3"/>
          <p:cNvSpPr>
            <a:spLocks noGrp="1"/>
          </p:cNvSpPr>
          <p:nvPr>
            <p:ph type="sldNum" sz="quarter" idx="12"/>
          </p:nvPr>
        </p:nvSpPr>
        <p:spPr/>
        <p:txBody>
          <a:bodyPr/>
          <a:lstStyle/>
          <a:p>
            <a:fld id="{6AD9EEB6-1F68-4AC8-949B-F23E111D82D0}" type="slidenum">
              <a:rPr lang="fi-FI" smtClean="0"/>
              <a:t>‹#›</a:t>
            </a:fld>
            <a:endParaRPr lang="fi-FI"/>
          </a:p>
        </p:txBody>
      </p:sp>
    </p:spTree>
    <p:extLst>
      <p:ext uri="{BB962C8B-B14F-4D97-AF65-F5344CB8AC3E}">
        <p14:creationId xmlns:p14="http://schemas.microsoft.com/office/powerpoint/2010/main" val="1842354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E499D2-254C-4726-9382-23FB944E47C1}" type="datetime1">
              <a:rPr lang="fi-FI" smtClean="0"/>
              <a:t>28.4.2020</a:t>
            </a:fld>
            <a:endParaRPr lang="fi-FI"/>
          </a:p>
        </p:txBody>
      </p:sp>
      <p:sp>
        <p:nvSpPr>
          <p:cNvPr id="6" name="Footer Placeholder 5"/>
          <p:cNvSpPr>
            <a:spLocks noGrp="1"/>
          </p:cNvSpPr>
          <p:nvPr>
            <p:ph type="ftr" sz="quarter" idx="11"/>
          </p:nvPr>
        </p:nvSpPr>
        <p:spPr/>
        <p:txBody>
          <a:bodyPr/>
          <a:lstStyle/>
          <a:p>
            <a:r>
              <a:rPr lang="fi-FI"/>
              <a:t>CONFIDENTIAL</a:t>
            </a:r>
          </a:p>
        </p:txBody>
      </p:sp>
      <p:sp>
        <p:nvSpPr>
          <p:cNvPr id="7" name="Slide Number Placeholder 6"/>
          <p:cNvSpPr>
            <a:spLocks noGrp="1"/>
          </p:cNvSpPr>
          <p:nvPr>
            <p:ph type="sldNum" sz="quarter" idx="12"/>
          </p:nvPr>
        </p:nvSpPr>
        <p:spPr/>
        <p:txBody>
          <a:bodyPr/>
          <a:lstStyle/>
          <a:p>
            <a:fld id="{6AD9EEB6-1F68-4AC8-949B-F23E111D82D0}" type="slidenum">
              <a:rPr lang="fi-FI" smtClean="0"/>
              <a:t>‹#›</a:t>
            </a:fld>
            <a:endParaRPr lang="fi-FI"/>
          </a:p>
        </p:txBody>
      </p:sp>
    </p:spTree>
    <p:extLst>
      <p:ext uri="{BB962C8B-B14F-4D97-AF65-F5344CB8AC3E}">
        <p14:creationId xmlns:p14="http://schemas.microsoft.com/office/powerpoint/2010/main" val="4089855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36A14F-FC4D-4957-9071-3E515D3385BE}" type="datetime1">
              <a:rPr lang="fi-FI" smtClean="0"/>
              <a:t>28.4.2020</a:t>
            </a:fld>
            <a:endParaRPr lang="fi-FI"/>
          </a:p>
        </p:txBody>
      </p:sp>
      <p:sp>
        <p:nvSpPr>
          <p:cNvPr id="6" name="Footer Placeholder 5"/>
          <p:cNvSpPr>
            <a:spLocks noGrp="1"/>
          </p:cNvSpPr>
          <p:nvPr>
            <p:ph type="ftr" sz="quarter" idx="11"/>
          </p:nvPr>
        </p:nvSpPr>
        <p:spPr/>
        <p:txBody>
          <a:bodyPr/>
          <a:lstStyle/>
          <a:p>
            <a:r>
              <a:rPr lang="fi-FI"/>
              <a:t>CONFIDENTIAL</a:t>
            </a:r>
          </a:p>
        </p:txBody>
      </p:sp>
      <p:sp>
        <p:nvSpPr>
          <p:cNvPr id="7" name="Slide Number Placeholder 6"/>
          <p:cNvSpPr>
            <a:spLocks noGrp="1"/>
          </p:cNvSpPr>
          <p:nvPr>
            <p:ph type="sldNum" sz="quarter" idx="12"/>
          </p:nvPr>
        </p:nvSpPr>
        <p:spPr/>
        <p:txBody>
          <a:bodyPr/>
          <a:lstStyle/>
          <a:p>
            <a:fld id="{6AD9EEB6-1F68-4AC8-949B-F23E111D82D0}" type="slidenum">
              <a:rPr lang="fi-FI" smtClean="0"/>
              <a:t>‹#›</a:t>
            </a:fld>
            <a:endParaRPr lang="fi-FI"/>
          </a:p>
        </p:txBody>
      </p:sp>
    </p:spTree>
    <p:extLst>
      <p:ext uri="{BB962C8B-B14F-4D97-AF65-F5344CB8AC3E}">
        <p14:creationId xmlns:p14="http://schemas.microsoft.com/office/powerpoint/2010/main" val="1688051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415F22-B956-4E66-B2F0-C9B7D35D5722}" type="datetime1">
              <a:rPr lang="fi-FI" smtClean="0"/>
              <a:pPr/>
              <a:t>28.4.2020</a:t>
            </a:fld>
            <a:endParaRPr lang="fi-FI"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CONFIDENTIAL</a:t>
            </a:r>
            <a:endParaRPr lang="fi-FI"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D9EEB6-1F68-4AC8-949B-F23E111D82D0}" type="slidenum">
              <a:rPr lang="fi-FI" smtClean="0"/>
              <a:pPr/>
              <a:t>‹#›</a:t>
            </a:fld>
            <a:endParaRPr lang="fi-FI" dirty="0"/>
          </a:p>
        </p:txBody>
      </p:sp>
    </p:spTree>
    <p:extLst>
      <p:ext uri="{BB962C8B-B14F-4D97-AF65-F5344CB8AC3E}">
        <p14:creationId xmlns:p14="http://schemas.microsoft.com/office/powerpoint/2010/main" val="414754553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cprsx.com/blog/climate-change-action-plan/soil-fertilizatio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8288379-F434-43B8-9E55-6C54520E3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726"/>
            <a:ext cx="5446920" cy="680804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ECF1DF64-8684-47D9-A06B-BAFE34C3FE3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0" y="2146828"/>
            <a:ext cx="4966726" cy="2556636"/>
          </a:xfrm>
        </p:spPr>
        <p:txBody>
          <a:bodyPr vert="horz" lIns="91440" tIns="45720" rIns="91440" bIns="45720" rtlCol="0" anchor="ctr">
            <a:normAutofit/>
          </a:bodyPr>
          <a:lstStyle/>
          <a:p>
            <a:r>
              <a:rPr lang="en-US" sz="3400" kern="1200" dirty="0">
                <a:solidFill>
                  <a:srgbClr val="FFFFFF"/>
                </a:solidFill>
                <a:latin typeface="+mj-lt"/>
                <a:ea typeface="+mj-ea"/>
                <a:cs typeface="+mj-cs"/>
              </a:rPr>
              <a:t>Short-term effects of biochar on soil CO</a:t>
            </a:r>
            <a:r>
              <a:rPr lang="en-US" sz="3400" kern="1200" baseline="-25000" dirty="0">
                <a:solidFill>
                  <a:srgbClr val="FFFFFF"/>
                </a:solidFill>
                <a:latin typeface="+mj-lt"/>
                <a:ea typeface="+mj-ea"/>
                <a:cs typeface="+mj-cs"/>
              </a:rPr>
              <a:t>2 </a:t>
            </a:r>
            <a:r>
              <a:rPr lang="en-US" sz="3400" kern="1200" dirty="0">
                <a:solidFill>
                  <a:srgbClr val="FFFFFF"/>
                </a:solidFill>
                <a:latin typeface="+mj-lt"/>
                <a:ea typeface="+mj-ea"/>
                <a:cs typeface="+mj-cs"/>
              </a:rPr>
              <a:t>efflux </a:t>
            </a:r>
            <a:br>
              <a:rPr lang="en-US" sz="3400" kern="1200" dirty="0">
                <a:solidFill>
                  <a:srgbClr val="FFFFFF"/>
                </a:solidFill>
                <a:latin typeface="+mj-lt"/>
                <a:ea typeface="+mj-ea"/>
                <a:cs typeface="+mj-cs"/>
              </a:rPr>
            </a:br>
            <a:r>
              <a:rPr lang="en-US" sz="3400" kern="1200" dirty="0">
                <a:solidFill>
                  <a:srgbClr val="FFFFFF"/>
                </a:solidFill>
                <a:latin typeface="+mj-lt"/>
                <a:ea typeface="+mj-ea"/>
                <a:cs typeface="+mj-cs"/>
              </a:rPr>
              <a:t>in boreal Scots pine forests</a:t>
            </a:r>
          </a:p>
        </p:txBody>
      </p:sp>
      <p:sp>
        <p:nvSpPr>
          <p:cNvPr id="16" name="Rectangle 15">
            <a:extLst>
              <a:ext uri="{FF2B5EF4-FFF2-40B4-BE49-F238E27FC236}">
                <a16:creationId xmlns:a16="http://schemas.microsoft.com/office/drawing/2014/main" id="{8B780FD3-CF74-4204-B5CD-DF82EC554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5581" y="803670"/>
            <a:ext cx="4977975" cy="1979514"/>
          </a:xfrm>
          <a:prstGeom prst="rect">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nvPicPr>
        <p:blipFill rotWithShape="1">
          <a:blip r:embed="rId4" cstate="screen">
            <a:alphaModFix/>
            <a:extLst>
              <a:ext uri="{28A0092B-C50C-407E-A947-70E740481C1C}">
                <a14:useLocalDpi xmlns:a14="http://schemas.microsoft.com/office/drawing/2010/main"/>
              </a:ext>
            </a:extLst>
          </a:blip>
          <a:srcRect l="11956" r="12230" b="-6"/>
          <a:stretch/>
        </p:blipFill>
        <p:spPr>
          <a:xfrm>
            <a:off x="6240477" y="968684"/>
            <a:ext cx="1444752" cy="1658819"/>
          </a:xfrm>
          <a:prstGeom prst="rect">
            <a:avLst/>
          </a:prstGeom>
          <a:effectLst>
            <a:softEdge rad="0"/>
          </a:effectLst>
        </p:spPr>
      </p:pic>
      <p:pic>
        <p:nvPicPr>
          <p:cNvPr id="5" name="Picture 4">
            <a:extLst>
              <a:ext uri="{FF2B5EF4-FFF2-40B4-BE49-F238E27FC236}">
                <a16:creationId xmlns:a16="http://schemas.microsoft.com/office/drawing/2014/main" id="{C5AE05E5-6DE3-4494-94BB-15155554BBF3}"/>
              </a:ext>
            </a:extLst>
          </p:cNvPr>
          <p:cNvPicPr>
            <a:picLocks noChangeAspect="1"/>
          </p:cNvPicPr>
          <p:nvPr/>
        </p:nvPicPr>
        <p:blipFill rotWithShape="1">
          <a:blip r:embed="rId5">
            <a:alphaModFix/>
          </a:blip>
          <a:srcRect l="2748" r="8098" b="-1"/>
          <a:stretch/>
        </p:blipFill>
        <p:spPr>
          <a:xfrm>
            <a:off x="7852358" y="968285"/>
            <a:ext cx="1444752" cy="1658819"/>
          </a:xfrm>
          <a:prstGeom prst="rect">
            <a:avLst/>
          </a:prstGeom>
          <a:effectLst>
            <a:softEdge rad="0"/>
          </a:effectLst>
        </p:spPr>
      </p:pic>
      <p:pic>
        <p:nvPicPr>
          <p:cNvPr id="6" name="Picture 5">
            <a:extLst>
              <a:ext uri="{FF2B5EF4-FFF2-40B4-BE49-F238E27FC236}">
                <a16:creationId xmlns:a16="http://schemas.microsoft.com/office/drawing/2014/main" id="{2419D9B7-60F5-4CCD-96B6-AA3566207556}"/>
              </a:ext>
            </a:extLst>
          </p:cNvPr>
          <p:cNvPicPr>
            <a:picLocks noChangeAspect="1"/>
          </p:cNvPicPr>
          <p:nvPr/>
        </p:nvPicPr>
        <p:blipFill rotWithShape="1">
          <a:blip r:embed="rId6">
            <a:alphaModFix/>
          </a:blip>
          <a:srcRect l="3284" r="3600" b="-1"/>
          <a:stretch/>
        </p:blipFill>
        <p:spPr>
          <a:xfrm>
            <a:off x="9454584" y="964899"/>
            <a:ext cx="1444752" cy="1658819"/>
          </a:xfrm>
          <a:prstGeom prst="rect">
            <a:avLst/>
          </a:prstGeom>
          <a:effectLst>
            <a:softEdge rad="0"/>
          </a:effectLst>
        </p:spPr>
      </p:pic>
      <p:sp>
        <p:nvSpPr>
          <p:cNvPr id="3" name="Subtitle 2"/>
          <p:cNvSpPr>
            <a:spLocks noGrp="1"/>
          </p:cNvSpPr>
          <p:nvPr>
            <p:ph type="subTitle" idx="1"/>
          </p:nvPr>
        </p:nvSpPr>
        <p:spPr>
          <a:xfrm>
            <a:off x="5446922" y="3255344"/>
            <a:ext cx="6307615" cy="3432854"/>
          </a:xfrm>
        </p:spPr>
        <p:txBody>
          <a:bodyPr vert="horz" lIns="91440" tIns="45720" rIns="91440" bIns="45720" rtlCol="0" anchor="ctr">
            <a:normAutofit lnSpcReduction="10000"/>
          </a:bodyPr>
          <a:lstStyle/>
          <a:p>
            <a:pPr algn="just">
              <a:lnSpc>
                <a:spcPct val="150000"/>
              </a:lnSpc>
              <a:spcBef>
                <a:spcPts val="0"/>
              </a:spcBef>
            </a:pPr>
            <a:r>
              <a:rPr lang="en-US" b="1" dirty="0">
                <a:solidFill>
                  <a:srgbClr val="00000A"/>
                </a:solidFill>
                <a:latin typeface="Times New Roman" panose="02020603050405020304" pitchFamily="18" charset="0"/>
                <a:ea typeface="SimSun" panose="02010600030101010101" pitchFamily="2" charset="-122"/>
                <a:cs typeface="SimSun" panose="02010600030101010101" pitchFamily="2" charset="-122"/>
              </a:rPr>
              <a:t>Xudan Zhu</a:t>
            </a:r>
            <a:r>
              <a:rPr lang="en-US" b="1" baseline="30000" dirty="0">
                <a:solidFill>
                  <a:srgbClr val="00000A"/>
                </a:solidFill>
                <a:latin typeface="Times New Roman" panose="02020603050405020304" pitchFamily="18" charset="0"/>
                <a:ea typeface="SimSun" panose="02010600030101010101" pitchFamily="2" charset="-122"/>
                <a:cs typeface="SimSun" panose="02010600030101010101" pitchFamily="2" charset="-122"/>
              </a:rPr>
              <a:t> </a:t>
            </a:r>
            <a:r>
              <a:rPr lang="en-US" baseline="30000" dirty="0">
                <a:solidFill>
                  <a:srgbClr val="00000A"/>
                </a:solidFill>
                <a:latin typeface="Times New Roman" panose="02020603050405020304" pitchFamily="18" charset="0"/>
                <a:ea typeface="SimSun" panose="02010600030101010101" pitchFamily="2" charset="-122"/>
                <a:cs typeface="SimSun" panose="02010600030101010101" pitchFamily="2" charset="-122"/>
              </a:rPr>
              <a:t>*</a:t>
            </a:r>
            <a:r>
              <a:rPr lang="en-US" dirty="0">
                <a:solidFill>
                  <a:srgbClr val="00000A"/>
                </a:solidFill>
                <a:latin typeface="Times New Roman" panose="02020603050405020304" pitchFamily="18" charset="0"/>
                <a:ea typeface="SimSun" panose="02010600030101010101" pitchFamily="2" charset="-122"/>
                <a:cs typeface="SimSun" panose="02010600030101010101" pitchFamily="2" charset="-122"/>
              </a:rPr>
              <a:t>, </a:t>
            </a:r>
            <a:r>
              <a:rPr lang="en-US" sz="2000" dirty="0" err="1">
                <a:solidFill>
                  <a:srgbClr val="00000A"/>
                </a:solidFill>
                <a:latin typeface="Times New Roman" panose="02020603050405020304" pitchFamily="18" charset="0"/>
                <a:ea typeface="SimSun" panose="02010600030101010101" pitchFamily="2" charset="-122"/>
                <a:cs typeface="SimSun" panose="02010600030101010101" pitchFamily="2" charset="-122"/>
              </a:rPr>
              <a:t>Tingting</a:t>
            </a:r>
            <a:r>
              <a:rPr lang="en-US" sz="2000" dirty="0">
                <a:solidFill>
                  <a:srgbClr val="00000A"/>
                </a:solidFill>
                <a:latin typeface="Times New Roman" panose="02020603050405020304" pitchFamily="18" charset="0"/>
                <a:ea typeface="SimSun" panose="02010600030101010101" pitchFamily="2" charset="-122"/>
                <a:cs typeface="SimSun" panose="02010600030101010101" pitchFamily="2" charset="-122"/>
              </a:rPr>
              <a:t> Zhu, Jukka Pumpanen, Marjo Palviainen, Xuan Zhou, Liisa Kulmala, Viktor J. </a:t>
            </a:r>
            <a:r>
              <a:rPr lang="en-US" sz="2000" dirty="0" err="1">
                <a:solidFill>
                  <a:srgbClr val="00000A"/>
                </a:solidFill>
                <a:latin typeface="Times New Roman" panose="02020603050405020304" pitchFamily="18" charset="0"/>
                <a:ea typeface="SimSun" panose="02010600030101010101" pitchFamily="2" charset="-122"/>
                <a:cs typeface="SimSun" panose="02010600030101010101" pitchFamily="2" charset="-122"/>
              </a:rPr>
              <a:t>Bruckman</a:t>
            </a:r>
            <a:r>
              <a:rPr lang="en-US" sz="2000" dirty="0">
                <a:solidFill>
                  <a:srgbClr val="00000A"/>
                </a:solidFill>
                <a:latin typeface="Times New Roman" panose="02020603050405020304" pitchFamily="18" charset="0"/>
                <a:ea typeface="SimSun" panose="02010600030101010101" pitchFamily="2" charset="-122"/>
                <a:cs typeface="SimSun" panose="02010600030101010101" pitchFamily="2" charset="-122"/>
              </a:rPr>
              <a:t>, </a:t>
            </a:r>
            <a:r>
              <a:rPr lang="en-US" sz="2000" dirty="0" err="1">
                <a:solidFill>
                  <a:srgbClr val="00000A"/>
                </a:solidFill>
                <a:latin typeface="Times New Roman" panose="02020603050405020304" pitchFamily="18" charset="0"/>
                <a:ea typeface="SimSun" panose="02010600030101010101" pitchFamily="2" charset="-122"/>
                <a:cs typeface="SimSun" panose="02010600030101010101" pitchFamily="2" charset="-122"/>
              </a:rPr>
              <a:t>Egle</a:t>
            </a:r>
            <a:r>
              <a:rPr lang="en-US" sz="2000" dirty="0">
                <a:solidFill>
                  <a:srgbClr val="00000A"/>
                </a:solidFill>
                <a:latin typeface="Times New Roman" panose="02020603050405020304" pitchFamily="18" charset="0"/>
                <a:ea typeface="SimSun" panose="02010600030101010101" pitchFamily="2" charset="-122"/>
                <a:cs typeface="SimSun" panose="02010600030101010101" pitchFamily="2" charset="-122"/>
              </a:rPr>
              <a:t> Köster, Kajar Köster, Heidi Aaltonen, Naoki Makita, </a:t>
            </a:r>
            <a:r>
              <a:rPr lang="en-US" sz="2000" dirty="0" err="1">
                <a:solidFill>
                  <a:srgbClr val="00000A"/>
                </a:solidFill>
                <a:latin typeface="Times New Roman" panose="02020603050405020304" pitchFamily="18" charset="0"/>
                <a:ea typeface="SimSun" panose="02010600030101010101" pitchFamily="2" charset="-122"/>
                <a:cs typeface="SimSun" panose="02010600030101010101" pitchFamily="2" charset="-122"/>
              </a:rPr>
              <a:t>Yixiang</a:t>
            </a:r>
            <a:r>
              <a:rPr lang="en-US" sz="2000" dirty="0">
                <a:solidFill>
                  <a:srgbClr val="00000A"/>
                </a:solidFill>
                <a:latin typeface="Times New Roman" panose="02020603050405020304" pitchFamily="18" charset="0"/>
                <a:ea typeface="SimSun" panose="02010600030101010101" pitchFamily="2" charset="-122"/>
                <a:cs typeface="SimSun" panose="02010600030101010101" pitchFamily="2" charset="-122"/>
              </a:rPr>
              <a:t> Wang, Frank Berninger</a:t>
            </a:r>
            <a:endParaRPr lang="fi-FI" sz="2000" dirty="0">
              <a:solidFill>
                <a:srgbClr val="00000A"/>
              </a:solidFill>
              <a:latin typeface="SimSun" panose="02010600030101010101" pitchFamily="2" charset="-122"/>
              <a:ea typeface="SimSun" panose="02010600030101010101" pitchFamily="2" charset="-122"/>
              <a:cs typeface="SimSun" panose="02010600030101010101" pitchFamily="2" charset="-122"/>
            </a:endParaRPr>
          </a:p>
          <a:p>
            <a:pPr algn="just"/>
            <a:endParaRPr lang="en-US" sz="1800" dirty="0">
              <a:solidFill>
                <a:srgbClr val="000000"/>
              </a:solidFill>
            </a:endParaRPr>
          </a:p>
          <a:p>
            <a:pPr algn="just"/>
            <a:r>
              <a:rPr lang="en-US" i="1" baseline="30000" dirty="0">
                <a:solidFill>
                  <a:srgbClr val="000000"/>
                </a:solidFill>
              </a:rPr>
              <a:t> </a:t>
            </a:r>
            <a:r>
              <a:rPr lang="en-US" sz="2000" b="1" i="1" dirty="0">
                <a:solidFill>
                  <a:srgbClr val="000000"/>
                </a:solidFill>
                <a:latin typeface="Times New Roman" panose="02020603050405020304" pitchFamily="18" charset="0"/>
                <a:cs typeface="Times New Roman" panose="02020603050405020304" pitchFamily="18" charset="0"/>
              </a:rPr>
              <a:t>Department of Environmental and Biological Sciences, University of Eastern Finland</a:t>
            </a:r>
            <a:r>
              <a:rPr lang="en-US" sz="2000" i="1" dirty="0">
                <a:solidFill>
                  <a:srgbClr val="000000"/>
                </a:solidFill>
                <a:latin typeface="Times New Roman" panose="02020603050405020304" pitchFamily="18" charset="0"/>
                <a:cs typeface="Times New Roman" panose="02020603050405020304" pitchFamily="18" charset="0"/>
              </a:rPr>
              <a:t>, Finland</a:t>
            </a:r>
            <a:endParaRPr lang="en-US" sz="2000" dirty="0">
              <a:solidFill>
                <a:srgbClr val="000000"/>
              </a:solidFill>
              <a:latin typeface="Times New Roman" panose="02020603050405020304" pitchFamily="18" charset="0"/>
              <a:cs typeface="Times New Roman" panose="02020603050405020304" pitchFamily="18" charset="0"/>
            </a:endParaRPr>
          </a:p>
          <a:p>
            <a:pPr indent="-228600" algn="l">
              <a:buFont typeface="Arial" panose="020B0604020202020204" pitchFamily="34" charset="0"/>
              <a:buChar char="•"/>
            </a:pPr>
            <a:endParaRPr lang="en-US" sz="1100" i="1" dirty="0">
              <a:solidFill>
                <a:srgbClr val="000000"/>
              </a:solidFill>
            </a:endParaRPr>
          </a:p>
          <a:p>
            <a:pPr indent="-228600" algn="l">
              <a:buFont typeface="Arial" panose="020B0604020202020204" pitchFamily="34" charset="0"/>
              <a:buChar char="•"/>
            </a:pPr>
            <a:r>
              <a:rPr lang="en-US" sz="1100" i="1" dirty="0">
                <a:solidFill>
                  <a:srgbClr val="000000"/>
                </a:solidFill>
              </a:rPr>
              <a:t>                                                               </a:t>
            </a:r>
          </a:p>
        </p:txBody>
      </p:sp>
    </p:spTree>
    <p:extLst>
      <p:ext uri="{BB962C8B-B14F-4D97-AF65-F5344CB8AC3E}">
        <p14:creationId xmlns:p14="http://schemas.microsoft.com/office/powerpoint/2010/main" val="1297529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p:nvPr>
        </p:nvSpPr>
        <p:spPr>
          <a:xfrm>
            <a:off x="1179576" y="822960"/>
            <a:ext cx="9829800" cy="1325880"/>
          </a:xfrm>
        </p:spPr>
        <p:txBody>
          <a:bodyPr vert="horz" lIns="91440" tIns="45720" rIns="91440" bIns="45720" rtlCol="0" anchor="ctr">
            <a:normAutofit/>
          </a:bodyPr>
          <a:lstStyle/>
          <a:p>
            <a:pPr algn="ctr"/>
            <a:r>
              <a:rPr lang="en-US" sz="4000" kern="1200">
                <a:solidFill>
                  <a:srgbClr val="FFFFFF"/>
                </a:solidFill>
                <a:latin typeface="+mj-lt"/>
                <a:ea typeface="+mj-ea"/>
                <a:cs typeface="+mj-cs"/>
              </a:rPr>
              <a:t>Statistical analysis</a:t>
            </a:r>
          </a:p>
        </p:txBody>
      </p:sp>
      <p:sp>
        <p:nvSpPr>
          <p:cNvPr id="2" name="TextBox 1">
            <a:extLst>
              <a:ext uri="{FF2B5EF4-FFF2-40B4-BE49-F238E27FC236}">
                <a16:creationId xmlns:a16="http://schemas.microsoft.com/office/drawing/2014/main" id="{6612536D-F864-4AFF-AEAC-69C157F156F4}"/>
              </a:ext>
            </a:extLst>
          </p:cNvPr>
          <p:cNvSpPr txBox="1"/>
          <p:nvPr/>
        </p:nvSpPr>
        <p:spPr>
          <a:xfrm>
            <a:off x="862337" y="2708405"/>
            <a:ext cx="5126896" cy="3227626"/>
          </a:xfrm>
          <a:prstGeom prst="rect">
            <a:avLst/>
          </a:prstGeom>
        </p:spPr>
        <p:txBody>
          <a:bodyPr vert="horz" lIns="91440" tIns="45720" rIns="91440" bIns="45720" rtlCol="0" anchor="ctr">
            <a:normAutofit/>
          </a:bodyPr>
          <a:lstStyle/>
          <a:p>
            <a:pPr defTabSz="914400">
              <a:lnSpc>
                <a:spcPct val="90000"/>
              </a:lnSpc>
              <a:spcAft>
                <a:spcPts val="600"/>
              </a:spcAft>
            </a:pPr>
            <a:r>
              <a:rPr lang="en-US" sz="2400" b="1" dirty="0">
                <a:solidFill>
                  <a:srgbClr val="000000"/>
                </a:solidFill>
              </a:rPr>
              <a:t>Linear mixed model</a:t>
            </a:r>
          </a:p>
          <a:p>
            <a:pPr defTabSz="914400">
              <a:lnSpc>
                <a:spcPct val="90000"/>
              </a:lnSpc>
              <a:spcAft>
                <a:spcPts val="600"/>
              </a:spcAft>
            </a:pPr>
            <a:r>
              <a:rPr lang="en-US" sz="2400" b="1" dirty="0">
                <a:solidFill>
                  <a:srgbClr val="000000"/>
                </a:solidFill>
              </a:rPr>
              <a:t>Fixed factors</a:t>
            </a:r>
            <a:r>
              <a:rPr lang="en-US" sz="2400" dirty="0">
                <a:solidFill>
                  <a:srgbClr val="000000"/>
                </a:solidFill>
              </a:rPr>
              <a:t>:</a:t>
            </a:r>
            <a:r>
              <a:rPr lang="en-US" sz="2400" b="1" dirty="0">
                <a:solidFill>
                  <a:srgbClr val="000000"/>
                </a:solidFill>
              </a:rPr>
              <a:t> </a:t>
            </a:r>
            <a:r>
              <a:rPr lang="en-US" sz="2400" dirty="0">
                <a:solidFill>
                  <a:srgbClr val="000000"/>
                </a:solidFill>
              </a:rPr>
              <a:t>treatment and month</a:t>
            </a:r>
          </a:p>
          <a:p>
            <a:pPr defTabSz="914400">
              <a:lnSpc>
                <a:spcPct val="90000"/>
              </a:lnSpc>
              <a:spcAft>
                <a:spcPts val="600"/>
              </a:spcAft>
            </a:pPr>
            <a:r>
              <a:rPr lang="en-US" sz="2400" b="1" dirty="0">
                <a:solidFill>
                  <a:srgbClr val="000000"/>
                </a:solidFill>
              </a:rPr>
              <a:t>Random factors</a:t>
            </a:r>
            <a:r>
              <a:rPr lang="en-US" sz="2400" dirty="0">
                <a:solidFill>
                  <a:srgbClr val="000000"/>
                </a:solidFill>
              </a:rPr>
              <a:t>: block and collar</a:t>
            </a:r>
          </a:p>
          <a:p>
            <a:pPr defTabSz="914400">
              <a:lnSpc>
                <a:spcPct val="90000"/>
              </a:lnSpc>
              <a:spcAft>
                <a:spcPts val="600"/>
              </a:spcAft>
            </a:pPr>
            <a:r>
              <a:rPr lang="en-US" sz="2400" b="1" dirty="0">
                <a:solidFill>
                  <a:srgbClr val="000000"/>
                </a:solidFill>
              </a:rPr>
              <a:t>Covariate</a:t>
            </a:r>
            <a:r>
              <a:rPr lang="en-US" sz="2400" dirty="0">
                <a:solidFill>
                  <a:srgbClr val="000000"/>
                </a:solidFill>
              </a:rPr>
              <a:t>: soil CO</a:t>
            </a:r>
            <a:r>
              <a:rPr lang="en-US" sz="2400" baseline="-25000" dirty="0">
                <a:solidFill>
                  <a:srgbClr val="000000"/>
                </a:solidFill>
              </a:rPr>
              <a:t>2</a:t>
            </a:r>
            <a:r>
              <a:rPr lang="en-US" sz="2400" dirty="0">
                <a:solidFill>
                  <a:srgbClr val="000000"/>
                </a:solidFill>
              </a:rPr>
              <a:t> efflux in May</a:t>
            </a:r>
          </a:p>
        </p:txBody>
      </p:sp>
      <p:pic>
        <p:nvPicPr>
          <p:cNvPr id="12" name="Graphic 11" descr="Statistics">
            <a:extLst>
              <a:ext uri="{FF2B5EF4-FFF2-40B4-BE49-F238E27FC236}">
                <a16:creationId xmlns:a16="http://schemas.microsoft.com/office/drawing/2014/main" id="{18728216-E9FE-49DB-9B29-E1869F106CC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98058" y="2837712"/>
            <a:ext cx="3217333" cy="3217333"/>
          </a:xfrm>
          <a:prstGeom prst="rect">
            <a:avLst/>
          </a:prstGeom>
        </p:spPr>
      </p:pic>
      <p:sp>
        <p:nvSpPr>
          <p:cNvPr id="6" name="Slide Number Placeholder 5"/>
          <p:cNvSpPr>
            <a:spLocks noGrp="1"/>
          </p:cNvSpPr>
          <p:nvPr>
            <p:ph type="sldNum" sz="quarter" idx="12"/>
          </p:nvPr>
        </p:nvSpPr>
        <p:spPr>
          <a:xfrm>
            <a:off x="10814867" y="6223702"/>
            <a:ext cx="570728" cy="314067"/>
          </a:xfrm>
        </p:spPr>
        <p:txBody>
          <a:bodyPr vert="horz" lIns="91440" tIns="45720" rIns="91440" bIns="45720" rtlCol="0" anchor="ctr">
            <a:noAutofit/>
          </a:bodyPr>
          <a:lstStyle/>
          <a:p>
            <a:pPr defTabSz="914400">
              <a:spcAft>
                <a:spcPts val="600"/>
              </a:spcAft>
            </a:pPr>
            <a:fld id="{6AD9EEB6-1F68-4AC8-949B-F23E111D82D0}" type="slidenum">
              <a:rPr lang="en-US" sz="1800">
                <a:solidFill>
                  <a:srgbClr val="898989"/>
                </a:solidFill>
              </a:rPr>
              <a:pPr defTabSz="914400">
                <a:spcAft>
                  <a:spcPts val="600"/>
                </a:spcAft>
              </a:pPr>
              <a:t>10</a:t>
            </a:fld>
            <a:endParaRPr lang="en-US" sz="1800" dirty="0">
              <a:solidFill>
                <a:srgbClr val="898989"/>
              </a:solidFill>
            </a:endParaRPr>
          </a:p>
        </p:txBody>
      </p:sp>
    </p:spTree>
    <p:extLst>
      <p:ext uri="{BB962C8B-B14F-4D97-AF65-F5344CB8AC3E}">
        <p14:creationId xmlns:p14="http://schemas.microsoft.com/office/powerpoint/2010/main" val="126933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2084093" y="1"/>
            <a:ext cx="7755366" cy="918429"/>
          </a:xfrm>
        </p:spPr>
        <p:txBody>
          <a:bodyPr vert="horz" lIns="91440" tIns="45720" rIns="91440" bIns="45720" rtlCol="0" anchor="b">
            <a:normAutofit/>
          </a:bodyPr>
          <a:lstStyle/>
          <a:p>
            <a:pPr algn="ctr"/>
            <a:r>
              <a:rPr lang="en-US" sz="4000" dirty="0">
                <a:latin typeface="Arial" panose="020B0604020202020204" pitchFamily="34" charset="0"/>
                <a:cs typeface="Arial" panose="020B0604020202020204" pitchFamily="34" charset="0"/>
              </a:rPr>
              <a:t>Dynamic of soil temperature</a:t>
            </a:r>
          </a:p>
        </p:txBody>
      </p:sp>
      <p:sp>
        <p:nvSpPr>
          <p:cNvPr id="6" name="Slide Number Placeholder 5"/>
          <p:cNvSpPr>
            <a:spLocks noGrp="1"/>
          </p:cNvSpPr>
          <p:nvPr>
            <p:ph type="sldNum" sz="quarter" idx="12"/>
          </p:nvPr>
        </p:nvSpPr>
        <p:spPr>
          <a:xfrm>
            <a:off x="8930262" y="6162125"/>
            <a:ext cx="2743200" cy="365125"/>
          </a:xfrm>
        </p:spPr>
        <p:txBody>
          <a:bodyPr vert="horz" lIns="91440" tIns="45720" rIns="91440" bIns="45720" rtlCol="0" anchor="ctr">
            <a:noAutofit/>
          </a:bodyPr>
          <a:lstStyle/>
          <a:p>
            <a:pPr defTabSz="914400">
              <a:spcAft>
                <a:spcPts val="600"/>
              </a:spcAft>
            </a:pPr>
            <a:fld id="{6AD9EEB6-1F68-4AC8-949B-F23E111D82D0}" type="slidenum">
              <a:rPr lang="en-US" sz="1800" smtClean="0"/>
              <a:pPr defTabSz="914400">
                <a:spcAft>
                  <a:spcPts val="600"/>
                </a:spcAft>
              </a:pPr>
              <a:t>11</a:t>
            </a:fld>
            <a:endParaRPr lang="en-US" sz="1800" dirty="0"/>
          </a:p>
        </p:txBody>
      </p:sp>
      <p:sp>
        <p:nvSpPr>
          <p:cNvPr id="2" name="TextBox 1">
            <a:extLst>
              <a:ext uri="{FF2B5EF4-FFF2-40B4-BE49-F238E27FC236}">
                <a16:creationId xmlns:a16="http://schemas.microsoft.com/office/drawing/2014/main" id="{5C608D59-3FF2-43A5-A479-49ED96F891D3}"/>
              </a:ext>
            </a:extLst>
          </p:cNvPr>
          <p:cNvSpPr txBox="1"/>
          <p:nvPr/>
        </p:nvSpPr>
        <p:spPr>
          <a:xfrm>
            <a:off x="1559738" y="5108496"/>
            <a:ext cx="5316191" cy="1477328"/>
          </a:xfrm>
          <a:prstGeom prst="rect">
            <a:avLst/>
          </a:prstGeom>
          <a:noFill/>
        </p:spPr>
        <p:txBody>
          <a:bodyPr wrap="square" rtlCol="0">
            <a:spAutoFit/>
          </a:bodyPr>
          <a:lstStyle/>
          <a:p>
            <a:pPr algn="just"/>
            <a:r>
              <a:rPr lang="en-GB" b="1" dirty="0">
                <a:latin typeface="Arial" panose="020B0604020202020204" pitchFamily="34" charset="0"/>
                <a:cs typeface="Arial" panose="020B0604020202020204" pitchFamily="34" charset="0"/>
              </a:rPr>
              <a:t>Fig.1.</a:t>
            </a:r>
            <a:r>
              <a:rPr lang="en-GB" dirty="0">
                <a:latin typeface="Arial" panose="020B0604020202020204" pitchFamily="34" charset="0"/>
                <a:cs typeface="Arial" panose="020B0604020202020204" pitchFamily="34" charset="0"/>
              </a:rPr>
              <a:t> Mean (±SE) soil temperature at 5-cm depth in different treatments from June to September. Different letters indicate statistically significant differences (</a:t>
            </a:r>
            <a:r>
              <a:rPr lang="en-GB" i="1" dirty="0">
                <a:latin typeface="Arial" panose="020B0604020202020204" pitchFamily="34" charset="0"/>
                <a:cs typeface="Arial" panose="020B0604020202020204" pitchFamily="34" charset="0"/>
              </a:rPr>
              <a:t>P</a:t>
            </a:r>
            <a:r>
              <a:rPr lang="en-GB" dirty="0">
                <a:latin typeface="Arial" panose="020B0604020202020204" pitchFamily="34" charset="0"/>
                <a:cs typeface="Arial" panose="020B0604020202020204" pitchFamily="34" charset="0"/>
              </a:rPr>
              <a:t>&lt;0.05) between treatments.</a:t>
            </a:r>
            <a:endParaRPr lang="fi-FI" dirty="0">
              <a:latin typeface="Arial" panose="020B0604020202020204" pitchFamily="34" charset="0"/>
              <a:cs typeface="Arial" panose="020B0604020202020204" pitchFamily="34" charset="0"/>
            </a:endParaRPr>
          </a:p>
          <a:p>
            <a:endParaRPr lang="fi-FI" dirty="0"/>
          </a:p>
        </p:txBody>
      </p:sp>
      <p:grpSp>
        <p:nvGrpSpPr>
          <p:cNvPr id="11" name="Group 10">
            <a:extLst>
              <a:ext uri="{FF2B5EF4-FFF2-40B4-BE49-F238E27FC236}">
                <a16:creationId xmlns:a16="http://schemas.microsoft.com/office/drawing/2014/main" id="{AE76CEB6-307B-4D10-AFF8-E4D699522E14}"/>
              </a:ext>
            </a:extLst>
          </p:cNvPr>
          <p:cNvGrpSpPr/>
          <p:nvPr/>
        </p:nvGrpSpPr>
        <p:grpSpPr>
          <a:xfrm>
            <a:off x="1425268" y="1419908"/>
            <a:ext cx="5316191" cy="3555503"/>
            <a:chOff x="3308209" y="1326971"/>
            <a:chExt cx="5171767" cy="3453406"/>
          </a:xfrm>
        </p:grpSpPr>
        <p:pic>
          <p:nvPicPr>
            <p:cNvPr id="5" name="Picture 4" descr="A close up of a device&#10;&#10;Description automatically generated">
              <a:extLst>
                <a:ext uri="{FF2B5EF4-FFF2-40B4-BE49-F238E27FC236}">
                  <a16:creationId xmlns:a16="http://schemas.microsoft.com/office/drawing/2014/main" id="{BB77C1FB-9479-4738-988A-096D41309A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8209" y="1326971"/>
              <a:ext cx="4983912" cy="3162574"/>
            </a:xfrm>
            <a:prstGeom prst="rect">
              <a:avLst/>
            </a:prstGeom>
          </p:spPr>
        </p:pic>
        <p:pic>
          <p:nvPicPr>
            <p:cNvPr id="10" name="Picture 9">
              <a:extLst>
                <a:ext uri="{FF2B5EF4-FFF2-40B4-BE49-F238E27FC236}">
                  <a16:creationId xmlns:a16="http://schemas.microsoft.com/office/drawing/2014/main" id="{86BAE6B7-5A68-4213-87B3-88E6C73D50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6166" y="4475551"/>
              <a:ext cx="4503810" cy="304826"/>
            </a:xfrm>
            <a:prstGeom prst="rect">
              <a:avLst/>
            </a:prstGeom>
          </p:spPr>
        </p:pic>
      </p:grpSp>
      <p:sp>
        <p:nvSpPr>
          <p:cNvPr id="14" name="TextBox 13">
            <a:extLst>
              <a:ext uri="{FF2B5EF4-FFF2-40B4-BE49-F238E27FC236}">
                <a16:creationId xmlns:a16="http://schemas.microsoft.com/office/drawing/2014/main" id="{44307551-8464-4177-BC32-F1B9F30D87F9}"/>
              </a:ext>
            </a:extLst>
          </p:cNvPr>
          <p:cNvSpPr txBox="1"/>
          <p:nvPr/>
        </p:nvSpPr>
        <p:spPr>
          <a:xfrm>
            <a:off x="7494138" y="3136462"/>
            <a:ext cx="3572437" cy="1323439"/>
          </a:xfrm>
          <a:prstGeom prst="rect">
            <a:avLst/>
          </a:prstGeom>
          <a:noFill/>
          <a:ln w="19050">
            <a:solidFill>
              <a:schemeClr val="tx1"/>
            </a:solidFill>
          </a:ln>
        </p:spPr>
        <p:txBody>
          <a:bodyPr wrap="square" rtlCol="0">
            <a:spAutoFit/>
          </a:bodyPr>
          <a:lstStyle/>
          <a:p>
            <a:pPr algn="just"/>
            <a:r>
              <a:rPr lang="en-GB" sz="2000" dirty="0">
                <a:latin typeface="Arial" panose="020B0604020202020204" pitchFamily="34" charset="0"/>
                <a:cs typeface="Arial" panose="020B0604020202020204" pitchFamily="34" charset="0"/>
              </a:rPr>
              <a:t>Compared to control, soil temperature was 0.57 °C higher in the 1.0 kg m</a:t>
            </a:r>
            <a:r>
              <a:rPr lang="en-GB" sz="2000" baseline="30000" dirty="0">
                <a:latin typeface="Arial" panose="020B0604020202020204" pitchFamily="34" charset="0"/>
                <a:cs typeface="Arial" panose="020B0604020202020204" pitchFamily="34" charset="0"/>
              </a:rPr>
              <a:t>-2</a:t>
            </a:r>
            <a:r>
              <a:rPr lang="en-GB" sz="2000" dirty="0">
                <a:latin typeface="Arial" panose="020B0604020202020204" pitchFamily="34" charset="0"/>
                <a:cs typeface="Arial" panose="020B0604020202020204" pitchFamily="34" charset="0"/>
              </a:rPr>
              <a:t> treatments (</a:t>
            </a:r>
            <a:r>
              <a:rPr lang="en-GB" sz="2000" i="1" dirty="0">
                <a:latin typeface="Arial" panose="020B0604020202020204" pitchFamily="34" charset="0"/>
                <a:cs typeface="Arial" panose="020B0604020202020204" pitchFamily="34" charset="0"/>
              </a:rPr>
              <a:t>P</a:t>
            </a:r>
            <a:r>
              <a:rPr lang="en-GB" sz="2000" dirty="0">
                <a:latin typeface="Arial" panose="020B0604020202020204" pitchFamily="34" charset="0"/>
                <a:cs typeface="Arial" panose="020B0604020202020204" pitchFamily="34" charset="0"/>
              </a:rPr>
              <a:t>&lt;0.05).</a:t>
            </a:r>
            <a:endParaRPr lang="fi-FI" sz="2000" dirty="0">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2E2A137C-4CF4-40F4-87A1-E1A2851F45BA}"/>
              </a:ext>
            </a:extLst>
          </p:cNvPr>
          <p:cNvSpPr/>
          <p:nvPr/>
        </p:nvSpPr>
        <p:spPr>
          <a:xfrm>
            <a:off x="3922404" y="4635003"/>
            <a:ext cx="909572" cy="30191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6" name="Rectangle: Rounded Corners 15">
            <a:extLst>
              <a:ext uri="{FF2B5EF4-FFF2-40B4-BE49-F238E27FC236}">
                <a16:creationId xmlns:a16="http://schemas.microsoft.com/office/drawing/2014/main" id="{D7039FB3-B5FD-488B-8A52-2E1A7E10C697}"/>
              </a:ext>
            </a:extLst>
          </p:cNvPr>
          <p:cNvSpPr/>
          <p:nvPr/>
        </p:nvSpPr>
        <p:spPr>
          <a:xfrm>
            <a:off x="5768791" y="4640177"/>
            <a:ext cx="990598" cy="30191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cxnSp>
        <p:nvCxnSpPr>
          <p:cNvPr id="12" name="Straight Connector 11">
            <a:extLst>
              <a:ext uri="{FF2B5EF4-FFF2-40B4-BE49-F238E27FC236}">
                <a16:creationId xmlns:a16="http://schemas.microsoft.com/office/drawing/2014/main" id="{063BF375-0FF2-4B8E-994C-1F20396276B5}"/>
              </a:ext>
            </a:extLst>
          </p:cNvPr>
          <p:cNvCxnSpPr>
            <a:cxnSpLocks/>
          </p:cNvCxnSpPr>
          <p:nvPr/>
        </p:nvCxnSpPr>
        <p:spPr>
          <a:xfrm>
            <a:off x="2172310" y="2836861"/>
            <a:ext cx="446738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ight Brace 12">
            <a:extLst>
              <a:ext uri="{FF2B5EF4-FFF2-40B4-BE49-F238E27FC236}">
                <a16:creationId xmlns:a16="http://schemas.microsoft.com/office/drawing/2014/main" id="{7BBA88D7-1F16-4F65-BC3D-8FC19D9796E7}"/>
              </a:ext>
            </a:extLst>
          </p:cNvPr>
          <p:cNvSpPr/>
          <p:nvPr/>
        </p:nvSpPr>
        <p:spPr>
          <a:xfrm rot="16200000">
            <a:off x="5183465" y="817411"/>
            <a:ext cx="226932" cy="1861747"/>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dirty="0"/>
          </a:p>
        </p:txBody>
      </p:sp>
      <p:sp>
        <p:nvSpPr>
          <p:cNvPr id="17" name="TextBox 16">
            <a:extLst>
              <a:ext uri="{FF2B5EF4-FFF2-40B4-BE49-F238E27FC236}">
                <a16:creationId xmlns:a16="http://schemas.microsoft.com/office/drawing/2014/main" id="{C54A9179-2239-420D-BA4F-CFC3063FC7A4}"/>
              </a:ext>
            </a:extLst>
          </p:cNvPr>
          <p:cNvSpPr txBox="1"/>
          <p:nvPr/>
        </p:nvSpPr>
        <p:spPr>
          <a:xfrm>
            <a:off x="4862745" y="1196937"/>
            <a:ext cx="1002596" cy="369332"/>
          </a:xfrm>
          <a:prstGeom prst="rect">
            <a:avLst/>
          </a:prstGeom>
          <a:noFill/>
          <a:ln>
            <a:noFill/>
          </a:ln>
        </p:spPr>
        <p:txBody>
          <a:bodyPr wrap="square" rtlCol="0">
            <a:spAutoFit/>
          </a:bodyPr>
          <a:lstStyle/>
          <a:p>
            <a:r>
              <a:rPr lang="fi-FI" altLang="zh-CN" dirty="0">
                <a:solidFill>
                  <a:srgbClr val="FF0000"/>
                </a:solidFill>
                <a:latin typeface="Arial" panose="020B0604020202020204" pitchFamily="34" charset="0"/>
                <a:ea typeface="Times New Roman" panose="02020603050405020304" pitchFamily="18" charset="0"/>
                <a:cs typeface="Arial" panose="020B0604020202020204" pitchFamily="34" charset="0"/>
              </a:rPr>
              <a:t>0.57 </a:t>
            </a:r>
            <a:r>
              <a:rPr lang="en-GB" dirty="0">
                <a:solidFill>
                  <a:srgbClr val="FF0000"/>
                </a:solidFill>
                <a:latin typeface="Arial" panose="020B0604020202020204" pitchFamily="34" charset="0"/>
                <a:cs typeface="Arial" panose="020B0604020202020204" pitchFamily="34" charset="0"/>
              </a:rPr>
              <a:t>°C</a:t>
            </a:r>
            <a:endParaRPr lang="fi-FI" dirty="0">
              <a:solidFill>
                <a:srgbClr val="FF0000"/>
              </a:solidFill>
            </a:endParaRPr>
          </a:p>
        </p:txBody>
      </p:sp>
    </p:spTree>
    <p:extLst>
      <p:ext uri="{BB962C8B-B14F-4D97-AF65-F5344CB8AC3E}">
        <p14:creationId xmlns:p14="http://schemas.microsoft.com/office/powerpoint/2010/main" val="3701619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285DC-7244-45BF-9904-31E35A2343E0}"/>
              </a:ext>
            </a:extLst>
          </p:cNvPr>
          <p:cNvSpPr>
            <a:spLocks noGrp="1"/>
          </p:cNvSpPr>
          <p:nvPr>
            <p:ph type="title"/>
          </p:nvPr>
        </p:nvSpPr>
        <p:spPr>
          <a:xfrm>
            <a:off x="838200" y="-11909"/>
            <a:ext cx="10515600" cy="1325563"/>
          </a:xfrm>
        </p:spPr>
        <p:txBody>
          <a:bodyPr>
            <a:normAutofit/>
          </a:bodyPr>
          <a:lstStyle/>
          <a:p>
            <a:pPr algn="ctr"/>
            <a:r>
              <a:rPr lang="en-US" sz="4000" dirty="0">
                <a:latin typeface="Arial" panose="020B0604020202020204" pitchFamily="34" charset="0"/>
                <a:cs typeface="Arial" panose="020B0604020202020204" pitchFamily="34" charset="0"/>
              </a:rPr>
              <a:t>Dynamic of soil moisture</a:t>
            </a:r>
            <a:endParaRPr lang="fi-FI" sz="4000" dirty="0"/>
          </a:p>
        </p:txBody>
      </p:sp>
      <p:sp>
        <p:nvSpPr>
          <p:cNvPr id="4" name="Footer Placeholder 3">
            <a:extLst>
              <a:ext uri="{FF2B5EF4-FFF2-40B4-BE49-F238E27FC236}">
                <a16:creationId xmlns:a16="http://schemas.microsoft.com/office/drawing/2014/main" id="{76312435-2918-4657-91AF-F0F0DBDAC901}"/>
              </a:ext>
            </a:extLst>
          </p:cNvPr>
          <p:cNvSpPr>
            <a:spLocks noGrp="1"/>
          </p:cNvSpPr>
          <p:nvPr>
            <p:ph type="ftr" sz="quarter" idx="11"/>
          </p:nvPr>
        </p:nvSpPr>
        <p:spPr/>
        <p:txBody>
          <a:bodyPr/>
          <a:lstStyle/>
          <a:p>
            <a:r>
              <a:rPr lang="fi-FI"/>
              <a:t>CONFIDENTIAL</a:t>
            </a:r>
          </a:p>
        </p:txBody>
      </p:sp>
      <p:sp>
        <p:nvSpPr>
          <p:cNvPr id="5" name="Slide Number Placeholder 4">
            <a:extLst>
              <a:ext uri="{FF2B5EF4-FFF2-40B4-BE49-F238E27FC236}">
                <a16:creationId xmlns:a16="http://schemas.microsoft.com/office/drawing/2014/main" id="{036625AA-159A-446C-B755-050046F2DD27}"/>
              </a:ext>
            </a:extLst>
          </p:cNvPr>
          <p:cNvSpPr>
            <a:spLocks noGrp="1"/>
          </p:cNvSpPr>
          <p:nvPr>
            <p:ph type="sldNum" sz="quarter" idx="12"/>
          </p:nvPr>
        </p:nvSpPr>
        <p:spPr>
          <a:xfrm>
            <a:off x="8907161" y="6101647"/>
            <a:ext cx="2743200" cy="365125"/>
          </a:xfrm>
        </p:spPr>
        <p:txBody>
          <a:bodyPr/>
          <a:lstStyle/>
          <a:p>
            <a:fld id="{6AD9EEB6-1F68-4AC8-949B-F23E111D82D0}" type="slidenum">
              <a:rPr lang="fi-FI" sz="1800" smtClean="0"/>
              <a:t>12</a:t>
            </a:fld>
            <a:endParaRPr lang="fi-FI" sz="1800" dirty="0"/>
          </a:p>
        </p:txBody>
      </p:sp>
      <p:pic>
        <p:nvPicPr>
          <p:cNvPr id="11" name="Content Placeholder 10" descr="A close up of a device&#10;&#10;Description automatically generated">
            <a:extLst>
              <a:ext uri="{FF2B5EF4-FFF2-40B4-BE49-F238E27FC236}">
                <a16:creationId xmlns:a16="http://schemas.microsoft.com/office/drawing/2014/main" id="{419F31B7-132C-49F8-B230-E45067D7B63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0198" y="1529790"/>
            <a:ext cx="5996803" cy="3947645"/>
          </a:xfrm>
        </p:spPr>
      </p:pic>
      <p:sp>
        <p:nvSpPr>
          <p:cNvPr id="12" name="TextBox 11">
            <a:extLst>
              <a:ext uri="{FF2B5EF4-FFF2-40B4-BE49-F238E27FC236}">
                <a16:creationId xmlns:a16="http://schemas.microsoft.com/office/drawing/2014/main" id="{D4AE1940-0CD3-4F57-9F96-7F1196CC1400}"/>
              </a:ext>
            </a:extLst>
          </p:cNvPr>
          <p:cNvSpPr txBox="1"/>
          <p:nvPr/>
        </p:nvSpPr>
        <p:spPr>
          <a:xfrm>
            <a:off x="1261634" y="5575797"/>
            <a:ext cx="5775367" cy="646331"/>
          </a:xfrm>
          <a:prstGeom prst="rect">
            <a:avLst/>
          </a:prstGeom>
          <a:noFill/>
        </p:spPr>
        <p:txBody>
          <a:bodyPr wrap="square" rtlCol="0">
            <a:spAutoFit/>
          </a:bodyPr>
          <a:lstStyle/>
          <a:p>
            <a:pPr algn="just"/>
            <a:r>
              <a:rPr lang="en-GB" b="1" dirty="0">
                <a:latin typeface="Arial" panose="020B0604020202020204" pitchFamily="34" charset="0"/>
                <a:cs typeface="Arial" panose="020B0604020202020204" pitchFamily="34" charset="0"/>
              </a:rPr>
              <a:t>Fig.2.</a:t>
            </a:r>
            <a:r>
              <a:rPr lang="en-GB" dirty="0">
                <a:latin typeface="Arial" panose="020B0604020202020204" pitchFamily="34" charset="0"/>
                <a:cs typeface="Arial" panose="020B0604020202020204" pitchFamily="34" charset="0"/>
              </a:rPr>
              <a:t> Mean (±SE) soil moisture in different treatments from June to September. </a:t>
            </a:r>
            <a:endParaRPr lang="fi-FI" dirty="0"/>
          </a:p>
        </p:txBody>
      </p:sp>
      <p:sp>
        <p:nvSpPr>
          <p:cNvPr id="13" name="TextBox 12">
            <a:extLst>
              <a:ext uri="{FF2B5EF4-FFF2-40B4-BE49-F238E27FC236}">
                <a16:creationId xmlns:a16="http://schemas.microsoft.com/office/drawing/2014/main" id="{31121CEB-33A2-4081-8E4D-6AD5EBE7475B}"/>
              </a:ext>
            </a:extLst>
          </p:cNvPr>
          <p:cNvSpPr txBox="1"/>
          <p:nvPr/>
        </p:nvSpPr>
        <p:spPr>
          <a:xfrm>
            <a:off x="7600568" y="3327170"/>
            <a:ext cx="3551234" cy="1323439"/>
          </a:xfrm>
          <a:prstGeom prst="rect">
            <a:avLst/>
          </a:prstGeom>
          <a:noFill/>
          <a:ln w="19050">
            <a:solidFill>
              <a:schemeClr val="tx1"/>
            </a:solidFill>
          </a:ln>
        </p:spPr>
        <p:txBody>
          <a:bodyPr wrap="square" rtlCol="0">
            <a:spAutoFit/>
          </a:bodyPr>
          <a:lstStyle/>
          <a:p>
            <a:pPr algn="just"/>
            <a:r>
              <a:rPr lang="en-GB" sz="2000" dirty="0">
                <a:latin typeface="Arial" panose="020B0604020202020204" pitchFamily="34" charset="0"/>
                <a:cs typeface="Arial" panose="020B0604020202020204" pitchFamily="34" charset="0"/>
              </a:rPr>
              <a:t>Significant changes (</a:t>
            </a:r>
            <a:r>
              <a:rPr lang="en-GB" sz="2000" i="1" dirty="0">
                <a:latin typeface="Arial" panose="020B0604020202020204" pitchFamily="34" charset="0"/>
                <a:cs typeface="Arial" panose="020B0604020202020204" pitchFamily="34" charset="0"/>
              </a:rPr>
              <a:t>P</a:t>
            </a:r>
            <a:r>
              <a:rPr lang="en-GB" sz="2000" dirty="0">
                <a:latin typeface="Arial" panose="020B0604020202020204" pitchFamily="34" charset="0"/>
                <a:cs typeface="Arial" panose="020B0604020202020204" pitchFamily="34" charset="0"/>
              </a:rPr>
              <a:t>&lt;0.05) of soil moisture only emerged in BC500 treatments, but are inconsistent.</a:t>
            </a:r>
            <a:endParaRPr lang="fi-FI" sz="2000" dirty="0">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FFCEF973-B65D-427C-A2A3-6CE400482EE0}"/>
              </a:ext>
            </a:extLst>
          </p:cNvPr>
          <p:cNvSpPr/>
          <p:nvPr/>
        </p:nvSpPr>
        <p:spPr>
          <a:xfrm>
            <a:off x="3971366" y="5073739"/>
            <a:ext cx="990598" cy="30191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 name="Rectangle: Rounded Corners 14">
            <a:extLst>
              <a:ext uri="{FF2B5EF4-FFF2-40B4-BE49-F238E27FC236}">
                <a16:creationId xmlns:a16="http://schemas.microsoft.com/office/drawing/2014/main" id="{54735BC5-38C6-4E2E-9DB8-6D7F5DFFF61A}"/>
              </a:ext>
            </a:extLst>
          </p:cNvPr>
          <p:cNvSpPr/>
          <p:nvPr/>
        </p:nvSpPr>
        <p:spPr>
          <a:xfrm>
            <a:off x="2922496" y="5073489"/>
            <a:ext cx="990598" cy="30191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cxnSp>
        <p:nvCxnSpPr>
          <p:cNvPr id="10" name="Straight Connector 9">
            <a:extLst>
              <a:ext uri="{FF2B5EF4-FFF2-40B4-BE49-F238E27FC236}">
                <a16:creationId xmlns:a16="http://schemas.microsoft.com/office/drawing/2014/main" id="{6F2FFAC4-55C5-4CC8-8D35-3C087D0D82F0}"/>
              </a:ext>
            </a:extLst>
          </p:cNvPr>
          <p:cNvCxnSpPr>
            <a:cxnSpLocks/>
          </p:cNvCxnSpPr>
          <p:nvPr/>
        </p:nvCxnSpPr>
        <p:spPr>
          <a:xfrm flipV="1">
            <a:off x="1946927" y="2910488"/>
            <a:ext cx="5039475" cy="3143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380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CDABC-95A4-4157-B4CC-4C381A1E3375}"/>
              </a:ext>
            </a:extLst>
          </p:cNvPr>
          <p:cNvSpPr>
            <a:spLocks noGrp="1"/>
          </p:cNvSpPr>
          <p:nvPr>
            <p:ph type="title"/>
          </p:nvPr>
        </p:nvSpPr>
        <p:spPr>
          <a:xfrm>
            <a:off x="775447" y="0"/>
            <a:ext cx="10515600" cy="1325563"/>
          </a:xfrm>
        </p:spPr>
        <p:txBody>
          <a:bodyPr/>
          <a:lstStyle/>
          <a:p>
            <a:pPr algn="ctr"/>
            <a:r>
              <a:rPr lang="en-US" dirty="0">
                <a:latin typeface="Arial" panose="020B0604020202020204" pitchFamily="34" charset="0"/>
                <a:cs typeface="Arial" panose="020B0604020202020204" pitchFamily="34" charset="0"/>
              </a:rPr>
              <a:t>Dynamic of soil CO</a:t>
            </a:r>
            <a:r>
              <a:rPr lang="en-US" baseline="-25000" dirty="0">
                <a:latin typeface="Arial" panose="020B0604020202020204" pitchFamily="34" charset="0"/>
                <a:cs typeface="Arial" panose="020B0604020202020204" pitchFamily="34" charset="0"/>
              </a:rPr>
              <a:t>2</a:t>
            </a:r>
            <a:endParaRPr lang="fi-FI" baseline="-25000" dirty="0"/>
          </a:p>
        </p:txBody>
      </p:sp>
      <p:pic>
        <p:nvPicPr>
          <p:cNvPr id="7" name="Content Placeholder 6" descr="A screenshot of a cell phone&#10;&#10;Description automatically generated">
            <a:extLst>
              <a:ext uri="{FF2B5EF4-FFF2-40B4-BE49-F238E27FC236}">
                <a16:creationId xmlns:a16="http://schemas.microsoft.com/office/drawing/2014/main" id="{AC9CFE07-9A5F-4B8C-84B7-C72F2D7EC8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7366" y="1912502"/>
            <a:ext cx="5630911" cy="3526192"/>
          </a:xfrm>
        </p:spPr>
      </p:pic>
      <p:sp>
        <p:nvSpPr>
          <p:cNvPr id="4" name="Footer Placeholder 3">
            <a:extLst>
              <a:ext uri="{FF2B5EF4-FFF2-40B4-BE49-F238E27FC236}">
                <a16:creationId xmlns:a16="http://schemas.microsoft.com/office/drawing/2014/main" id="{93FE893F-3F10-4E1A-AF9B-C9EEEE408FBE}"/>
              </a:ext>
            </a:extLst>
          </p:cNvPr>
          <p:cNvSpPr>
            <a:spLocks noGrp="1"/>
          </p:cNvSpPr>
          <p:nvPr>
            <p:ph type="ftr" sz="quarter" idx="11"/>
          </p:nvPr>
        </p:nvSpPr>
        <p:spPr/>
        <p:txBody>
          <a:bodyPr/>
          <a:lstStyle/>
          <a:p>
            <a:r>
              <a:rPr lang="fi-FI"/>
              <a:t>CONFIDENTIAL</a:t>
            </a:r>
          </a:p>
        </p:txBody>
      </p:sp>
      <p:sp>
        <p:nvSpPr>
          <p:cNvPr id="5" name="Slide Number Placeholder 4">
            <a:extLst>
              <a:ext uri="{FF2B5EF4-FFF2-40B4-BE49-F238E27FC236}">
                <a16:creationId xmlns:a16="http://schemas.microsoft.com/office/drawing/2014/main" id="{58BB634F-DF1D-4DF1-A0EC-F812CD532B8E}"/>
              </a:ext>
            </a:extLst>
          </p:cNvPr>
          <p:cNvSpPr>
            <a:spLocks noGrp="1"/>
          </p:cNvSpPr>
          <p:nvPr>
            <p:ph type="sldNum" sz="quarter" idx="12"/>
          </p:nvPr>
        </p:nvSpPr>
        <p:spPr>
          <a:xfrm>
            <a:off x="9030730" y="6124276"/>
            <a:ext cx="2743200" cy="365125"/>
          </a:xfrm>
        </p:spPr>
        <p:txBody>
          <a:bodyPr/>
          <a:lstStyle/>
          <a:p>
            <a:fld id="{6AD9EEB6-1F68-4AC8-949B-F23E111D82D0}" type="slidenum">
              <a:rPr lang="fi-FI" sz="1800" smtClean="0"/>
              <a:t>13</a:t>
            </a:fld>
            <a:endParaRPr lang="fi-FI" sz="1800" dirty="0"/>
          </a:p>
        </p:txBody>
      </p:sp>
      <p:sp>
        <p:nvSpPr>
          <p:cNvPr id="8" name="TextBox 7">
            <a:extLst>
              <a:ext uri="{FF2B5EF4-FFF2-40B4-BE49-F238E27FC236}">
                <a16:creationId xmlns:a16="http://schemas.microsoft.com/office/drawing/2014/main" id="{41128981-B30E-4C01-AF5F-85BBD3E4D0B2}"/>
              </a:ext>
            </a:extLst>
          </p:cNvPr>
          <p:cNvSpPr txBox="1"/>
          <p:nvPr/>
        </p:nvSpPr>
        <p:spPr>
          <a:xfrm>
            <a:off x="1294260" y="5660508"/>
            <a:ext cx="5896548" cy="646331"/>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Fig.3.</a:t>
            </a:r>
            <a:r>
              <a:rPr lang="en-GB" dirty="0">
                <a:latin typeface="Arial" panose="020B0604020202020204" pitchFamily="34" charset="0"/>
                <a:cs typeface="Arial" panose="020B0604020202020204" pitchFamily="34" charset="0"/>
              </a:rPr>
              <a:t> Mean (±SE) soil </a:t>
            </a:r>
            <a:r>
              <a:rPr lang="en-US" dirty="0">
                <a:latin typeface="Arial" panose="020B0604020202020204" pitchFamily="34" charset="0"/>
                <a:cs typeface="Arial" panose="020B0604020202020204" pitchFamily="34" charset="0"/>
              </a:rPr>
              <a:t>CO</a:t>
            </a:r>
            <a:r>
              <a:rPr lang="en-US" baseline="-25000" dirty="0">
                <a:latin typeface="Arial" panose="020B0604020202020204" pitchFamily="34" charset="0"/>
                <a:cs typeface="Arial" panose="020B0604020202020204" pitchFamily="34" charset="0"/>
              </a:rPr>
              <a:t>2</a:t>
            </a:r>
            <a:r>
              <a:rPr lang="en-GB" dirty="0">
                <a:latin typeface="Arial" panose="020B0604020202020204" pitchFamily="34" charset="0"/>
                <a:cs typeface="Arial" panose="020B0604020202020204" pitchFamily="34" charset="0"/>
              </a:rPr>
              <a:t> efflux in different treatments from June to September.</a:t>
            </a:r>
            <a:endParaRPr lang="fi-FI" dirty="0"/>
          </a:p>
        </p:txBody>
      </p:sp>
      <p:sp>
        <p:nvSpPr>
          <p:cNvPr id="9" name="TextBox 8">
            <a:extLst>
              <a:ext uri="{FF2B5EF4-FFF2-40B4-BE49-F238E27FC236}">
                <a16:creationId xmlns:a16="http://schemas.microsoft.com/office/drawing/2014/main" id="{3D986926-120C-4D91-90C3-D2B478154B8E}"/>
              </a:ext>
            </a:extLst>
          </p:cNvPr>
          <p:cNvSpPr txBox="1"/>
          <p:nvPr/>
        </p:nvSpPr>
        <p:spPr>
          <a:xfrm>
            <a:off x="7942729" y="3054023"/>
            <a:ext cx="2981905" cy="1938992"/>
          </a:xfrm>
          <a:prstGeom prst="rect">
            <a:avLst/>
          </a:prstGeom>
          <a:noFill/>
          <a:ln w="19050">
            <a:solidFill>
              <a:schemeClr val="tx1"/>
            </a:solidFill>
          </a:ln>
        </p:spPr>
        <p:txBody>
          <a:bodyPr wrap="square" rtlCol="0">
            <a:spAutoFit/>
          </a:bodyPr>
          <a:lstStyle/>
          <a:p>
            <a:pPr algn="just"/>
            <a:r>
              <a:rPr lang="en-GB"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The increase of </a:t>
            </a:r>
            <a:r>
              <a:rPr lang="en-GB" sz="2000" dirty="0">
                <a:latin typeface="Arial" panose="020B0604020202020204" pitchFamily="34" charset="0"/>
                <a:cs typeface="Arial" panose="020B0604020202020204" pitchFamily="34" charset="0"/>
              </a:rPr>
              <a:t>soil </a:t>
            </a:r>
            <a:r>
              <a:rPr lang="en-US" sz="2000" dirty="0">
                <a:latin typeface="Arial" panose="020B0604020202020204" pitchFamily="34" charset="0"/>
                <a:cs typeface="Arial" panose="020B0604020202020204" pitchFamily="34" charset="0"/>
              </a:rPr>
              <a:t>CO</a:t>
            </a:r>
            <a:r>
              <a:rPr lang="en-US" sz="2000" baseline="-25000" dirty="0">
                <a:latin typeface="Arial" panose="020B0604020202020204" pitchFamily="34" charset="0"/>
                <a:cs typeface="Arial" panose="020B0604020202020204" pitchFamily="34" charset="0"/>
              </a:rPr>
              <a:t>2</a:t>
            </a:r>
            <a:r>
              <a:rPr lang="en-GB"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was 14.3% </a:t>
            </a:r>
            <a:r>
              <a:rPr lang="en-GB" sz="2000" dirty="0">
                <a:solidFill>
                  <a:srgbClr val="000000"/>
                </a:solidFill>
                <a:latin typeface="Arial" panose="020B0604020202020204" pitchFamily="34" charset="0"/>
                <a:ea typeface="SimSun" panose="02010600030101010101" pitchFamily="2" charset="-122"/>
                <a:cs typeface="Arial" panose="020B0604020202020204" pitchFamily="34" charset="0"/>
              </a:rPr>
              <a:t>(</a:t>
            </a:r>
            <a:r>
              <a:rPr lang="en-GB" sz="2000" i="1" dirty="0">
                <a:solidFill>
                  <a:srgbClr val="000000"/>
                </a:solidFill>
                <a:latin typeface="Arial" panose="020B0604020202020204" pitchFamily="34" charset="0"/>
                <a:ea typeface="SimSun" panose="02010600030101010101" pitchFamily="2" charset="-122"/>
                <a:cs typeface="Arial" panose="020B0604020202020204" pitchFamily="34" charset="0"/>
              </a:rPr>
              <a:t>P</a:t>
            </a:r>
            <a:r>
              <a:rPr lang="en-GB" sz="2000" dirty="0">
                <a:solidFill>
                  <a:srgbClr val="000000"/>
                </a:solidFill>
                <a:latin typeface="Arial" panose="020B0604020202020204" pitchFamily="34" charset="0"/>
                <a:ea typeface="SimSun" panose="02010600030101010101" pitchFamily="2" charset="-122"/>
                <a:cs typeface="Arial" panose="020B0604020202020204" pitchFamily="34" charset="0"/>
              </a:rPr>
              <a:t>&lt;0.05) for an application of </a:t>
            </a:r>
            <a:r>
              <a:rPr lang="en-GB"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1.0 kg m</a:t>
            </a:r>
            <a:r>
              <a:rPr lang="en-GB" sz="2000"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en-GB" sz="2000" dirty="0">
                <a:solidFill>
                  <a:srgbClr val="000000"/>
                </a:solidFill>
                <a:latin typeface="Arial" panose="020B0604020202020204" pitchFamily="34" charset="0"/>
                <a:ea typeface="SimSun" panose="02010600030101010101" pitchFamily="2" charset="-122"/>
                <a:cs typeface="Arial" panose="020B0604020202020204" pitchFamily="34" charset="0"/>
              </a:rPr>
              <a:t> </a:t>
            </a:r>
            <a:r>
              <a:rPr lang="en-GB"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biochar treatments and 4.6% </a:t>
            </a:r>
            <a:r>
              <a:rPr lang="en-GB" sz="2000" dirty="0">
                <a:solidFill>
                  <a:srgbClr val="000000"/>
                </a:solidFill>
                <a:latin typeface="Arial" panose="020B0604020202020204" pitchFamily="34" charset="0"/>
                <a:ea typeface="SimSun" panose="02010600030101010101" pitchFamily="2" charset="-122"/>
                <a:cs typeface="Arial" panose="020B0604020202020204" pitchFamily="34" charset="0"/>
              </a:rPr>
              <a:t>(</a:t>
            </a:r>
            <a:r>
              <a:rPr lang="en-GB" sz="2000" i="1" dirty="0">
                <a:solidFill>
                  <a:srgbClr val="000000"/>
                </a:solidFill>
                <a:latin typeface="Arial" panose="020B0604020202020204" pitchFamily="34" charset="0"/>
                <a:ea typeface="SimSun" panose="02010600030101010101" pitchFamily="2" charset="-122"/>
                <a:cs typeface="Arial" panose="020B0604020202020204" pitchFamily="34" charset="0"/>
              </a:rPr>
              <a:t>P</a:t>
            </a:r>
            <a:r>
              <a:rPr lang="en-GB" sz="2000" dirty="0">
                <a:solidFill>
                  <a:srgbClr val="000000"/>
                </a:solidFill>
                <a:latin typeface="Arial" panose="020B0604020202020204" pitchFamily="34" charset="0"/>
                <a:ea typeface="SimSun" panose="02010600030101010101" pitchFamily="2" charset="-122"/>
                <a:cs typeface="Arial" panose="020B0604020202020204" pitchFamily="34" charset="0"/>
              </a:rPr>
              <a:t>&gt;0.05) for </a:t>
            </a:r>
            <a:r>
              <a:rPr lang="en-GB"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0.5 kg m</a:t>
            </a:r>
            <a:r>
              <a:rPr lang="en-GB" sz="2000"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en-GB"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biochar.</a:t>
            </a:r>
            <a:endParaRPr lang="fi-FI" sz="2000" dirty="0">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20C30E3A-D135-4C26-941A-A160C2167BCB}"/>
              </a:ext>
            </a:extLst>
          </p:cNvPr>
          <p:cNvSpPr/>
          <p:nvPr/>
        </p:nvSpPr>
        <p:spPr>
          <a:xfrm>
            <a:off x="3971365" y="5127811"/>
            <a:ext cx="932329" cy="30191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Rectangle: Rounded Corners 10">
            <a:extLst>
              <a:ext uri="{FF2B5EF4-FFF2-40B4-BE49-F238E27FC236}">
                <a16:creationId xmlns:a16="http://schemas.microsoft.com/office/drawing/2014/main" id="{02B9518C-3067-4974-9C0C-DAEC71A140B7}"/>
              </a:ext>
            </a:extLst>
          </p:cNvPr>
          <p:cNvSpPr/>
          <p:nvPr/>
        </p:nvSpPr>
        <p:spPr>
          <a:xfrm>
            <a:off x="5853953" y="5127811"/>
            <a:ext cx="932329" cy="30191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cxnSp>
        <p:nvCxnSpPr>
          <p:cNvPr id="6" name="Straight Connector 5">
            <a:extLst>
              <a:ext uri="{FF2B5EF4-FFF2-40B4-BE49-F238E27FC236}">
                <a16:creationId xmlns:a16="http://schemas.microsoft.com/office/drawing/2014/main" id="{F09FB949-157D-4F0B-9750-8F08E4BCDEE9}"/>
              </a:ext>
            </a:extLst>
          </p:cNvPr>
          <p:cNvCxnSpPr>
            <a:cxnSpLocks/>
          </p:cNvCxnSpPr>
          <p:nvPr/>
        </p:nvCxnSpPr>
        <p:spPr>
          <a:xfrm flipV="1">
            <a:off x="2137569" y="3678642"/>
            <a:ext cx="4599920" cy="3143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ight Brace 12">
            <a:extLst>
              <a:ext uri="{FF2B5EF4-FFF2-40B4-BE49-F238E27FC236}">
                <a16:creationId xmlns:a16="http://schemas.microsoft.com/office/drawing/2014/main" id="{1790A89B-11D0-4AC8-A936-2FDC4A0F7373}"/>
              </a:ext>
            </a:extLst>
          </p:cNvPr>
          <p:cNvSpPr/>
          <p:nvPr/>
        </p:nvSpPr>
        <p:spPr>
          <a:xfrm rot="16200000">
            <a:off x="5255350" y="1424754"/>
            <a:ext cx="251638" cy="1923933"/>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dirty="0"/>
          </a:p>
        </p:txBody>
      </p:sp>
      <p:sp>
        <p:nvSpPr>
          <p:cNvPr id="17" name="TextBox 16">
            <a:extLst>
              <a:ext uri="{FF2B5EF4-FFF2-40B4-BE49-F238E27FC236}">
                <a16:creationId xmlns:a16="http://schemas.microsoft.com/office/drawing/2014/main" id="{A76EFF30-3B1F-4ECD-AA1E-B9DD1C88360A}"/>
              </a:ext>
            </a:extLst>
          </p:cNvPr>
          <p:cNvSpPr txBox="1"/>
          <p:nvPr/>
        </p:nvSpPr>
        <p:spPr>
          <a:xfrm>
            <a:off x="4978077" y="1765354"/>
            <a:ext cx="875876" cy="369332"/>
          </a:xfrm>
          <a:prstGeom prst="rect">
            <a:avLst/>
          </a:prstGeom>
          <a:noFill/>
          <a:ln>
            <a:noFill/>
          </a:ln>
        </p:spPr>
        <p:txBody>
          <a:bodyPr wrap="square" rtlCol="0">
            <a:spAutoFit/>
          </a:bodyPr>
          <a:lstStyle/>
          <a:p>
            <a:r>
              <a:rPr lang="en-GB" dirty="0">
                <a:solidFill>
                  <a:srgbClr val="FF0000"/>
                </a:solidFill>
                <a:latin typeface="Arial" panose="020B0604020202020204" pitchFamily="34" charset="0"/>
                <a:ea typeface="Times New Roman" panose="02020603050405020304" pitchFamily="18" charset="0"/>
                <a:cs typeface="Arial" panose="020B0604020202020204" pitchFamily="34" charset="0"/>
              </a:rPr>
              <a:t>14.3%</a:t>
            </a:r>
            <a:endParaRPr lang="fi-FI" dirty="0">
              <a:solidFill>
                <a:srgbClr val="FF0000"/>
              </a:solidFill>
            </a:endParaRPr>
          </a:p>
        </p:txBody>
      </p:sp>
    </p:spTree>
    <p:extLst>
      <p:ext uri="{BB962C8B-B14F-4D97-AF65-F5344CB8AC3E}">
        <p14:creationId xmlns:p14="http://schemas.microsoft.com/office/powerpoint/2010/main" val="1024660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3098F-0540-409B-AB61-CFD8DF7755F8}"/>
              </a:ext>
            </a:extLst>
          </p:cNvPr>
          <p:cNvSpPr>
            <a:spLocks noGrp="1"/>
          </p:cNvSpPr>
          <p:nvPr>
            <p:ph type="title"/>
          </p:nvPr>
        </p:nvSpPr>
        <p:spPr>
          <a:xfrm>
            <a:off x="1612044" y="601469"/>
            <a:ext cx="9372085" cy="1029622"/>
          </a:xfrm>
        </p:spPr>
        <p:txBody>
          <a:bodyPr>
            <a:normAutofit fontScale="90000"/>
          </a:bodyPr>
          <a:lstStyle/>
          <a:p>
            <a:r>
              <a:rPr lang="en-GB" dirty="0">
                <a:latin typeface="Arial" panose="020B0604020202020204" pitchFamily="34" charset="0"/>
                <a:cs typeface="Arial" panose="020B0604020202020204" pitchFamily="34" charset="0"/>
              </a:rPr>
              <a:t>Comparison using linear mixed models </a:t>
            </a:r>
            <a:br>
              <a:rPr lang="fi-FI" sz="1400" dirty="0">
                <a:latin typeface="Times New Roman" panose="02020603050405020304" pitchFamily="18" charset="0"/>
                <a:cs typeface="Times New Roman" panose="02020603050405020304" pitchFamily="18" charset="0"/>
              </a:rPr>
            </a:br>
            <a:endParaRPr lang="fi-FI" sz="14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A6843BFF-B565-4ABA-A4E3-91EA357CBC59}"/>
              </a:ext>
            </a:extLst>
          </p:cNvPr>
          <p:cNvSpPr>
            <a:spLocks noGrp="1"/>
          </p:cNvSpPr>
          <p:nvPr>
            <p:ph type="sldNum" sz="quarter" idx="12"/>
          </p:nvPr>
        </p:nvSpPr>
        <p:spPr>
          <a:xfrm>
            <a:off x="9119548" y="6198866"/>
            <a:ext cx="2743200" cy="365125"/>
          </a:xfrm>
        </p:spPr>
        <p:txBody>
          <a:bodyPr/>
          <a:lstStyle/>
          <a:p>
            <a:fld id="{6AD9EEB6-1F68-4AC8-949B-F23E111D82D0}" type="slidenum">
              <a:rPr lang="fi-FI" sz="1800" smtClean="0"/>
              <a:t>14</a:t>
            </a:fld>
            <a:endParaRPr lang="fi-FI" sz="1800" dirty="0"/>
          </a:p>
        </p:txBody>
      </p:sp>
      <p:grpSp>
        <p:nvGrpSpPr>
          <p:cNvPr id="21" name="Group 20">
            <a:extLst>
              <a:ext uri="{FF2B5EF4-FFF2-40B4-BE49-F238E27FC236}">
                <a16:creationId xmlns:a16="http://schemas.microsoft.com/office/drawing/2014/main" id="{CAA4C190-F82A-4487-B04F-33AA628D4C28}"/>
              </a:ext>
            </a:extLst>
          </p:cNvPr>
          <p:cNvGrpSpPr/>
          <p:nvPr/>
        </p:nvGrpSpPr>
        <p:grpSpPr>
          <a:xfrm>
            <a:off x="1476734" y="1858606"/>
            <a:ext cx="8949219" cy="3187294"/>
            <a:chOff x="1750279" y="1944128"/>
            <a:chExt cx="8394869" cy="2803630"/>
          </a:xfrm>
        </p:grpSpPr>
        <p:pic>
          <p:nvPicPr>
            <p:cNvPr id="6" name="Picture 5" descr="A screenshot of a cell phone&#10;&#10;Description automatically generated">
              <a:extLst>
                <a:ext uri="{FF2B5EF4-FFF2-40B4-BE49-F238E27FC236}">
                  <a16:creationId xmlns:a16="http://schemas.microsoft.com/office/drawing/2014/main" id="{FAAECB28-769C-49BE-87F6-0BA662D544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0279" y="1944128"/>
              <a:ext cx="8394869" cy="2803630"/>
            </a:xfrm>
            <a:prstGeom prst="rect">
              <a:avLst/>
            </a:prstGeom>
          </p:spPr>
        </p:pic>
        <p:cxnSp>
          <p:nvCxnSpPr>
            <p:cNvPr id="8" name="Straight Arrow Connector 7">
              <a:extLst>
                <a:ext uri="{FF2B5EF4-FFF2-40B4-BE49-F238E27FC236}">
                  <a16:creationId xmlns:a16="http://schemas.microsoft.com/office/drawing/2014/main" id="{BB6A1EC5-7D83-49E0-83E2-571DEDE5A28D}"/>
                </a:ext>
              </a:extLst>
            </p:cNvPr>
            <p:cNvCxnSpPr>
              <a:cxnSpLocks/>
            </p:cNvCxnSpPr>
            <p:nvPr/>
          </p:nvCxnSpPr>
          <p:spPr>
            <a:xfrm>
              <a:off x="8931955" y="2518820"/>
              <a:ext cx="0" cy="136004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356AE6EC-54C4-46B6-95A2-D209C03A955A}"/>
                </a:ext>
              </a:extLst>
            </p:cNvPr>
            <p:cNvSpPr/>
            <p:nvPr/>
          </p:nvSpPr>
          <p:spPr>
            <a:xfrm>
              <a:off x="5329883" y="3638910"/>
              <a:ext cx="1136812" cy="263611"/>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9" name="Rectangle: Rounded Corners 18">
              <a:extLst>
                <a:ext uri="{FF2B5EF4-FFF2-40B4-BE49-F238E27FC236}">
                  <a16:creationId xmlns:a16="http://schemas.microsoft.com/office/drawing/2014/main" id="{195601AE-2D85-4C9F-9AD9-325DB00A0DE2}"/>
                </a:ext>
              </a:extLst>
            </p:cNvPr>
            <p:cNvSpPr/>
            <p:nvPr/>
          </p:nvSpPr>
          <p:spPr>
            <a:xfrm>
              <a:off x="5321649" y="3248803"/>
              <a:ext cx="576640" cy="263611"/>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0" name="Rectangle: Rounded Corners 19">
              <a:extLst>
                <a:ext uri="{FF2B5EF4-FFF2-40B4-BE49-F238E27FC236}">
                  <a16:creationId xmlns:a16="http://schemas.microsoft.com/office/drawing/2014/main" id="{CDE61D42-456C-4C9F-ADCE-78BB0F9B4DF8}"/>
                </a:ext>
              </a:extLst>
            </p:cNvPr>
            <p:cNvSpPr/>
            <p:nvPr/>
          </p:nvSpPr>
          <p:spPr>
            <a:xfrm>
              <a:off x="5321649" y="2881196"/>
              <a:ext cx="502491" cy="263611"/>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grpSp>
        <p:nvGrpSpPr>
          <p:cNvPr id="25" name="Group 24">
            <a:extLst>
              <a:ext uri="{FF2B5EF4-FFF2-40B4-BE49-F238E27FC236}">
                <a16:creationId xmlns:a16="http://schemas.microsoft.com/office/drawing/2014/main" id="{4238E9B3-1D7B-4A69-872A-EFFD9722AB46}"/>
              </a:ext>
            </a:extLst>
          </p:cNvPr>
          <p:cNvGrpSpPr/>
          <p:nvPr/>
        </p:nvGrpSpPr>
        <p:grpSpPr>
          <a:xfrm>
            <a:off x="1700852" y="5045900"/>
            <a:ext cx="8976113" cy="1266899"/>
            <a:chOff x="1700852" y="4803916"/>
            <a:chExt cx="9160737" cy="1508883"/>
          </a:xfrm>
        </p:grpSpPr>
        <p:sp>
          <p:nvSpPr>
            <p:cNvPr id="22" name="TextBox 21">
              <a:extLst>
                <a:ext uri="{FF2B5EF4-FFF2-40B4-BE49-F238E27FC236}">
                  <a16:creationId xmlns:a16="http://schemas.microsoft.com/office/drawing/2014/main" id="{FD11BA6C-9A4F-46CD-9564-D884547BF52E}"/>
                </a:ext>
              </a:extLst>
            </p:cNvPr>
            <p:cNvSpPr txBox="1"/>
            <p:nvPr/>
          </p:nvSpPr>
          <p:spPr>
            <a:xfrm>
              <a:off x="1700852" y="4803916"/>
              <a:ext cx="1955615" cy="1477328"/>
            </a:xfrm>
            <a:prstGeom prst="rect">
              <a:avLst/>
            </a:prstGeom>
            <a:noFill/>
          </p:spPr>
          <p:txBody>
            <a:bodyPr wrap="square" rtlCol="0">
              <a:spAutoFit/>
            </a:bodyPr>
            <a:lstStyle/>
            <a:p>
              <a:r>
                <a:rPr lang="en-GB" i="1" dirty="0">
                  <a:latin typeface="Arial" panose="020B0604020202020204" pitchFamily="34" charset="0"/>
                  <a:cs typeface="Arial" panose="020B0604020202020204" pitchFamily="34" charset="0"/>
                </a:rPr>
                <a:t>T</a:t>
              </a:r>
              <a:r>
                <a:rPr lang="en-GB" dirty="0">
                  <a:latin typeface="Arial" panose="020B0604020202020204" pitchFamily="34" charset="0"/>
                  <a:cs typeface="Arial" panose="020B0604020202020204" pitchFamily="34" charset="0"/>
                </a:rPr>
                <a:t> - treatment                               </a:t>
              </a:r>
            </a:p>
            <a:p>
              <a:r>
                <a:rPr lang="en-GB" i="1" dirty="0">
                  <a:latin typeface="Arial" panose="020B0604020202020204" pitchFamily="34" charset="0"/>
                  <a:cs typeface="Arial" panose="020B0604020202020204" pitchFamily="34" charset="0"/>
                </a:rPr>
                <a:t>M </a:t>
              </a:r>
              <a:r>
                <a:rPr lang="en-GB" dirty="0">
                  <a:latin typeface="Arial" panose="020B0604020202020204" pitchFamily="34" charset="0"/>
                  <a:cs typeface="Arial" panose="020B0604020202020204" pitchFamily="34" charset="0"/>
                </a:rPr>
                <a:t>- month</a:t>
              </a:r>
            </a:p>
            <a:p>
              <a:r>
                <a:rPr lang="en-GB" i="1" dirty="0">
                  <a:latin typeface="Arial" panose="020B0604020202020204" pitchFamily="34" charset="0"/>
                  <a:cs typeface="Arial" panose="020B0604020202020204" pitchFamily="34" charset="0"/>
                </a:rPr>
                <a:t>B</a:t>
              </a:r>
              <a:r>
                <a:rPr lang="en-GB" dirty="0">
                  <a:latin typeface="Arial" panose="020B0604020202020204" pitchFamily="34" charset="0"/>
                  <a:cs typeface="Arial" panose="020B0604020202020204" pitchFamily="34" charset="0"/>
                </a:rPr>
                <a:t> - block </a:t>
              </a:r>
            </a:p>
            <a:p>
              <a:r>
                <a:rPr lang="en-GB" i="1" dirty="0">
                  <a:latin typeface="Arial" panose="020B0604020202020204" pitchFamily="34" charset="0"/>
                  <a:cs typeface="Arial" panose="020B0604020202020204" pitchFamily="34" charset="0"/>
                </a:rPr>
                <a:t>C</a:t>
              </a:r>
              <a:r>
                <a:rPr lang="en-GB" dirty="0">
                  <a:latin typeface="Arial" panose="020B0604020202020204" pitchFamily="34" charset="0"/>
                  <a:cs typeface="Arial" panose="020B0604020202020204" pitchFamily="34" charset="0"/>
                </a:rPr>
                <a:t> - collar in plot </a:t>
              </a:r>
            </a:p>
            <a:p>
              <a:endParaRPr lang="fi-FI"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4C28C4AA-018C-4795-8035-18CE112E2E76}"/>
                </a:ext>
              </a:extLst>
            </p:cNvPr>
            <p:cNvSpPr txBox="1"/>
            <p:nvPr/>
          </p:nvSpPr>
          <p:spPr>
            <a:xfrm>
              <a:off x="7047470" y="4803916"/>
              <a:ext cx="3814119" cy="1200329"/>
            </a:xfrm>
            <a:prstGeom prst="rect">
              <a:avLst/>
            </a:prstGeom>
            <a:noFill/>
          </p:spPr>
          <p:txBody>
            <a:bodyPr wrap="square" rtlCol="0">
              <a:spAutoFit/>
            </a:bodyPr>
            <a:lstStyle/>
            <a:p>
              <a:r>
                <a:rPr lang="en-GB" i="1" dirty="0">
                  <a:latin typeface="Arial" panose="020B0604020202020204" pitchFamily="34" charset="0"/>
                  <a:cs typeface="Arial" panose="020B0604020202020204" pitchFamily="34" charset="0"/>
                </a:rPr>
                <a:t>a</a:t>
              </a:r>
              <a:r>
                <a:rPr lang="en-GB" dirty="0">
                  <a:latin typeface="Arial" panose="020B0604020202020204" pitchFamily="34" charset="0"/>
                  <a:cs typeface="Arial" panose="020B0604020202020204" pitchFamily="34" charset="0"/>
                </a:rPr>
                <a:t> - coefficients of fixed effects</a:t>
              </a:r>
            </a:p>
            <a:p>
              <a:r>
                <a:rPr lang="en-GB" i="1" dirty="0">
                  <a:latin typeface="Arial" panose="020B0604020202020204" pitchFamily="34" charset="0"/>
                  <a:cs typeface="Arial" panose="020B0604020202020204" pitchFamily="34" charset="0"/>
                </a:rPr>
                <a:t>α</a:t>
              </a:r>
              <a:r>
                <a:rPr lang="en-GB" dirty="0">
                  <a:latin typeface="Arial" panose="020B0604020202020204" pitchFamily="34" charset="0"/>
                  <a:cs typeface="Arial" panose="020B0604020202020204" pitchFamily="34" charset="0"/>
                </a:rPr>
                <a:t> - coefficients of random factors</a:t>
              </a:r>
            </a:p>
            <a:p>
              <a:r>
                <a:rPr lang="en-GB" i="1" dirty="0">
                  <a:latin typeface="Arial" panose="020B0604020202020204" pitchFamily="34" charset="0"/>
                  <a:cs typeface="Arial" panose="020B0604020202020204" pitchFamily="34" charset="0"/>
                </a:rPr>
                <a:t>Ɛ</a:t>
              </a:r>
              <a:r>
                <a:rPr lang="en-GB" dirty="0">
                  <a:latin typeface="Arial" panose="020B0604020202020204" pitchFamily="34" charset="0"/>
                  <a:cs typeface="Arial" panose="020B0604020202020204" pitchFamily="34" charset="0"/>
                </a:rPr>
                <a:t> - the error term</a:t>
              </a:r>
            </a:p>
            <a:p>
              <a:endParaRPr lang="fi-FI" dirty="0"/>
            </a:p>
          </p:txBody>
        </p:sp>
        <p:sp>
          <p:nvSpPr>
            <p:cNvPr id="24" name="TextBox 23">
              <a:extLst>
                <a:ext uri="{FF2B5EF4-FFF2-40B4-BE49-F238E27FC236}">
                  <a16:creationId xmlns:a16="http://schemas.microsoft.com/office/drawing/2014/main" id="{540AF8F3-118E-468E-B4AB-58E9D7084DAE}"/>
                </a:ext>
              </a:extLst>
            </p:cNvPr>
            <p:cNvSpPr txBox="1"/>
            <p:nvPr/>
          </p:nvSpPr>
          <p:spPr>
            <a:xfrm>
              <a:off x="3880242" y="4835471"/>
              <a:ext cx="2800428" cy="1477328"/>
            </a:xfrm>
            <a:prstGeom prst="rect">
              <a:avLst/>
            </a:prstGeom>
            <a:noFill/>
          </p:spPr>
          <p:txBody>
            <a:bodyPr wrap="square" rtlCol="0">
              <a:spAutoFit/>
            </a:bodyPr>
            <a:lstStyle/>
            <a:p>
              <a:r>
                <a:rPr lang="en-GB" i="1" dirty="0">
                  <a:latin typeface="Arial" panose="020B0604020202020204" pitchFamily="34" charset="0"/>
                  <a:cs typeface="Arial" panose="020B0604020202020204" pitchFamily="34" charset="0"/>
                </a:rPr>
                <a:t>Ln(R)</a:t>
              </a:r>
              <a:r>
                <a:rPr lang="en-GB" dirty="0">
                  <a:latin typeface="Arial" panose="020B0604020202020204" pitchFamily="34" charset="0"/>
                  <a:cs typeface="Arial" panose="020B0604020202020204" pitchFamily="34" charset="0"/>
                </a:rPr>
                <a:t> - natural logarithm of soil CO</a:t>
              </a:r>
              <a:r>
                <a:rPr lang="en-GB" baseline="-25000" dirty="0">
                  <a:latin typeface="Arial" panose="020B0604020202020204" pitchFamily="34" charset="0"/>
                  <a:cs typeface="Arial" panose="020B0604020202020204" pitchFamily="34" charset="0"/>
                </a:rPr>
                <a:t>2</a:t>
              </a:r>
              <a:r>
                <a:rPr lang="en-GB" dirty="0">
                  <a:latin typeface="Arial" panose="020B0604020202020204" pitchFamily="34" charset="0"/>
                  <a:cs typeface="Arial" panose="020B0604020202020204" pitchFamily="34" charset="0"/>
                </a:rPr>
                <a:t>                              </a:t>
              </a:r>
            </a:p>
            <a:p>
              <a:r>
                <a:rPr lang="en-GB" i="1" dirty="0">
                  <a:latin typeface="Arial" panose="020B0604020202020204" pitchFamily="34" charset="0"/>
                  <a:cs typeface="Arial" panose="020B0604020202020204" pitchFamily="34" charset="0"/>
                </a:rPr>
                <a:t>Moi </a:t>
              </a:r>
              <a:r>
                <a:rPr lang="en-GB" dirty="0">
                  <a:latin typeface="Arial" panose="020B0604020202020204" pitchFamily="34" charset="0"/>
                  <a:cs typeface="Arial" panose="020B0604020202020204" pitchFamily="34" charset="0"/>
                </a:rPr>
                <a:t>– soil moisture</a:t>
              </a:r>
            </a:p>
            <a:p>
              <a:r>
                <a:rPr lang="en-GB" i="1" dirty="0" err="1">
                  <a:latin typeface="Arial" panose="020B0604020202020204" pitchFamily="34" charset="0"/>
                  <a:cs typeface="Arial" panose="020B0604020202020204" pitchFamily="34" charset="0"/>
                </a:rPr>
                <a:t>Tem</a:t>
              </a:r>
              <a:r>
                <a:rPr lang="en-GB" dirty="0">
                  <a:latin typeface="Arial" panose="020B0604020202020204" pitchFamily="34" charset="0"/>
                  <a:cs typeface="Arial" panose="020B0604020202020204" pitchFamily="34" charset="0"/>
                </a:rPr>
                <a:t> – soil temperature</a:t>
              </a:r>
            </a:p>
            <a:p>
              <a:endParaRPr lang="fi-FI"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66957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A227C-7683-4078-9B53-63BBBD74796A}"/>
              </a:ext>
            </a:extLst>
          </p:cNvPr>
          <p:cNvSpPr>
            <a:spLocks noGrp="1"/>
          </p:cNvSpPr>
          <p:nvPr>
            <p:ph type="title"/>
          </p:nvPr>
        </p:nvSpPr>
        <p:spPr>
          <a:xfrm>
            <a:off x="838200" y="332174"/>
            <a:ext cx="10515600" cy="1325563"/>
          </a:xfrm>
        </p:spPr>
        <p:txBody>
          <a:bodyPr>
            <a:normAutofit/>
          </a:bodyPr>
          <a:lstStyle/>
          <a:p>
            <a:pPr algn="ctr"/>
            <a:r>
              <a:rPr lang="en-GB" sz="4000" dirty="0">
                <a:latin typeface="Arial" panose="020B0604020202020204" pitchFamily="34" charset="0"/>
                <a:cs typeface="Arial" panose="020B0604020202020204" pitchFamily="34" charset="0"/>
              </a:rPr>
              <a:t>Significance of the fixed factors </a:t>
            </a:r>
            <a:br>
              <a:rPr lang="en-GB" sz="4000" dirty="0">
                <a:latin typeface="Arial" panose="020B0604020202020204" pitchFamily="34" charset="0"/>
                <a:cs typeface="Arial" panose="020B0604020202020204" pitchFamily="34" charset="0"/>
              </a:rPr>
            </a:br>
            <a:r>
              <a:rPr lang="en-GB" sz="4000" dirty="0">
                <a:latin typeface="Arial" panose="020B0604020202020204" pitchFamily="34" charset="0"/>
                <a:cs typeface="Arial" panose="020B0604020202020204" pitchFamily="34" charset="0"/>
              </a:rPr>
              <a:t>in each linear mixed model</a:t>
            </a:r>
            <a:endParaRPr lang="fi-FI" sz="40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B553306C-55B0-4B0D-A546-38159B1AECB5}"/>
              </a:ext>
            </a:extLst>
          </p:cNvPr>
          <p:cNvSpPr>
            <a:spLocks noGrp="1"/>
          </p:cNvSpPr>
          <p:nvPr>
            <p:ph type="sldNum" sz="quarter" idx="12"/>
          </p:nvPr>
        </p:nvSpPr>
        <p:spPr>
          <a:xfrm>
            <a:off x="8940113" y="6051550"/>
            <a:ext cx="2743200" cy="365125"/>
          </a:xfrm>
        </p:spPr>
        <p:txBody>
          <a:bodyPr/>
          <a:lstStyle/>
          <a:p>
            <a:fld id="{6AD9EEB6-1F68-4AC8-949B-F23E111D82D0}" type="slidenum">
              <a:rPr lang="fi-FI" sz="1800" smtClean="0"/>
              <a:t>15</a:t>
            </a:fld>
            <a:endParaRPr lang="fi-FI" sz="1800" dirty="0"/>
          </a:p>
        </p:txBody>
      </p:sp>
      <p:pic>
        <p:nvPicPr>
          <p:cNvPr id="11" name="Content Placeholder 10" descr="A screenshot of a cell phone&#10;&#10;Description automatically generated">
            <a:extLst>
              <a:ext uri="{FF2B5EF4-FFF2-40B4-BE49-F238E27FC236}">
                <a16:creationId xmlns:a16="http://schemas.microsoft.com/office/drawing/2014/main" id="{18FAB66A-8752-443D-8960-D6D6FBD7EE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8094" y="1926273"/>
            <a:ext cx="7983071" cy="3025462"/>
          </a:xfrm>
        </p:spPr>
      </p:pic>
      <p:grpSp>
        <p:nvGrpSpPr>
          <p:cNvPr id="16" name="Group 15">
            <a:extLst>
              <a:ext uri="{FF2B5EF4-FFF2-40B4-BE49-F238E27FC236}">
                <a16:creationId xmlns:a16="http://schemas.microsoft.com/office/drawing/2014/main" id="{69339F5F-5D72-4F55-9770-D7C2D3A95728}"/>
              </a:ext>
            </a:extLst>
          </p:cNvPr>
          <p:cNvGrpSpPr/>
          <p:nvPr/>
        </p:nvGrpSpPr>
        <p:grpSpPr>
          <a:xfrm>
            <a:off x="5391424" y="2730588"/>
            <a:ext cx="4057376" cy="1617293"/>
            <a:chOff x="3880023" y="2932671"/>
            <a:chExt cx="3393990" cy="1396822"/>
          </a:xfrm>
        </p:grpSpPr>
        <p:sp>
          <p:nvSpPr>
            <p:cNvPr id="12" name="Rectangle: Rounded Corners 11">
              <a:extLst>
                <a:ext uri="{FF2B5EF4-FFF2-40B4-BE49-F238E27FC236}">
                  <a16:creationId xmlns:a16="http://schemas.microsoft.com/office/drawing/2014/main" id="{CA5CC7D4-EAC1-4B18-B30D-E7A5052E09F0}"/>
                </a:ext>
              </a:extLst>
            </p:cNvPr>
            <p:cNvSpPr/>
            <p:nvPr/>
          </p:nvSpPr>
          <p:spPr>
            <a:xfrm>
              <a:off x="3880023" y="2932671"/>
              <a:ext cx="3393990" cy="2950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3" name="Rectangle: Rounded Corners 12">
              <a:extLst>
                <a:ext uri="{FF2B5EF4-FFF2-40B4-BE49-F238E27FC236}">
                  <a16:creationId xmlns:a16="http://schemas.microsoft.com/office/drawing/2014/main" id="{09924412-D291-4FAB-A6EA-BAF5165F8F77}"/>
                </a:ext>
              </a:extLst>
            </p:cNvPr>
            <p:cNvSpPr/>
            <p:nvPr/>
          </p:nvSpPr>
          <p:spPr>
            <a:xfrm>
              <a:off x="6694274" y="3481479"/>
              <a:ext cx="579738" cy="2950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 name="Rectangle: Rounded Corners 14">
              <a:extLst>
                <a:ext uri="{FF2B5EF4-FFF2-40B4-BE49-F238E27FC236}">
                  <a16:creationId xmlns:a16="http://schemas.microsoft.com/office/drawing/2014/main" id="{AA2A6B4A-CCEE-468D-ACE9-2354D02E94FA}"/>
                </a:ext>
              </a:extLst>
            </p:cNvPr>
            <p:cNvSpPr/>
            <p:nvPr/>
          </p:nvSpPr>
          <p:spPr>
            <a:xfrm>
              <a:off x="6694274" y="4034405"/>
              <a:ext cx="579738" cy="2950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grpSp>
        <p:nvGrpSpPr>
          <p:cNvPr id="22" name="Group 21">
            <a:extLst>
              <a:ext uri="{FF2B5EF4-FFF2-40B4-BE49-F238E27FC236}">
                <a16:creationId xmlns:a16="http://schemas.microsoft.com/office/drawing/2014/main" id="{EB8AAB7C-10EE-41AC-807B-59B1F47A0EB6}"/>
              </a:ext>
            </a:extLst>
          </p:cNvPr>
          <p:cNvGrpSpPr/>
          <p:nvPr/>
        </p:nvGrpSpPr>
        <p:grpSpPr>
          <a:xfrm>
            <a:off x="2537011" y="5453987"/>
            <a:ext cx="6866964" cy="400110"/>
            <a:chOff x="2522401" y="5491366"/>
            <a:chExt cx="6866964" cy="400110"/>
          </a:xfrm>
        </p:grpSpPr>
        <p:sp>
          <p:nvSpPr>
            <p:cNvPr id="18" name="TextBox 17">
              <a:extLst>
                <a:ext uri="{FF2B5EF4-FFF2-40B4-BE49-F238E27FC236}">
                  <a16:creationId xmlns:a16="http://schemas.microsoft.com/office/drawing/2014/main" id="{4027B283-7E32-41BF-9C9C-7C8FC42ABA2F}"/>
                </a:ext>
              </a:extLst>
            </p:cNvPr>
            <p:cNvSpPr txBox="1"/>
            <p:nvPr/>
          </p:nvSpPr>
          <p:spPr>
            <a:xfrm>
              <a:off x="2522401" y="5491366"/>
              <a:ext cx="6866964" cy="400110"/>
            </a:xfrm>
            <a:prstGeom prst="rect">
              <a:avLst/>
            </a:prstGeom>
            <a:noFill/>
            <a:ln w="19050">
              <a:solidFill>
                <a:schemeClr val="tx1"/>
              </a:solidFill>
            </a:ln>
          </p:spPr>
          <p:txBody>
            <a:bodyPr wrap="square" rtlCol="0">
              <a:spAutoFit/>
            </a:bodyPr>
            <a:lstStyle/>
            <a:p>
              <a:r>
                <a:rPr lang="en-GB" sz="2000" dirty="0"/>
                <a:t>Biochar          Soil temperature &amp; moisture          </a:t>
              </a:r>
              <a:r>
                <a:rPr lang="en-GB" sz="2000" dirty="0">
                  <a:latin typeface="Arial" panose="020B0604020202020204" pitchFamily="34" charset="0"/>
                  <a:cs typeface="Arial" panose="020B0604020202020204" pitchFamily="34" charset="0"/>
                </a:rPr>
                <a:t>soil CO</a:t>
              </a:r>
              <a:r>
                <a:rPr lang="en-GB" sz="2000" baseline="-25000" dirty="0">
                  <a:latin typeface="Arial" panose="020B0604020202020204" pitchFamily="34" charset="0"/>
                  <a:cs typeface="Arial" panose="020B0604020202020204" pitchFamily="34" charset="0"/>
                </a:rPr>
                <a:t>2</a:t>
              </a:r>
              <a:r>
                <a:rPr lang="en-GB" sz="2000" dirty="0">
                  <a:latin typeface="Arial" panose="020B0604020202020204" pitchFamily="34" charset="0"/>
                  <a:cs typeface="Arial" panose="020B0604020202020204" pitchFamily="34" charset="0"/>
                </a:rPr>
                <a:t> efflux</a:t>
              </a:r>
              <a:endParaRPr lang="fi-FI" sz="2000" dirty="0"/>
            </a:p>
          </p:txBody>
        </p:sp>
        <p:sp>
          <p:nvSpPr>
            <p:cNvPr id="19" name="Arrow: Notched Right 18">
              <a:extLst>
                <a:ext uri="{FF2B5EF4-FFF2-40B4-BE49-F238E27FC236}">
                  <a16:creationId xmlns:a16="http://schemas.microsoft.com/office/drawing/2014/main" id="{346A4CBD-17B4-47DE-B2CB-7542AF6CD71E}"/>
                </a:ext>
              </a:extLst>
            </p:cNvPr>
            <p:cNvSpPr/>
            <p:nvPr/>
          </p:nvSpPr>
          <p:spPr>
            <a:xfrm>
              <a:off x="3519337" y="5632197"/>
              <a:ext cx="279998" cy="163397"/>
            </a:xfrm>
            <a:prstGeom prst="notchedRightArrow">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Arrow: Notched Right 19">
              <a:extLst>
                <a:ext uri="{FF2B5EF4-FFF2-40B4-BE49-F238E27FC236}">
                  <a16:creationId xmlns:a16="http://schemas.microsoft.com/office/drawing/2014/main" id="{21643C92-F7CB-42AA-A9B2-1B24B8B97971}"/>
                </a:ext>
              </a:extLst>
            </p:cNvPr>
            <p:cNvSpPr/>
            <p:nvPr/>
          </p:nvSpPr>
          <p:spPr>
            <a:xfrm>
              <a:off x="7052900" y="5641189"/>
              <a:ext cx="279998" cy="163397"/>
            </a:xfrm>
            <a:prstGeom prst="notchedRightArrow">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933518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B7F89-4A07-493C-9D64-16605CDE79E2}"/>
              </a:ext>
            </a:extLst>
          </p:cNvPr>
          <p:cNvSpPr>
            <a:spLocks noGrp="1"/>
          </p:cNvSpPr>
          <p:nvPr>
            <p:ph type="title"/>
          </p:nvPr>
        </p:nvSpPr>
        <p:spPr>
          <a:xfrm>
            <a:off x="570985" y="395788"/>
            <a:ext cx="11258550" cy="1787668"/>
          </a:xfrm>
        </p:spPr>
        <p:txBody>
          <a:bodyPr vert="horz" lIns="91440" tIns="45720" rIns="91440" bIns="45720" rtlCol="0" anchor="b">
            <a:normAutofit fontScale="90000"/>
          </a:bodyPr>
          <a:lstStyle/>
          <a:p>
            <a:pPr algn="ct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Soil CO</a:t>
            </a:r>
            <a:r>
              <a:rPr lang="en-US" baseline="-25000" dirty="0">
                <a:latin typeface="Arial" panose="020B0604020202020204" pitchFamily="34" charset="0"/>
                <a:cs typeface="Arial" panose="020B0604020202020204" pitchFamily="34" charset="0"/>
              </a:rPr>
              <a:t>2 </a:t>
            </a:r>
            <a:r>
              <a:rPr lang="fi-FI" altLang="zh-CN" dirty="0" err="1">
                <a:latin typeface="Arial" panose="020B0604020202020204" pitchFamily="34" charset="0"/>
                <a:cs typeface="Arial" panose="020B0604020202020204" pitchFamily="34" charset="0"/>
              </a:rPr>
              <a:t>responds</a:t>
            </a:r>
            <a:r>
              <a:rPr lang="en-US" dirty="0">
                <a:latin typeface="Arial" panose="020B0604020202020204" pitchFamily="34" charset="0"/>
                <a:cs typeface="Arial" panose="020B0604020202020204" pitchFamily="34" charset="0"/>
              </a:rPr>
              <a:t> </a:t>
            </a:r>
            <a:r>
              <a:rPr lang="fi-FI" altLang="zh-CN" dirty="0">
                <a:latin typeface="Arial" panose="020B0604020202020204" pitchFamily="34" charset="0"/>
                <a:cs typeface="Arial" panose="020B0604020202020204" pitchFamily="34" charset="0"/>
              </a:rPr>
              <a:t>to </a:t>
            </a:r>
            <a:r>
              <a:rPr lang="fi-FI" altLang="zh-CN" dirty="0" err="1">
                <a:latin typeface="Arial" panose="020B0604020202020204" pitchFamily="34" charset="0"/>
                <a:cs typeface="Arial" panose="020B0604020202020204" pitchFamily="34" charset="0"/>
              </a:rPr>
              <a:t>soil</a:t>
            </a:r>
            <a:r>
              <a:rPr lang="fi-FI" altLang="zh-CN" dirty="0">
                <a:latin typeface="Arial" panose="020B0604020202020204" pitchFamily="34" charset="0"/>
                <a:cs typeface="Arial" panose="020B0604020202020204" pitchFamily="34" charset="0"/>
              </a:rPr>
              <a:t> </a:t>
            </a:r>
            <a:r>
              <a:rPr lang="fi-FI" altLang="zh-CN" dirty="0" err="1">
                <a:latin typeface="Arial" panose="020B0604020202020204" pitchFamily="34" charset="0"/>
                <a:cs typeface="Arial" panose="020B0604020202020204" pitchFamily="34" charset="0"/>
              </a:rPr>
              <a:t>temperature</a:t>
            </a:r>
            <a:br>
              <a:rPr lang="fi-FI" altLang="zh-CN" dirty="0">
                <a:latin typeface="Arial" panose="020B0604020202020204" pitchFamily="34" charset="0"/>
                <a:cs typeface="Arial" panose="020B0604020202020204" pitchFamily="34" charset="0"/>
              </a:rPr>
            </a:br>
            <a:r>
              <a:rPr lang="fi-FI" altLang="zh-CN" dirty="0">
                <a:latin typeface="Arial" panose="020B0604020202020204" pitchFamily="34" charset="0"/>
                <a:cs typeface="Arial" panose="020B0604020202020204" pitchFamily="34" charset="0"/>
              </a:rPr>
              <a:t>at </a:t>
            </a:r>
            <a:r>
              <a:rPr lang="fi-FI" altLang="zh-CN" dirty="0" err="1">
                <a:latin typeface="Arial" panose="020B0604020202020204" pitchFamily="34" charset="0"/>
                <a:cs typeface="Arial" panose="020B0604020202020204" pitchFamily="34" charset="0"/>
              </a:rPr>
              <a:t>different</a:t>
            </a:r>
            <a:r>
              <a:rPr lang="fi-FI" altLang="zh-CN" dirty="0">
                <a:latin typeface="Arial" panose="020B0604020202020204" pitchFamily="34" charset="0"/>
                <a:cs typeface="Arial" panose="020B0604020202020204" pitchFamily="34" charset="0"/>
              </a:rPr>
              <a:t> </a:t>
            </a:r>
            <a:r>
              <a:rPr lang="fi-FI" altLang="zh-CN" dirty="0" err="1">
                <a:latin typeface="Arial" panose="020B0604020202020204" pitchFamily="34" charset="0"/>
                <a:cs typeface="Arial" panose="020B0604020202020204" pitchFamily="34" charset="0"/>
              </a:rPr>
              <a:t>soil</a:t>
            </a:r>
            <a:r>
              <a:rPr lang="fi-FI" altLang="zh-CN" dirty="0">
                <a:latin typeface="Arial" panose="020B0604020202020204" pitchFamily="34" charset="0"/>
                <a:cs typeface="Arial" panose="020B0604020202020204" pitchFamily="34" charset="0"/>
              </a:rPr>
              <a:t> </a:t>
            </a:r>
            <a:r>
              <a:rPr lang="fi-FI" altLang="zh-CN" dirty="0" err="1">
                <a:latin typeface="Arial" panose="020B0604020202020204" pitchFamily="34" charset="0"/>
                <a:cs typeface="Arial" panose="020B0604020202020204" pitchFamily="34" charset="0"/>
              </a:rPr>
              <a:t>moisture</a:t>
            </a:r>
            <a:r>
              <a:rPr lang="fi-FI" altLang="zh-CN" dirty="0">
                <a:latin typeface="Arial" panose="020B0604020202020204" pitchFamily="34" charset="0"/>
                <a:cs typeface="Arial" panose="020B0604020202020204" pitchFamily="34" charset="0"/>
              </a:rPr>
              <a:t> </a:t>
            </a:r>
            <a:r>
              <a:rPr lang="fi-FI" altLang="zh-CN" dirty="0" err="1">
                <a:latin typeface="Arial" panose="020B0604020202020204" pitchFamily="34" charset="0"/>
                <a:cs typeface="Arial" panose="020B0604020202020204" pitchFamily="34" charset="0"/>
              </a:rPr>
              <a:t>condition</a:t>
            </a:r>
            <a:r>
              <a:rPr lang="en-US" dirty="0">
                <a:latin typeface="Arial" panose="020B0604020202020204" pitchFamily="34" charset="0"/>
                <a:cs typeface="Arial" panose="020B0604020202020204" pitchFamily="34" charset="0"/>
              </a:rPr>
              <a:t> </a:t>
            </a:r>
            <a:br>
              <a:rPr lang="fi-FI" dirty="0"/>
            </a:br>
            <a:endParaRPr lang="en-US" sz="4500" dirty="0"/>
          </a:p>
        </p:txBody>
      </p:sp>
      <p:sp>
        <p:nvSpPr>
          <p:cNvPr id="5" name="Slide Number Placeholder 4">
            <a:extLst>
              <a:ext uri="{FF2B5EF4-FFF2-40B4-BE49-F238E27FC236}">
                <a16:creationId xmlns:a16="http://schemas.microsoft.com/office/drawing/2014/main" id="{C52BA723-7E22-4E33-B84B-DEAAD7BB0560}"/>
              </a:ext>
            </a:extLst>
          </p:cNvPr>
          <p:cNvSpPr>
            <a:spLocks noGrp="1"/>
          </p:cNvSpPr>
          <p:nvPr>
            <p:ph type="sldNum" sz="quarter" idx="12"/>
          </p:nvPr>
        </p:nvSpPr>
        <p:spPr>
          <a:xfrm>
            <a:off x="9147928" y="6266814"/>
            <a:ext cx="2743200" cy="365125"/>
          </a:xfrm>
        </p:spPr>
        <p:txBody>
          <a:bodyPr vert="horz" lIns="91440" tIns="45720" rIns="91440" bIns="45720" rtlCol="0" anchor="ctr">
            <a:noAutofit/>
          </a:bodyPr>
          <a:lstStyle/>
          <a:p>
            <a:pPr defTabSz="914400">
              <a:spcAft>
                <a:spcPts val="600"/>
              </a:spcAft>
            </a:pPr>
            <a:fld id="{6AD9EEB6-1F68-4AC8-949B-F23E111D82D0}" type="slidenum">
              <a:rPr lang="en-US" sz="1800" smtClean="0">
                <a:solidFill>
                  <a:schemeClr val="tx1">
                    <a:lumMod val="50000"/>
                    <a:lumOff val="50000"/>
                  </a:schemeClr>
                </a:solidFill>
              </a:rPr>
              <a:pPr defTabSz="914400">
                <a:spcAft>
                  <a:spcPts val="600"/>
                </a:spcAft>
              </a:pPr>
              <a:t>16</a:t>
            </a:fld>
            <a:endParaRPr lang="en-US" sz="1800" dirty="0">
              <a:solidFill>
                <a:schemeClr val="tx1">
                  <a:lumMod val="50000"/>
                  <a:lumOff val="50000"/>
                </a:schemeClr>
              </a:solidFill>
            </a:endParaRPr>
          </a:p>
        </p:txBody>
      </p:sp>
      <p:pic>
        <p:nvPicPr>
          <p:cNvPr id="13" name="Content Placeholder 12" descr="A close up of a map&#10;&#10;Description automatically generated">
            <a:extLst>
              <a:ext uri="{FF2B5EF4-FFF2-40B4-BE49-F238E27FC236}">
                <a16:creationId xmlns:a16="http://schemas.microsoft.com/office/drawing/2014/main" id="{5838CFF9-61A4-401E-B341-37B6D4C2E3A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03291" y="1517180"/>
            <a:ext cx="6421484" cy="4932196"/>
          </a:xfrm>
        </p:spPr>
      </p:pic>
      <p:sp>
        <p:nvSpPr>
          <p:cNvPr id="14" name="TextBox 13">
            <a:extLst>
              <a:ext uri="{FF2B5EF4-FFF2-40B4-BE49-F238E27FC236}">
                <a16:creationId xmlns:a16="http://schemas.microsoft.com/office/drawing/2014/main" id="{ED8521C8-7641-443F-9A14-8FB11B11D696}"/>
              </a:ext>
            </a:extLst>
          </p:cNvPr>
          <p:cNvSpPr txBox="1"/>
          <p:nvPr/>
        </p:nvSpPr>
        <p:spPr>
          <a:xfrm>
            <a:off x="8372861" y="3150551"/>
            <a:ext cx="2956869" cy="1323439"/>
          </a:xfrm>
          <a:prstGeom prst="rect">
            <a:avLst/>
          </a:prstGeom>
          <a:noFill/>
          <a:ln w="12700">
            <a:solidFill>
              <a:schemeClr val="tx1"/>
            </a:solidFill>
          </a:ln>
        </p:spPr>
        <p:txBody>
          <a:bodyPr wrap="square" rtlCol="0">
            <a:spAutoFit/>
          </a:bodyPr>
          <a:lstStyle/>
          <a:p>
            <a:pPr algn="just"/>
            <a:r>
              <a:rPr lang="en-US" sz="2000" dirty="0">
                <a:latin typeface="Arial" panose="020B0604020202020204" pitchFamily="34" charset="0"/>
                <a:cs typeface="Arial" panose="020B0604020202020204" pitchFamily="34" charset="0"/>
              </a:rPr>
              <a:t>Soil </a:t>
            </a:r>
            <a:r>
              <a:rPr lang="en-GB" sz="2000" dirty="0">
                <a:latin typeface="Arial" panose="020B0604020202020204" pitchFamily="34" charset="0"/>
                <a:cs typeface="Arial" panose="020B0604020202020204" pitchFamily="34" charset="0"/>
              </a:rPr>
              <a:t>CO</a:t>
            </a:r>
            <a:r>
              <a:rPr lang="en-GB" sz="2000" baseline="-25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a:t>
            </a:r>
            <a:r>
              <a:rPr lang="fi-FI" altLang="zh-CN" sz="2000" dirty="0" err="1">
                <a:latin typeface="Arial" panose="020B0604020202020204" pitchFamily="34" charset="0"/>
                <a:cs typeface="Arial" panose="020B0604020202020204" pitchFamily="34" charset="0"/>
              </a:rPr>
              <a:t>efflux</a:t>
            </a:r>
            <a:r>
              <a:rPr lang="fi-FI" altLang="zh-CN" sz="2000" dirty="0">
                <a:latin typeface="Arial" panose="020B0604020202020204" pitchFamily="34" charset="0"/>
                <a:cs typeface="Arial" panose="020B0604020202020204" pitchFamily="34" charset="0"/>
              </a:rPr>
              <a:t> </a:t>
            </a:r>
            <a:r>
              <a:rPr lang="fi-FI" altLang="zh-CN" sz="2000" dirty="0" err="1">
                <a:latin typeface="Arial" panose="020B0604020202020204" pitchFamily="34" charset="0"/>
                <a:cs typeface="Arial" panose="020B0604020202020204" pitchFamily="34" charset="0"/>
              </a:rPr>
              <a:t>was</a:t>
            </a:r>
            <a:r>
              <a:rPr lang="fi-FI" altLang="zh-CN"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more sensitive to soil temperature at higher soil moisture condition.  </a:t>
            </a:r>
            <a:endParaRPr lang="fi-FI"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2097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young girl in a forest&#10;&#10;Description automatically generated">
            <a:extLst>
              <a:ext uri="{FF2B5EF4-FFF2-40B4-BE49-F238E27FC236}">
                <a16:creationId xmlns:a16="http://schemas.microsoft.com/office/drawing/2014/main" id="{2CEC895E-6057-4979-B632-F7D8AF7F3821}"/>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1" b="19560"/>
          <a:stretch/>
        </p:blipFill>
        <p:spPr>
          <a:xfrm>
            <a:off x="6096000" y="10"/>
            <a:ext cx="6394152" cy="6857990"/>
          </a:xfrm>
          <a:prstGeom prst="rect">
            <a:avLst/>
          </a:prstGeom>
        </p:spPr>
      </p:pic>
      <p:pic>
        <p:nvPicPr>
          <p:cNvPr id="18" name="Picture 15">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CADC268A-BF0F-4F8B-8471-775CBEACCAD9}"/>
              </a:ext>
            </a:extLst>
          </p:cNvPr>
          <p:cNvSpPr>
            <a:spLocks noGrp="1"/>
          </p:cNvSpPr>
          <p:nvPr>
            <p:ph type="title"/>
          </p:nvPr>
        </p:nvSpPr>
        <p:spPr>
          <a:xfrm>
            <a:off x="804998" y="798445"/>
            <a:ext cx="4803636" cy="1311664"/>
          </a:xfrm>
        </p:spPr>
        <p:txBody>
          <a:bodyPr>
            <a:normAutofit/>
          </a:bodyPr>
          <a:lstStyle/>
          <a:p>
            <a:r>
              <a:rPr lang="fi-FI" dirty="0" err="1">
                <a:solidFill>
                  <a:srgbClr val="000000"/>
                </a:solidFill>
                <a:latin typeface="Arial" panose="020B0604020202020204" pitchFamily="34" charset="0"/>
                <a:cs typeface="Arial" panose="020B0604020202020204" pitchFamily="34" charset="0"/>
              </a:rPr>
              <a:t>Take</a:t>
            </a:r>
            <a:r>
              <a:rPr lang="fi-FI" dirty="0">
                <a:solidFill>
                  <a:srgbClr val="000000"/>
                </a:solidFill>
                <a:latin typeface="Arial" panose="020B0604020202020204" pitchFamily="34" charset="0"/>
                <a:cs typeface="Arial" panose="020B0604020202020204" pitchFamily="34" charset="0"/>
              </a:rPr>
              <a:t> </a:t>
            </a:r>
            <a:r>
              <a:rPr lang="fi-FI">
                <a:solidFill>
                  <a:srgbClr val="000000"/>
                </a:solidFill>
                <a:latin typeface="Arial" panose="020B0604020202020204" pitchFamily="34" charset="0"/>
                <a:cs typeface="Arial" panose="020B0604020202020204" pitchFamily="34" charset="0"/>
              </a:rPr>
              <a:t>Away</a:t>
            </a:r>
          </a:p>
        </p:txBody>
      </p:sp>
      <p:sp>
        <p:nvSpPr>
          <p:cNvPr id="3" name="Content Placeholder 2">
            <a:extLst>
              <a:ext uri="{FF2B5EF4-FFF2-40B4-BE49-F238E27FC236}">
                <a16:creationId xmlns:a16="http://schemas.microsoft.com/office/drawing/2014/main" id="{041EE351-8BFD-4927-97C8-C941ED5AD83F}"/>
              </a:ext>
            </a:extLst>
          </p:cNvPr>
          <p:cNvSpPr>
            <a:spLocks noGrp="1"/>
          </p:cNvSpPr>
          <p:nvPr>
            <p:ph idx="1"/>
          </p:nvPr>
        </p:nvSpPr>
        <p:spPr>
          <a:xfrm>
            <a:off x="286871" y="2158100"/>
            <a:ext cx="5809129" cy="4379669"/>
          </a:xfrm>
        </p:spPr>
        <p:txBody>
          <a:bodyPr anchor="ctr">
            <a:normAutofit/>
          </a:bodyPr>
          <a:lstStyle/>
          <a:p>
            <a:pPr marL="0" indent="0" algn="just">
              <a:buNone/>
            </a:pPr>
            <a:r>
              <a:rPr lang="en-GB" sz="2000" dirty="0">
                <a:solidFill>
                  <a:srgbClr val="000000"/>
                </a:solidFill>
                <a:latin typeface="Arial" panose="020B0604020202020204" pitchFamily="34" charset="0"/>
                <a:cs typeface="Arial" panose="020B0604020202020204" pitchFamily="34" charset="0"/>
              </a:rPr>
              <a:t>In boreal forests, the initial soil CO</a:t>
            </a:r>
            <a:r>
              <a:rPr lang="en-GB" sz="2000" baseline="-25000" dirty="0">
                <a:solidFill>
                  <a:srgbClr val="000000"/>
                </a:solidFill>
                <a:latin typeface="Arial" panose="020B0604020202020204" pitchFamily="34" charset="0"/>
                <a:cs typeface="Arial" panose="020B0604020202020204" pitchFamily="34" charset="0"/>
              </a:rPr>
              <a:t>2</a:t>
            </a:r>
            <a:r>
              <a:rPr lang="en-GB" sz="2000" dirty="0">
                <a:solidFill>
                  <a:srgbClr val="000000"/>
                </a:solidFill>
                <a:latin typeface="Arial" panose="020B0604020202020204" pitchFamily="34" charset="0"/>
                <a:cs typeface="Arial" panose="020B0604020202020204" pitchFamily="34" charset="0"/>
              </a:rPr>
              <a:t> efflux responses were dominated by physical effects of biochar on </a:t>
            </a:r>
            <a:r>
              <a:rPr lang="en-GB" sz="2000" b="1" dirty="0">
                <a:solidFill>
                  <a:srgbClr val="000000"/>
                </a:solidFill>
                <a:latin typeface="Arial" panose="020B0604020202020204" pitchFamily="34" charset="0"/>
                <a:cs typeface="Arial" panose="020B0604020202020204" pitchFamily="34" charset="0"/>
              </a:rPr>
              <a:t>soil temperature</a:t>
            </a:r>
            <a:r>
              <a:rPr lang="en-GB" sz="2000" dirty="0">
                <a:solidFill>
                  <a:srgbClr val="000000"/>
                </a:solidFill>
                <a:latin typeface="Arial" panose="020B0604020202020204" pitchFamily="34" charset="0"/>
                <a:cs typeface="Arial" panose="020B0604020202020204" pitchFamily="34" charset="0"/>
              </a:rPr>
              <a:t>. </a:t>
            </a:r>
          </a:p>
          <a:p>
            <a:pPr marL="0" indent="0" algn="just">
              <a:buNone/>
            </a:pPr>
            <a:endParaRPr lang="en-GB" sz="2000" dirty="0">
              <a:solidFill>
                <a:srgbClr val="000000"/>
              </a:solidFill>
              <a:latin typeface="Arial" panose="020B0604020202020204" pitchFamily="34" charset="0"/>
              <a:cs typeface="Arial" panose="020B0604020202020204" pitchFamily="34" charset="0"/>
            </a:endParaRPr>
          </a:p>
          <a:p>
            <a:pPr marL="0" indent="0" algn="just">
              <a:buNone/>
            </a:pPr>
            <a:r>
              <a:rPr lang="en-GB" sz="2000" b="1" dirty="0">
                <a:solidFill>
                  <a:srgbClr val="000000"/>
                </a:solidFill>
                <a:latin typeface="Arial" panose="020B0604020202020204" pitchFamily="34" charset="0"/>
                <a:cs typeface="Arial" panose="020B0604020202020204" pitchFamily="34" charset="0"/>
              </a:rPr>
              <a:t>Higher amount </a:t>
            </a:r>
            <a:r>
              <a:rPr lang="en-GB" sz="2000" dirty="0">
                <a:solidFill>
                  <a:srgbClr val="000000"/>
                </a:solidFill>
                <a:latin typeface="Arial" panose="020B0604020202020204" pitchFamily="34" charset="0"/>
                <a:cs typeface="Arial" panose="020B0604020202020204" pitchFamily="34" charset="0"/>
              </a:rPr>
              <a:t>of biochar leads to higher soil CO</a:t>
            </a:r>
            <a:r>
              <a:rPr lang="en-GB" sz="2000" baseline="-25000" dirty="0">
                <a:solidFill>
                  <a:srgbClr val="000000"/>
                </a:solidFill>
                <a:latin typeface="Arial" panose="020B0604020202020204" pitchFamily="34" charset="0"/>
                <a:cs typeface="Arial" panose="020B0604020202020204" pitchFamily="34" charset="0"/>
              </a:rPr>
              <a:t>2</a:t>
            </a:r>
            <a:r>
              <a:rPr lang="en-GB" sz="2000" dirty="0">
                <a:solidFill>
                  <a:srgbClr val="000000"/>
                </a:solidFill>
                <a:latin typeface="Arial" panose="020B0604020202020204" pitchFamily="34" charset="0"/>
                <a:cs typeface="Arial" panose="020B0604020202020204" pitchFamily="34" charset="0"/>
              </a:rPr>
              <a:t> efflux.</a:t>
            </a:r>
          </a:p>
          <a:p>
            <a:pPr marL="0" indent="0" algn="just">
              <a:buNone/>
            </a:pPr>
            <a:endParaRPr lang="en-GB" sz="2000" dirty="0">
              <a:solidFill>
                <a:srgbClr val="000000"/>
              </a:solidFill>
              <a:latin typeface="Arial" panose="020B0604020202020204" pitchFamily="34" charset="0"/>
              <a:cs typeface="Arial" panose="020B0604020202020204" pitchFamily="34" charset="0"/>
            </a:endParaRPr>
          </a:p>
          <a:p>
            <a:pPr marL="0" indent="0" algn="just">
              <a:buNone/>
            </a:pPr>
            <a:r>
              <a:rPr lang="en-GB" sz="2000" dirty="0">
                <a:solidFill>
                  <a:srgbClr val="000000"/>
                </a:solidFill>
                <a:latin typeface="Arial" panose="020B0604020202020204" pitchFamily="34" charset="0"/>
                <a:cs typeface="Arial" panose="020B0604020202020204" pitchFamily="34" charset="0"/>
              </a:rPr>
              <a:t>The increase in soil temperature and CO</a:t>
            </a:r>
            <a:r>
              <a:rPr lang="en-GB" sz="2000" baseline="-25000" dirty="0">
                <a:solidFill>
                  <a:srgbClr val="000000"/>
                </a:solidFill>
                <a:latin typeface="Arial" panose="020B0604020202020204" pitchFamily="34" charset="0"/>
                <a:cs typeface="Arial" panose="020B0604020202020204" pitchFamily="34" charset="0"/>
              </a:rPr>
              <a:t>2</a:t>
            </a:r>
            <a:r>
              <a:rPr lang="en-GB" sz="2000" dirty="0">
                <a:solidFill>
                  <a:srgbClr val="000000"/>
                </a:solidFill>
                <a:latin typeface="Arial" panose="020B0604020202020204" pitchFamily="34" charset="0"/>
                <a:cs typeface="Arial" panose="020B0604020202020204" pitchFamily="34" charset="0"/>
              </a:rPr>
              <a:t> efflux are probably </a:t>
            </a:r>
            <a:r>
              <a:rPr lang="en-GB" sz="2000" b="1" dirty="0">
                <a:solidFill>
                  <a:srgbClr val="000000"/>
                </a:solidFill>
                <a:latin typeface="Arial" panose="020B0604020202020204" pitchFamily="34" charset="0"/>
                <a:cs typeface="Arial" panose="020B0604020202020204" pitchFamily="34" charset="0"/>
              </a:rPr>
              <a:t>transient</a:t>
            </a:r>
            <a:r>
              <a:rPr lang="en-GB" sz="2000" dirty="0">
                <a:solidFill>
                  <a:srgbClr val="000000"/>
                </a:solidFill>
                <a:latin typeface="Arial" panose="020B0604020202020204" pitchFamily="34" charset="0"/>
                <a:cs typeface="Arial" panose="020B0604020202020204" pitchFamily="34" charset="0"/>
              </a:rPr>
              <a:t>. </a:t>
            </a:r>
          </a:p>
          <a:p>
            <a:pPr marL="0" indent="0" algn="ctr">
              <a:buNone/>
            </a:pPr>
            <a:r>
              <a:rPr lang="fi-FI" sz="2000" b="1" dirty="0">
                <a:solidFill>
                  <a:srgbClr val="000000"/>
                </a:solidFill>
                <a:latin typeface="Arial" panose="020B0604020202020204" pitchFamily="34" charset="0"/>
                <a:cs typeface="Arial" panose="020B0604020202020204" pitchFamily="34" charset="0"/>
              </a:rPr>
              <a:t>                                                                                                                                                                </a:t>
            </a:r>
            <a:r>
              <a:rPr lang="fi-FI" sz="2000" b="1" u="sng" dirty="0" err="1">
                <a:solidFill>
                  <a:srgbClr val="000000"/>
                </a:solidFill>
                <a:latin typeface="Arial" panose="020B0604020202020204" pitchFamily="34" charset="0"/>
                <a:cs typeface="Arial" panose="020B0604020202020204" pitchFamily="34" charset="0"/>
              </a:rPr>
              <a:t>xudanzhu</a:t>
            </a:r>
            <a:r>
              <a:rPr lang="en-US" sz="2000" b="1" u="sng" dirty="0">
                <a:solidFill>
                  <a:srgbClr val="000000"/>
                </a:solidFill>
                <a:latin typeface="Arial" panose="020B0604020202020204" pitchFamily="34" charset="0"/>
                <a:cs typeface="Arial" panose="020B0604020202020204" pitchFamily="34" charset="0"/>
              </a:rPr>
              <a:t>@uef.fi</a:t>
            </a:r>
            <a:endParaRPr lang="fi-FI" sz="2000" b="1" u="sng" dirty="0">
              <a:solidFill>
                <a:srgbClr val="000000"/>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C221A4B1-6607-4E7F-9774-622960222F12}"/>
              </a:ext>
            </a:extLst>
          </p:cNvPr>
          <p:cNvSpPr>
            <a:spLocks noGrp="1"/>
          </p:cNvSpPr>
          <p:nvPr>
            <p:ph type="sldNum" sz="quarter" idx="12"/>
          </p:nvPr>
        </p:nvSpPr>
        <p:spPr>
          <a:xfrm>
            <a:off x="6382871" y="6223702"/>
            <a:ext cx="570728" cy="314067"/>
          </a:xfrm>
        </p:spPr>
        <p:txBody>
          <a:bodyPr>
            <a:noAutofit/>
          </a:bodyPr>
          <a:lstStyle/>
          <a:p>
            <a:pPr>
              <a:spcAft>
                <a:spcPts val="600"/>
              </a:spcAft>
            </a:pPr>
            <a:fld id="{6AD9EEB6-1F68-4AC8-949B-F23E111D82D0}" type="slidenum">
              <a:rPr lang="fi-FI" sz="1800" smtClean="0">
                <a:solidFill>
                  <a:schemeClr val="tx1"/>
                </a:solidFill>
              </a:rPr>
              <a:pPr>
                <a:spcAft>
                  <a:spcPts val="600"/>
                </a:spcAft>
              </a:pPr>
              <a:t>17</a:t>
            </a:fld>
            <a:endParaRPr lang="fi-FI" sz="1800" dirty="0">
              <a:solidFill>
                <a:schemeClr val="tx1"/>
              </a:solidFill>
            </a:endParaRPr>
          </a:p>
        </p:txBody>
      </p:sp>
    </p:spTree>
    <p:extLst>
      <p:ext uri="{BB962C8B-B14F-4D97-AF65-F5344CB8AC3E}">
        <p14:creationId xmlns:p14="http://schemas.microsoft.com/office/powerpoint/2010/main" val="359760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descr="A close up of a rock&#10;&#10;Description automatically generated">
            <a:extLst>
              <a:ext uri="{FF2B5EF4-FFF2-40B4-BE49-F238E27FC236}">
                <a16:creationId xmlns:a16="http://schemas.microsoft.com/office/drawing/2014/main" id="{122E55E5-1CA3-47C4-8048-A5778275D37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65903" y="0"/>
            <a:ext cx="12191980" cy="6857990"/>
          </a:xfrm>
          <a:prstGeom prst="rect">
            <a:avLst/>
          </a:prstGeom>
        </p:spPr>
      </p:pic>
      <p:sp>
        <p:nvSpPr>
          <p:cNvPr id="4" name="Footer Placeholder 3">
            <a:extLst>
              <a:ext uri="{FF2B5EF4-FFF2-40B4-BE49-F238E27FC236}">
                <a16:creationId xmlns:a16="http://schemas.microsoft.com/office/drawing/2014/main" id="{EFC00F3E-A7D3-4A67-9682-80F770A6505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CONFIDENTIAL</a:t>
            </a:r>
          </a:p>
        </p:txBody>
      </p:sp>
      <p:sp>
        <p:nvSpPr>
          <p:cNvPr id="5" name="Slide Number Placeholder 4">
            <a:extLst>
              <a:ext uri="{FF2B5EF4-FFF2-40B4-BE49-F238E27FC236}">
                <a16:creationId xmlns:a16="http://schemas.microsoft.com/office/drawing/2014/main" id="{CF6FF3ED-B088-433C-946A-7A61FA913113}"/>
              </a:ext>
            </a:extLst>
          </p:cNvPr>
          <p:cNvSpPr>
            <a:spLocks noGrp="1"/>
          </p:cNvSpPr>
          <p:nvPr>
            <p:ph type="sldNum" sz="quarter" idx="12"/>
          </p:nvPr>
        </p:nvSpPr>
        <p:spPr>
          <a:xfrm>
            <a:off x="8898924" y="6068025"/>
            <a:ext cx="2743200" cy="365125"/>
          </a:xfrm>
        </p:spPr>
        <p:txBody>
          <a:bodyPr vert="horz" lIns="91440" tIns="45720" rIns="91440" bIns="45720" rtlCol="0" anchor="ctr">
            <a:noAutofit/>
          </a:bodyPr>
          <a:lstStyle/>
          <a:p>
            <a:pPr defTabSz="914400">
              <a:spcAft>
                <a:spcPts val="600"/>
              </a:spcAft>
            </a:pPr>
            <a:r>
              <a:rPr lang="en-US" sz="1800" dirty="0">
                <a:solidFill>
                  <a:schemeClr val="tx1"/>
                </a:solidFill>
              </a:rPr>
              <a:t>2</a:t>
            </a:r>
          </a:p>
        </p:txBody>
      </p:sp>
    </p:spTree>
    <p:extLst>
      <p:ext uri="{BB962C8B-B14F-4D97-AF65-F5344CB8AC3E}">
        <p14:creationId xmlns:p14="http://schemas.microsoft.com/office/powerpoint/2010/main" val="3048219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close up of a device&#10;&#10;Description automatically generated">
            <a:extLst>
              <a:ext uri="{FF2B5EF4-FFF2-40B4-BE49-F238E27FC236}">
                <a16:creationId xmlns:a16="http://schemas.microsoft.com/office/drawing/2014/main" id="{D12A932F-EA96-4C4A-B46A-45F323AA56F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7985"/>
          <a:stretch/>
        </p:blipFill>
        <p:spPr>
          <a:xfrm>
            <a:off x="0" y="-296562"/>
            <a:ext cx="12192000" cy="6772275"/>
          </a:xfrm>
        </p:spPr>
      </p:pic>
      <p:sp>
        <p:nvSpPr>
          <p:cNvPr id="5" name="Slide Number Placeholder 4">
            <a:extLst>
              <a:ext uri="{FF2B5EF4-FFF2-40B4-BE49-F238E27FC236}">
                <a16:creationId xmlns:a16="http://schemas.microsoft.com/office/drawing/2014/main" id="{BE326F68-EFAE-46BE-8DE2-D0F6A62FF003}"/>
              </a:ext>
            </a:extLst>
          </p:cNvPr>
          <p:cNvSpPr>
            <a:spLocks noGrp="1"/>
          </p:cNvSpPr>
          <p:nvPr>
            <p:ph type="sldNum" sz="quarter" idx="12"/>
          </p:nvPr>
        </p:nvSpPr>
        <p:spPr/>
        <p:txBody>
          <a:bodyPr/>
          <a:lstStyle/>
          <a:p>
            <a:fld id="{6AD9EEB6-1F68-4AC8-949B-F23E111D82D0}" type="slidenum">
              <a:rPr lang="fi-FI" sz="1800" smtClean="0"/>
              <a:t>3</a:t>
            </a:fld>
            <a:endParaRPr lang="fi-FI" sz="1800" dirty="0"/>
          </a:p>
        </p:txBody>
      </p:sp>
      <p:sp>
        <p:nvSpPr>
          <p:cNvPr id="10" name="TextBox 9">
            <a:extLst>
              <a:ext uri="{FF2B5EF4-FFF2-40B4-BE49-F238E27FC236}">
                <a16:creationId xmlns:a16="http://schemas.microsoft.com/office/drawing/2014/main" id="{7F1FB75A-F57F-429C-99ED-03A98CAC34DE}"/>
              </a:ext>
            </a:extLst>
          </p:cNvPr>
          <p:cNvSpPr txBox="1"/>
          <p:nvPr/>
        </p:nvSpPr>
        <p:spPr>
          <a:xfrm>
            <a:off x="2411506" y="6475713"/>
            <a:ext cx="7808259" cy="369332"/>
          </a:xfrm>
          <a:prstGeom prst="rect">
            <a:avLst/>
          </a:prstGeom>
          <a:noFill/>
        </p:spPr>
        <p:txBody>
          <a:bodyPr wrap="square" rtlCol="0">
            <a:spAutoFit/>
          </a:bodyPr>
          <a:lstStyle/>
          <a:p>
            <a:r>
              <a:rPr lang="fi-FI" dirty="0">
                <a:hlinkClick r:id="rId4"/>
              </a:rPr>
              <a:t>http://cprsx.com/blog/climate-change-action-plan/soil-fertilization/</a:t>
            </a:r>
            <a:endParaRPr lang="fi-FI" dirty="0"/>
          </a:p>
        </p:txBody>
      </p:sp>
    </p:spTree>
    <p:extLst>
      <p:ext uri="{BB962C8B-B14F-4D97-AF65-F5344CB8AC3E}">
        <p14:creationId xmlns:p14="http://schemas.microsoft.com/office/powerpoint/2010/main" val="4294718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tree in a forest&#10;&#10;Description automatically generated">
            <a:extLst>
              <a:ext uri="{FF2B5EF4-FFF2-40B4-BE49-F238E27FC236}">
                <a16:creationId xmlns:a16="http://schemas.microsoft.com/office/drawing/2014/main" id="{BF2861A1-10FD-4089-9782-607988362FCE}"/>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8804" y="-1"/>
            <a:ext cx="12174231" cy="6858001"/>
          </a:xfrm>
          <a:prstGeom prst="rect">
            <a:avLst/>
          </a:prstGeom>
          <a:effectLst>
            <a:outerShdw blurRad="50800" dist="50800" dir="5400000" algn="ctr" rotWithShape="0">
              <a:srgbClr val="000000">
                <a:alpha val="0"/>
              </a:srgbClr>
            </a:outerShdw>
          </a:effectLst>
        </p:spPr>
      </p:pic>
      <p:sp>
        <p:nvSpPr>
          <p:cNvPr id="2" name="Title 1">
            <a:extLst>
              <a:ext uri="{FF2B5EF4-FFF2-40B4-BE49-F238E27FC236}">
                <a16:creationId xmlns:a16="http://schemas.microsoft.com/office/drawing/2014/main" id="{007AF2C6-6464-41EC-8DE4-4B34238F40C7}"/>
              </a:ext>
            </a:extLst>
          </p:cNvPr>
          <p:cNvSpPr>
            <a:spLocks noGrp="1"/>
          </p:cNvSpPr>
          <p:nvPr>
            <p:ph type="title"/>
          </p:nvPr>
        </p:nvSpPr>
        <p:spPr/>
        <p:txBody>
          <a:bodyPr>
            <a:normAutofit/>
          </a:bodyPr>
          <a:lstStyle/>
          <a:p>
            <a:pPr algn="ctr"/>
            <a:r>
              <a:rPr lang="fi-FI" dirty="0" err="1">
                <a:latin typeface="Arial" panose="020B0604020202020204" pitchFamily="34" charset="0"/>
                <a:cs typeface="Arial" panose="020B0604020202020204" pitchFamily="34" charset="0"/>
              </a:rPr>
              <a:t>Introduction</a:t>
            </a:r>
            <a:endParaRPr lang="fi-FI"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C7542D6-52CA-4C5D-8665-FCD88787213B}"/>
              </a:ext>
            </a:extLst>
          </p:cNvPr>
          <p:cNvSpPr>
            <a:spLocks noGrp="1"/>
          </p:cNvSpPr>
          <p:nvPr>
            <p:ph idx="1"/>
          </p:nvPr>
        </p:nvSpPr>
        <p:spPr>
          <a:xfrm>
            <a:off x="1373269" y="2054226"/>
            <a:ext cx="9445461" cy="4667249"/>
          </a:xfrm>
        </p:spPr>
        <p:txBody>
          <a:bodyPr>
            <a:normAutofit/>
          </a:bodyPr>
          <a:lstStyle/>
          <a:p>
            <a:pPr marL="0" indent="0" algn="just">
              <a:buNone/>
            </a:pPr>
            <a:r>
              <a:rPr lang="en-GB" sz="2400" dirty="0">
                <a:latin typeface="Arial" panose="020B0604020202020204" pitchFamily="34" charset="0"/>
                <a:cs typeface="Arial" panose="020B0604020202020204" pitchFamily="34" charset="0"/>
              </a:rPr>
              <a:t>Biochar      restore soil fertility      ecosystem productivity</a:t>
            </a:r>
          </a:p>
          <a:p>
            <a:pPr marL="0" indent="0" algn="just">
              <a:buNone/>
            </a:pPr>
            <a:endParaRPr lang="en-GB" sz="2400" dirty="0">
              <a:latin typeface="Arial" panose="020B0604020202020204" pitchFamily="34" charset="0"/>
              <a:cs typeface="Arial" panose="020B0604020202020204" pitchFamily="34" charset="0"/>
            </a:endParaRPr>
          </a:p>
          <a:p>
            <a:pPr marL="0" indent="0" algn="just">
              <a:buNone/>
            </a:pPr>
            <a:r>
              <a:rPr lang="en-GB" sz="2400" dirty="0">
                <a:latin typeface="Arial" panose="020B0604020202020204" pitchFamily="34" charset="0"/>
                <a:cs typeface="Arial" panose="020B0604020202020204" pitchFamily="34" charset="0"/>
              </a:rPr>
              <a:t>Biochar      sequester C     atmospheric CO</a:t>
            </a:r>
            <a:r>
              <a:rPr lang="en-GB" sz="2400" baseline="-25000" dirty="0">
                <a:latin typeface="Arial" panose="020B0604020202020204" pitchFamily="34" charset="0"/>
                <a:cs typeface="Arial" panose="020B0604020202020204" pitchFamily="34" charset="0"/>
              </a:rPr>
              <a:t>2</a:t>
            </a:r>
          </a:p>
          <a:p>
            <a:pPr marL="0" indent="0" algn="just">
              <a:buNone/>
            </a:pPr>
            <a:endParaRPr lang="en-GB" sz="2400" dirty="0">
              <a:latin typeface="Arial" panose="020B0604020202020204" pitchFamily="34" charset="0"/>
              <a:cs typeface="Arial" panose="020B0604020202020204" pitchFamily="34" charset="0"/>
            </a:endParaRPr>
          </a:p>
          <a:p>
            <a:pPr marL="0" indent="0" algn="just">
              <a:buNone/>
            </a:pPr>
            <a:r>
              <a:rPr lang="en-GB" sz="2400" dirty="0">
                <a:latin typeface="Arial" panose="020B0604020202020204" pitchFamily="34" charset="0"/>
                <a:cs typeface="Arial" panose="020B0604020202020204" pitchFamily="34" charset="0"/>
              </a:rPr>
              <a:t>Biochar      soil CO</a:t>
            </a:r>
            <a:r>
              <a:rPr lang="en-GB" sz="2400" baseline="-25000" dirty="0">
                <a:latin typeface="Arial" panose="020B0604020202020204" pitchFamily="34" charset="0"/>
                <a:cs typeface="Arial" panose="020B0604020202020204" pitchFamily="34" charset="0"/>
              </a:rPr>
              <a:t>2</a:t>
            </a:r>
            <a:r>
              <a:rPr lang="en-GB" sz="2400" dirty="0">
                <a:latin typeface="Arial" panose="020B0604020202020204" pitchFamily="34" charset="0"/>
                <a:cs typeface="Arial" panose="020B0604020202020204" pitchFamily="34" charset="0"/>
              </a:rPr>
              <a:t> effluxes ?</a:t>
            </a:r>
          </a:p>
          <a:p>
            <a:pPr marL="0" indent="0" algn="just">
              <a:buNone/>
            </a:pPr>
            <a:r>
              <a:rPr lang="en-GB" sz="2400" dirty="0">
                <a:solidFill>
                  <a:srgbClr val="FF0000"/>
                </a:solidFill>
                <a:latin typeface="Arial" panose="020B0604020202020204" pitchFamily="34" charset="0"/>
                <a:cs typeface="Arial" panose="020B0604020202020204" pitchFamily="34" charset="0"/>
              </a:rPr>
              <a:t>Subtropical &amp; temperate forests       inconsistent </a:t>
            </a:r>
            <a:endParaRPr lang="en-GB" sz="2400" dirty="0">
              <a:latin typeface="Arial" panose="020B0604020202020204" pitchFamily="34" charset="0"/>
              <a:cs typeface="Arial" panose="020B0604020202020204" pitchFamily="34" charset="0"/>
            </a:endParaRPr>
          </a:p>
          <a:p>
            <a:pPr marL="0" indent="0" algn="just">
              <a:buNone/>
            </a:pPr>
            <a:r>
              <a:rPr lang="en-GB" sz="2400" dirty="0">
                <a:solidFill>
                  <a:srgbClr val="FF0000"/>
                </a:solidFill>
                <a:latin typeface="Arial" panose="020B0604020202020204" pitchFamily="34" charset="0"/>
                <a:cs typeface="Arial" panose="020B0604020202020204" pitchFamily="34" charset="0"/>
              </a:rPr>
              <a:t>Boreal forests    </a:t>
            </a:r>
            <a:r>
              <a:rPr lang="en-GB" sz="2400" dirty="0">
                <a:latin typeface="Arial" panose="020B0604020202020204" pitchFamily="34" charset="0"/>
                <a:cs typeface="Arial" panose="020B0604020202020204" pitchFamily="34" charset="0"/>
              </a:rPr>
              <a:t> </a:t>
            </a:r>
            <a:r>
              <a:rPr lang="en-GB" sz="2400" dirty="0">
                <a:solidFill>
                  <a:srgbClr val="FF0000"/>
                </a:solidFill>
                <a:latin typeface="Arial" panose="020B0604020202020204" pitchFamily="34" charset="0"/>
                <a:cs typeface="Arial" panose="020B0604020202020204" pitchFamily="34" charset="0"/>
              </a:rPr>
              <a:t>rare</a:t>
            </a:r>
            <a:endParaRPr lang="en-GB" sz="2400" dirty="0">
              <a:latin typeface="Arial" panose="020B0604020202020204" pitchFamily="34" charset="0"/>
              <a:cs typeface="Arial" panose="020B0604020202020204" pitchFamily="34" charset="0"/>
            </a:endParaRPr>
          </a:p>
          <a:p>
            <a:pPr marL="0" indent="0" algn="just">
              <a:buNone/>
            </a:pPr>
            <a:endParaRPr lang="en-GB" sz="2000" dirty="0">
              <a:latin typeface="Arial" panose="020B0604020202020204" pitchFamily="34" charset="0"/>
              <a:cs typeface="Arial" panose="020B0604020202020204" pitchFamily="34" charset="0"/>
            </a:endParaRPr>
          </a:p>
          <a:p>
            <a:pPr algn="just">
              <a:buFont typeface="Wingdings" panose="05000000000000000000" pitchFamily="2" charset="2"/>
              <a:buChar char="Ø"/>
            </a:pPr>
            <a:endParaRPr lang="fi-FI" sz="20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C994403D-C031-4298-A6CD-E9156DA1BA65}"/>
              </a:ext>
            </a:extLst>
          </p:cNvPr>
          <p:cNvSpPr>
            <a:spLocks noGrp="1"/>
          </p:cNvSpPr>
          <p:nvPr>
            <p:ph type="sldNum" sz="quarter" idx="12"/>
          </p:nvPr>
        </p:nvSpPr>
        <p:spPr/>
        <p:txBody>
          <a:bodyPr/>
          <a:lstStyle/>
          <a:p>
            <a:fld id="{6AD9EEB6-1F68-4AC8-949B-F23E111D82D0}" type="slidenum">
              <a:rPr lang="fi-FI" sz="1800" smtClean="0"/>
              <a:t>4</a:t>
            </a:fld>
            <a:endParaRPr lang="fi-FI" sz="1800" dirty="0"/>
          </a:p>
        </p:txBody>
      </p:sp>
      <p:grpSp>
        <p:nvGrpSpPr>
          <p:cNvPr id="13" name="Group 12">
            <a:extLst>
              <a:ext uri="{FF2B5EF4-FFF2-40B4-BE49-F238E27FC236}">
                <a16:creationId xmlns:a16="http://schemas.microsoft.com/office/drawing/2014/main" id="{DA163A7A-5CE4-4CEE-90B8-D5FD4A0E9D60}"/>
              </a:ext>
            </a:extLst>
          </p:cNvPr>
          <p:cNvGrpSpPr/>
          <p:nvPr/>
        </p:nvGrpSpPr>
        <p:grpSpPr>
          <a:xfrm>
            <a:off x="2627819" y="2173753"/>
            <a:ext cx="3499998" cy="2910894"/>
            <a:chOff x="2639901" y="1834388"/>
            <a:chExt cx="3499998" cy="2910894"/>
          </a:xfrm>
        </p:grpSpPr>
        <p:sp>
          <p:nvSpPr>
            <p:cNvPr id="6" name="Arrow: Chevron 5">
              <a:extLst>
                <a:ext uri="{FF2B5EF4-FFF2-40B4-BE49-F238E27FC236}">
                  <a16:creationId xmlns:a16="http://schemas.microsoft.com/office/drawing/2014/main" id="{F9ACDB69-26A9-4B65-97EB-C13548603268}"/>
                </a:ext>
              </a:extLst>
            </p:cNvPr>
            <p:cNvSpPr/>
            <p:nvPr/>
          </p:nvSpPr>
          <p:spPr>
            <a:xfrm>
              <a:off x="5879091" y="4136597"/>
              <a:ext cx="260808" cy="169682"/>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sp>
          <p:nvSpPr>
            <p:cNvPr id="7" name="Arrow: Chevron 6">
              <a:extLst>
                <a:ext uri="{FF2B5EF4-FFF2-40B4-BE49-F238E27FC236}">
                  <a16:creationId xmlns:a16="http://schemas.microsoft.com/office/drawing/2014/main" id="{DD3CF859-ED56-4558-AF84-F75D09395A6E}"/>
                </a:ext>
              </a:extLst>
            </p:cNvPr>
            <p:cNvSpPr/>
            <p:nvPr/>
          </p:nvSpPr>
          <p:spPr>
            <a:xfrm>
              <a:off x="2639901" y="3658787"/>
              <a:ext cx="238812" cy="152219"/>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sp>
          <p:nvSpPr>
            <p:cNvPr id="8" name="Arrow: Chevron 7">
              <a:extLst>
                <a:ext uri="{FF2B5EF4-FFF2-40B4-BE49-F238E27FC236}">
                  <a16:creationId xmlns:a16="http://schemas.microsoft.com/office/drawing/2014/main" id="{F0501B3B-732E-4B2A-BB3E-9AADEACD6CFD}"/>
                </a:ext>
              </a:extLst>
            </p:cNvPr>
            <p:cNvSpPr/>
            <p:nvPr/>
          </p:nvSpPr>
          <p:spPr>
            <a:xfrm>
              <a:off x="3426644" y="4575600"/>
              <a:ext cx="260808" cy="169682"/>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sp>
          <p:nvSpPr>
            <p:cNvPr id="9" name="Arrow: Chevron 8">
              <a:extLst>
                <a:ext uri="{FF2B5EF4-FFF2-40B4-BE49-F238E27FC236}">
                  <a16:creationId xmlns:a16="http://schemas.microsoft.com/office/drawing/2014/main" id="{C92CF331-6FF5-4BA8-9EC1-1AF1B71E4909}"/>
                </a:ext>
              </a:extLst>
            </p:cNvPr>
            <p:cNvSpPr/>
            <p:nvPr/>
          </p:nvSpPr>
          <p:spPr>
            <a:xfrm>
              <a:off x="2658754" y="1834389"/>
              <a:ext cx="238812" cy="152219"/>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sp>
          <p:nvSpPr>
            <p:cNvPr id="10" name="Arrow: Chevron 9">
              <a:extLst>
                <a:ext uri="{FF2B5EF4-FFF2-40B4-BE49-F238E27FC236}">
                  <a16:creationId xmlns:a16="http://schemas.microsoft.com/office/drawing/2014/main" id="{7E8236FD-8B06-4F68-8AF1-F144B3F8A456}"/>
                </a:ext>
              </a:extLst>
            </p:cNvPr>
            <p:cNvSpPr/>
            <p:nvPr/>
          </p:nvSpPr>
          <p:spPr>
            <a:xfrm>
              <a:off x="5605809" y="1834388"/>
              <a:ext cx="238812" cy="152219"/>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sp>
          <p:nvSpPr>
            <p:cNvPr id="11" name="Arrow: Chevron 10">
              <a:extLst>
                <a:ext uri="{FF2B5EF4-FFF2-40B4-BE49-F238E27FC236}">
                  <a16:creationId xmlns:a16="http://schemas.microsoft.com/office/drawing/2014/main" id="{63DBE60D-5B22-49EE-8611-B08C57BF61D5}"/>
                </a:ext>
              </a:extLst>
            </p:cNvPr>
            <p:cNvSpPr/>
            <p:nvPr/>
          </p:nvSpPr>
          <p:spPr>
            <a:xfrm>
              <a:off x="2639901" y="2746588"/>
              <a:ext cx="238812" cy="152219"/>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sp>
          <p:nvSpPr>
            <p:cNvPr id="12" name="Arrow: Chevron 11">
              <a:extLst>
                <a:ext uri="{FF2B5EF4-FFF2-40B4-BE49-F238E27FC236}">
                  <a16:creationId xmlns:a16="http://schemas.microsoft.com/office/drawing/2014/main" id="{7E5CAF9E-A179-45F4-960B-5F3FCDC51001}"/>
                </a:ext>
              </a:extLst>
            </p:cNvPr>
            <p:cNvSpPr/>
            <p:nvPr/>
          </p:nvSpPr>
          <p:spPr>
            <a:xfrm>
              <a:off x="4777821" y="2746587"/>
              <a:ext cx="238812" cy="152219"/>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grpSp>
    </p:spTree>
    <p:extLst>
      <p:ext uri="{BB962C8B-B14F-4D97-AF65-F5344CB8AC3E}">
        <p14:creationId xmlns:p14="http://schemas.microsoft.com/office/powerpoint/2010/main" val="2949813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DA0F0-724B-40CA-9E9D-BEF6F736AD3E}"/>
              </a:ext>
            </a:extLst>
          </p:cNvPr>
          <p:cNvSpPr>
            <a:spLocks noGrp="1"/>
          </p:cNvSpPr>
          <p:nvPr>
            <p:ph type="title"/>
          </p:nvPr>
        </p:nvSpPr>
        <p:spPr/>
        <p:txBody>
          <a:bodyPr>
            <a:normAutofit/>
          </a:bodyPr>
          <a:lstStyle/>
          <a:p>
            <a:r>
              <a:rPr lang="fi-FI" sz="4000" dirty="0">
                <a:latin typeface="Arial" panose="020B0604020202020204" pitchFamily="34" charset="0"/>
                <a:cs typeface="Arial" panose="020B0604020202020204" pitchFamily="34" charset="0"/>
              </a:rPr>
              <a:t>How </a:t>
            </a:r>
            <a:r>
              <a:rPr lang="fi-FI" sz="4000" dirty="0" err="1">
                <a:latin typeface="Arial" panose="020B0604020202020204" pitchFamily="34" charset="0"/>
                <a:cs typeface="Arial" panose="020B0604020202020204" pitchFamily="34" charset="0"/>
              </a:rPr>
              <a:t>does</a:t>
            </a:r>
            <a:r>
              <a:rPr lang="fi-FI" sz="4000" dirty="0">
                <a:latin typeface="Arial" panose="020B0604020202020204" pitchFamily="34" charset="0"/>
                <a:cs typeface="Arial" panose="020B0604020202020204" pitchFamily="34" charset="0"/>
              </a:rPr>
              <a:t> </a:t>
            </a:r>
            <a:r>
              <a:rPr lang="fi-FI" sz="4000" dirty="0" err="1">
                <a:latin typeface="Arial" panose="020B0604020202020204" pitchFamily="34" charset="0"/>
                <a:cs typeface="Arial" panose="020B0604020202020204" pitchFamily="34" charset="0"/>
              </a:rPr>
              <a:t>biochar</a:t>
            </a:r>
            <a:r>
              <a:rPr lang="fi-FI" sz="4000" dirty="0">
                <a:latin typeface="Arial" panose="020B0604020202020204" pitchFamily="34" charset="0"/>
                <a:cs typeface="Arial" panose="020B0604020202020204" pitchFamily="34" charset="0"/>
              </a:rPr>
              <a:t> </a:t>
            </a:r>
            <a:r>
              <a:rPr lang="fi-FI" sz="4000" dirty="0" err="1">
                <a:latin typeface="Arial" panose="020B0604020202020204" pitchFamily="34" charset="0"/>
                <a:cs typeface="Arial" panose="020B0604020202020204" pitchFamily="34" charset="0"/>
              </a:rPr>
              <a:t>affect</a:t>
            </a:r>
            <a:r>
              <a:rPr lang="fi-FI" sz="4000" dirty="0">
                <a:latin typeface="Arial" panose="020B0604020202020204" pitchFamily="34" charset="0"/>
                <a:cs typeface="Arial" panose="020B0604020202020204" pitchFamily="34" charset="0"/>
              </a:rPr>
              <a:t> </a:t>
            </a:r>
            <a:r>
              <a:rPr lang="fi-FI" sz="4000" dirty="0" err="1">
                <a:latin typeface="Arial" panose="020B0604020202020204" pitchFamily="34" charset="0"/>
                <a:cs typeface="Arial" panose="020B0604020202020204" pitchFamily="34" charset="0"/>
              </a:rPr>
              <a:t>short-term</a:t>
            </a:r>
            <a:r>
              <a:rPr lang="fi-FI" sz="4000" dirty="0">
                <a:latin typeface="Arial" panose="020B0604020202020204" pitchFamily="34" charset="0"/>
                <a:cs typeface="Arial" panose="020B0604020202020204" pitchFamily="34" charset="0"/>
              </a:rPr>
              <a:t> </a:t>
            </a:r>
            <a:r>
              <a:rPr lang="fi-FI" sz="4000" dirty="0" err="1">
                <a:latin typeface="Arial" panose="020B0604020202020204" pitchFamily="34" charset="0"/>
                <a:cs typeface="Arial" panose="020B0604020202020204" pitchFamily="34" charset="0"/>
              </a:rPr>
              <a:t>soil</a:t>
            </a:r>
            <a:r>
              <a:rPr lang="fi-FI" sz="4000" dirty="0">
                <a:latin typeface="Arial" panose="020B0604020202020204" pitchFamily="34" charset="0"/>
                <a:cs typeface="Arial" panose="020B0604020202020204" pitchFamily="34" charset="0"/>
              </a:rPr>
              <a:t> CO</a:t>
            </a:r>
            <a:r>
              <a:rPr lang="fi-FI" sz="4000" baseline="-25000" dirty="0">
                <a:latin typeface="Arial" panose="020B0604020202020204" pitchFamily="34" charset="0"/>
                <a:cs typeface="Arial" panose="020B0604020202020204" pitchFamily="34" charset="0"/>
              </a:rPr>
              <a:t>2 </a:t>
            </a:r>
            <a:r>
              <a:rPr lang="fi-FI" sz="4000" dirty="0">
                <a:latin typeface="Arial" panose="020B0604020202020204" pitchFamily="34" charset="0"/>
                <a:cs typeface="Arial" panose="020B0604020202020204" pitchFamily="34" charset="0"/>
              </a:rPr>
              <a:t>?</a:t>
            </a:r>
            <a:endParaRPr lang="fi-FI" sz="4000" dirty="0"/>
          </a:p>
        </p:txBody>
      </p:sp>
      <p:sp>
        <p:nvSpPr>
          <p:cNvPr id="4" name="Footer Placeholder 3">
            <a:extLst>
              <a:ext uri="{FF2B5EF4-FFF2-40B4-BE49-F238E27FC236}">
                <a16:creationId xmlns:a16="http://schemas.microsoft.com/office/drawing/2014/main" id="{587AE695-EDE4-4352-AB52-49EF3E5EA5B0}"/>
              </a:ext>
            </a:extLst>
          </p:cNvPr>
          <p:cNvSpPr>
            <a:spLocks noGrp="1"/>
          </p:cNvSpPr>
          <p:nvPr>
            <p:ph type="ftr" sz="quarter" idx="11"/>
          </p:nvPr>
        </p:nvSpPr>
        <p:spPr/>
        <p:txBody>
          <a:bodyPr/>
          <a:lstStyle/>
          <a:p>
            <a:r>
              <a:rPr lang="fi-FI"/>
              <a:t>CONFIDENTIAL</a:t>
            </a:r>
          </a:p>
        </p:txBody>
      </p:sp>
      <p:sp>
        <p:nvSpPr>
          <p:cNvPr id="5" name="Slide Number Placeholder 4">
            <a:extLst>
              <a:ext uri="{FF2B5EF4-FFF2-40B4-BE49-F238E27FC236}">
                <a16:creationId xmlns:a16="http://schemas.microsoft.com/office/drawing/2014/main" id="{03BF256F-33A9-4678-9777-6434946122AB}"/>
              </a:ext>
            </a:extLst>
          </p:cNvPr>
          <p:cNvSpPr>
            <a:spLocks noGrp="1"/>
          </p:cNvSpPr>
          <p:nvPr>
            <p:ph type="sldNum" sz="quarter" idx="12"/>
          </p:nvPr>
        </p:nvSpPr>
        <p:spPr/>
        <p:txBody>
          <a:bodyPr/>
          <a:lstStyle/>
          <a:p>
            <a:fld id="{6AD9EEB6-1F68-4AC8-949B-F23E111D82D0}" type="slidenum">
              <a:rPr lang="fi-FI" sz="1800" smtClean="0"/>
              <a:t>5</a:t>
            </a:fld>
            <a:endParaRPr lang="fi-FI" sz="1800" dirty="0"/>
          </a:p>
        </p:txBody>
      </p:sp>
      <p:sp>
        <p:nvSpPr>
          <p:cNvPr id="7" name="TextBox 6">
            <a:extLst>
              <a:ext uri="{FF2B5EF4-FFF2-40B4-BE49-F238E27FC236}">
                <a16:creationId xmlns:a16="http://schemas.microsoft.com/office/drawing/2014/main" id="{2388225E-B122-4611-8BCD-A4EC2DD4A725}"/>
              </a:ext>
            </a:extLst>
          </p:cNvPr>
          <p:cNvSpPr txBox="1"/>
          <p:nvPr/>
        </p:nvSpPr>
        <p:spPr>
          <a:xfrm>
            <a:off x="4974408" y="3429000"/>
            <a:ext cx="1195733" cy="400110"/>
          </a:xfrm>
          <a:prstGeom prst="rect">
            <a:avLst/>
          </a:prstGeom>
          <a:solidFill>
            <a:schemeClr val="bg1"/>
          </a:solidFill>
          <a:ln w="19050">
            <a:solidFill>
              <a:schemeClr val="tx1"/>
            </a:solidFill>
          </a:ln>
        </p:spPr>
        <p:txBody>
          <a:bodyPr wrap="square" rtlCol="0">
            <a:spAutoFit/>
          </a:bodyPr>
          <a:lstStyle/>
          <a:p>
            <a:r>
              <a:rPr lang="en-GB" sz="2000" dirty="0">
                <a:latin typeface="Arial" panose="020B0604020202020204" pitchFamily="34" charset="0"/>
                <a:cs typeface="Arial" panose="020B0604020202020204" pitchFamily="34" charset="0"/>
              </a:rPr>
              <a:t>Soil CO</a:t>
            </a:r>
            <a:r>
              <a:rPr lang="en-GB" sz="2000" baseline="-25000" dirty="0">
                <a:latin typeface="Arial" panose="020B0604020202020204" pitchFamily="34" charset="0"/>
                <a:cs typeface="Arial" panose="020B0604020202020204" pitchFamily="34" charset="0"/>
              </a:rPr>
              <a:t>2</a:t>
            </a:r>
            <a:endParaRPr lang="fi-FI" sz="2000" dirty="0">
              <a:latin typeface="Arial" panose="020B0604020202020204" pitchFamily="34" charset="0"/>
              <a:cs typeface="Arial" panose="020B0604020202020204" pitchFamily="34" charset="0"/>
            </a:endParaRPr>
          </a:p>
        </p:txBody>
      </p:sp>
      <p:cxnSp>
        <p:nvCxnSpPr>
          <p:cNvPr id="9" name="Straight Arrow Connector 8">
            <a:extLst>
              <a:ext uri="{FF2B5EF4-FFF2-40B4-BE49-F238E27FC236}">
                <a16:creationId xmlns:a16="http://schemas.microsoft.com/office/drawing/2014/main" id="{E73E9C12-EEDC-4EAA-B43C-9202476740CE}"/>
              </a:ext>
            </a:extLst>
          </p:cNvPr>
          <p:cNvCxnSpPr>
            <a:cxnSpLocks/>
          </p:cNvCxnSpPr>
          <p:nvPr/>
        </p:nvCxnSpPr>
        <p:spPr>
          <a:xfrm>
            <a:off x="5525036" y="2611395"/>
            <a:ext cx="0" cy="74140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3B7F3B2-981E-43FF-8613-2B279379C2A0}"/>
              </a:ext>
            </a:extLst>
          </p:cNvPr>
          <p:cNvCxnSpPr>
            <a:cxnSpLocks/>
          </p:cNvCxnSpPr>
          <p:nvPr/>
        </p:nvCxnSpPr>
        <p:spPr>
          <a:xfrm flipH="1">
            <a:off x="6282081" y="3688492"/>
            <a:ext cx="92937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00DF3A1-50CF-48A0-B6AB-03BAD2A003C4}"/>
              </a:ext>
            </a:extLst>
          </p:cNvPr>
          <p:cNvCxnSpPr>
            <a:cxnSpLocks/>
          </p:cNvCxnSpPr>
          <p:nvPr/>
        </p:nvCxnSpPr>
        <p:spPr>
          <a:xfrm>
            <a:off x="4151870" y="3688492"/>
            <a:ext cx="75950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0C27047-637E-4795-90F3-AD2914F698AA}"/>
              </a:ext>
            </a:extLst>
          </p:cNvPr>
          <p:cNvCxnSpPr>
            <a:cxnSpLocks/>
          </p:cNvCxnSpPr>
          <p:nvPr/>
        </p:nvCxnSpPr>
        <p:spPr>
          <a:xfrm flipV="1">
            <a:off x="5572274" y="3917092"/>
            <a:ext cx="0" cy="91028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67FA453-0EF4-4D3B-BD21-DB17002C4851}"/>
              </a:ext>
            </a:extLst>
          </p:cNvPr>
          <p:cNvSpPr txBox="1"/>
          <p:nvPr/>
        </p:nvSpPr>
        <p:spPr>
          <a:xfrm>
            <a:off x="4682597" y="4957977"/>
            <a:ext cx="1779354" cy="400110"/>
          </a:xfrm>
          <a:prstGeom prst="rect">
            <a:avLst/>
          </a:prstGeom>
          <a:solidFill>
            <a:schemeClr val="bg1"/>
          </a:solidFill>
          <a:ln w="19050">
            <a:solidFill>
              <a:schemeClr val="tx1"/>
            </a:solidFill>
          </a:ln>
        </p:spPr>
        <p:txBody>
          <a:bodyPr wrap="square" rtlCol="0">
            <a:spAutoFit/>
          </a:bodyPr>
          <a:lstStyle/>
          <a:p>
            <a:r>
              <a:rPr lang="en-GB" sz="2000" dirty="0">
                <a:latin typeface="Arial" panose="020B0604020202020204" pitchFamily="34" charset="0"/>
                <a:cs typeface="Arial" panose="020B0604020202020204" pitchFamily="34" charset="0"/>
              </a:rPr>
              <a:t>Soil organism</a:t>
            </a:r>
            <a:endParaRPr lang="fi-FI" sz="20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90CB3358-DC0F-4008-8CFD-EBAC713B337F}"/>
              </a:ext>
            </a:extLst>
          </p:cNvPr>
          <p:cNvSpPr txBox="1"/>
          <p:nvPr/>
        </p:nvSpPr>
        <p:spPr>
          <a:xfrm>
            <a:off x="7356342" y="3516982"/>
            <a:ext cx="2504343" cy="400110"/>
          </a:xfrm>
          <a:prstGeom prst="rect">
            <a:avLst/>
          </a:prstGeom>
          <a:solidFill>
            <a:schemeClr val="bg1"/>
          </a:solidFill>
          <a:ln w="19050">
            <a:solidFill>
              <a:schemeClr val="tx1"/>
            </a:solidFill>
          </a:ln>
        </p:spPr>
        <p:txBody>
          <a:bodyPr wrap="square" rtlCol="0">
            <a:spAutoFit/>
          </a:bodyPr>
          <a:lstStyle/>
          <a:p>
            <a:r>
              <a:rPr lang="en-GB" sz="2000" dirty="0">
                <a:latin typeface="Arial" panose="020B0604020202020204" pitchFamily="34" charset="0"/>
                <a:cs typeface="Arial" panose="020B0604020202020204" pitchFamily="34" charset="0"/>
              </a:rPr>
              <a:t>Soil organic content</a:t>
            </a:r>
            <a:endParaRPr lang="fi-FI" sz="2000"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A4A2AD9-248E-4C1E-8052-2D57B417A28B}"/>
              </a:ext>
            </a:extLst>
          </p:cNvPr>
          <p:cNvSpPr txBox="1"/>
          <p:nvPr/>
        </p:nvSpPr>
        <p:spPr>
          <a:xfrm>
            <a:off x="1954427" y="3507544"/>
            <a:ext cx="2084173" cy="400110"/>
          </a:xfrm>
          <a:prstGeom prst="rect">
            <a:avLst/>
          </a:prstGeom>
          <a:solidFill>
            <a:schemeClr val="bg1"/>
          </a:solidFill>
          <a:ln w="19050">
            <a:solidFill>
              <a:schemeClr val="tx1"/>
            </a:solidFill>
          </a:ln>
        </p:spPr>
        <p:txBody>
          <a:bodyPr wrap="square" rtlCol="0">
            <a:spAutoFit/>
          </a:bodyPr>
          <a:lstStyle/>
          <a:p>
            <a:r>
              <a:rPr lang="en-GB" sz="2000" dirty="0">
                <a:latin typeface="Arial" panose="020B0604020202020204" pitchFamily="34" charset="0"/>
                <a:cs typeface="Arial" panose="020B0604020202020204" pitchFamily="34" charset="0"/>
              </a:rPr>
              <a:t>Soil temperature</a:t>
            </a:r>
            <a:endParaRPr lang="fi-FI" sz="200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8B61FB0E-7D6E-463C-94F1-90E5A2E46C2E}"/>
              </a:ext>
            </a:extLst>
          </p:cNvPr>
          <p:cNvSpPr txBox="1"/>
          <p:nvPr/>
        </p:nvSpPr>
        <p:spPr>
          <a:xfrm>
            <a:off x="4711495" y="2080248"/>
            <a:ext cx="1750456" cy="400110"/>
          </a:xfrm>
          <a:prstGeom prst="rect">
            <a:avLst/>
          </a:prstGeom>
          <a:solidFill>
            <a:schemeClr val="bg1"/>
          </a:solidFill>
          <a:ln w="19050">
            <a:solidFill>
              <a:schemeClr val="tx1"/>
            </a:solidFill>
          </a:ln>
        </p:spPr>
        <p:txBody>
          <a:bodyPr wrap="square" rtlCol="0">
            <a:spAutoFit/>
          </a:bodyPr>
          <a:lstStyle/>
          <a:p>
            <a:r>
              <a:rPr lang="en-GB" sz="2000" dirty="0">
                <a:latin typeface="Arial" panose="020B0604020202020204" pitchFamily="34" charset="0"/>
                <a:cs typeface="Arial" panose="020B0604020202020204" pitchFamily="34" charset="0"/>
              </a:rPr>
              <a:t>Soil moisture</a:t>
            </a:r>
            <a:endParaRPr lang="fi-FI" sz="2000" dirty="0">
              <a:latin typeface="Arial" panose="020B0604020202020204" pitchFamily="34" charset="0"/>
              <a:cs typeface="Arial" panose="020B0604020202020204" pitchFamily="34" charset="0"/>
            </a:endParaRPr>
          </a:p>
        </p:txBody>
      </p:sp>
      <p:cxnSp>
        <p:nvCxnSpPr>
          <p:cNvPr id="29" name="Straight Arrow Connector 28">
            <a:extLst>
              <a:ext uri="{FF2B5EF4-FFF2-40B4-BE49-F238E27FC236}">
                <a16:creationId xmlns:a16="http://schemas.microsoft.com/office/drawing/2014/main" id="{6D7D3E21-5BC0-4724-904A-EC96073E06F8}"/>
              </a:ext>
            </a:extLst>
          </p:cNvPr>
          <p:cNvCxnSpPr>
            <a:cxnSpLocks/>
          </p:cNvCxnSpPr>
          <p:nvPr/>
        </p:nvCxnSpPr>
        <p:spPr>
          <a:xfrm flipV="1">
            <a:off x="4151870" y="3971733"/>
            <a:ext cx="768081" cy="50642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9E8DCE0-4FFE-45E3-A1B5-1CE143F7DE83}"/>
              </a:ext>
            </a:extLst>
          </p:cNvPr>
          <p:cNvSpPr txBox="1"/>
          <p:nvPr/>
        </p:nvSpPr>
        <p:spPr>
          <a:xfrm>
            <a:off x="3434604" y="4483178"/>
            <a:ext cx="582826" cy="400110"/>
          </a:xfrm>
          <a:prstGeom prst="rect">
            <a:avLst/>
          </a:prstGeom>
          <a:solidFill>
            <a:schemeClr val="bg1"/>
          </a:solidFill>
          <a:ln w="19050">
            <a:solidFill>
              <a:schemeClr val="tx1"/>
            </a:solidFill>
          </a:ln>
        </p:spPr>
        <p:txBody>
          <a:bodyPr wrap="square" rtlCol="0">
            <a:spAutoFit/>
          </a:bodyPr>
          <a:lstStyle/>
          <a:p>
            <a:r>
              <a:rPr lang="fi-FI" sz="2000" dirty="0">
                <a:latin typeface="Arial" panose="020B0604020202020204" pitchFamily="34" charset="0"/>
                <a:cs typeface="Arial" panose="020B0604020202020204" pitchFamily="34" charset="0"/>
              </a:rPr>
              <a:t>pH</a:t>
            </a:r>
          </a:p>
        </p:txBody>
      </p:sp>
      <p:cxnSp>
        <p:nvCxnSpPr>
          <p:cNvPr id="33" name="Straight Arrow Connector 32">
            <a:extLst>
              <a:ext uri="{FF2B5EF4-FFF2-40B4-BE49-F238E27FC236}">
                <a16:creationId xmlns:a16="http://schemas.microsoft.com/office/drawing/2014/main" id="{813E5D7C-DC2B-45AE-B2A2-2C5D8014CF45}"/>
              </a:ext>
            </a:extLst>
          </p:cNvPr>
          <p:cNvCxnSpPr>
            <a:cxnSpLocks/>
          </p:cNvCxnSpPr>
          <p:nvPr/>
        </p:nvCxnSpPr>
        <p:spPr>
          <a:xfrm flipH="1" flipV="1">
            <a:off x="6282082" y="3907654"/>
            <a:ext cx="753032" cy="57050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31E816D3-36D5-439B-8BFA-157CF4E85E2F}"/>
              </a:ext>
            </a:extLst>
          </p:cNvPr>
          <p:cNvSpPr txBox="1"/>
          <p:nvPr/>
        </p:nvSpPr>
        <p:spPr>
          <a:xfrm>
            <a:off x="7211452" y="4515245"/>
            <a:ext cx="963120" cy="400110"/>
          </a:xfrm>
          <a:prstGeom prst="rect">
            <a:avLst/>
          </a:prstGeom>
          <a:solidFill>
            <a:schemeClr val="bg1"/>
          </a:solidFill>
          <a:ln w="19050">
            <a:solidFill>
              <a:schemeClr val="tx1"/>
            </a:solidFill>
          </a:ln>
        </p:spPr>
        <p:txBody>
          <a:bodyPr wrap="square" rtlCol="0">
            <a:spAutoFit/>
          </a:bodyPr>
          <a:lstStyle/>
          <a:p>
            <a:r>
              <a:rPr lang="fi-FI" sz="2000" dirty="0" err="1">
                <a:latin typeface="Arial" panose="020B0604020202020204" pitchFamily="34" charset="0"/>
                <a:cs typeface="Arial" panose="020B0604020202020204" pitchFamily="34" charset="0"/>
              </a:rPr>
              <a:t>Others</a:t>
            </a:r>
            <a:endParaRPr lang="fi-FI" sz="2000" dirty="0">
              <a:latin typeface="Arial" panose="020B0604020202020204" pitchFamily="34" charset="0"/>
              <a:cs typeface="Arial" panose="020B0604020202020204" pitchFamily="34" charset="0"/>
            </a:endParaRPr>
          </a:p>
        </p:txBody>
      </p:sp>
      <p:pic>
        <p:nvPicPr>
          <p:cNvPr id="37" name="Picture 36" descr="A tree in a forest&#10;&#10;Description automatically generated">
            <a:extLst>
              <a:ext uri="{FF2B5EF4-FFF2-40B4-BE49-F238E27FC236}">
                <a16:creationId xmlns:a16="http://schemas.microsoft.com/office/drawing/2014/main" id="{F34211C9-3CC5-4E07-BF11-8BE3B04C84FF}"/>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0" y="0"/>
            <a:ext cx="12192000" cy="6858001"/>
          </a:xfrm>
          <a:prstGeom prst="rect">
            <a:avLst/>
          </a:prstGeom>
          <a:effectLst>
            <a:outerShdw blurRad="50800" dist="50800" dir="5400000" algn="ctr" rotWithShape="0">
              <a:srgbClr val="000000">
                <a:alpha val="0"/>
              </a:srgbClr>
            </a:outerShdw>
          </a:effectLst>
        </p:spPr>
      </p:pic>
    </p:spTree>
    <p:extLst>
      <p:ext uri="{BB962C8B-B14F-4D97-AF65-F5344CB8AC3E}">
        <p14:creationId xmlns:p14="http://schemas.microsoft.com/office/powerpoint/2010/main" val="1821220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268D4A1-0F03-4E33-A55F-A814ECAC679B}"/>
              </a:ext>
            </a:extLst>
          </p:cNvPr>
          <p:cNvSpPr>
            <a:spLocks noGrp="1"/>
          </p:cNvSpPr>
          <p:nvPr>
            <p:ph type="title"/>
          </p:nvPr>
        </p:nvSpPr>
        <p:spPr>
          <a:xfrm>
            <a:off x="640079" y="2053641"/>
            <a:ext cx="3669161" cy="2760098"/>
          </a:xfrm>
        </p:spPr>
        <p:txBody>
          <a:bodyPr>
            <a:normAutofit/>
          </a:bodyPr>
          <a:lstStyle/>
          <a:p>
            <a:r>
              <a:rPr lang="en-GB">
                <a:solidFill>
                  <a:srgbClr val="FFFFFF"/>
                </a:solidFill>
                <a:latin typeface="Arial" panose="020B0604020202020204" pitchFamily="34" charset="0"/>
                <a:cs typeface="Arial" panose="020B0604020202020204" pitchFamily="34" charset="0"/>
              </a:rPr>
              <a:t>Hypothesis</a:t>
            </a:r>
            <a:endParaRPr lang="fi-FI">
              <a:solidFill>
                <a:srgbClr val="FFFFFF"/>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3820019-2460-4C1E-85DB-78F77F6CD36E}"/>
              </a:ext>
            </a:extLst>
          </p:cNvPr>
          <p:cNvSpPr>
            <a:spLocks noGrp="1"/>
          </p:cNvSpPr>
          <p:nvPr>
            <p:ph idx="1"/>
          </p:nvPr>
        </p:nvSpPr>
        <p:spPr>
          <a:xfrm>
            <a:off x="6090574" y="801866"/>
            <a:ext cx="5306084" cy="5230634"/>
          </a:xfrm>
        </p:spPr>
        <p:txBody>
          <a:bodyPr anchor="ctr">
            <a:normAutofit/>
          </a:bodyPr>
          <a:lstStyle/>
          <a:p>
            <a:pPr marL="514350" indent="-514350" algn="just">
              <a:buFont typeface="+mj-lt"/>
              <a:buAutoNum type="arabicPeriod"/>
            </a:pPr>
            <a:r>
              <a:rPr lang="en-US" sz="2400" dirty="0">
                <a:solidFill>
                  <a:srgbClr val="000000"/>
                </a:solidFill>
                <a:latin typeface="Arial" panose="020B0604020202020204" pitchFamily="34" charset="0"/>
                <a:cs typeface="Arial" panose="020B0604020202020204" pitchFamily="34" charset="0"/>
              </a:rPr>
              <a:t>Biochar will increase soil CO</a:t>
            </a:r>
            <a:r>
              <a:rPr lang="en-US" sz="2400" baseline="-25000" dirty="0">
                <a:solidFill>
                  <a:srgbClr val="000000"/>
                </a:solidFill>
                <a:latin typeface="Arial" panose="020B0604020202020204" pitchFamily="34" charset="0"/>
                <a:cs typeface="Arial" panose="020B0604020202020204" pitchFamily="34" charset="0"/>
              </a:rPr>
              <a:t>2</a:t>
            </a:r>
            <a:r>
              <a:rPr lang="en-US" sz="2400" dirty="0">
                <a:solidFill>
                  <a:srgbClr val="000000"/>
                </a:solidFill>
                <a:latin typeface="Arial" panose="020B0604020202020204" pitchFamily="34" charset="0"/>
                <a:cs typeface="Arial" panose="020B0604020202020204" pitchFamily="34" charset="0"/>
              </a:rPr>
              <a:t> efflux by changing the </a:t>
            </a:r>
            <a:r>
              <a:rPr lang="en-US" sz="2400" b="1" dirty="0">
                <a:solidFill>
                  <a:srgbClr val="000000"/>
                </a:solidFill>
                <a:latin typeface="Arial" panose="020B0604020202020204" pitchFamily="34" charset="0"/>
                <a:cs typeface="Arial" panose="020B0604020202020204" pitchFamily="34" charset="0"/>
              </a:rPr>
              <a:t>soil physiochemica</a:t>
            </a:r>
            <a:r>
              <a:rPr lang="en-US" sz="2400" dirty="0">
                <a:solidFill>
                  <a:srgbClr val="000000"/>
                </a:solidFill>
                <a:latin typeface="Arial" panose="020B0604020202020204" pitchFamily="34" charset="0"/>
                <a:cs typeface="Arial" panose="020B0604020202020204" pitchFamily="34" charset="0"/>
              </a:rPr>
              <a:t>l and </a:t>
            </a:r>
            <a:r>
              <a:rPr lang="en-US" sz="2400" b="1" dirty="0">
                <a:solidFill>
                  <a:srgbClr val="000000"/>
                </a:solidFill>
                <a:latin typeface="Arial" panose="020B0604020202020204" pitchFamily="34" charset="0"/>
                <a:cs typeface="Arial" panose="020B0604020202020204" pitchFamily="34" charset="0"/>
              </a:rPr>
              <a:t>biological properties</a:t>
            </a:r>
            <a:r>
              <a:rPr lang="en-US" sz="2400" dirty="0">
                <a:solidFill>
                  <a:srgbClr val="000000"/>
                </a:solidFill>
                <a:latin typeface="Arial" panose="020B0604020202020204" pitchFamily="34" charset="0"/>
                <a:cs typeface="Arial" panose="020B0604020202020204" pitchFamily="34" charset="0"/>
              </a:rPr>
              <a:t> at the initial stage. </a:t>
            </a:r>
          </a:p>
          <a:p>
            <a:pPr marL="514350" indent="-514350" algn="just">
              <a:buFont typeface="+mj-lt"/>
              <a:buAutoNum type="arabicPeriod"/>
            </a:pPr>
            <a:endParaRPr lang="en-US" sz="2400" dirty="0">
              <a:solidFill>
                <a:srgbClr val="000000"/>
              </a:solidFill>
              <a:latin typeface="Arial" panose="020B0604020202020204" pitchFamily="34" charset="0"/>
              <a:cs typeface="Arial" panose="020B0604020202020204" pitchFamily="34" charset="0"/>
            </a:endParaRPr>
          </a:p>
          <a:p>
            <a:pPr marL="514350" indent="-514350" algn="just">
              <a:buFont typeface="+mj-lt"/>
              <a:buAutoNum type="arabicPeriod"/>
            </a:pPr>
            <a:r>
              <a:rPr lang="en-GB" sz="2400" dirty="0">
                <a:solidFill>
                  <a:srgbClr val="000000"/>
                </a:solidFill>
                <a:latin typeface="Arial" panose="020B0604020202020204" pitchFamily="34" charset="0"/>
                <a:cs typeface="Arial" panose="020B0604020202020204" pitchFamily="34" charset="0"/>
              </a:rPr>
              <a:t>The </a:t>
            </a:r>
            <a:r>
              <a:rPr lang="en-GB" sz="2400" b="1" dirty="0">
                <a:solidFill>
                  <a:srgbClr val="000000"/>
                </a:solidFill>
                <a:latin typeface="Arial" panose="020B0604020202020204" pitchFamily="34" charset="0"/>
                <a:cs typeface="Arial" panose="020B0604020202020204" pitchFamily="34" charset="0"/>
              </a:rPr>
              <a:t>pyrolysis temperature</a:t>
            </a:r>
            <a:r>
              <a:rPr lang="en-GB" sz="2400" dirty="0">
                <a:solidFill>
                  <a:srgbClr val="000000"/>
                </a:solidFill>
                <a:latin typeface="Arial" panose="020B0604020202020204" pitchFamily="34" charset="0"/>
                <a:cs typeface="Arial" panose="020B0604020202020204" pitchFamily="34" charset="0"/>
              </a:rPr>
              <a:t> and </a:t>
            </a:r>
            <a:r>
              <a:rPr lang="en-GB" sz="2400" b="1" dirty="0">
                <a:solidFill>
                  <a:srgbClr val="000000"/>
                </a:solidFill>
                <a:latin typeface="Arial" panose="020B0604020202020204" pitchFamily="34" charset="0"/>
                <a:cs typeface="Arial" panose="020B0604020202020204" pitchFamily="34" charset="0"/>
              </a:rPr>
              <a:t>amount </a:t>
            </a:r>
            <a:r>
              <a:rPr lang="en-GB" sz="2400" dirty="0">
                <a:solidFill>
                  <a:srgbClr val="000000"/>
                </a:solidFill>
                <a:latin typeface="Arial" panose="020B0604020202020204" pitchFamily="34" charset="0"/>
                <a:cs typeface="Arial" panose="020B0604020202020204" pitchFamily="34" charset="0"/>
              </a:rPr>
              <a:t>of biochar will affect these factors.</a:t>
            </a:r>
            <a:endParaRPr lang="fi-FI" sz="2400" dirty="0">
              <a:solidFill>
                <a:srgbClr val="000000"/>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BCDEFF61-FCA2-449E-8093-ADD35C70B518}"/>
              </a:ext>
            </a:extLst>
          </p:cNvPr>
          <p:cNvSpPr>
            <a:spLocks noGrp="1"/>
          </p:cNvSpPr>
          <p:nvPr>
            <p:ph type="sldNum" sz="quarter" idx="12"/>
          </p:nvPr>
        </p:nvSpPr>
        <p:spPr>
          <a:xfrm>
            <a:off x="10825930" y="6223702"/>
            <a:ext cx="570728" cy="314067"/>
          </a:xfrm>
        </p:spPr>
        <p:txBody>
          <a:bodyPr>
            <a:noAutofit/>
          </a:bodyPr>
          <a:lstStyle/>
          <a:p>
            <a:pPr>
              <a:spcAft>
                <a:spcPts val="600"/>
              </a:spcAft>
            </a:pPr>
            <a:fld id="{6AD9EEB6-1F68-4AC8-949B-F23E111D82D0}" type="slidenum">
              <a:rPr lang="fi-FI" sz="1800">
                <a:solidFill>
                  <a:srgbClr val="898989"/>
                </a:solidFill>
              </a:rPr>
              <a:pPr>
                <a:spcAft>
                  <a:spcPts val="600"/>
                </a:spcAft>
              </a:pPr>
              <a:t>6</a:t>
            </a:fld>
            <a:endParaRPr lang="fi-FI" sz="1800" dirty="0">
              <a:solidFill>
                <a:srgbClr val="898989"/>
              </a:solidFill>
            </a:endParaRPr>
          </a:p>
        </p:txBody>
      </p:sp>
    </p:spTree>
    <p:extLst>
      <p:ext uri="{BB962C8B-B14F-4D97-AF65-F5344CB8AC3E}">
        <p14:creationId xmlns:p14="http://schemas.microsoft.com/office/powerpoint/2010/main" val="104224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2A06E70-D53B-4EEC-8BCA-FCD6C1C84E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light, red, street, hanging&#10;&#10;Description automatically generated">
            <a:extLst>
              <a:ext uri="{FF2B5EF4-FFF2-40B4-BE49-F238E27FC236}">
                <a16:creationId xmlns:a16="http://schemas.microsoft.com/office/drawing/2014/main" id="{96650745-B839-407B-B57A-AF0BFD5E7852}"/>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t="15478" r="-2" b="11181"/>
          <a:stretch/>
        </p:blipFill>
        <p:spPr>
          <a:xfrm>
            <a:off x="215153" y="512466"/>
            <a:ext cx="6447707" cy="5000029"/>
          </a:xfrm>
          <a:prstGeom prst="rect">
            <a:avLst/>
          </a:prstGeom>
          <a:effectLst>
            <a:softEdge rad="533400"/>
          </a:effectLst>
        </p:spPr>
      </p:pic>
      <p:pic>
        <p:nvPicPr>
          <p:cNvPr id="9" name="Picture 8" descr="A large green field with trees in the background&#10;&#10;Description automatically generated">
            <a:extLst>
              <a:ext uri="{FF2B5EF4-FFF2-40B4-BE49-F238E27FC236}">
                <a16:creationId xmlns:a16="http://schemas.microsoft.com/office/drawing/2014/main" id="{C6FF4319-A912-4F00-9697-B92C3654307A}"/>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t="22010" r="-2" b="2012"/>
          <a:stretch/>
        </p:blipFill>
        <p:spPr>
          <a:xfrm>
            <a:off x="-176801" y="3012481"/>
            <a:ext cx="6447707" cy="3845519"/>
          </a:xfrm>
          <a:prstGeom prst="rect">
            <a:avLst/>
          </a:prstGeom>
          <a:effectLst>
            <a:softEdge rad="533400"/>
          </a:effectLst>
        </p:spPr>
      </p:pic>
      <p:pic>
        <p:nvPicPr>
          <p:cNvPr id="23" name="Picture 22">
            <a:extLst>
              <a:ext uri="{FF2B5EF4-FFF2-40B4-BE49-F238E27FC236}">
                <a16:creationId xmlns:a16="http://schemas.microsoft.com/office/drawing/2014/main" id="{D41E2C02-494F-4A6B-A67B-1D965948F9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4105" y="802955"/>
            <a:ext cx="4977976" cy="1454051"/>
          </a:xfrm>
        </p:spPr>
        <p:txBody>
          <a:bodyPr>
            <a:normAutofit/>
          </a:bodyPr>
          <a:lstStyle/>
          <a:p>
            <a:r>
              <a:rPr lang="fi-FI" sz="3100" dirty="0" err="1">
                <a:solidFill>
                  <a:srgbClr val="000000"/>
                </a:solidFill>
                <a:latin typeface="Arial" panose="020B0604020202020204" pitchFamily="34" charset="0"/>
                <a:cs typeface="Arial" panose="020B0604020202020204" pitchFamily="34" charset="0"/>
              </a:rPr>
              <a:t>Site</a:t>
            </a:r>
            <a:r>
              <a:rPr lang="fi-FI" sz="3100" dirty="0">
                <a:solidFill>
                  <a:srgbClr val="000000"/>
                </a:solidFill>
                <a:latin typeface="Arial" panose="020B0604020202020204" pitchFamily="34" charset="0"/>
                <a:cs typeface="Arial" panose="020B0604020202020204" pitchFamily="34" charset="0"/>
              </a:rPr>
              <a:t> </a:t>
            </a:r>
            <a:r>
              <a:rPr lang="fi-FI" sz="3100" dirty="0" err="1">
                <a:solidFill>
                  <a:srgbClr val="000000"/>
                </a:solidFill>
                <a:latin typeface="Arial" panose="020B0604020202020204" pitchFamily="34" charset="0"/>
                <a:cs typeface="Arial" panose="020B0604020202020204" pitchFamily="34" charset="0"/>
              </a:rPr>
              <a:t>Description</a:t>
            </a:r>
            <a:br>
              <a:rPr lang="fi-FI" sz="3100" dirty="0">
                <a:solidFill>
                  <a:srgbClr val="000000"/>
                </a:solidFill>
                <a:latin typeface="Arial" panose="020B0604020202020204" pitchFamily="34" charset="0"/>
                <a:cs typeface="Arial" panose="020B0604020202020204" pitchFamily="34" charset="0"/>
              </a:rPr>
            </a:br>
            <a:r>
              <a:rPr lang="fi-FI" sz="1800" dirty="0" err="1">
                <a:solidFill>
                  <a:srgbClr val="000000"/>
                </a:solidFill>
                <a:latin typeface="Arial" panose="020B0604020202020204" pitchFamily="34" charset="0"/>
                <a:cs typeface="Arial" panose="020B0604020202020204" pitchFamily="34" charset="0"/>
              </a:rPr>
              <a:t>Hyytiälä</a:t>
            </a:r>
            <a:r>
              <a:rPr lang="fi-FI" sz="1800" dirty="0">
                <a:solidFill>
                  <a:srgbClr val="000000"/>
                </a:solidFill>
                <a:latin typeface="Arial" panose="020B0604020202020204" pitchFamily="34" charset="0"/>
                <a:cs typeface="Arial" panose="020B0604020202020204" pitchFamily="34" charset="0"/>
              </a:rPr>
              <a:t> </a:t>
            </a:r>
            <a:r>
              <a:rPr lang="fi-FI" sz="1800" dirty="0" err="1">
                <a:solidFill>
                  <a:srgbClr val="000000"/>
                </a:solidFill>
                <a:latin typeface="Arial" panose="020B0604020202020204" pitchFamily="34" charset="0"/>
                <a:cs typeface="Arial" panose="020B0604020202020204" pitchFamily="34" charset="0"/>
              </a:rPr>
              <a:t>stataion</a:t>
            </a:r>
            <a:r>
              <a:rPr lang="fi-FI" sz="1800" dirty="0">
                <a:solidFill>
                  <a:srgbClr val="000000"/>
                </a:solidFill>
                <a:latin typeface="Arial" panose="020B0604020202020204" pitchFamily="34" charset="0"/>
                <a:cs typeface="Arial" panose="020B0604020202020204" pitchFamily="34" charset="0"/>
              </a:rPr>
              <a:t> (61</a:t>
            </a:r>
            <a:r>
              <a:rPr lang="ar-AE" sz="1800" dirty="0">
                <a:solidFill>
                  <a:srgbClr val="000000"/>
                </a:solidFill>
                <a:latin typeface="Arial" panose="020B0604020202020204" pitchFamily="34" charset="0"/>
                <a:cs typeface="Arial" panose="020B0604020202020204" pitchFamily="34" charset="0"/>
              </a:rPr>
              <a:t>ﹾ</a:t>
            </a:r>
            <a:r>
              <a:rPr lang="fi-FI" sz="1800" dirty="0">
                <a:solidFill>
                  <a:srgbClr val="000000"/>
                </a:solidFill>
                <a:latin typeface="Arial" panose="020B0604020202020204" pitchFamily="34" charset="0"/>
                <a:cs typeface="Arial" panose="020B0604020202020204" pitchFamily="34" charset="0"/>
              </a:rPr>
              <a:t> 48</a:t>
            </a:r>
            <a:r>
              <a:rPr lang="he-IL" sz="1800" dirty="0">
                <a:solidFill>
                  <a:srgbClr val="000000"/>
                </a:solidFill>
                <a:latin typeface="Arial" panose="020B0604020202020204" pitchFamily="34" charset="0"/>
                <a:cs typeface="Arial" panose="020B0604020202020204" pitchFamily="34" charset="0"/>
              </a:rPr>
              <a:t>׳</a:t>
            </a:r>
            <a:r>
              <a:rPr lang="fi-FI" sz="1800" dirty="0">
                <a:solidFill>
                  <a:srgbClr val="000000"/>
                </a:solidFill>
                <a:latin typeface="Arial" panose="020B0604020202020204" pitchFamily="34" charset="0"/>
                <a:cs typeface="Arial" panose="020B0604020202020204" pitchFamily="34" charset="0"/>
              </a:rPr>
              <a:t> N, 24</a:t>
            </a:r>
            <a:r>
              <a:rPr lang="ar-AE" sz="1800" dirty="0">
                <a:solidFill>
                  <a:srgbClr val="000000"/>
                </a:solidFill>
                <a:latin typeface="Arial" panose="020B0604020202020204" pitchFamily="34" charset="0"/>
                <a:cs typeface="Arial" panose="020B0604020202020204" pitchFamily="34" charset="0"/>
              </a:rPr>
              <a:t>ﹾ</a:t>
            </a:r>
            <a:r>
              <a:rPr lang="fi-FI" sz="1800" dirty="0">
                <a:solidFill>
                  <a:srgbClr val="000000"/>
                </a:solidFill>
                <a:latin typeface="Arial" panose="020B0604020202020204" pitchFamily="34" charset="0"/>
                <a:cs typeface="Arial" panose="020B0604020202020204" pitchFamily="34" charset="0"/>
              </a:rPr>
              <a:t> 18</a:t>
            </a:r>
            <a:r>
              <a:rPr lang="he-IL" sz="1800" dirty="0">
                <a:solidFill>
                  <a:srgbClr val="000000"/>
                </a:solidFill>
                <a:latin typeface="Arial" panose="020B0604020202020204" pitchFamily="34" charset="0"/>
                <a:cs typeface="Arial" panose="020B0604020202020204" pitchFamily="34" charset="0"/>
              </a:rPr>
              <a:t>׳</a:t>
            </a:r>
            <a:r>
              <a:rPr lang="fi-FI" sz="1800" dirty="0">
                <a:solidFill>
                  <a:srgbClr val="000000"/>
                </a:solidFill>
                <a:latin typeface="Arial" panose="020B0604020202020204" pitchFamily="34" charset="0"/>
                <a:cs typeface="Arial" panose="020B0604020202020204" pitchFamily="34" charset="0"/>
              </a:rPr>
              <a:t> E )</a:t>
            </a:r>
          </a:p>
        </p:txBody>
      </p:sp>
      <p:sp>
        <p:nvSpPr>
          <p:cNvPr id="3" name="Content Placeholder 2"/>
          <p:cNvSpPr>
            <a:spLocks noGrp="1"/>
          </p:cNvSpPr>
          <p:nvPr>
            <p:ph idx="1"/>
          </p:nvPr>
        </p:nvSpPr>
        <p:spPr>
          <a:xfrm>
            <a:off x="6094105" y="3390843"/>
            <a:ext cx="4977578" cy="3639289"/>
          </a:xfrm>
        </p:spPr>
        <p:txBody>
          <a:bodyPr anchor="ctr">
            <a:normAutofit fontScale="92500" lnSpcReduction="20000"/>
          </a:bodyPr>
          <a:lstStyle/>
          <a:p>
            <a:pPr marL="0" indent="0">
              <a:buNone/>
            </a:pPr>
            <a:r>
              <a:rPr lang="fi-FI" sz="2000" dirty="0" err="1">
                <a:solidFill>
                  <a:srgbClr val="000000"/>
                </a:solidFill>
                <a:latin typeface="Arial" panose="020B0604020202020204" pitchFamily="34" charset="0"/>
                <a:cs typeface="Arial" panose="020B0604020202020204" pitchFamily="34" charset="0"/>
              </a:rPr>
              <a:t>Flat</a:t>
            </a:r>
            <a:r>
              <a:rPr lang="fi-FI" sz="2000" dirty="0">
                <a:solidFill>
                  <a:srgbClr val="000000"/>
                </a:solidFill>
                <a:latin typeface="Arial" panose="020B0604020202020204" pitchFamily="34" charset="0"/>
                <a:cs typeface="Arial" panose="020B0604020202020204" pitchFamily="34" charset="0"/>
              </a:rPr>
              <a:t> terrain</a:t>
            </a:r>
          </a:p>
          <a:p>
            <a:pPr marL="0" indent="0">
              <a:buNone/>
            </a:pPr>
            <a:r>
              <a:rPr lang="fi-FI" sz="2000" dirty="0" err="1">
                <a:solidFill>
                  <a:srgbClr val="000000"/>
                </a:solidFill>
                <a:latin typeface="Arial" panose="020B0604020202020204" pitchFamily="34" charset="0"/>
                <a:cs typeface="Arial" panose="020B0604020202020204" pitchFamily="34" charset="0"/>
              </a:rPr>
              <a:t>Low-fertility</a:t>
            </a:r>
            <a:r>
              <a:rPr lang="fi-FI" sz="2000" dirty="0">
                <a:solidFill>
                  <a:srgbClr val="000000"/>
                </a:solidFill>
                <a:latin typeface="Arial" panose="020B0604020202020204" pitchFamily="34" charset="0"/>
                <a:cs typeface="Arial" panose="020B0604020202020204" pitchFamily="34" charset="0"/>
              </a:rPr>
              <a:t> </a:t>
            </a:r>
            <a:r>
              <a:rPr lang="fi-FI" sz="2000" dirty="0" err="1">
                <a:solidFill>
                  <a:srgbClr val="000000"/>
                </a:solidFill>
                <a:latin typeface="Arial" panose="020B0604020202020204" pitchFamily="34" charset="0"/>
                <a:cs typeface="Arial" panose="020B0604020202020204" pitchFamily="34" charset="0"/>
              </a:rPr>
              <a:t>xeric</a:t>
            </a:r>
            <a:r>
              <a:rPr lang="fi-FI" sz="2000" dirty="0">
                <a:solidFill>
                  <a:srgbClr val="000000"/>
                </a:solidFill>
                <a:latin typeface="Arial" panose="020B0604020202020204" pitchFamily="34" charset="0"/>
                <a:cs typeface="Arial" panose="020B0604020202020204" pitchFamily="34" charset="0"/>
              </a:rPr>
              <a:t> </a:t>
            </a:r>
            <a:r>
              <a:rPr lang="fi-FI" sz="2000" dirty="0" err="1">
                <a:solidFill>
                  <a:srgbClr val="000000"/>
                </a:solidFill>
                <a:latin typeface="Arial" panose="020B0604020202020204" pitchFamily="34" charset="0"/>
                <a:cs typeface="Arial" panose="020B0604020202020204" pitchFamily="34" charset="0"/>
              </a:rPr>
              <a:t>site</a:t>
            </a:r>
            <a:r>
              <a:rPr lang="fi-FI" sz="2000" dirty="0">
                <a:solidFill>
                  <a:srgbClr val="000000"/>
                </a:solidFill>
                <a:latin typeface="Arial" panose="020B0604020202020204" pitchFamily="34" charset="0"/>
                <a:cs typeface="Arial" panose="020B0604020202020204" pitchFamily="34" charset="0"/>
              </a:rPr>
              <a:t> </a:t>
            </a:r>
            <a:r>
              <a:rPr lang="fi-FI" sz="2000" dirty="0" err="1">
                <a:solidFill>
                  <a:srgbClr val="000000"/>
                </a:solidFill>
                <a:latin typeface="Arial" panose="020B0604020202020204" pitchFamily="34" charset="0"/>
                <a:cs typeface="Arial" panose="020B0604020202020204" pitchFamily="34" charset="0"/>
              </a:rPr>
              <a:t>types</a:t>
            </a:r>
            <a:r>
              <a:rPr lang="fi-FI" sz="2000" dirty="0">
                <a:solidFill>
                  <a:srgbClr val="000000"/>
                </a:solidFill>
                <a:latin typeface="Arial" panose="020B0604020202020204" pitchFamily="34" charset="0"/>
                <a:cs typeface="Arial" panose="020B0604020202020204" pitchFamily="34" charset="0"/>
              </a:rPr>
              <a:t> </a:t>
            </a:r>
          </a:p>
          <a:p>
            <a:pPr marL="0" indent="0">
              <a:buNone/>
            </a:pPr>
            <a:r>
              <a:rPr lang="fi-FI" sz="2000" dirty="0">
                <a:solidFill>
                  <a:srgbClr val="000000"/>
                </a:solidFill>
                <a:latin typeface="Arial" panose="020B0604020202020204" pitchFamily="34" charset="0"/>
                <a:cs typeface="Arial" panose="020B0604020202020204" pitchFamily="34" charset="0"/>
              </a:rPr>
              <a:t>20-year-old </a:t>
            </a:r>
            <a:r>
              <a:rPr lang="fi-FI" sz="2000" dirty="0" err="1">
                <a:solidFill>
                  <a:srgbClr val="000000"/>
                </a:solidFill>
                <a:latin typeface="Arial" panose="020B0604020202020204" pitchFamily="34" charset="0"/>
                <a:cs typeface="Arial" panose="020B0604020202020204" pitchFamily="34" charset="0"/>
              </a:rPr>
              <a:t>Scots</a:t>
            </a:r>
            <a:r>
              <a:rPr lang="fi-FI" sz="2000" dirty="0">
                <a:solidFill>
                  <a:srgbClr val="000000"/>
                </a:solidFill>
                <a:latin typeface="Arial" panose="020B0604020202020204" pitchFamily="34" charset="0"/>
                <a:cs typeface="Arial" panose="020B0604020202020204" pitchFamily="34" charset="0"/>
              </a:rPr>
              <a:t> </a:t>
            </a:r>
            <a:r>
              <a:rPr lang="fi-FI" sz="2000" dirty="0" err="1">
                <a:solidFill>
                  <a:srgbClr val="000000"/>
                </a:solidFill>
                <a:latin typeface="Arial" panose="020B0604020202020204" pitchFamily="34" charset="0"/>
                <a:cs typeface="Arial" panose="020B0604020202020204" pitchFamily="34" charset="0"/>
              </a:rPr>
              <a:t>pine</a:t>
            </a:r>
            <a:r>
              <a:rPr lang="fi-FI" sz="2000" dirty="0">
                <a:solidFill>
                  <a:srgbClr val="000000"/>
                </a:solidFill>
                <a:latin typeface="Arial" panose="020B0604020202020204" pitchFamily="34" charset="0"/>
                <a:cs typeface="Arial" panose="020B0604020202020204" pitchFamily="34" charset="0"/>
              </a:rPr>
              <a:t> </a:t>
            </a:r>
            <a:r>
              <a:rPr lang="fi-FI" sz="2000" dirty="0" err="1">
                <a:solidFill>
                  <a:srgbClr val="000000"/>
                </a:solidFill>
                <a:latin typeface="Arial" panose="020B0604020202020204" pitchFamily="34" charset="0"/>
                <a:cs typeface="Arial" panose="020B0604020202020204" pitchFamily="34" charset="0"/>
              </a:rPr>
              <a:t>forest</a:t>
            </a:r>
            <a:endParaRPr lang="fi-FI" sz="2000" dirty="0">
              <a:solidFill>
                <a:srgbClr val="000000"/>
              </a:solidFill>
              <a:latin typeface="Arial" panose="020B0604020202020204" pitchFamily="34" charset="0"/>
              <a:cs typeface="Arial" panose="020B0604020202020204" pitchFamily="34" charset="0"/>
            </a:endParaRPr>
          </a:p>
          <a:p>
            <a:pPr marL="0" indent="0">
              <a:buNone/>
            </a:pPr>
            <a:r>
              <a:rPr lang="fi-FI" sz="2000" dirty="0" err="1">
                <a:solidFill>
                  <a:srgbClr val="000000"/>
                </a:solidFill>
                <a:latin typeface="Arial" panose="020B0604020202020204" pitchFamily="34" charset="0"/>
                <a:cs typeface="Arial" panose="020B0604020202020204" pitchFamily="34" charset="0"/>
              </a:rPr>
              <a:t>Mean</a:t>
            </a:r>
            <a:r>
              <a:rPr lang="fi-FI" sz="2000" dirty="0">
                <a:solidFill>
                  <a:srgbClr val="000000"/>
                </a:solidFill>
                <a:latin typeface="Arial" panose="020B0604020202020204" pitchFamily="34" charset="0"/>
                <a:cs typeface="Arial" panose="020B0604020202020204" pitchFamily="34" charset="0"/>
              </a:rPr>
              <a:t> </a:t>
            </a:r>
            <a:r>
              <a:rPr lang="fi-FI" sz="2000" dirty="0" err="1">
                <a:solidFill>
                  <a:srgbClr val="000000"/>
                </a:solidFill>
                <a:latin typeface="Arial" panose="020B0604020202020204" pitchFamily="34" charset="0"/>
                <a:cs typeface="Arial" panose="020B0604020202020204" pitchFamily="34" charset="0"/>
              </a:rPr>
              <a:t>annual</a:t>
            </a:r>
            <a:r>
              <a:rPr lang="fi-FI" sz="2000" dirty="0">
                <a:solidFill>
                  <a:srgbClr val="000000"/>
                </a:solidFill>
                <a:latin typeface="Arial" panose="020B0604020202020204" pitchFamily="34" charset="0"/>
                <a:cs typeface="Arial" panose="020B0604020202020204" pitchFamily="34" charset="0"/>
              </a:rPr>
              <a:t> air </a:t>
            </a:r>
            <a:r>
              <a:rPr lang="fi-FI" sz="2000" dirty="0" err="1">
                <a:solidFill>
                  <a:srgbClr val="000000"/>
                </a:solidFill>
                <a:latin typeface="Arial" panose="020B0604020202020204" pitchFamily="34" charset="0"/>
                <a:cs typeface="Arial" panose="020B0604020202020204" pitchFamily="34" charset="0"/>
              </a:rPr>
              <a:t>temperature</a:t>
            </a:r>
            <a:r>
              <a:rPr lang="fi-FI" sz="2000" dirty="0">
                <a:solidFill>
                  <a:srgbClr val="000000"/>
                </a:solidFill>
                <a:latin typeface="Arial" panose="020B0604020202020204" pitchFamily="34" charset="0"/>
                <a:cs typeface="Arial" panose="020B0604020202020204" pitchFamily="34" charset="0"/>
              </a:rPr>
              <a:t> 3.5 ℃</a:t>
            </a:r>
          </a:p>
          <a:p>
            <a:pPr marL="0" indent="0">
              <a:buNone/>
            </a:pPr>
            <a:r>
              <a:rPr lang="fi-FI" sz="2000" dirty="0" err="1">
                <a:solidFill>
                  <a:srgbClr val="000000"/>
                </a:solidFill>
                <a:latin typeface="Arial" panose="020B0604020202020204" pitchFamily="34" charset="0"/>
                <a:cs typeface="Arial" panose="020B0604020202020204" pitchFamily="34" charset="0"/>
              </a:rPr>
              <a:t>Mean</a:t>
            </a:r>
            <a:r>
              <a:rPr lang="fi-FI" sz="2000" dirty="0">
                <a:solidFill>
                  <a:srgbClr val="000000"/>
                </a:solidFill>
                <a:latin typeface="Arial" panose="020B0604020202020204" pitchFamily="34" charset="0"/>
                <a:cs typeface="Arial" panose="020B0604020202020204" pitchFamily="34" charset="0"/>
              </a:rPr>
              <a:t> </a:t>
            </a:r>
            <a:r>
              <a:rPr lang="fi-FI" sz="2000" dirty="0" err="1">
                <a:solidFill>
                  <a:srgbClr val="000000"/>
                </a:solidFill>
                <a:latin typeface="Arial" panose="020B0604020202020204" pitchFamily="34" charset="0"/>
                <a:cs typeface="Arial" panose="020B0604020202020204" pitchFamily="34" charset="0"/>
              </a:rPr>
              <a:t>annual</a:t>
            </a:r>
            <a:r>
              <a:rPr lang="fi-FI" sz="2000" dirty="0">
                <a:solidFill>
                  <a:srgbClr val="000000"/>
                </a:solidFill>
                <a:latin typeface="Arial" panose="020B0604020202020204" pitchFamily="34" charset="0"/>
                <a:cs typeface="Arial" panose="020B0604020202020204" pitchFamily="34" charset="0"/>
              </a:rPr>
              <a:t> </a:t>
            </a:r>
            <a:r>
              <a:rPr lang="fi-FI" sz="2000" dirty="0" err="1">
                <a:solidFill>
                  <a:srgbClr val="000000"/>
                </a:solidFill>
                <a:latin typeface="Arial" panose="020B0604020202020204" pitchFamily="34" charset="0"/>
                <a:cs typeface="Arial" panose="020B0604020202020204" pitchFamily="34" charset="0"/>
              </a:rPr>
              <a:t>precipitation</a:t>
            </a:r>
            <a:r>
              <a:rPr lang="fi-FI" sz="2000" dirty="0">
                <a:solidFill>
                  <a:srgbClr val="000000"/>
                </a:solidFill>
                <a:latin typeface="Arial" panose="020B0604020202020204" pitchFamily="34" charset="0"/>
                <a:cs typeface="Arial" panose="020B0604020202020204" pitchFamily="34" charset="0"/>
              </a:rPr>
              <a:t> 700 mm</a:t>
            </a:r>
          </a:p>
          <a:p>
            <a:pPr marL="0" indent="0">
              <a:buNone/>
            </a:pPr>
            <a:r>
              <a:rPr lang="fi-FI" sz="2000" dirty="0" err="1">
                <a:solidFill>
                  <a:srgbClr val="000000"/>
                </a:solidFill>
                <a:latin typeface="Arial" panose="020B0604020202020204" pitchFamily="34" charset="0"/>
                <a:cs typeface="Arial" panose="020B0604020202020204" pitchFamily="34" charset="0"/>
              </a:rPr>
              <a:t>Snow</a:t>
            </a:r>
            <a:r>
              <a:rPr lang="fi-FI" sz="2000" dirty="0">
                <a:solidFill>
                  <a:srgbClr val="000000"/>
                </a:solidFill>
                <a:latin typeface="Arial" panose="020B0604020202020204" pitchFamily="34" charset="0"/>
                <a:cs typeface="Arial" panose="020B0604020202020204" pitchFamily="34" charset="0"/>
              </a:rPr>
              <a:t> cover </a:t>
            </a:r>
            <a:r>
              <a:rPr lang="fi-FI" sz="2000" dirty="0" err="1">
                <a:solidFill>
                  <a:srgbClr val="000000"/>
                </a:solidFill>
                <a:latin typeface="Arial" panose="020B0604020202020204" pitchFamily="34" charset="0"/>
                <a:cs typeface="Arial" panose="020B0604020202020204" pitchFamily="34" charset="0"/>
              </a:rPr>
              <a:t>duration</a:t>
            </a:r>
            <a:r>
              <a:rPr lang="fi-FI" sz="2000" dirty="0">
                <a:solidFill>
                  <a:srgbClr val="000000"/>
                </a:solidFill>
                <a:latin typeface="Arial" panose="020B0604020202020204" pitchFamily="34" charset="0"/>
                <a:cs typeface="Arial" panose="020B0604020202020204" pitchFamily="34" charset="0"/>
              </a:rPr>
              <a:t> 145-160 </a:t>
            </a:r>
            <a:r>
              <a:rPr lang="fi-FI" sz="2000" dirty="0" err="1">
                <a:solidFill>
                  <a:srgbClr val="000000"/>
                </a:solidFill>
                <a:latin typeface="Arial" panose="020B0604020202020204" pitchFamily="34" charset="0"/>
                <a:cs typeface="Arial" panose="020B0604020202020204" pitchFamily="34" charset="0"/>
              </a:rPr>
              <a:t>days</a:t>
            </a:r>
            <a:endParaRPr lang="fi-FI" sz="2000" dirty="0">
              <a:solidFill>
                <a:srgbClr val="000000"/>
              </a:solidFill>
              <a:latin typeface="Arial" panose="020B0604020202020204" pitchFamily="34" charset="0"/>
              <a:cs typeface="Arial" panose="020B0604020202020204" pitchFamily="34" charset="0"/>
            </a:endParaRPr>
          </a:p>
          <a:p>
            <a:pPr>
              <a:buFont typeface="Wingdings" panose="05000000000000000000" pitchFamily="2" charset="2"/>
              <a:buChar char="Ø"/>
            </a:pPr>
            <a:endParaRPr lang="fi-FI" sz="800" dirty="0">
              <a:solidFill>
                <a:srgbClr val="000000"/>
              </a:solidFill>
              <a:latin typeface="Arial" panose="020B0604020202020204" pitchFamily="34" charset="0"/>
              <a:cs typeface="Arial" panose="020B0604020202020204" pitchFamily="34" charset="0"/>
            </a:endParaRPr>
          </a:p>
          <a:p>
            <a:pPr marL="0" indent="0">
              <a:buNone/>
            </a:pPr>
            <a:endParaRPr lang="fi-FI" sz="800" dirty="0">
              <a:solidFill>
                <a:srgbClr val="000000"/>
              </a:solidFill>
              <a:latin typeface="Arial" panose="020B0604020202020204" pitchFamily="34" charset="0"/>
              <a:cs typeface="Arial" panose="020B0604020202020204" pitchFamily="34" charset="0"/>
            </a:endParaRPr>
          </a:p>
          <a:p>
            <a:pPr>
              <a:buFont typeface="Wingdings" panose="05000000000000000000" pitchFamily="2" charset="2"/>
              <a:buChar char="Ø"/>
            </a:pPr>
            <a:endParaRPr lang="fi-FI" sz="800" dirty="0">
              <a:solidFill>
                <a:srgbClr val="000000"/>
              </a:solidFill>
              <a:latin typeface="Arial" panose="020B0604020202020204" pitchFamily="34" charset="0"/>
              <a:cs typeface="Arial" panose="020B0604020202020204" pitchFamily="34" charset="0"/>
            </a:endParaRPr>
          </a:p>
          <a:p>
            <a:pPr>
              <a:buFont typeface="Wingdings" panose="05000000000000000000" pitchFamily="2" charset="2"/>
              <a:buChar char="Ø"/>
            </a:pPr>
            <a:endParaRPr lang="fi-FI" sz="800" dirty="0">
              <a:solidFill>
                <a:srgbClr val="000000"/>
              </a:solidFill>
              <a:latin typeface="Arial" panose="020B0604020202020204" pitchFamily="34" charset="0"/>
              <a:cs typeface="Arial" panose="020B0604020202020204" pitchFamily="34" charset="0"/>
            </a:endParaRPr>
          </a:p>
          <a:p>
            <a:pPr>
              <a:buFont typeface="Wingdings" panose="05000000000000000000" pitchFamily="2" charset="2"/>
              <a:buChar char="Ø"/>
            </a:pPr>
            <a:endParaRPr lang="fi-FI" sz="800" dirty="0">
              <a:solidFill>
                <a:srgbClr val="000000"/>
              </a:solidFill>
              <a:latin typeface="Arial" panose="020B0604020202020204" pitchFamily="34" charset="0"/>
              <a:cs typeface="Arial" panose="020B0604020202020204" pitchFamily="34" charset="0"/>
            </a:endParaRPr>
          </a:p>
          <a:p>
            <a:pPr marL="0" indent="0">
              <a:buNone/>
            </a:pPr>
            <a:endParaRPr lang="fi-FI" sz="800" dirty="0">
              <a:solidFill>
                <a:srgbClr val="000000"/>
              </a:solidFill>
              <a:latin typeface="Arial" panose="020B0604020202020204" pitchFamily="34" charset="0"/>
              <a:cs typeface="Arial" panose="020B0604020202020204" pitchFamily="34" charset="0"/>
            </a:endParaRPr>
          </a:p>
          <a:p>
            <a:endParaRPr lang="fi-FI" sz="800" dirty="0">
              <a:solidFill>
                <a:srgbClr val="000000"/>
              </a:solidFill>
              <a:latin typeface="Arial" panose="020B0604020202020204" pitchFamily="34" charset="0"/>
              <a:cs typeface="Arial" panose="020B0604020202020204" pitchFamily="34" charset="0"/>
            </a:endParaRPr>
          </a:p>
          <a:p>
            <a:pPr marL="0" indent="0">
              <a:buNone/>
            </a:pPr>
            <a:r>
              <a:rPr lang="fi-FI" sz="800" dirty="0">
                <a:solidFill>
                  <a:srgbClr val="000000"/>
                </a:solidFill>
                <a:latin typeface="Arial" panose="020B0604020202020204" pitchFamily="34" charset="0"/>
                <a:cs typeface="Arial" panose="020B0604020202020204" pitchFamily="34" charset="0"/>
              </a:rPr>
              <a:t>  </a:t>
            </a:r>
          </a:p>
          <a:p>
            <a:pPr marL="457200" lvl="1" indent="0">
              <a:buNone/>
            </a:pPr>
            <a:endParaRPr lang="fi-FI" sz="800" dirty="0">
              <a:solidFill>
                <a:srgbClr val="000000"/>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a:xfrm>
            <a:off x="10825930" y="6223702"/>
            <a:ext cx="570728" cy="314067"/>
          </a:xfrm>
        </p:spPr>
        <p:txBody>
          <a:bodyPr>
            <a:noAutofit/>
          </a:bodyPr>
          <a:lstStyle/>
          <a:p>
            <a:pPr>
              <a:spcAft>
                <a:spcPts val="600"/>
              </a:spcAft>
            </a:pPr>
            <a:fld id="{6AD9EEB6-1F68-4AC8-949B-F23E111D82D0}" type="slidenum">
              <a:rPr lang="fi-FI" sz="1800">
                <a:solidFill>
                  <a:srgbClr val="898989"/>
                </a:solidFill>
              </a:rPr>
              <a:pPr>
                <a:spcAft>
                  <a:spcPts val="600"/>
                </a:spcAft>
              </a:pPr>
              <a:t>7</a:t>
            </a:fld>
            <a:endParaRPr lang="fi-FI" sz="1800" dirty="0">
              <a:solidFill>
                <a:srgbClr val="898989"/>
              </a:solidFill>
            </a:endParaRPr>
          </a:p>
        </p:txBody>
      </p:sp>
    </p:spTree>
    <p:extLst>
      <p:ext uri="{BB962C8B-B14F-4D97-AF65-F5344CB8AC3E}">
        <p14:creationId xmlns:p14="http://schemas.microsoft.com/office/powerpoint/2010/main" val="3237047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25421" y="4884643"/>
            <a:ext cx="2743200" cy="1645920"/>
          </a:xfrm>
        </p:spPr>
        <p:txBody>
          <a:bodyPr>
            <a:normAutofit/>
          </a:bodyPr>
          <a:lstStyle/>
          <a:p>
            <a:r>
              <a:rPr lang="fi-FI" sz="3600" dirty="0" err="1">
                <a:latin typeface="Arial" panose="020B0604020202020204" pitchFamily="34" charset="0"/>
                <a:cs typeface="Arial" panose="020B0604020202020204" pitchFamily="34" charset="0"/>
              </a:rPr>
              <a:t>Schematic</a:t>
            </a:r>
            <a:endParaRPr lang="fi-FI" sz="3600" dirty="0">
              <a:latin typeface="Arial" panose="020B0604020202020204" pitchFamily="34" charset="0"/>
              <a:cs typeface="Arial" panose="020B0604020202020204" pitchFamily="34" charset="0"/>
            </a:endParaRPr>
          </a:p>
        </p:txBody>
      </p:sp>
      <p:sp>
        <p:nvSpPr>
          <p:cNvPr id="13" name="Content Placeholder 12">
            <a:extLst>
              <a:ext uri="{FF2B5EF4-FFF2-40B4-BE49-F238E27FC236}">
                <a16:creationId xmlns:a16="http://schemas.microsoft.com/office/drawing/2014/main" id="{7731F1C0-AE18-43E8-9896-28A144FDAD21}"/>
              </a:ext>
            </a:extLst>
          </p:cNvPr>
          <p:cNvSpPr>
            <a:spLocks noGrp="1"/>
          </p:cNvSpPr>
          <p:nvPr>
            <p:ph idx="1"/>
          </p:nvPr>
        </p:nvSpPr>
        <p:spPr>
          <a:xfrm>
            <a:off x="5039110" y="4728783"/>
            <a:ext cx="5835077" cy="2707342"/>
          </a:xfrm>
        </p:spPr>
        <p:txBody>
          <a:bodyPr anchor="ctr">
            <a:normAutofit/>
          </a:bodyPr>
          <a:lstStyle/>
          <a:p>
            <a:pPr marL="0" indent="0">
              <a:buNone/>
            </a:pPr>
            <a:r>
              <a:rPr lang="en-US" sz="2000" dirty="0">
                <a:latin typeface="Arial" panose="020B0604020202020204" pitchFamily="34" charset="0"/>
                <a:cs typeface="Arial" panose="020B0604020202020204" pitchFamily="34" charset="0"/>
              </a:rPr>
              <a:t>Biochar types: </a:t>
            </a:r>
            <a:r>
              <a:rPr lang="en-US" sz="2000" b="1" dirty="0">
                <a:latin typeface="Arial" panose="020B0604020202020204" pitchFamily="34" charset="0"/>
                <a:cs typeface="Arial" panose="020B0604020202020204" pitchFamily="34" charset="0"/>
              </a:rPr>
              <a:t>500 ℃, 650 ℃</a:t>
            </a:r>
          </a:p>
          <a:p>
            <a:pPr marL="0" indent="0">
              <a:buNone/>
            </a:pPr>
            <a:r>
              <a:rPr lang="en-US" sz="2000" dirty="0">
                <a:latin typeface="Arial" panose="020B0604020202020204" pitchFamily="34" charset="0"/>
                <a:cs typeface="Arial" panose="020B0604020202020204" pitchFamily="34" charset="0"/>
              </a:rPr>
              <a:t>Amounts : </a:t>
            </a:r>
            <a:r>
              <a:rPr lang="en-US" sz="2000" b="1" dirty="0">
                <a:latin typeface="Arial" panose="020B0604020202020204" pitchFamily="34" charset="0"/>
                <a:cs typeface="Arial" panose="020B0604020202020204" pitchFamily="34" charset="0"/>
              </a:rPr>
              <a:t>0.5 kg m</a:t>
            </a:r>
            <a:r>
              <a:rPr lang="en-US" sz="2000" b="1" baseline="30000" dirty="0">
                <a:latin typeface="Arial" panose="020B0604020202020204" pitchFamily="34" charset="0"/>
                <a:cs typeface="Arial" panose="020B0604020202020204" pitchFamily="34" charset="0"/>
              </a:rPr>
              <a:t>-2</a:t>
            </a:r>
            <a:r>
              <a:rPr lang="en-US" sz="2000" b="1" dirty="0">
                <a:latin typeface="Arial" panose="020B0604020202020204" pitchFamily="34" charset="0"/>
                <a:cs typeface="Arial" panose="020B0604020202020204" pitchFamily="34" charset="0"/>
              </a:rPr>
              <a:t>,  1.0 kg m</a:t>
            </a:r>
            <a:r>
              <a:rPr lang="en-US" sz="2000" b="1" baseline="30000" dirty="0">
                <a:latin typeface="Arial" panose="020B0604020202020204" pitchFamily="34" charset="0"/>
                <a:cs typeface="Arial" panose="020B0604020202020204" pitchFamily="34" charset="0"/>
              </a:rPr>
              <a:t>-2</a:t>
            </a:r>
            <a:endParaRPr lang="en-US" sz="2000" b="1"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Experimental </a:t>
            </a:r>
            <a:r>
              <a:rPr lang="fi-FI" altLang="zh-CN" sz="2000" dirty="0">
                <a:latin typeface="Arial" panose="020B0604020202020204" pitchFamily="34" charset="0"/>
                <a:cs typeface="Arial" panose="020B0604020202020204" pitchFamily="34" charset="0"/>
              </a:rPr>
              <a:t>set-</a:t>
            </a:r>
            <a:r>
              <a:rPr lang="fi-FI" altLang="zh-CN" sz="2000" dirty="0" err="1">
                <a:latin typeface="Arial" panose="020B0604020202020204" pitchFamily="34" charset="0"/>
                <a:cs typeface="Arial" panose="020B0604020202020204" pitchFamily="34" charset="0"/>
              </a:rPr>
              <a:t>up</a:t>
            </a:r>
            <a:r>
              <a:rPr lang="fi-FI" altLang="zh-CN" sz="2000" dirty="0">
                <a:latin typeface="Arial" panose="020B0604020202020204" pitchFamily="34" charset="0"/>
                <a:cs typeface="Arial" panose="020B0604020202020204" pitchFamily="34" charset="0"/>
              </a:rPr>
              <a:t>: </a:t>
            </a:r>
            <a:r>
              <a:rPr lang="fi-FI" altLang="zh-CN" sz="2000" dirty="0" err="1">
                <a:latin typeface="Arial" panose="020B0604020202020204" pitchFamily="34" charset="0"/>
                <a:cs typeface="Arial" panose="020B0604020202020204" pitchFamily="34" charset="0"/>
              </a:rPr>
              <a:t>randomized-block</a:t>
            </a:r>
            <a:r>
              <a:rPr lang="fi-FI" altLang="zh-CN" sz="2000" dirty="0">
                <a:latin typeface="Arial" panose="020B0604020202020204" pitchFamily="34" charset="0"/>
                <a:cs typeface="Arial" panose="020B0604020202020204" pitchFamily="34" charset="0"/>
              </a:rPr>
              <a:t> design</a:t>
            </a: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Sampling during May-Sep 2015</a:t>
            </a:r>
          </a:p>
          <a:p>
            <a:pPr>
              <a:buFont typeface="Wingdings" panose="05000000000000000000" pitchFamily="2" charset="2"/>
              <a:buChar char="Ø"/>
            </a:pPr>
            <a:endParaRPr lang="en-US" sz="18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sz="18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a:xfrm>
            <a:off x="9782470" y="6335549"/>
            <a:ext cx="2059686" cy="365125"/>
          </a:xfrm>
        </p:spPr>
        <p:txBody>
          <a:bodyPr>
            <a:noAutofit/>
          </a:bodyPr>
          <a:lstStyle/>
          <a:p>
            <a:pPr>
              <a:spcAft>
                <a:spcPts val="600"/>
              </a:spcAft>
            </a:pPr>
            <a:fld id="{6AD9EEB6-1F68-4AC8-949B-F23E111D82D0}" type="slidenum">
              <a:rPr lang="fi-FI" sz="1800" smtClean="0">
                <a:solidFill>
                  <a:schemeClr val="tx1">
                    <a:lumMod val="50000"/>
                    <a:lumOff val="50000"/>
                  </a:schemeClr>
                </a:solidFill>
              </a:rPr>
              <a:pPr>
                <a:spcAft>
                  <a:spcPts val="600"/>
                </a:spcAft>
              </a:pPr>
              <a:t>8</a:t>
            </a:fld>
            <a:endParaRPr lang="fi-FI" sz="1800" dirty="0">
              <a:solidFill>
                <a:schemeClr val="tx1">
                  <a:lumMod val="50000"/>
                  <a:lumOff val="50000"/>
                </a:schemeClr>
              </a:solidFill>
            </a:endParaRPr>
          </a:p>
        </p:txBody>
      </p:sp>
      <p:pic>
        <p:nvPicPr>
          <p:cNvPr id="9" name="Picture 8" descr="A picture containing grass, outdoor, photo, different&#10;&#10;Description automatically generated">
            <a:extLst>
              <a:ext uri="{FF2B5EF4-FFF2-40B4-BE49-F238E27FC236}">
                <a16:creationId xmlns:a16="http://schemas.microsoft.com/office/drawing/2014/main" id="{0DF46E83-0170-48BD-9816-A276CC5DF5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279" y="451890"/>
            <a:ext cx="3720896" cy="4276893"/>
          </a:xfrm>
          <a:prstGeom prst="rect">
            <a:avLst/>
          </a:prstGeom>
        </p:spPr>
      </p:pic>
      <p:grpSp>
        <p:nvGrpSpPr>
          <p:cNvPr id="8" name="Group 7">
            <a:extLst>
              <a:ext uri="{FF2B5EF4-FFF2-40B4-BE49-F238E27FC236}">
                <a16:creationId xmlns:a16="http://schemas.microsoft.com/office/drawing/2014/main" id="{60D36837-6B5F-47C0-89A6-1174E174FBC8}"/>
              </a:ext>
            </a:extLst>
          </p:cNvPr>
          <p:cNvGrpSpPr/>
          <p:nvPr/>
        </p:nvGrpSpPr>
        <p:grpSpPr>
          <a:xfrm>
            <a:off x="4845447" y="157326"/>
            <a:ext cx="6222404" cy="4226416"/>
            <a:chOff x="4651784" y="157326"/>
            <a:chExt cx="6222404" cy="4226416"/>
          </a:xfrm>
        </p:grpSpPr>
        <p:pic>
          <p:nvPicPr>
            <p:cNvPr id="7" name="Content Placeholder 6" descr="A screenshot of a cell phone&#10;&#10;Description automatically generated">
              <a:extLst>
                <a:ext uri="{FF2B5EF4-FFF2-40B4-BE49-F238E27FC236}">
                  <a16:creationId xmlns:a16="http://schemas.microsoft.com/office/drawing/2014/main" id="{1CC8F198-16FC-4805-ADCC-246AAC5B730A}"/>
                </a:ext>
              </a:extLst>
            </p:cNvPr>
            <p:cNvPicPr>
              <a:picLocks noChangeAspect="1"/>
            </p:cNvPicPr>
            <p:nvPr/>
          </p:nvPicPr>
          <p:blipFill rotWithShape="1">
            <a:blip r:embed="rId4">
              <a:extLst>
                <a:ext uri="{28A0092B-C50C-407E-A947-70E740481C1C}">
                  <a14:useLocalDpi xmlns:a14="http://schemas.microsoft.com/office/drawing/2010/main" val="0"/>
                </a:ext>
              </a:extLst>
            </a:blip>
            <a:srcRect b="12290"/>
            <a:stretch/>
          </p:blipFill>
          <p:spPr>
            <a:xfrm>
              <a:off x="4651784" y="157326"/>
              <a:ext cx="6222404" cy="3751286"/>
            </a:xfrm>
            <a:prstGeom prst="rect">
              <a:avLst/>
            </a:prstGeom>
          </p:spPr>
        </p:pic>
        <p:grpSp>
          <p:nvGrpSpPr>
            <p:cNvPr id="5" name="Group 4">
              <a:extLst>
                <a:ext uri="{FF2B5EF4-FFF2-40B4-BE49-F238E27FC236}">
                  <a16:creationId xmlns:a16="http://schemas.microsoft.com/office/drawing/2014/main" id="{69B35825-BE3F-4A97-8881-D0D818C9CDF1}"/>
                </a:ext>
              </a:extLst>
            </p:cNvPr>
            <p:cNvGrpSpPr/>
            <p:nvPr/>
          </p:nvGrpSpPr>
          <p:grpSpPr>
            <a:xfrm>
              <a:off x="4912658" y="4016188"/>
              <a:ext cx="1317813" cy="367554"/>
              <a:chOff x="4903693" y="4025152"/>
              <a:chExt cx="1434353" cy="376517"/>
            </a:xfrm>
          </p:grpSpPr>
          <p:sp>
            <p:nvSpPr>
              <p:cNvPr id="3" name="Rectangle 2">
                <a:extLst>
                  <a:ext uri="{FF2B5EF4-FFF2-40B4-BE49-F238E27FC236}">
                    <a16:creationId xmlns:a16="http://schemas.microsoft.com/office/drawing/2014/main" id="{8892BA70-9C7D-4F85-B9F3-97B7600C0D97}"/>
                  </a:ext>
                </a:extLst>
              </p:cNvPr>
              <p:cNvSpPr/>
              <p:nvPr/>
            </p:nvSpPr>
            <p:spPr>
              <a:xfrm>
                <a:off x="4903693" y="4025152"/>
                <a:ext cx="367553" cy="376517"/>
              </a:xfrm>
              <a:prstGeom prst="rect">
                <a:avLst/>
              </a:prstGeom>
              <a:solidFill>
                <a:schemeClr val="accent4">
                  <a:lumMod val="60000"/>
                  <a:lumOff val="4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TextBox 3">
                <a:extLst>
                  <a:ext uri="{FF2B5EF4-FFF2-40B4-BE49-F238E27FC236}">
                    <a16:creationId xmlns:a16="http://schemas.microsoft.com/office/drawing/2014/main" id="{72AFB30F-07C4-4759-987E-E0CA6C54CCD3}"/>
                  </a:ext>
                </a:extLst>
              </p:cNvPr>
              <p:cNvSpPr txBox="1"/>
              <p:nvPr/>
            </p:nvSpPr>
            <p:spPr>
              <a:xfrm>
                <a:off x="5316070" y="4093892"/>
                <a:ext cx="1021976" cy="307777"/>
              </a:xfrm>
              <a:prstGeom prst="rect">
                <a:avLst/>
              </a:prstGeom>
              <a:noFill/>
            </p:spPr>
            <p:txBody>
              <a:bodyPr wrap="square" rtlCol="0">
                <a:spAutoFit/>
              </a:bodyPr>
              <a:lstStyle/>
              <a:p>
                <a:r>
                  <a:rPr lang="fi-FI" sz="1300" dirty="0">
                    <a:latin typeface="Times New Roman" panose="02020603050405020304" pitchFamily="18" charset="0"/>
                    <a:cs typeface="Times New Roman" panose="02020603050405020304" pitchFamily="18" charset="0"/>
                  </a:rPr>
                  <a:t>T650M1.0</a:t>
                </a:r>
              </a:p>
            </p:txBody>
          </p:sp>
        </p:grpSp>
      </p:grpSp>
    </p:spTree>
    <p:extLst>
      <p:ext uri="{BB962C8B-B14F-4D97-AF65-F5344CB8AC3E}">
        <p14:creationId xmlns:p14="http://schemas.microsoft.com/office/powerpoint/2010/main" val="1189509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178823" y="424772"/>
            <a:ext cx="9144989" cy="840766"/>
          </a:xfrm>
        </p:spPr>
        <p:txBody>
          <a:bodyPr vert="horz" lIns="91440" tIns="45720" rIns="91440" bIns="45720" rtlCol="0" anchor="b">
            <a:noAutofit/>
          </a:bodyPr>
          <a:lstStyle/>
          <a:p>
            <a:pPr algn="ctr"/>
            <a:br>
              <a:rPr lang="en-US" sz="4000">
                <a:latin typeface="Arial" panose="020B0604020202020204" pitchFamily="34" charset="0"/>
                <a:cs typeface="Arial" panose="020B0604020202020204" pitchFamily="34" charset="0"/>
              </a:rPr>
            </a:br>
            <a:br>
              <a:rPr lang="en-US" sz="4000">
                <a:latin typeface="Arial" panose="020B0604020202020204" pitchFamily="34" charset="0"/>
                <a:cs typeface="Arial" panose="020B0604020202020204" pitchFamily="34" charset="0"/>
              </a:rPr>
            </a:br>
            <a:br>
              <a:rPr lang="en-US" sz="4000">
                <a:latin typeface="Arial" panose="020B0604020202020204" pitchFamily="34" charset="0"/>
                <a:cs typeface="Arial" panose="020B0604020202020204" pitchFamily="34" charset="0"/>
              </a:rPr>
            </a:br>
            <a:br>
              <a:rPr lang="en-US" sz="4000">
                <a:latin typeface="Arial" panose="020B0604020202020204" pitchFamily="34" charset="0"/>
                <a:cs typeface="Arial" panose="020B0604020202020204" pitchFamily="34" charset="0"/>
              </a:rPr>
            </a:br>
            <a:r>
              <a:rPr lang="en-US" sz="4000">
                <a:latin typeface="Arial" panose="020B0604020202020204" pitchFamily="34" charset="0"/>
                <a:cs typeface="Arial" panose="020B0604020202020204" pitchFamily="34" charset="0"/>
              </a:rPr>
              <a:t> </a:t>
            </a:r>
            <a:br>
              <a:rPr lang="en-US" sz="4000">
                <a:latin typeface="Arial" panose="020B0604020202020204" pitchFamily="34" charset="0"/>
                <a:cs typeface="Arial" panose="020B0604020202020204" pitchFamily="34" charset="0"/>
              </a:rPr>
            </a:br>
            <a:br>
              <a:rPr lang="en-US" sz="4000">
                <a:latin typeface="Arial" panose="020B0604020202020204" pitchFamily="34" charset="0"/>
                <a:cs typeface="Arial" panose="020B0604020202020204" pitchFamily="34" charset="0"/>
              </a:rPr>
            </a:br>
            <a:br>
              <a:rPr lang="en-US" sz="4000">
                <a:latin typeface="Arial" panose="020B0604020202020204" pitchFamily="34" charset="0"/>
                <a:cs typeface="Arial" panose="020B0604020202020204" pitchFamily="34" charset="0"/>
              </a:rPr>
            </a:br>
            <a:br>
              <a:rPr lang="en-US" sz="4000">
                <a:latin typeface="Arial" panose="020B0604020202020204" pitchFamily="34" charset="0"/>
                <a:cs typeface="Arial" panose="020B0604020202020204" pitchFamily="34" charset="0"/>
              </a:rPr>
            </a:br>
            <a:br>
              <a:rPr lang="en-US" sz="4000">
                <a:latin typeface="Arial" panose="020B0604020202020204" pitchFamily="34" charset="0"/>
                <a:cs typeface="Arial" panose="020B0604020202020204" pitchFamily="34" charset="0"/>
              </a:rPr>
            </a:br>
            <a:br>
              <a:rPr lang="en-US" sz="4000">
                <a:latin typeface="Arial" panose="020B0604020202020204" pitchFamily="34" charset="0"/>
                <a:cs typeface="Arial" panose="020B0604020202020204" pitchFamily="34" charset="0"/>
              </a:rPr>
            </a:br>
            <a:br>
              <a:rPr lang="en-US" sz="4000">
                <a:latin typeface="Arial" panose="020B0604020202020204" pitchFamily="34" charset="0"/>
                <a:cs typeface="Arial" panose="020B0604020202020204" pitchFamily="34" charset="0"/>
              </a:rPr>
            </a:br>
            <a:br>
              <a:rPr lang="en-US" sz="4000">
                <a:latin typeface="Arial" panose="020B0604020202020204" pitchFamily="34" charset="0"/>
                <a:cs typeface="Arial" panose="020B0604020202020204" pitchFamily="34" charset="0"/>
              </a:rPr>
            </a:br>
            <a:br>
              <a:rPr lang="en-US" sz="4000">
                <a:latin typeface="Arial" panose="020B0604020202020204" pitchFamily="34" charset="0"/>
                <a:cs typeface="Arial" panose="020B0604020202020204" pitchFamily="34" charset="0"/>
              </a:rPr>
            </a:br>
            <a:br>
              <a:rPr lang="en-US" sz="4000">
                <a:latin typeface="Arial" panose="020B0604020202020204" pitchFamily="34" charset="0"/>
                <a:cs typeface="Arial" panose="020B0604020202020204" pitchFamily="34" charset="0"/>
              </a:rPr>
            </a:br>
            <a:r>
              <a:rPr lang="en-US" sz="4000">
                <a:latin typeface="Arial" panose="020B0604020202020204" pitchFamily="34" charset="0"/>
                <a:cs typeface="Arial" panose="020B0604020202020204" pitchFamily="34" charset="0"/>
              </a:rPr>
              <a:t>                                                      </a:t>
            </a:r>
            <a:br>
              <a:rPr lang="en-US" sz="4000">
                <a:latin typeface="Arial" panose="020B0604020202020204" pitchFamily="34" charset="0"/>
                <a:cs typeface="Arial" panose="020B0604020202020204" pitchFamily="34" charset="0"/>
              </a:rPr>
            </a:br>
            <a:r>
              <a:rPr lang="en-US" sz="4000">
                <a:latin typeface="Arial" panose="020B0604020202020204" pitchFamily="34" charset="0"/>
                <a:cs typeface="Arial" panose="020B0604020202020204" pitchFamily="34" charset="0"/>
              </a:rPr>
              <a:t>Measurements</a:t>
            </a:r>
            <a:endParaRPr lang="en-US" sz="40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a:xfrm>
            <a:off x="9105341" y="6333915"/>
            <a:ext cx="2743200" cy="365125"/>
          </a:xfrm>
        </p:spPr>
        <p:txBody>
          <a:bodyPr vert="horz" lIns="91440" tIns="45720" rIns="91440" bIns="45720" rtlCol="0" anchor="ctr">
            <a:noAutofit/>
          </a:bodyPr>
          <a:lstStyle/>
          <a:p>
            <a:pPr defTabSz="914400">
              <a:spcAft>
                <a:spcPts val="600"/>
              </a:spcAft>
            </a:pPr>
            <a:fld id="{6AD9EEB6-1F68-4AC8-949B-F23E111D82D0}" type="slidenum">
              <a:rPr lang="en-US" sz="1800" smtClean="0"/>
              <a:pPr defTabSz="914400">
                <a:spcAft>
                  <a:spcPts val="600"/>
                </a:spcAft>
              </a:pPr>
              <a:t>9</a:t>
            </a:fld>
            <a:endParaRPr lang="en-US" sz="1800" dirty="0"/>
          </a:p>
        </p:txBody>
      </p:sp>
      <p:pic>
        <p:nvPicPr>
          <p:cNvPr id="13" name="Picture 12" descr="A picture containing outdoor, grass, device, sitting&#10;&#10;Description automatically generated">
            <a:extLst>
              <a:ext uri="{FF2B5EF4-FFF2-40B4-BE49-F238E27FC236}">
                <a16:creationId xmlns:a16="http://schemas.microsoft.com/office/drawing/2014/main" id="{5F9DC715-8C19-4759-83A9-3F001E338D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433" r="12779" b="3"/>
          <a:stretch/>
        </p:blipFill>
        <p:spPr>
          <a:xfrm>
            <a:off x="3672886" y="1801813"/>
            <a:ext cx="1923101" cy="3254374"/>
          </a:xfrm>
          <a:prstGeom prst="rect">
            <a:avLst/>
          </a:prstGeom>
        </p:spPr>
      </p:pic>
      <p:pic>
        <p:nvPicPr>
          <p:cNvPr id="9" name="Picture 8" descr="A picture containing grass, outdoor, sitting, white&#10;&#10;Description automatically generated">
            <a:extLst>
              <a:ext uri="{FF2B5EF4-FFF2-40B4-BE49-F238E27FC236}">
                <a16:creationId xmlns:a16="http://schemas.microsoft.com/office/drawing/2014/main" id="{F94D53EF-32B5-4D09-8792-C2151DB2C39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044" r="12168" b="3"/>
          <a:stretch/>
        </p:blipFill>
        <p:spPr>
          <a:xfrm>
            <a:off x="879972" y="1801811"/>
            <a:ext cx="1923101" cy="3254376"/>
          </a:xfrm>
          <a:prstGeom prst="rect">
            <a:avLst/>
          </a:prstGeom>
        </p:spPr>
      </p:pic>
      <p:pic>
        <p:nvPicPr>
          <p:cNvPr id="3" name="Picture 2" descr="A close up of some grass&#10;&#10;Description automatically generated">
            <a:extLst>
              <a:ext uri="{FF2B5EF4-FFF2-40B4-BE49-F238E27FC236}">
                <a16:creationId xmlns:a16="http://schemas.microsoft.com/office/drawing/2014/main" id="{EC26EC18-0C2F-4A02-B057-9BD0FB309B0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572" r="3" b="13639"/>
          <a:stretch/>
        </p:blipFill>
        <p:spPr>
          <a:xfrm rot="16200000">
            <a:off x="5903711" y="2467448"/>
            <a:ext cx="3254376" cy="1923101"/>
          </a:xfrm>
          <a:prstGeom prst="rect">
            <a:avLst/>
          </a:prstGeom>
        </p:spPr>
      </p:pic>
      <p:pic>
        <p:nvPicPr>
          <p:cNvPr id="11" name="Picture 10" descr="A picture containing grass, yellow, meter, cellphone&#10;&#10;Description automatically generated">
            <a:extLst>
              <a:ext uri="{FF2B5EF4-FFF2-40B4-BE49-F238E27FC236}">
                <a16:creationId xmlns:a16="http://schemas.microsoft.com/office/drawing/2014/main" id="{A373DC79-920C-41A4-A9C5-A6D09B30955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4332" r="6880" b="3"/>
          <a:stretch/>
        </p:blipFill>
        <p:spPr>
          <a:xfrm>
            <a:off x="9362261" y="1801811"/>
            <a:ext cx="1923102" cy="3254376"/>
          </a:xfrm>
          <a:prstGeom prst="rect">
            <a:avLst/>
          </a:prstGeom>
        </p:spPr>
      </p:pic>
      <p:sp>
        <p:nvSpPr>
          <p:cNvPr id="4" name="TextBox 3">
            <a:extLst>
              <a:ext uri="{FF2B5EF4-FFF2-40B4-BE49-F238E27FC236}">
                <a16:creationId xmlns:a16="http://schemas.microsoft.com/office/drawing/2014/main" id="{143BB29E-BF12-45BF-A3A4-120F9155A2D5}"/>
              </a:ext>
            </a:extLst>
          </p:cNvPr>
          <p:cNvSpPr txBox="1"/>
          <p:nvPr/>
        </p:nvSpPr>
        <p:spPr>
          <a:xfrm>
            <a:off x="681980" y="5273515"/>
            <a:ext cx="2121093" cy="400110"/>
          </a:xfrm>
          <a:prstGeom prst="rect">
            <a:avLst/>
          </a:prstGeom>
          <a:noFill/>
        </p:spPr>
        <p:txBody>
          <a:bodyPr wrap="none" rtlCol="0">
            <a:spAutoFit/>
          </a:bodyPr>
          <a:lstStyle/>
          <a:p>
            <a:r>
              <a:rPr lang="en-GB" sz="2000">
                <a:latin typeface="Arial" panose="020B0604020202020204" pitchFamily="34" charset="0"/>
                <a:cs typeface="Arial" panose="020B0604020202020204" pitchFamily="34" charset="0"/>
              </a:rPr>
              <a:t>Chamber system</a:t>
            </a:r>
            <a:endParaRPr lang="fi-FI" sz="20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D5290C1C-150D-4F23-AD16-01D22157F390}"/>
              </a:ext>
            </a:extLst>
          </p:cNvPr>
          <p:cNvSpPr txBox="1"/>
          <p:nvPr/>
        </p:nvSpPr>
        <p:spPr>
          <a:xfrm>
            <a:off x="6590344" y="5304293"/>
            <a:ext cx="1980029" cy="400110"/>
          </a:xfrm>
          <a:prstGeom prst="rect">
            <a:avLst/>
          </a:prstGeom>
          <a:noFill/>
        </p:spPr>
        <p:txBody>
          <a:bodyPr wrap="none" rtlCol="0">
            <a:spAutoFit/>
          </a:bodyPr>
          <a:lstStyle/>
          <a:p>
            <a:r>
              <a:rPr lang="fi-FI" sz="2000">
                <a:latin typeface="Arial" panose="020B0604020202020204" pitchFamily="34" charset="0"/>
                <a:cs typeface="Arial" panose="020B0604020202020204" pitchFamily="34" charset="0"/>
              </a:rPr>
              <a:t>Soil hygrometer</a:t>
            </a:r>
            <a:endParaRPr lang="fi-FI" sz="20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03E99298-0D2D-4E19-9E0B-1603C0580A0E}"/>
              </a:ext>
            </a:extLst>
          </p:cNvPr>
          <p:cNvSpPr txBox="1"/>
          <p:nvPr/>
        </p:nvSpPr>
        <p:spPr>
          <a:xfrm>
            <a:off x="3797430" y="5273515"/>
            <a:ext cx="1798557" cy="400110"/>
          </a:xfrm>
          <a:prstGeom prst="rect">
            <a:avLst/>
          </a:prstGeom>
          <a:noFill/>
        </p:spPr>
        <p:txBody>
          <a:bodyPr wrap="square" rtlCol="0">
            <a:spAutoFit/>
          </a:bodyPr>
          <a:lstStyle/>
          <a:p>
            <a:r>
              <a:rPr lang="fi-FI" sz="2000">
                <a:latin typeface="Arial" panose="020B0604020202020204" pitchFamily="34" charset="0"/>
                <a:cs typeface="Arial" panose="020B0604020202020204" pitchFamily="34" charset="0"/>
              </a:rPr>
              <a:t>Data recorder</a:t>
            </a:r>
            <a:endParaRPr lang="fi-FI" sz="2000" dirty="0"/>
          </a:p>
        </p:txBody>
      </p:sp>
      <p:sp>
        <p:nvSpPr>
          <p:cNvPr id="16" name="TextBox 15">
            <a:extLst>
              <a:ext uri="{FF2B5EF4-FFF2-40B4-BE49-F238E27FC236}">
                <a16:creationId xmlns:a16="http://schemas.microsoft.com/office/drawing/2014/main" id="{A482CD8C-1875-44A5-B080-E37622566F98}"/>
              </a:ext>
            </a:extLst>
          </p:cNvPr>
          <p:cNvSpPr txBox="1"/>
          <p:nvPr/>
        </p:nvSpPr>
        <p:spPr>
          <a:xfrm>
            <a:off x="9256051" y="5273515"/>
            <a:ext cx="2135521" cy="400110"/>
          </a:xfrm>
          <a:prstGeom prst="rect">
            <a:avLst/>
          </a:prstGeom>
          <a:noFill/>
        </p:spPr>
        <p:txBody>
          <a:bodyPr wrap="none" rtlCol="0">
            <a:spAutoFit/>
          </a:bodyPr>
          <a:lstStyle/>
          <a:p>
            <a:r>
              <a:rPr lang="en-US" sz="2000">
                <a:latin typeface="Arial" panose="020B0604020202020204" pitchFamily="34" charset="0"/>
                <a:cs typeface="Arial" panose="020B0604020202020204" pitchFamily="34" charset="0"/>
              </a:rPr>
              <a:t>Soil thermometer</a:t>
            </a:r>
            <a:endParaRPr lang="fi-FI"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86368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716</Words>
  <Application>Microsoft Office PowerPoint</Application>
  <PresentationFormat>Widescreen</PresentationFormat>
  <Paragraphs>125</Paragraphs>
  <Slides>17</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 Regular</vt:lpstr>
      <vt:lpstr>SimSun</vt:lpstr>
      <vt:lpstr>Arial</vt:lpstr>
      <vt:lpstr>Calibri</vt:lpstr>
      <vt:lpstr>Calibri Light</vt:lpstr>
      <vt:lpstr>Times New Roman</vt:lpstr>
      <vt:lpstr>Wingdings</vt:lpstr>
      <vt:lpstr>Office Theme</vt:lpstr>
      <vt:lpstr>Short-term effects of biochar on soil CO2 efflux  in boreal Scots pine forests</vt:lpstr>
      <vt:lpstr>PowerPoint Presentation</vt:lpstr>
      <vt:lpstr>PowerPoint Presentation</vt:lpstr>
      <vt:lpstr>Introduction</vt:lpstr>
      <vt:lpstr>How does biochar affect short-term soil CO2 ?</vt:lpstr>
      <vt:lpstr>Hypothesis</vt:lpstr>
      <vt:lpstr>Site Description Hyytiälä stataion (61ﹾ 48׳ N, 24ﹾ 18׳ E )</vt:lpstr>
      <vt:lpstr>Schematic</vt:lpstr>
      <vt:lpstr>                                                                      Measurements</vt:lpstr>
      <vt:lpstr>Statistical analysis</vt:lpstr>
      <vt:lpstr>Dynamic of soil temperature</vt:lpstr>
      <vt:lpstr>Dynamic of soil moisture</vt:lpstr>
      <vt:lpstr>Dynamic of soil CO2</vt:lpstr>
      <vt:lpstr>Comparison using linear mixed models  </vt:lpstr>
      <vt:lpstr>Significance of the fixed factors  in each linear mixed model</vt:lpstr>
      <vt:lpstr> Soil CO2 responds to soil temperature at different soil moisture condition  </vt:lpstr>
      <vt:lpstr>Take Away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Short-term effects of biochar on soil CO2 efflux  in boreal Scots pine forests</dc:title>
  <dc:creator>Xudan Zhu</dc:creator>
  <cp:lastModifiedBy>Xudan Zhu</cp:lastModifiedBy>
  <cp:revision>15</cp:revision>
  <dcterms:created xsi:type="dcterms:W3CDTF">2020-04-06T15:11:57Z</dcterms:created>
  <dcterms:modified xsi:type="dcterms:W3CDTF">2020-04-28T14:45:25Z</dcterms:modified>
</cp:coreProperties>
</file>