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9" r:id="rId3"/>
    <p:sldId id="270" r:id="rId4"/>
    <p:sldId id="260" r:id="rId5"/>
    <p:sldId id="268" r:id="rId6"/>
    <p:sldId id="274" r:id="rId7"/>
    <p:sldId id="278" r:id="rId8"/>
    <p:sldId id="271" r:id="rId9"/>
    <p:sldId id="279" r:id="rId10"/>
    <p:sldId id="263" r:id="rId11"/>
    <p:sldId id="283" r:id="rId12"/>
    <p:sldId id="284" r:id="rId13"/>
    <p:sldId id="28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7" y="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3243F-79AA-45C9-B574-7075D854CC7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4BA29-0707-4B25-A1E5-EE73F997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7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8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7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4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6E3E-0284-4DC4-B3FF-9446D5D412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4107-9D00-454E-AF22-FEEC0AAA6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793274"/>
            <a:ext cx="12192000" cy="2133600"/>
          </a:xfrm>
          <a:prstGeom prst="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 txBox="1">
            <a:spLocks/>
          </p:cNvSpPr>
          <p:nvPr/>
        </p:nvSpPr>
        <p:spPr>
          <a:xfrm>
            <a:off x="551606" y="2886928"/>
            <a:ext cx="11449050" cy="62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Improving drought stress parametrization in a crop growth model with SIF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54" descr="Logo_FZ_Jülich_NEU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59" y="5879082"/>
            <a:ext cx="1728192" cy="5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2" y="5879082"/>
            <a:ext cx="2478467" cy="5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 txBox="1">
            <a:spLocks/>
          </p:cNvSpPr>
          <p:nvPr/>
        </p:nvSpPr>
        <p:spPr>
          <a:xfrm>
            <a:off x="731837" y="4164754"/>
            <a:ext cx="10728325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Simon De Cannière, Michael Herbst, François Jonard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frs-fnrs.be/images/FRS-FNRS_ros_vert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55" y="5770105"/>
            <a:ext cx="1246505" cy="7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7" y="14605"/>
            <a:ext cx="11019503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AgroC</a:t>
            </a:r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-SIF </a:t>
            </a:r>
            <a:r>
              <a:rPr lang="en-US" sz="4000" dirty="0" smtClean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detects stress </a:t>
            </a:r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heat wave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/>
          <a:stretch/>
        </p:blipFill>
        <p:spPr>
          <a:xfrm>
            <a:off x="1432560" y="937928"/>
            <a:ext cx="8377240" cy="59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Take-home message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SIF indicates photosynthesis during growing season</a:t>
            </a:r>
          </a:p>
          <a:p>
            <a:r>
              <a:rPr lang="en-US" sz="3200" dirty="0" err="1" smtClean="0"/>
              <a:t>Feddes</a:t>
            </a:r>
            <a:r>
              <a:rPr lang="en-US" sz="3200" dirty="0" smtClean="0"/>
              <a:t> function links water availability to photosynthesis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SIF has the potential to calibrate </a:t>
            </a:r>
            <a:r>
              <a:rPr lang="en-US" sz="3200" dirty="0" err="1" smtClean="0"/>
              <a:t>Feddes</a:t>
            </a:r>
            <a:r>
              <a:rPr lang="en-US" sz="3200" dirty="0" smtClean="0"/>
              <a:t> function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Better performance of crop models in stressed conditions</a:t>
            </a:r>
            <a:endParaRPr lang="en-GB" sz="3200" dirty="0"/>
          </a:p>
        </p:txBody>
      </p:sp>
      <p:sp>
        <p:nvSpPr>
          <p:cNvPr id="4" name="Down Arrow 3"/>
          <p:cNvSpPr/>
          <p:nvPr/>
        </p:nvSpPr>
        <p:spPr>
          <a:xfrm>
            <a:off x="5048989" y="3061844"/>
            <a:ext cx="634566" cy="875139"/>
          </a:xfrm>
          <a:prstGeom prst="downArrow">
            <a:avLst/>
          </a:prstGeom>
          <a:noFill/>
          <a:ln w="57150"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5048989" y="4814444"/>
            <a:ext cx="634566" cy="875139"/>
          </a:xfrm>
          <a:prstGeom prst="downArrow">
            <a:avLst/>
          </a:prstGeom>
          <a:noFill/>
          <a:ln w="57150"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" y="73118"/>
            <a:ext cx="8472828" cy="6835365"/>
          </a:xfrm>
        </p:spPr>
      </p:pic>
    </p:spTree>
    <p:extLst>
      <p:ext uri="{BB962C8B-B14F-4D97-AF65-F5344CB8AC3E}">
        <p14:creationId xmlns:p14="http://schemas.microsoft.com/office/powerpoint/2010/main" val="16318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 of NEE comparison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30178" y="2033930"/>
            <a:ext cx="35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Mid-season (DOY 175-230)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24005" y="1965777"/>
            <a:ext cx="248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Early+Late-season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76218"/>
              </p:ext>
            </p:extLst>
          </p:nvPr>
        </p:nvGraphicFramePr>
        <p:xfrm>
          <a:off x="6547297" y="2551905"/>
          <a:ext cx="3459480" cy="3707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2353473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4599418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1389194140"/>
                    </a:ext>
                  </a:extLst>
                </a:gridCol>
              </a:tblGrid>
              <a:tr h="6135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AgroC+SIF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7184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12100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slope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21401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23492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GB" dirty="0" smtClean="0"/>
                        <a:t>Intercept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59049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GB" dirty="0" smtClean="0"/>
                        <a:t>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88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63180"/>
              </p:ext>
            </p:extLst>
          </p:nvPr>
        </p:nvGraphicFramePr>
        <p:xfrm>
          <a:off x="1930541" y="2563709"/>
          <a:ext cx="3459480" cy="3707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2353473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4599418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1389194140"/>
                    </a:ext>
                  </a:extLst>
                </a:gridCol>
              </a:tblGrid>
              <a:tr h="6135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AgroC+SIF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7184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12100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slope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21401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23492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GB" dirty="0" smtClean="0"/>
                        <a:t>Intercept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25067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GB" dirty="0" smtClean="0"/>
                        <a:t>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6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82"/>
          <a:stretch/>
        </p:blipFill>
        <p:spPr>
          <a:xfrm>
            <a:off x="13653" y="1584959"/>
            <a:ext cx="7672388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111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stress, major problem in agriculture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4382" y="5571012"/>
            <a:ext cx="23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Percentage of yield loss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919982" y="5938826"/>
            <a:ext cx="36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Kim et al., 2019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7FA5-8706-4EDB-8FD8-79841899B27A}" type="slidenum">
              <a:rPr lang="en-GB" smtClean="0"/>
              <a:t>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78560" y="1246265"/>
            <a:ext cx="58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drought-induced yield loss between 1983 and 2006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965973" y="2638833"/>
            <a:ext cx="412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75% of global cropland affected</a:t>
            </a:r>
            <a:endParaRPr lang="en-GB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43153" y="2823499"/>
            <a:ext cx="868681" cy="483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43153" y="3647121"/>
            <a:ext cx="858381" cy="409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11834" y="3821201"/>
            <a:ext cx="398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10% crop yield loss on average</a:t>
            </a:r>
            <a:endParaRPr lang="en-GB" sz="24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7034563" y="5477161"/>
            <a:ext cx="501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Information needed to mitigate effects</a:t>
            </a:r>
            <a:endParaRPr lang="en-GB" sz="2400" dirty="0"/>
          </a:p>
        </p:txBody>
      </p:sp>
      <p:sp>
        <p:nvSpPr>
          <p:cNvPr id="43" name="Down Arrow 42"/>
          <p:cNvSpPr/>
          <p:nvPr/>
        </p:nvSpPr>
        <p:spPr>
          <a:xfrm>
            <a:off x="9347634" y="4522590"/>
            <a:ext cx="634566" cy="875139"/>
          </a:xfrm>
          <a:prstGeom prst="downArrow">
            <a:avLst/>
          </a:prstGeom>
          <a:noFill/>
          <a:ln w="57150"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early drought detection systems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7FA5-8706-4EDB-8FD8-79841899B27A}" type="slidenum">
              <a:rPr lang="en-GB" smtClean="0"/>
              <a:t>3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144951" y="1953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8968" t="1884" b="1"/>
          <a:stretch/>
        </p:blipFill>
        <p:spPr>
          <a:xfrm>
            <a:off x="8027146" y="1578123"/>
            <a:ext cx="3495413" cy="3838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1406" r="51624"/>
          <a:stretch/>
        </p:blipFill>
        <p:spPr>
          <a:xfrm>
            <a:off x="658790" y="1584959"/>
            <a:ext cx="3362502" cy="3831388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1013165" y="2274015"/>
            <a:ext cx="2177423" cy="68580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" name="Down Arrow 23"/>
          <p:cNvSpPr/>
          <p:nvPr/>
        </p:nvSpPr>
        <p:spPr>
          <a:xfrm>
            <a:off x="9201757" y="2550778"/>
            <a:ext cx="780443" cy="360419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2046"/>
          <a:stretch/>
        </p:blipFill>
        <p:spPr>
          <a:xfrm>
            <a:off x="4370696" y="1584959"/>
            <a:ext cx="3376462" cy="38313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5822" y="1573580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Short-term drought stress</a:t>
            </a:r>
            <a:endParaRPr lang="en-GB" sz="2000" b="1" dirty="0"/>
          </a:p>
        </p:txBody>
      </p:sp>
      <p:sp>
        <p:nvSpPr>
          <p:cNvPr id="32" name="Down Arrow 31"/>
          <p:cNvSpPr/>
          <p:nvPr/>
        </p:nvSpPr>
        <p:spPr>
          <a:xfrm>
            <a:off x="5414293" y="2323311"/>
            <a:ext cx="957430" cy="62302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28457" y="4983253"/>
            <a:ext cx="1823738" cy="40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Healthy plant</a:t>
            </a:r>
            <a:endParaRPr lang="en-GB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44679" y="4995364"/>
            <a:ext cx="1823738" cy="40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Healthy plant</a:t>
            </a:r>
            <a:endParaRPr lang="en-GB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756650" y="4975778"/>
            <a:ext cx="2036036" cy="40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Damaged plant</a:t>
            </a:r>
            <a:endParaRPr lang="en-GB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83886" y="6027003"/>
            <a:ext cx="334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Classical remote sensing </a:t>
            </a:r>
            <a:br>
              <a:rPr lang="en-GB" sz="2400" b="1" dirty="0" smtClean="0"/>
            </a:br>
            <a:r>
              <a:rPr lang="en-GB" sz="2400" b="1" dirty="0" smtClean="0"/>
              <a:t>methods</a:t>
            </a:r>
            <a:endParaRPr lang="en-GB" sz="2400" b="1" dirty="0"/>
          </a:p>
        </p:txBody>
      </p:sp>
      <p:sp>
        <p:nvSpPr>
          <p:cNvPr id="37" name="Down Arrow 36"/>
          <p:cNvSpPr/>
          <p:nvPr/>
        </p:nvSpPr>
        <p:spPr>
          <a:xfrm>
            <a:off x="9230842" y="5416347"/>
            <a:ext cx="1088020" cy="709865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>
            <a:off x="5348998" y="5416347"/>
            <a:ext cx="1088020" cy="709865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25048" y="2154946"/>
            <a:ext cx="857773" cy="119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501037" y="3297028"/>
            <a:ext cx="347472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812992" y="2101276"/>
            <a:ext cx="818546" cy="132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134513" y="3375458"/>
            <a:ext cx="347472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0688815" y="2101275"/>
            <a:ext cx="678529" cy="119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0870320" y="3243357"/>
            <a:ext cx="347472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3125048" y="2719630"/>
            <a:ext cx="520255" cy="1524000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7075665" y="3111414"/>
            <a:ext cx="339313" cy="1131454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>
            <a:off x="10919977" y="3573212"/>
            <a:ext cx="167299" cy="668943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1302073" y="1957249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Photosynthesis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5161292" y="1949380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Photosynthesis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8798572" y="2203380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Photosynthesis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3095130" y="3366878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Transpiration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6813690" y="3458318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Transpiration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10572890" y="3458318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Transpiration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9440" y="1573580"/>
            <a:ext cx="3351851" cy="36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No drought stress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70696" y="1586642"/>
            <a:ext cx="3333816" cy="36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Mild drought stress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76210" y="1582280"/>
            <a:ext cx="3333816" cy="36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Drought stress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487" y="6027003"/>
            <a:ext cx="378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Chlorophyll Fluorescence (F)</a:t>
            </a:r>
          </a:p>
        </p:txBody>
      </p:sp>
    </p:spTree>
    <p:extLst>
      <p:ext uri="{BB962C8B-B14F-4D97-AF65-F5344CB8AC3E}">
        <p14:creationId xmlns:p14="http://schemas.microsoft.com/office/powerpoint/2010/main" val="31311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water availability to SIF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79037" y="1827606"/>
            <a:ext cx="3097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Soil drier than h3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Photosynthesis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SIF changes</a:t>
            </a:r>
            <a:endParaRPr lang="en-GB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582334" y="3392488"/>
            <a:ext cx="365826" cy="3964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9910549" y="2497964"/>
            <a:ext cx="634566" cy="875139"/>
          </a:xfrm>
          <a:prstGeom prst="downArrow">
            <a:avLst/>
          </a:prstGeom>
          <a:noFill/>
          <a:ln w="57150"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>
            <a:off x="9834349" y="3945764"/>
            <a:ext cx="634566" cy="875139"/>
          </a:xfrm>
          <a:prstGeom prst="downArrow">
            <a:avLst/>
          </a:prstGeom>
          <a:noFill/>
          <a:ln w="57150"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598627" y="2002536"/>
            <a:ext cx="8467482" cy="4285643"/>
            <a:chOff x="2640787" y="1243584"/>
            <a:chExt cx="8467482" cy="4285643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218688" y="1243584"/>
              <a:ext cx="9144" cy="3621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007054" y="4816191"/>
              <a:ext cx="7243085" cy="305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1763527" y="2910782"/>
              <a:ext cx="2339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Stress factor </a:t>
              </a:r>
              <a:endParaRPr lang="en-GB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5421" y="4882896"/>
              <a:ext cx="5951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Water</a:t>
              </a:r>
              <a:r>
                <a:rPr lang="en-US" sz="3600" dirty="0" smtClean="0"/>
                <a:t> </a:t>
              </a:r>
              <a:r>
                <a:rPr lang="en-US" sz="3200" dirty="0" smtClean="0"/>
                <a:t>availability (Pressure heads)</a:t>
              </a:r>
              <a:endParaRPr lang="en-GB" sz="3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3810" y="1384151"/>
              <a:ext cx="1542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Drought stress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2095" y="1384151"/>
              <a:ext cx="1433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Optimal zone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33796" y="1379234"/>
              <a:ext cx="1438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aterlogging</a:t>
              </a:r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40606" y="4522841"/>
              <a:ext cx="1767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saturation</a:t>
              </a:r>
              <a:endParaRPr lang="en-GB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046667" y="1261872"/>
              <a:ext cx="7112" cy="3583951"/>
            </a:xfrm>
            <a:prstGeom prst="line">
              <a:avLst/>
            </a:prstGeom>
            <a:ln w="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694977" y="1271075"/>
              <a:ext cx="0" cy="3593386"/>
            </a:xfrm>
            <a:prstGeom prst="line">
              <a:avLst/>
            </a:prstGeom>
            <a:ln w="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722160" y="17723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GB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840000" flipH="1">
              <a:off x="3010659" y="1953348"/>
              <a:ext cx="204488" cy="50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60000">
              <a:off x="2736570" y="45633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89355" y="4513564"/>
              <a:ext cx="71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h2</a:t>
              </a:r>
              <a:endParaRPr lang="en-GB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49390" y="4518483"/>
              <a:ext cx="71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h3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75086" y="4522841"/>
              <a:ext cx="1402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Wilting point</a:t>
              </a:r>
              <a:endParaRPr lang="en-GB" dirty="0"/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H="1">
            <a:off x="1176080" y="2715958"/>
            <a:ext cx="1835539" cy="28744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999759" y="2715066"/>
            <a:ext cx="2658681" cy="84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58440" y="2715066"/>
            <a:ext cx="1689206" cy="288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SIF and stress at different scales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iagram of the chloroplasts inside plant cells and how they convert sunlight to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3" y="2438756"/>
            <a:ext cx="2932856" cy="18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af structure and Adaptations for Photosynthesis: Grade 9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r="24310" b="10353"/>
          <a:stretch/>
        </p:blipFill>
        <p:spPr bwMode="auto">
          <a:xfrm>
            <a:off x="4429134" y="2208611"/>
            <a:ext cx="2463281" cy="22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ig Green Tree PNG Clip Art - Best WEB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20" y="2208611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27820" y="1370855"/>
            <a:ext cx="11041625" cy="736534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Photosystem   			     Leaf 			          	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Canopy 	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599" y="4475562"/>
            <a:ext cx="220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Increase in NPQ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5128" y="4521190"/>
            <a:ext cx="305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Loss in turgor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6207" y="4535942"/>
            <a:ext cx="375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Changes in canopy structure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1660628" y="3983858"/>
            <a:ext cx="323339" cy="208779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flipH="1">
            <a:off x="153152" y="5369082"/>
            <a:ext cx="360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Drought stress changes photosystem-level F</a:t>
            </a:r>
            <a:endParaRPr lang="en-GB" sz="2000" b="1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9151823" y="3171802"/>
            <a:ext cx="282006" cy="375323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flipH="1">
            <a:off x="7946552" y="5369082"/>
            <a:ext cx="26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SIF is measured at canopy scale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692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AgroC</a:t>
            </a:r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State of the art crop growth model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01999" y="1999886"/>
            <a:ext cx="3242922" cy="4755489"/>
            <a:chOff x="2407532" y="2102511"/>
            <a:chExt cx="3242922" cy="4755489"/>
          </a:xfrm>
        </p:grpSpPr>
        <p:grpSp>
          <p:nvGrpSpPr>
            <p:cNvPr id="5" name="Group 4"/>
            <p:cNvGrpSpPr/>
            <p:nvPr/>
          </p:nvGrpSpPr>
          <p:grpSpPr>
            <a:xfrm>
              <a:off x="2407532" y="2102511"/>
              <a:ext cx="3242922" cy="4755489"/>
              <a:chOff x="4081802" y="1952571"/>
              <a:chExt cx="3242922" cy="4755489"/>
            </a:xfrm>
          </p:grpSpPr>
          <p:pic>
            <p:nvPicPr>
              <p:cNvPr id="8" name="Picture 7" descr="Afbeeldingsresultaat voor soil-water-plant-atmospher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" t="29441" r="62830" b="2531"/>
              <a:stretch/>
            </p:blipFill>
            <p:spPr bwMode="auto">
              <a:xfrm>
                <a:off x="4466254" y="2232667"/>
                <a:ext cx="2634181" cy="4386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783704" y="5033321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07909" y="5046265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4642190" y="1392183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08035" y="4733835"/>
              <a:ext cx="885571" cy="627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91678" y="4484915"/>
              <a:ext cx="885571" cy="862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1480123" y="3051599"/>
            <a:ext cx="2558361" cy="113007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Stress factor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500978" y="4213145"/>
            <a:ext cx="2583062" cy="121168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Meteorological variables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497760" y="5440519"/>
            <a:ext cx="2583061" cy="1209629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Plant and soil parameters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571843" y="2960082"/>
            <a:ext cx="2339430" cy="1279959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Photosynthesis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ranspiration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547773" y="4317074"/>
            <a:ext cx="2340834" cy="121168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Soil water dynamics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547774" y="5579419"/>
            <a:ext cx="2306108" cy="116301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Soil carbon turnover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746696" y="3254937"/>
            <a:ext cx="393328" cy="322611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9084836" y="3893606"/>
            <a:ext cx="2095207" cy="21329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water &amp; carbon fluxes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8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01999" y="1999886"/>
            <a:ext cx="3242922" cy="4755489"/>
            <a:chOff x="2407532" y="2102511"/>
            <a:chExt cx="3242922" cy="4755489"/>
          </a:xfrm>
        </p:grpSpPr>
        <p:grpSp>
          <p:nvGrpSpPr>
            <p:cNvPr id="6" name="Group 5"/>
            <p:cNvGrpSpPr/>
            <p:nvPr/>
          </p:nvGrpSpPr>
          <p:grpSpPr>
            <a:xfrm>
              <a:off x="2407532" y="2102511"/>
              <a:ext cx="3242922" cy="4755489"/>
              <a:chOff x="4081802" y="1952571"/>
              <a:chExt cx="3242922" cy="4755489"/>
            </a:xfrm>
          </p:grpSpPr>
          <p:pic>
            <p:nvPicPr>
              <p:cNvPr id="9" name="Picture 8" descr="Afbeeldingsresultaat voor soil-water-plant-atmospher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" t="29441" r="62830" b="2531"/>
              <a:stretch/>
            </p:blipFill>
            <p:spPr bwMode="auto">
              <a:xfrm>
                <a:off x="4466254" y="2232667"/>
                <a:ext cx="2634181" cy="4386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783704" y="5033321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07909" y="5046265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642190" y="1392183"/>
                <a:ext cx="541020" cy="1661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08035" y="4733835"/>
              <a:ext cx="885571" cy="627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91678" y="4484915"/>
              <a:ext cx="885571" cy="862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1500978" y="4213145"/>
            <a:ext cx="2583062" cy="121168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Meteorological variables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497760" y="5440519"/>
            <a:ext cx="2583061" cy="1209629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Plant and soil parameters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547773" y="4317074"/>
            <a:ext cx="2340834" cy="121168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Soil water dynamics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547774" y="5579419"/>
            <a:ext cx="2306108" cy="116301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Soil carbon turnover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746696" y="3254937"/>
            <a:ext cx="393328" cy="322611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8997755" y="3744639"/>
            <a:ext cx="1705896" cy="21329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water &amp; carbon fluxes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4" descr="https://scontent-ams4-1.xx.fbcdn.net/v/t1.15752-9/74268515_434374993759246_269213961772072960_n.jpg?_nc_cat=104&amp;_nc_eui2=AeEqFGt_t_JUxjz5UO6OoY_yHJxpNe4f5-za9eupEx0xJdz_EaDsI9QpUS42igcnlZhvKxfdcJV_AnVXURCfFsxj9s8cy3Z1Ku_zmxz9QUfSNw&amp;_nc_oc=AQlz7J9b0ATMhZQwVNA2iYXIW8r78CNmMWICkOrixE-4KAsip40MtLroB5nuUk3_GfU4niYdBURtZopGO5WHK6nz&amp;_nc_ht=scontent-ams4-1.xx&amp;oh=323b808b4b44a779e0b69d1999489394&amp;oe=5E1C9D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t="34194" r="24161" b="22204"/>
          <a:stretch/>
        </p:blipFill>
        <p:spPr bwMode="auto">
          <a:xfrm>
            <a:off x="10499441" y="3600061"/>
            <a:ext cx="1679665" cy="21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610651" y="2992794"/>
            <a:ext cx="137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b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 TOWER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2405242" y="2089499"/>
            <a:ext cx="1426844" cy="13462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123912" y="1213658"/>
            <a:ext cx="3035687" cy="1327248"/>
          </a:xfrm>
          <a:prstGeom prst="rightArrow">
            <a:avLst/>
          </a:prstGeom>
          <a:ln>
            <a:solidFill>
              <a:srgbClr val="0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47282" y="1613421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SIF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>
          <a:xfrm>
            <a:off x="45737" y="1277876"/>
            <a:ext cx="1194316" cy="1469746"/>
          </a:xfrm>
          <a:prstGeom prst="rect">
            <a:avLst/>
          </a:prstGeom>
        </p:spPr>
      </p:pic>
      <p:sp>
        <p:nvSpPr>
          <p:cNvPr id="57" name="Down Arrow 56"/>
          <p:cNvSpPr/>
          <p:nvPr/>
        </p:nvSpPr>
        <p:spPr>
          <a:xfrm rot="16200000" flipV="1">
            <a:off x="3973865" y="451960"/>
            <a:ext cx="1225181" cy="281369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98963" y="1577703"/>
            <a:ext cx="31216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Modeled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c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anopy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-scale SIF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Bent Arrow 58"/>
          <p:cNvSpPr/>
          <p:nvPr/>
        </p:nvSpPr>
        <p:spPr>
          <a:xfrm rot="10800000" flipV="1">
            <a:off x="5363795" y="1341121"/>
            <a:ext cx="2530306" cy="2552485"/>
          </a:xfrm>
          <a:prstGeom prst="bentArrow">
            <a:avLst>
              <a:gd name="adj1" fmla="val 25000"/>
              <a:gd name="adj2" fmla="val 2147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93303" y="1620588"/>
            <a:ext cx="147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Down Arrow 60"/>
          <p:cNvSpPr/>
          <p:nvPr/>
        </p:nvSpPr>
        <p:spPr>
          <a:xfrm flipV="1">
            <a:off x="6593493" y="2220086"/>
            <a:ext cx="1788386" cy="107314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94688" y="2445970"/>
            <a:ext cx="147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Fluorescence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918" y="116632"/>
            <a:ext cx="11576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models estimate field-scale photosynthesis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571843" y="2960082"/>
            <a:ext cx="2339430" cy="127995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Photosynthesis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ranspiration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1497760" y="3035365"/>
            <a:ext cx="2558361" cy="1130072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 Unicode MS" pitchFamily="34" charset="-128"/>
              </a:rPr>
              <a:t>Stress factor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4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content-ams4-1.xx.fbcdn.net/v/t1.15752-9/74268515_434374993759246_269213961772072960_n.jpg?_nc_cat=104&amp;_nc_eui2=AeEqFGt_t_JUxjz5UO6OoY_yHJxpNe4f5-za9eupEx0xJdz_EaDsI9QpUS42igcnlZhvKxfdcJV_AnVXURCfFsxj9s8cy3Z1Ku_zmxz9QUfSNw&amp;_nc_oc=AQlz7J9b0ATMhZQwVNA2iYXIW8r78CNmMWICkOrixE-4KAsip40MtLroB5nuUk3_GfU4niYdBURtZopGO5WHK6nz&amp;_nc_ht=scontent-ams4-1.xx&amp;oh=323b808b4b44a779e0b69d1999489394&amp;oe=5E1C9D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t="34194" r="24161" b="22204"/>
          <a:stretch/>
        </p:blipFill>
        <p:spPr bwMode="auto">
          <a:xfrm>
            <a:off x="161835" y="1163647"/>
            <a:ext cx="1679665" cy="21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laboratory in </a:t>
            </a:r>
            <a:r>
              <a:rPr lang="en-US" sz="4000" dirty="0" err="1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Merzenhausen</a:t>
            </a:r>
            <a:r>
              <a:rPr lang="en-US" sz="4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endParaRPr lang="en-GB" sz="4000" dirty="0">
              <a:solidFill>
                <a:srgbClr val="023D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r="63409" b="32960"/>
          <a:stretch/>
        </p:blipFill>
        <p:spPr>
          <a:xfrm>
            <a:off x="738820" y="3856554"/>
            <a:ext cx="2448880" cy="2797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25" b="7703"/>
          <a:stretch/>
        </p:blipFill>
        <p:spPr>
          <a:xfrm>
            <a:off x="6108700" y="1163647"/>
            <a:ext cx="1679665" cy="2153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3955" y="1402940"/>
            <a:ext cx="4338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2019: DOY 214-279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Reflectance &amp; fluorescence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SIFA is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60665" y="1541387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2019: DOY 32-330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Net Ecosystem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Evapotranspiration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Soil/Air Temp./Moisture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0665" y="1141876"/>
            <a:ext cx="202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ICOS Station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67765" y="1141876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Fluorescence Box (</a:t>
            </a:r>
            <a:r>
              <a:rPr lang="en-GB" sz="2800" b="1" dirty="0" err="1" smtClean="0"/>
              <a:t>FloX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03713" y="3453755"/>
            <a:ext cx="37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DOY 150: leaf development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18621" r="73636" b="41748"/>
          <a:stretch/>
        </p:blipFill>
        <p:spPr>
          <a:xfrm>
            <a:off x="4447220" y="3924300"/>
            <a:ext cx="2436180" cy="271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4421713" y="3453755"/>
            <a:ext cx="37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DOY 204: heatwave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r="67190" b="33112"/>
          <a:stretch/>
        </p:blipFill>
        <p:spPr>
          <a:xfrm>
            <a:off x="8404540" y="3873040"/>
            <a:ext cx="2476820" cy="2878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8140273" y="3453755"/>
            <a:ext cx="37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DOY 269: Late season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09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86800" y="3508771"/>
            <a:ext cx="35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Mid-season (DOY 175-230)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82143" y="136974"/>
            <a:ext cx="248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Early+Late-season</a:t>
            </a:r>
            <a:endParaRPr lang="en-GB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4666" r="7062" b="5561"/>
          <a:stretch/>
        </p:blipFill>
        <p:spPr>
          <a:xfrm>
            <a:off x="121920" y="-50264"/>
            <a:ext cx="8107680" cy="6953984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75492"/>
              </p:ext>
            </p:extLst>
          </p:nvPr>
        </p:nvGraphicFramePr>
        <p:xfrm>
          <a:off x="8503919" y="4026746"/>
          <a:ext cx="3459480" cy="24807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2353473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4599418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1389194140"/>
                    </a:ext>
                  </a:extLst>
                </a:gridCol>
              </a:tblGrid>
              <a:tr h="6135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AgroC+SIF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7184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12100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slope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21401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2349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97793"/>
              </p:ext>
            </p:extLst>
          </p:nvPr>
        </p:nvGraphicFramePr>
        <p:xfrm>
          <a:off x="8488679" y="734906"/>
          <a:ext cx="3459480" cy="24807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2353473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4599418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1389194140"/>
                    </a:ext>
                  </a:extLst>
                </a:gridCol>
              </a:tblGrid>
              <a:tr h="6135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AgroC+SIF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7184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12100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slope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21401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2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16398</TotalTime>
  <Words>410</Words>
  <Application>Microsoft Office PowerPoint</Application>
  <PresentationFormat>Widescreen</PresentationFormat>
  <Paragraphs>163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Wingdings</vt:lpstr>
      <vt:lpstr>Office Theme</vt:lpstr>
      <vt:lpstr>PowerPoint Presentation</vt:lpstr>
      <vt:lpstr>Drought stress, major problem in agriculture</vt:lpstr>
      <vt:lpstr>Need for early drought detection systems</vt:lpstr>
      <vt:lpstr>Linking water availability to SIF</vt:lpstr>
      <vt:lpstr>Link SIF and stress at different scales</vt:lpstr>
      <vt:lpstr>AgroC: State of the art crop growth model</vt:lpstr>
      <vt:lpstr>PowerPoint Presentation</vt:lpstr>
      <vt:lpstr>Field laboratory in Merzenhausen, Germany</vt:lpstr>
      <vt:lpstr>PowerPoint Presentation</vt:lpstr>
      <vt:lpstr>AgroC-SIF detects stress during heat wave</vt:lpstr>
      <vt:lpstr>Take-home message</vt:lpstr>
      <vt:lpstr>ADDITIONAL SLIDES</vt:lpstr>
      <vt:lpstr>PowerPoint Presentation</vt:lpstr>
      <vt:lpstr>Statistical analysis of NEE comparison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AgroC and SCOPE</dc:title>
  <dc:creator>Simon De Canniere</dc:creator>
  <cp:lastModifiedBy>Simon De Canniere</cp:lastModifiedBy>
  <cp:revision>120</cp:revision>
  <dcterms:created xsi:type="dcterms:W3CDTF">2020-04-24T09:17:31Z</dcterms:created>
  <dcterms:modified xsi:type="dcterms:W3CDTF">2020-05-05T18:51:50Z</dcterms:modified>
</cp:coreProperties>
</file>